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4" r:id="rId1"/>
    <p:sldMasterId id="2147483700" r:id="rId2"/>
    <p:sldMasterId id="2147483724" r:id="rId3"/>
    <p:sldMasterId id="2147483736" r:id="rId4"/>
  </p:sldMasterIdLst>
  <p:notesMasterIdLst>
    <p:notesMasterId r:id="rId31"/>
  </p:notesMasterIdLst>
  <p:sldIdLst>
    <p:sldId id="314" r:id="rId5"/>
    <p:sldId id="316" r:id="rId6"/>
    <p:sldId id="256" r:id="rId7"/>
    <p:sldId id="304" r:id="rId8"/>
    <p:sldId id="303" r:id="rId9"/>
    <p:sldId id="305" r:id="rId10"/>
    <p:sldId id="288" r:id="rId11"/>
    <p:sldId id="294" r:id="rId12"/>
    <p:sldId id="312" r:id="rId13"/>
    <p:sldId id="272" r:id="rId14"/>
    <p:sldId id="308" r:id="rId15"/>
    <p:sldId id="286" r:id="rId16"/>
    <p:sldId id="285" r:id="rId17"/>
    <p:sldId id="307" r:id="rId18"/>
    <p:sldId id="299" r:id="rId19"/>
    <p:sldId id="291" r:id="rId20"/>
    <p:sldId id="309" r:id="rId21"/>
    <p:sldId id="311" r:id="rId22"/>
    <p:sldId id="301" r:id="rId23"/>
    <p:sldId id="296" r:id="rId24"/>
    <p:sldId id="287" r:id="rId25"/>
    <p:sldId id="320" r:id="rId26"/>
    <p:sldId id="318" r:id="rId27"/>
    <p:sldId id="319" r:id="rId28"/>
    <p:sldId id="322" r:id="rId29"/>
    <p:sldId id="31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4660"/>
  </p:normalViewPr>
  <p:slideViewPr>
    <p:cSldViewPr snapToGrid="0">
      <p:cViewPr varScale="1">
        <p:scale>
          <a:sx n="104" d="100"/>
          <a:sy n="104" d="100"/>
        </p:scale>
        <p:origin x="366"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WS002\Apprenticeship$\Community%20and%20events\Grants\Grant%20PPT%20data%208-12-201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903038051578354"/>
          <c:y val="0.17832810188765622"/>
          <c:w val="0.23651630630566994"/>
          <c:h val="0.67524166657423856"/>
        </c:manualLayout>
      </c:layout>
      <c:pieChart>
        <c:varyColors val="1"/>
        <c:ser>
          <c:idx val="0"/>
          <c:order val="0"/>
          <c:tx>
            <c:strRef>
              <c:f>charts!$G$2:$G$8</c:f>
              <c:strCache>
                <c:ptCount val="7"/>
                <c:pt idx="0">
                  <c:v>Construction</c:v>
                </c:pt>
                <c:pt idx="1">
                  <c:v>Government</c:v>
                </c:pt>
                <c:pt idx="2">
                  <c:v>Industrial</c:v>
                </c:pt>
                <c:pt idx="3">
                  <c:v>Medical</c:v>
                </c:pt>
                <c:pt idx="4">
                  <c:v>Other</c:v>
                </c:pt>
                <c:pt idx="5">
                  <c:v>Transportation</c:v>
                </c:pt>
                <c:pt idx="6">
                  <c:v>Utility</c:v>
                </c:pt>
              </c:strCache>
            </c:strRef>
          </c:tx>
          <c:spPr>
            <a:ln>
              <a:solidFill>
                <a:schemeClr val="accent6">
                  <a:lumMod val="40000"/>
                  <a:lumOff val="60000"/>
                </a:schemeClr>
              </a:solidFill>
            </a:ln>
          </c:spPr>
          <c:dPt>
            <c:idx val="0"/>
            <c:bubble3D val="0"/>
            <c:spPr>
              <a:solidFill>
                <a:srgbClr val="724C8A"/>
              </a:solidFill>
              <a:ln w="19050">
                <a:solidFill>
                  <a:schemeClr val="accent6">
                    <a:lumMod val="40000"/>
                    <a:lumOff val="60000"/>
                  </a:schemeClr>
                </a:solidFill>
              </a:ln>
              <a:effectLst/>
            </c:spPr>
            <c:extLst>
              <c:ext xmlns:c16="http://schemas.microsoft.com/office/drawing/2014/chart" uri="{C3380CC4-5D6E-409C-BE32-E72D297353CC}">
                <c16:uniqueId val="{00000001-D303-42E1-AC05-1257C925DC1A}"/>
              </c:ext>
            </c:extLst>
          </c:dPt>
          <c:dPt>
            <c:idx val="1"/>
            <c:bubble3D val="0"/>
            <c:spPr>
              <a:solidFill>
                <a:schemeClr val="accent2">
                  <a:lumMod val="50000"/>
                </a:schemeClr>
              </a:solidFill>
              <a:ln w="19050">
                <a:solidFill>
                  <a:schemeClr val="accent6">
                    <a:lumMod val="40000"/>
                    <a:lumOff val="60000"/>
                  </a:schemeClr>
                </a:solidFill>
              </a:ln>
              <a:effectLst/>
            </c:spPr>
            <c:extLst>
              <c:ext xmlns:c16="http://schemas.microsoft.com/office/drawing/2014/chart" uri="{C3380CC4-5D6E-409C-BE32-E72D297353CC}">
                <c16:uniqueId val="{00000003-D303-42E1-AC05-1257C925DC1A}"/>
              </c:ext>
            </c:extLst>
          </c:dPt>
          <c:dPt>
            <c:idx val="2"/>
            <c:bubble3D val="0"/>
            <c:spPr>
              <a:solidFill>
                <a:schemeClr val="accent3"/>
              </a:solidFill>
              <a:ln w="19050">
                <a:solidFill>
                  <a:schemeClr val="accent6">
                    <a:lumMod val="40000"/>
                    <a:lumOff val="60000"/>
                  </a:schemeClr>
                </a:solidFill>
              </a:ln>
              <a:effectLst/>
            </c:spPr>
            <c:extLst>
              <c:ext xmlns:c16="http://schemas.microsoft.com/office/drawing/2014/chart" uri="{C3380CC4-5D6E-409C-BE32-E72D297353CC}">
                <c16:uniqueId val="{00000005-D303-42E1-AC05-1257C925DC1A}"/>
              </c:ext>
            </c:extLst>
          </c:dPt>
          <c:dPt>
            <c:idx val="3"/>
            <c:bubble3D val="0"/>
            <c:spPr>
              <a:solidFill>
                <a:schemeClr val="accent4"/>
              </a:solidFill>
              <a:ln w="19050">
                <a:solidFill>
                  <a:schemeClr val="accent6">
                    <a:lumMod val="40000"/>
                    <a:lumOff val="60000"/>
                  </a:schemeClr>
                </a:solidFill>
              </a:ln>
              <a:effectLst/>
            </c:spPr>
            <c:extLst>
              <c:ext xmlns:c16="http://schemas.microsoft.com/office/drawing/2014/chart" uri="{C3380CC4-5D6E-409C-BE32-E72D297353CC}">
                <c16:uniqueId val="{00000007-D303-42E1-AC05-1257C925DC1A}"/>
              </c:ext>
            </c:extLst>
          </c:dPt>
          <c:dPt>
            <c:idx val="4"/>
            <c:bubble3D val="0"/>
            <c:spPr>
              <a:solidFill>
                <a:schemeClr val="accent6">
                  <a:lumMod val="50000"/>
                </a:schemeClr>
              </a:solidFill>
              <a:ln w="19050">
                <a:solidFill>
                  <a:schemeClr val="accent6">
                    <a:lumMod val="40000"/>
                    <a:lumOff val="60000"/>
                  </a:schemeClr>
                </a:solidFill>
              </a:ln>
              <a:effectLst/>
            </c:spPr>
            <c:extLst>
              <c:ext xmlns:c16="http://schemas.microsoft.com/office/drawing/2014/chart" uri="{C3380CC4-5D6E-409C-BE32-E72D297353CC}">
                <c16:uniqueId val="{00000009-D303-42E1-AC05-1257C925DC1A}"/>
              </c:ext>
            </c:extLst>
          </c:dPt>
          <c:dPt>
            <c:idx val="5"/>
            <c:bubble3D val="0"/>
            <c:spPr>
              <a:solidFill>
                <a:schemeClr val="accent6"/>
              </a:solidFill>
              <a:ln w="19050">
                <a:solidFill>
                  <a:schemeClr val="accent6">
                    <a:lumMod val="40000"/>
                    <a:lumOff val="60000"/>
                  </a:schemeClr>
                </a:solidFill>
              </a:ln>
              <a:effectLst/>
            </c:spPr>
            <c:extLst>
              <c:ext xmlns:c16="http://schemas.microsoft.com/office/drawing/2014/chart" uri="{C3380CC4-5D6E-409C-BE32-E72D297353CC}">
                <c16:uniqueId val="{0000000B-D303-42E1-AC05-1257C925DC1A}"/>
              </c:ext>
            </c:extLst>
          </c:dPt>
          <c:dPt>
            <c:idx val="6"/>
            <c:bubble3D val="0"/>
            <c:spPr>
              <a:solidFill>
                <a:schemeClr val="accent4">
                  <a:lumMod val="75000"/>
                </a:schemeClr>
              </a:solidFill>
              <a:ln w="19050">
                <a:solidFill>
                  <a:schemeClr val="accent6">
                    <a:lumMod val="40000"/>
                    <a:lumOff val="60000"/>
                  </a:schemeClr>
                </a:solidFill>
              </a:ln>
              <a:effectLst/>
            </c:spPr>
            <c:extLst>
              <c:ext xmlns:c16="http://schemas.microsoft.com/office/drawing/2014/chart" uri="{C3380CC4-5D6E-409C-BE32-E72D297353CC}">
                <c16:uniqueId val="{0000000D-D303-42E1-AC05-1257C925DC1A}"/>
              </c:ext>
            </c:extLst>
          </c:dPt>
          <c:dLbls>
            <c:dLbl>
              <c:idx val="0"/>
              <c:layout>
                <c:manualLayout>
                  <c:x val="2.4583954340931236E-2"/>
                  <c:y val="4.4819356315395173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73904C81-5A01-426F-81FD-4C8FE57D835F}" type="CELLRANGE">
                      <a:rPr lang="en-US" sz="1200">
                        <a:solidFill>
                          <a:schemeClr val="tx1"/>
                        </a:solidFill>
                        <a:latin typeface="+mn-lt"/>
                      </a:rPr>
                      <a:pPr>
                        <a:defRPr sz="1200">
                          <a:solidFill>
                            <a:schemeClr val="tx1"/>
                          </a:solidFill>
                        </a:defRPr>
                      </a:pPr>
                      <a:t>[CELLRANGE]</a:t>
                    </a:fld>
                    <a:endParaRPr lang="en-US" sz="1200" baseline="0">
                      <a:solidFill>
                        <a:schemeClr val="tx1"/>
                      </a:solidFill>
                      <a:latin typeface="+mn-lt"/>
                    </a:endParaRPr>
                  </a:p>
                  <a:p>
                    <a:pPr>
                      <a:defRPr sz="1200">
                        <a:solidFill>
                          <a:schemeClr val="tx1"/>
                        </a:solidFill>
                      </a:defRPr>
                    </a:pPr>
                    <a:fld id="{852382D4-34EB-4F32-BF7F-2D61AC228C39}" type="CATEGORYNAME">
                      <a:rPr lang="en-US" sz="1200">
                        <a:solidFill>
                          <a:schemeClr val="tx1"/>
                        </a:solidFill>
                        <a:latin typeface="+mn-lt"/>
                      </a:rPr>
                      <a:pPr>
                        <a:defRPr sz="1200">
                          <a:solidFill>
                            <a:schemeClr val="tx1"/>
                          </a:solidFill>
                        </a:defRPr>
                      </a:pPr>
                      <a:t>[CATEGORY NAME]</a:t>
                    </a:fld>
                    <a:endParaRPr lang="en-US" sz="1200" baseline="0">
                      <a:solidFill>
                        <a:schemeClr val="tx1"/>
                      </a:solidFill>
                      <a:latin typeface="+mn-lt"/>
                    </a:endParaRPr>
                  </a:p>
                  <a:p>
                    <a:pPr>
                      <a:defRPr sz="1200">
                        <a:solidFill>
                          <a:schemeClr val="tx1"/>
                        </a:solidFill>
                      </a:defRPr>
                    </a:pPr>
                    <a:fld id="{621CE154-7DED-4BEB-BF5E-BF5BAF8BF6F9}" type="VALUE">
                      <a:rPr lang="en-US" sz="1200">
                        <a:solidFill>
                          <a:schemeClr val="tx1"/>
                        </a:solidFill>
                        <a:latin typeface="+mn-lt"/>
                      </a:rPr>
                      <a:pPr>
                        <a:defRPr sz="12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488624082615789"/>
                      <c:h val="0.35953139825300301"/>
                    </c:manualLayout>
                  </c15:layout>
                  <c15:dlblFieldTable/>
                  <c15:showDataLabelsRange val="1"/>
                </c:ext>
                <c:ext xmlns:c16="http://schemas.microsoft.com/office/drawing/2014/chart" uri="{C3380CC4-5D6E-409C-BE32-E72D297353CC}">
                  <c16:uniqueId val="{00000001-D303-42E1-AC05-1257C925DC1A}"/>
                </c:ext>
              </c:extLst>
            </c:dLbl>
            <c:dLbl>
              <c:idx val="1"/>
              <c:layout>
                <c:manualLayout>
                  <c:x val="8.9488931348934458E-2"/>
                  <c:y val="-1.9208295563740787E-2"/>
                </c:manualLayout>
              </c:layout>
              <c:tx>
                <c:rich>
                  <a:bodyPr/>
                  <a:lstStyle/>
                  <a:p>
                    <a:fld id="{64D2B004-2E10-4822-BC64-A76B7E9D9538}" type="CELLRANGE">
                      <a:rPr lang="en-US"/>
                      <a:pPr/>
                      <a:t>[CELLRANGE]</a:t>
                    </a:fld>
                    <a:endParaRPr lang="en-US" baseline="0"/>
                  </a:p>
                  <a:p>
                    <a:fld id="{60451A59-0563-4A90-9C18-5942FD1C706A}" type="CATEGORYNAME">
                      <a:rPr lang="en-US"/>
                      <a:pPr/>
                      <a:t>[CATEGORY NAME]</a:t>
                    </a:fld>
                    <a:endParaRPr lang="en-US" baseline="0"/>
                  </a:p>
                  <a:p>
                    <a:fld id="{3AF0F553-066D-49BB-B5AB-0115D8091CB9}"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7454669388504707"/>
                      <c:h val="0.3944103355754775"/>
                    </c:manualLayout>
                  </c15:layout>
                  <c15:dlblFieldTable/>
                  <c15:showDataLabelsRange val="1"/>
                </c:ext>
                <c:ext xmlns:c16="http://schemas.microsoft.com/office/drawing/2014/chart" uri="{C3380CC4-5D6E-409C-BE32-E72D297353CC}">
                  <c16:uniqueId val="{00000003-D303-42E1-AC05-1257C925DC1A}"/>
                </c:ext>
              </c:extLst>
            </c:dLbl>
            <c:dLbl>
              <c:idx val="2"/>
              <c:layout>
                <c:manualLayout>
                  <c:x val="-6.6592557797854085E-2"/>
                  <c:y val="-5.3307305504663935E-2"/>
                </c:manualLayout>
              </c:layout>
              <c:tx>
                <c:rich>
                  <a:bodyPr/>
                  <a:lstStyle/>
                  <a:p>
                    <a:fld id="{40CD2391-B9B2-46E1-AED5-B0ED3F20F38E}" type="CELLRANGE">
                      <a:rPr lang="en-US"/>
                      <a:pPr/>
                      <a:t>[CELLRANGE]</a:t>
                    </a:fld>
                    <a:endParaRPr lang="en-US" baseline="0" dirty="0"/>
                  </a:p>
                  <a:p>
                    <a:fld id="{577D0B2A-9C48-4F92-A037-A49DBB712AE2}" type="CATEGORYNAME">
                      <a:rPr lang="en-US"/>
                      <a:pPr/>
                      <a:t>[CATEGORY NAME]</a:t>
                    </a:fld>
                    <a:endParaRPr lang="en-US" baseline="0" dirty="0"/>
                  </a:p>
                  <a:p>
                    <a:fld id="{D84F9DB1-5399-4A45-9D22-D3CC6383C822}"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D303-42E1-AC05-1257C925DC1A}"/>
                </c:ext>
              </c:extLst>
            </c:dLbl>
            <c:dLbl>
              <c:idx val="3"/>
              <c:layout>
                <c:manualLayout>
                  <c:x val="-0.2386085427100183"/>
                  <c:y val="-8.6617313278730027E-2"/>
                </c:manualLayout>
              </c:layout>
              <c:tx>
                <c:rich>
                  <a:bodyPr/>
                  <a:lstStyle/>
                  <a:p>
                    <a:fld id="{887771D9-643D-47CC-A5E4-B74AF614DCE2}" type="CELLRANGE">
                      <a:rPr lang="en-US"/>
                      <a:pPr/>
                      <a:t>[CELLRANGE]</a:t>
                    </a:fld>
                    <a:endParaRPr lang="en-US" baseline="0"/>
                  </a:p>
                  <a:p>
                    <a:fld id="{B2ECE1BE-201C-4F88-9383-453465E01D7F}" type="CATEGORYNAME">
                      <a:rPr lang="en-US"/>
                      <a:pPr/>
                      <a:t>[CATEGORY NAME]</a:t>
                    </a:fld>
                    <a:endParaRPr lang="en-US" baseline="0"/>
                  </a:p>
                  <a:p>
                    <a:fld id="{B4318196-352D-41C0-98DA-2B2E6697733D}"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D303-42E1-AC05-1257C925DC1A}"/>
                </c:ext>
              </c:extLst>
            </c:dLbl>
            <c:dLbl>
              <c:idx val="4"/>
              <c:layout>
                <c:manualLayout>
                  <c:x val="-0.33066818063021386"/>
                  <c:y val="-0.22883684443498881"/>
                </c:manualLayout>
              </c:layout>
              <c:tx>
                <c:rich>
                  <a:bodyPr/>
                  <a:lstStyle/>
                  <a:p>
                    <a:fld id="{D8C5FBE5-1A54-440C-8677-AE92DEDB445D}" type="CELLRANGE">
                      <a:rPr lang="en-US" smtClean="0"/>
                      <a:pPr/>
                      <a:t>[CELLRANGE]</a:t>
                    </a:fld>
                    <a:endParaRPr lang="en-US" baseline="0" dirty="0"/>
                  </a:p>
                  <a:p>
                    <a:r>
                      <a:rPr lang="en-US" dirty="0"/>
                      <a:t>Other</a:t>
                    </a:r>
                    <a:endParaRPr lang="en-US" baseline="0" dirty="0"/>
                  </a:p>
                  <a:p>
                    <a:fld id="{B52C96D8-85EE-440F-9F45-ABFAF236DB15}"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D303-42E1-AC05-1257C925DC1A}"/>
                </c:ext>
              </c:extLst>
            </c:dLbl>
            <c:dLbl>
              <c:idx val="5"/>
              <c:layout>
                <c:manualLayout>
                  <c:x val="-0.11380676480352619"/>
                  <c:y val="-0.1316907635826849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EF181261-69B7-46CC-8E33-B3A2C3A0C90A}" type="CELLRANGE">
                      <a:rPr lang="en-US" sz="1200">
                        <a:solidFill>
                          <a:schemeClr val="tx1"/>
                        </a:solidFill>
                        <a:latin typeface="+mn-lt"/>
                      </a:rPr>
                      <a:pPr>
                        <a:defRPr sz="1200">
                          <a:solidFill>
                            <a:schemeClr val="tx1"/>
                          </a:solidFill>
                        </a:defRPr>
                      </a:pPr>
                      <a:t>[CELLRANGE]</a:t>
                    </a:fld>
                    <a:endParaRPr lang="en-US" sz="1200" baseline="0">
                      <a:solidFill>
                        <a:schemeClr val="tx1"/>
                      </a:solidFill>
                      <a:latin typeface="+mn-lt"/>
                    </a:endParaRPr>
                  </a:p>
                  <a:p>
                    <a:pPr>
                      <a:defRPr sz="1200">
                        <a:solidFill>
                          <a:schemeClr val="tx1"/>
                        </a:solidFill>
                      </a:defRPr>
                    </a:pPr>
                    <a:fld id="{D4BF9806-0292-49B0-ADCA-9F438B69C53B}" type="CATEGORYNAME">
                      <a:rPr lang="en-US" sz="1200">
                        <a:solidFill>
                          <a:schemeClr val="tx1"/>
                        </a:solidFill>
                        <a:latin typeface="+mn-lt"/>
                      </a:rPr>
                      <a:pPr>
                        <a:defRPr sz="1200">
                          <a:solidFill>
                            <a:schemeClr val="tx1"/>
                          </a:solidFill>
                        </a:defRPr>
                      </a:pPr>
                      <a:t>[CATEGORY NAME]</a:t>
                    </a:fld>
                    <a:endParaRPr lang="en-US" sz="1200" baseline="0">
                      <a:solidFill>
                        <a:schemeClr val="tx1"/>
                      </a:solidFill>
                      <a:latin typeface="+mn-lt"/>
                    </a:endParaRPr>
                  </a:p>
                  <a:p>
                    <a:pPr>
                      <a:defRPr sz="1200">
                        <a:solidFill>
                          <a:schemeClr val="tx1"/>
                        </a:solidFill>
                      </a:defRPr>
                    </a:pPr>
                    <a:fld id="{3D02C9AF-8F66-4601-BBAD-476789A83930}" type="VALUE">
                      <a:rPr lang="en-US" sz="1200">
                        <a:solidFill>
                          <a:schemeClr val="tx1"/>
                        </a:solidFill>
                        <a:latin typeface="+mn-lt"/>
                      </a:rPr>
                      <a:pPr>
                        <a:defRPr sz="12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9677105480642218"/>
                      <c:h val="0.34677275426792192"/>
                    </c:manualLayout>
                  </c15:layout>
                  <c15:dlblFieldTable/>
                  <c15:showDataLabelsRange val="1"/>
                </c:ext>
                <c:ext xmlns:c16="http://schemas.microsoft.com/office/drawing/2014/chart" uri="{C3380CC4-5D6E-409C-BE32-E72D297353CC}">
                  <c16:uniqueId val="{0000000B-D303-42E1-AC05-1257C925DC1A}"/>
                </c:ext>
              </c:extLst>
            </c:dLbl>
            <c:dLbl>
              <c:idx val="6"/>
              <c:layout>
                <c:manualLayout>
                  <c:x val="-7.1836922816113494E-2"/>
                  <c:y val="1.5989771708650999E-2"/>
                </c:manualLayout>
              </c:layout>
              <c:tx>
                <c:rich>
                  <a:bodyPr/>
                  <a:lstStyle/>
                  <a:p>
                    <a:fld id="{27F32A72-1D97-4B77-9A16-E703778B42BF}" type="CELLRANGE">
                      <a:rPr lang="en-US"/>
                      <a:pPr/>
                      <a:t>[CELLRANGE]</a:t>
                    </a:fld>
                    <a:endParaRPr lang="en-US" baseline="0"/>
                  </a:p>
                  <a:p>
                    <a:fld id="{85657540-C34F-48CE-A1F3-2DC2738B27F3}" type="CATEGORYNAME">
                      <a:rPr lang="en-US"/>
                      <a:pPr/>
                      <a:t>[CATEGORY NAME]</a:t>
                    </a:fld>
                    <a:endParaRPr lang="en-US" baseline="0"/>
                  </a:p>
                  <a:p>
                    <a:fld id="{2F17C051-06EC-49DC-96F3-339B74B77A29}"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D303-42E1-AC05-1257C925DC1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charts!$G$2:$G$8</c:f>
              <c:strCache>
                <c:ptCount val="7"/>
                <c:pt idx="0">
                  <c:v>Construction</c:v>
                </c:pt>
                <c:pt idx="1">
                  <c:v>Government</c:v>
                </c:pt>
                <c:pt idx="2">
                  <c:v>Industrial</c:v>
                </c:pt>
                <c:pt idx="3">
                  <c:v>Medical</c:v>
                </c:pt>
                <c:pt idx="4">
                  <c:v>Other</c:v>
                </c:pt>
                <c:pt idx="5">
                  <c:v>Transportation</c:v>
                </c:pt>
                <c:pt idx="6">
                  <c:v>Utility</c:v>
                </c:pt>
              </c:strCache>
            </c:strRef>
          </c:cat>
          <c:val>
            <c:numRef>
              <c:f>charts!$H$2:$H$8</c:f>
              <c:numCache>
                <c:formatCode>0%</c:formatCode>
                <c:ptCount val="7"/>
                <c:pt idx="0">
                  <c:v>0.32068571428571435</c:v>
                </c:pt>
                <c:pt idx="1">
                  <c:v>0.19725714285714294</c:v>
                </c:pt>
                <c:pt idx="2">
                  <c:v>0.15245714285714293</c:v>
                </c:pt>
                <c:pt idx="3">
                  <c:v>7.7714285714285741E-3</c:v>
                </c:pt>
                <c:pt idx="4">
                  <c:v>7.3371428571428574E-2</c:v>
                </c:pt>
                <c:pt idx="5">
                  <c:v>6.8800000000000014E-2</c:v>
                </c:pt>
                <c:pt idx="6">
                  <c:v>0.1796571428571429</c:v>
                </c:pt>
              </c:numCache>
            </c:numRef>
          </c:val>
          <c:extLst>
            <c:ext xmlns:c15="http://schemas.microsoft.com/office/drawing/2012/chart" uri="{02D57815-91ED-43cb-92C2-25804820EDAC}">
              <c15:datalabelsRange>
                <c15:f>charts!$F$2:$F$8</c15:f>
                <c15:dlblRangeCache>
                  <c:ptCount val="7"/>
                  <c:pt idx="0">
                    <c:v>1403</c:v>
                  </c:pt>
                  <c:pt idx="1">
                    <c:v>863</c:v>
                  </c:pt>
                  <c:pt idx="2">
                    <c:v>667</c:v>
                  </c:pt>
                  <c:pt idx="3">
                    <c:v>34</c:v>
                  </c:pt>
                  <c:pt idx="4">
                    <c:v>321</c:v>
                  </c:pt>
                  <c:pt idx="5">
                    <c:v>301</c:v>
                  </c:pt>
                  <c:pt idx="6">
                    <c:v>786</c:v>
                  </c:pt>
                </c15:dlblRangeCache>
              </c15:datalabelsRange>
            </c:ext>
            <c:ext xmlns:c16="http://schemas.microsoft.com/office/drawing/2014/chart" uri="{C3380CC4-5D6E-409C-BE32-E72D297353CC}">
              <c16:uniqueId val="{0000000E-D303-42E1-AC05-1257C925DC1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6D9D0-2E9B-4F2F-924A-B3B3E9CFCAEC}" type="datetimeFigureOut">
              <a:rPr lang="en-US" smtClean="0"/>
              <a:pPr/>
              <a:t>12/13/2019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C487D-E38B-444A-A8D9-A3853809DE05}" type="slidenum">
              <a:rPr lang="en-US" smtClean="0"/>
              <a:pPr/>
              <a:t>‹#›</a:t>
            </a:fld>
            <a:endParaRPr lang="en-US" dirty="0"/>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a:t>
            </a:fld>
            <a:endParaRPr lang="en-US" dirty="0"/>
          </a:p>
        </p:txBody>
      </p:sp>
    </p:spTree>
    <p:extLst>
      <p:ext uri="{BB962C8B-B14F-4D97-AF65-F5344CB8AC3E}">
        <p14:creationId xmlns:p14="http://schemas.microsoft.com/office/powerpoint/2010/main" val="1740166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10</a:t>
            </a:fld>
            <a:endParaRPr lang="en-US" dirty="0"/>
          </a:p>
        </p:txBody>
      </p:sp>
    </p:spTree>
    <p:extLst>
      <p:ext uri="{BB962C8B-B14F-4D97-AF65-F5344CB8AC3E}">
        <p14:creationId xmlns:p14="http://schemas.microsoft.com/office/powerpoint/2010/main" val="318510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11</a:t>
            </a:fld>
            <a:endParaRPr lang="en-US" dirty="0"/>
          </a:p>
        </p:txBody>
      </p:sp>
    </p:spTree>
    <p:extLst>
      <p:ext uri="{BB962C8B-B14F-4D97-AF65-F5344CB8AC3E}">
        <p14:creationId xmlns:p14="http://schemas.microsoft.com/office/powerpoint/2010/main" val="416957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12</a:t>
            </a:fld>
            <a:endParaRPr lang="en-US" dirty="0"/>
          </a:p>
        </p:txBody>
      </p:sp>
    </p:spTree>
    <p:extLst>
      <p:ext uri="{BB962C8B-B14F-4D97-AF65-F5344CB8AC3E}">
        <p14:creationId xmlns:p14="http://schemas.microsoft.com/office/powerpoint/2010/main" val="621407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13</a:t>
            </a:fld>
            <a:endParaRPr lang="en-US" dirty="0"/>
          </a:p>
        </p:txBody>
      </p:sp>
    </p:spTree>
    <p:extLst>
      <p:ext uri="{BB962C8B-B14F-4D97-AF65-F5344CB8AC3E}">
        <p14:creationId xmlns:p14="http://schemas.microsoft.com/office/powerpoint/2010/main" val="87782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14</a:t>
            </a:fld>
            <a:endParaRPr lang="en-US" dirty="0"/>
          </a:p>
        </p:txBody>
      </p:sp>
    </p:spTree>
    <p:extLst>
      <p:ext uri="{BB962C8B-B14F-4D97-AF65-F5344CB8AC3E}">
        <p14:creationId xmlns:p14="http://schemas.microsoft.com/office/powerpoint/2010/main" val="95077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15</a:t>
            </a:fld>
            <a:endParaRPr lang="en-US" dirty="0"/>
          </a:p>
        </p:txBody>
      </p:sp>
    </p:spTree>
    <p:extLst>
      <p:ext uri="{BB962C8B-B14F-4D97-AF65-F5344CB8AC3E}">
        <p14:creationId xmlns:p14="http://schemas.microsoft.com/office/powerpoint/2010/main" val="4259981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Apprentices are employees</a:t>
            </a:r>
            <a:r>
              <a:rPr lang="en-US" baseline="0" dirty="0"/>
              <a:t> of the employer.  This means they do receive compensation while they are learning in the apprenticeship.</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pPr/>
              <a:t>16</a:t>
            </a:fld>
            <a:endParaRPr lang="en-US" dirty="0"/>
          </a:p>
        </p:txBody>
      </p:sp>
    </p:spTree>
    <p:extLst>
      <p:ext uri="{BB962C8B-B14F-4D97-AF65-F5344CB8AC3E}">
        <p14:creationId xmlns:p14="http://schemas.microsoft.com/office/powerpoint/2010/main" val="2328442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17</a:t>
            </a:fld>
            <a:endParaRPr lang="en-US" dirty="0"/>
          </a:p>
        </p:txBody>
      </p:sp>
    </p:spTree>
    <p:extLst>
      <p:ext uri="{BB962C8B-B14F-4D97-AF65-F5344CB8AC3E}">
        <p14:creationId xmlns:p14="http://schemas.microsoft.com/office/powerpoint/2010/main" val="3694066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18</a:t>
            </a:fld>
            <a:endParaRPr lang="en-US" dirty="0"/>
          </a:p>
        </p:txBody>
      </p:sp>
    </p:spTree>
    <p:extLst>
      <p:ext uri="{BB962C8B-B14F-4D97-AF65-F5344CB8AC3E}">
        <p14:creationId xmlns:p14="http://schemas.microsoft.com/office/powerpoint/2010/main" val="394264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19</a:t>
            </a:fld>
            <a:endParaRPr lang="en-US" dirty="0"/>
          </a:p>
        </p:txBody>
      </p:sp>
    </p:spTree>
    <p:extLst>
      <p:ext uri="{BB962C8B-B14F-4D97-AF65-F5344CB8AC3E}">
        <p14:creationId xmlns:p14="http://schemas.microsoft.com/office/powerpoint/2010/main" val="282091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2</a:t>
            </a:fld>
            <a:endParaRPr lang="en-US" dirty="0"/>
          </a:p>
        </p:txBody>
      </p:sp>
    </p:spTree>
    <p:extLst>
      <p:ext uri="{BB962C8B-B14F-4D97-AF65-F5344CB8AC3E}">
        <p14:creationId xmlns:p14="http://schemas.microsoft.com/office/powerpoint/2010/main" val="220681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Apprentices are employees</a:t>
            </a:r>
            <a:r>
              <a:rPr lang="en-US" baseline="0" dirty="0"/>
              <a:t> of the employer.  This means they do receive compensation while they are learning in the apprenticeship.</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pPr/>
              <a:t>20</a:t>
            </a:fld>
            <a:endParaRPr lang="en-US" dirty="0"/>
          </a:p>
        </p:txBody>
      </p:sp>
    </p:spTree>
    <p:extLst>
      <p:ext uri="{BB962C8B-B14F-4D97-AF65-F5344CB8AC3E}">
        <p14:creationId xmlns:p14="http://schemas.microsoft.com/office/powerpoint/2010/main" val="2545569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21</a:t>
            </a:fld>
            <a:endParaRPr lang="en-US" dirty="0"/>
          </a:p>
        </p:txBody>
      </p:sp>
    </p:spTree>
    <p:extLst>
      <p:ext uri="{BB962C8B-B14F-4D97-AF65-F5344CB8AC3E}">
        <p14:creationId xmlns:p14="http://schemas.microsoft.com/office/powerpoint/2010/main" val="844565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DB5DD-0E38-4BAA-A987-F5D3423A4B71}" type="slidenum">
              <a:rPr lang="en-US" smtClean="0"/>
              <a:t>22</a:t>
            </a:fld>
            <a:endParaRPr lang="en-US"/>
          </a:p>
        </p:txBody>
      </p:sp>
    </p:spTree>
    <p:extLst>
      <p:ext uri="{BB962C8B-B14F-4D97-AF65-F5344CB8AC3E}">
        <p14:creationId xmlns:p14="http://schemas.microsoft.com/office/powerpoint/2010/main" val="653608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1DB5DD-0E38-4BAA-A987-F5D3423A4B71}" type="slidenum">
              <a:rPr lang="en-US" smtClean="0"/>
              <a:t>23</a:t>
            </a:fld>
            <a:endParaRPr lang="en-US"/>
          </a:p>
        </p:txBody>
      </p:sp>
    </p:spTree>
    <p:extLst>
      <p:ext uri="{BB962C8B-B14F-4D97-AF65-F5344CB8AC3E}">
        <p14:creationId xmlns:p14="http://schemas.microsoft.com/office/powerpoint/2010/main" val="3000572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1DB5DD-0E38-4BAA-A987-F5D3423A4B71}" type="slidenum">
              <a:rPr lang="en-US" smtClean="0"/>
              <a:t>24</a:t>
            </a:fld>
            <a:endParaRPr lang="en-US"/>
          </a:p>
        </p:txBody>
      </p:sp>
    </p:spTree>
    <p:extLst>
      <p:ext uri="{BB962C8B-B14F-4D97-AF65-F5344CB8AC3E}">
        <p14:creationId xmlns:p14="http://schemas.microsoft.com/office/powerpoint/2010/main" val="3658811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25</a:t>
            </a:fld>
            <a:endParaRPr lang="en-US" dirty="0"/>
          </a:p>
        </p:txBody>
      </p:sp>
    </p:spTree>
    <p:extLst>
      <p:ext uri="{BB962C8B-B14F-4D97-AF65-F5344CB8AC3E}">
        <p14:creationId xmlns:p14="http://schemas.microsoft.com/office/powerpoint/2010/main" val="644772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26</a:t>
            </a:fld>
            <a:endParaRPr lang="en-US" dirty="0"/>
          </a:p>
        </p:txBody>
      </p:sp>
    </p:spTree>
    <p:extLst>
      <p:ext uri="{BB962C8B-B14F-4D97-AF65-F5344CB8AC3E}">
        <p14:creationId xmlns:p14="http://schemas.microsoft.com/office/powerpoint/2010/main" val="379084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3</a:t>
            </a:fld>
            <a:endParaRPr lang="en-US" dirty="0"/>
          </a:p>
        </p:txBody>
      </p:sp>
    </p:spTree>
    <p:extLst>
      <p:ext uri="{BB962C8B-B14F-4D97-AF65-F5344CB8AC3E}">
        <p14:creationId xmlns:p14="http://schemas.microsoft.com/office/powerpoint/2010/main" val="138838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4</a:t>
            </a:fld>
            <a:endParaRPr lang="en-US" dirty="0"/>
          </a:p>
        </p:txBody>
      </p:sp>
    </p:spTree>
    <p:extLst>
      <p:ext uri="{BB962C8B-B14F-4D97-AF65-F5344CB8AC3E}">
        <p14:creationId xmlns:p14="http://schemas.microsoft.com/office/powerpoint/2010/main" val="392702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5</a:t>
            </a:fld>
            <a:endParaRPr lang="en-US" dirty="0"/>
          </a:p>
        </p:txBody>
      </p:sp>
    </p:spTree>
    <p:extLst>
      <p:ext uri="{BB962C8B-B14F-4D97-AF65-F5344CB8AC3E}">
        <p14:creationId xmlns:p14="http://schemas.microsoft.com/office/powerpoint/2010/main" val="351556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6</a:t>
            </a:fld>
            <a:endParaRPr lang="en-US" dirty="0"/>
          </a:p>
        </p:txBody>
      </p:sp>
    </p:spTree>
    <p:extLst>
      <p:ext uri="{BB962C8B-B14F-4D97-AF65-F5344CB8AC3E}">
        <p14:creationId xmlns:p14="http://schemas.microsoft.com/office/powerpoint/2010/main" val="5763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7</a:t>
            </a:fld>
            <a:endParaRPr lang="en-US" dirty="0"/>
          </a:p>
        </p:txBody>
      </p:sp>
    </p:spTree>
    <p:extLst>
      <p:ext uri="{BB962C8B-B14F-4D97-AF65-F5344CB8AC3E}">
        <p14:creationId xmlns:p14="http://schemas.microsoft.com/office/powerpoint/2010/main" val="88089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is apprenticeship now in the state.  This</a:t>
            </a:r>
            <a:r>
              <a:rPr lang="en-US" baseline="0" dirty="0"/>
              <a:t> will give you a snap shot as for as where we are with number of programs, trades and apprentices within the state.</a:t>
            </a:r>
            <a:endParaRPr lang="en-US" dirty="0"/>
          </a:p>
        </p:txBody>
      </p:sp>
      <p:sp>
        <p:nvSpPr>
          <p:cNvPr id="4" name="Slide Number Placeholder 3"/>
          <p:cNvSpPr>
            <a:spLocks noGrp="1"/>
          </p:cNvSpPr>
          <p:nvPr>
            <p:ph type="sldNum" sz="quarter" idx="10"/>
          </p:nvPr>
        </p:nvSpPr>
        <p:spPr/>
        <p:txBody>
          <a:bodyPr/>
          <a:lstStyle/>
          <a:p>
            <a:fld id="{CE1DF82E-5022-4131-AD6B-FBCCDB722D43}" type="slidenum">
              <a:rPr lang="en-US" smtClean="0"/>
              <a:pPr/>
              <a:t>8</a:t>
            </a:fld>
            <a:endParaRPr lang="en-US"/>
          </a:p>
        </p:txBody>
      </p:sp>
    </p:spTree>
    <p:extLst>
      <p:ext uri="{BB962C8B-B14F-4D97-AF65-F5344CB8AC3E}">
        <p14:creationId xmlns:p14="http://schemas.microsoft.com/office/powerpoint/2010/main" val="798407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pPr/>
              <a:t>9</a:t>
            </a:fld>
            <a:endParaRPr lang="en-US" dirty="0"/>
          </a:p>
        </p:txBody>
      </p:sp>
    </p:spTree>
    <p:extLst>
      <p:ext uri="{BB962C8B-B14F-4D97-AF65-F5344CB8AC3E}">
        <p14:creationId xmlns:p14="http://schemas.microsoft.com/office/powerpoint/2010/main" val="3862515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7370883-DF45-4780-99E8-43DEE43E0AF0}" type="slidenum">
              <a:rPr lang="en-US" smtClean="0"/>
              <a:pPr>
                <a:defRPr/>
              </a:pPr>
              <a:t>‹#›</a:t>
            </a:fld>
            <a:endParaRPr lang="en-US"/>
          </a:p>
        </p:txBody>
      </p:sp>
    </p:spTree>
    <p:extLst>
      <p:ext uri="{BB962C8B-B14F-4D97-AF65-F5344CB8AC3E}">
        <p14:creationId xmlns:p14="http://schemas.microsoft.com/office/powerpoint/2010/main" val="3556482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5D574-B80D-46DA-B5DD-F2B57C76756A}" type="datetimeFigureOut">
              <a:rPr lang="en-US" smtClean="0"/>
              <a:pPr/>
              <a:t>12/13/2019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D4B395-1A00-4564-9EB5-3362115CEF27}" type="slidenum">
              <a:rPr lang="en-US" smtClean="0"/>
              <a:pPr/>
              <a:t>‹#›</a:t>
            </a:fld>
            <a:endParaRPr lang="en-US" dirty="0"/>
          </a:p>
        </p:txBody>
      </p:sp>
    </p:spTree>
    <p:extLst>
      <p:ext uri="{BB962C8B-B14F-4D97-AF65-F5344CB8AC3E}">
        <p14:creationId xmlns:p14="http://schemas.microsoft.com/office/powerpoint/2010/main" val="3601824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28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223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20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737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26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55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114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066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861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12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350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590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10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16935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167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892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069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833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886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72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35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801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75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20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6447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167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09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063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196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724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435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208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08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679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78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 id="2147483699" r:id="rId25"/>
    <p:sldLayoutId id="2147483748"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3553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2412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5D574-B80D-46DA-B5DD-F2B57C76756A}" type="datetimeFigureOut">
              <a:rPr lang="en-US" smtClean="0">
                <a:solidFill>
                  <a:prstClr val="black">
                    <a:tint val="75000"/>
                  </a:prstClr>
                </a:solidFill>
              </a:rPr>
              <a:pPr/>
              <a:t>12/13/2019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4B395-1A00-4564-9EB5-3362115CEF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8135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emf"/><Relationship Id="rId4" Type="http://schemas.openxmlformats.org/officeDocument/2006/relationships/image" Target="../media/image12.jpeg"/><Relationship Id="rId9" Type="http://schemas.openxmlformats.org/officeDocument/2006/relationships/package" Target="../embeddings/Microsoft_Word_Document.docx"/></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emf"/><Relationship Id="rId2" Type="http://schemas.openxmlformats.org/officeDocument/2006/relationships/slideLayout" Target="../slideLayouts/slideLayout44.xml"/><Relationship Id="rId1" Type="http://schemas.openxmlformats.org/officeDocument/2006/relationships/vmlDrawing" Target="../drawings/vmlDrawing2.vml"/><Relationship Id="rId6" Type="http://schemas.openxmlformats.org/officeDocument/2006/relationships/package" Target="../embeddings/Microsoft_Word_Document1.docx"/><Relationship Id="rId5" Type="http://schemas.openxmlformats.org/officeDocument/2006/relationships/image" Target="../media/image17.tiff"/><Relationship Id="rId4"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nccommerce.com/about-our-department/north-carolina-prosperity-zon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chart" Target="../charts/chart1.xml"/><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package" Target="../embeddings/Microsoft_PowerPoint_Presentation.pptx"/></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8790"/>
            <a:ext cx="12192000" cy="1217499"/>
          </a:xfrm>
        </p:spPr>
        <p:txBody>
          <a:bodyPr>
            <a:normAutofit fontScale="90000"/>
          </a:bodyPr>
          <a:lstStyle/>
          <a:p>
            <a:r>
              <a:rPr lang="en-US" sz="4800" b="1" dirty="0">
                <a:solidFill>
                  <a:srgbClr val="FF0000"/>
                </a:solidFill>
                <a:latin typeface="+mn-lt"/>
              </a:rPr>
              <a:t>Registered Apprenticeship (RA) and Work-Based Learning (WBL): Where Pathways Diverge</a:t>
            </a:r>
            <a:endParaRPr lang="en-US" sz="4800" dirty="0">
              <a:solidFill>
                <a:srgbClr val="FF0000"/>
              </a:solidFill>
              <a:latin typeface="+mn-lt"/>
            </a:endParaRPr>
          </a:p>
        </p:txBody>
      </p:sp>
      <p:sp>
        <p:nvSpPr>
          <p:cNvPr id="3" name="Subtitle 2"/>
          <p:cNvSpPr>
            <a:spLocks noGrp="1"/>
          </p:cNvSpPr>
          <p:nvPr>
            <p:ph type="subTitle" idx="1"/>
          </p:nvPr>
        </p:nvSpPr>
        <p:spPr>
          <a:xfrm>
            <a:off x="287628" y="1346290"/>
            <a:ext cx="11616744" cy="3692570"/>
          </a:xfrm>
        </p:spPr>
        <p:txBody>
          <a:bodyPr/>
          <a:lstStyle/>
          <a:p>
            <a:r>
              <a:rPr lang="en-US" b="1" dirty="0"/>
              <a:t>Kathryn Castelloes, Apprenticeship Director, NC Department of Commerce</a:t>
            </a:r>
          </a:p>
          <a:p>
            <a:r>
              <a:rPr lang="en-US" b="1" dirty="0"/>
              <a:t>Frank Scuiletti, Academic Programs, System Office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65" y="3956151"/>
            <a:ext cx="1219200" cy="167425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917" t="5731" r="197" b="-6042"/>
          <a:stretch/>
        </p:blipFill>
        <p:spPr>
          <a:xfrm>
            <a:off x="10600701" y="5126949"/>
            <a:ext cx="754017" cy="75401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917" t="5731" r="197" b="-6042"/>
          <a:stretch/>
        </p:blipFill>
        <p:spPr>
          <a:xfrm>
            <a:off x="9345395" y="5186057"/>
            <a:ext cx="754017" cy="75401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917" t="5731" r="197" b="-6042"/>
          <a:stretch/>
        </p:blipFill>
        <p:spPr>
          <a:xfrm>
            <a:off x="10501353" y="3223255"/>
            <a:ext cx="848939" cy="848939"/>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917" t="5731" r="197" b="-6042"/>
          <a:stretch/>
        </p:blipFill>
        <p:spPr>
          <a:xfrm>
            <a:off x="9048377" y="3358542"/>
            <a:ext cx="918108" cy="918108"/>
          </a:xfrm>
          <a:prstGeom prst="rect">
            <a:avLst/>
          </a:prstGeom>
        </p:spPr>
      </p:pic>
      <p:sp>
        <p:nvSpPr>
          <p:cNvPr id="15" name="Right Arrow 14"/>
          <p:cNvSpPr/>
          <p:nvPr/>
        </p:nvSpPr>
        <p:spPr>
          <a:xfrm>
            <a:off x="4021120" y="3760753"/>
            <a:ext cx="593827" cy="622881"/>
          </a:xfrm>
          <a:prstGeom prst="rightArrow">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scene3d>
              <a:camera prst="isometricRightUp"/>
              <a:lightRig rig="threePt" dir="t"/>
            </a:scene3d>
          </a:bodyPr>
          <a:lstStyle/>
          <a:p>
            <a:pPr algn="ctr"/>
            <a:endParaRPr lang="en-US">
              <a:solidFill>
                <a:srgbClr val="FFC000"/>
              </a:solidFill>
              <a:effectLst>
                <a:glow rad="63500">
                  <a:srgbClr val="5B9BD5">
                    <a:satMod val="175000"/>
                    <a:alpha val="40000"/>
                  </a:srgbClr>
                </a:glow>
              </a:effectLst>
            </a:endParaRPr>
          </a:p>
        </p:txBody>
      </p:sp>
      <p:sp>
        <p:nvSpPr>
          <p:cNvPr id="16" name="Right Arrow 15"/>
          <p:cNvSpPr/>
          <p:nvPr/>
        </p:nvSpPr>
        <p:spPr>
          <a:xfrm>
            <a:off x="8352573" y="4460023"/>
            <a:ext cx="593827" cy="622881"/>
          </a:xfrm>
          <a:prstGeom prst="rightArrow">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a:ln w="22225">
                <a:solidFill>
                  <a:srgbClr val="ED7D31"/>
                </a:solidFill>
                <a:prstDash val="solid"/>
              </a:ln>
              <a:solidFill>
                <a:srgbClr val="ED7D31">
                  <a:lumMod val="40000"/>
                  <a:lumOff val="60000"/>
                </a:srgbClr>
              </a:solidFill>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917" t="5731" r="197" b="-6042"/>
          <a:stretch/>
        </p:blipFill>
        <p:spPr>
          <a:xfrm>
            <a:off x="11010673" y="4322754"/>
            <a:ext cx="809228" cy="809228"/>
          </a:xfrm>
          <a:prstGeom prst="rect">
            <a:avLst/>
          </a:prstGeom>
        </p:spPr>
      </p:pic>
      <p:sp>
        <p:nvSpPr>
          <p:cNvPr id="5" name="TextBox 4"/>
          <p:cNvSpPr txBox="1"/>
          <p:nvPr/>
        </p:nvSpPr>
        <p:spPr>
          <a:xfrm>
            <a:off x="10013926" y="5687236"/>
            <a:ext cx="824248" cy="584775"/>
          </a:xfrm>
          <a:prstGeom prst="rect">
            <a:avLst/>
          </a:prstGeom>
          <a:noFill/>
          <a:effectLst>
            <a:glow rad="228600">
              <a:schemeClr val="accent6">
                <a:satMod val="175000"/>
                <a:alpha val="40000"/>
              </a:schemeClr>
            </a:glow>
          </a:effectLst>
        </p:spPr>
        <p:txBody>
          <a:bodyPr wrap="square" rtlCol="0">
            <a:spAutoFit/>
          </a:bodyPr>
          <a:lstStyle/>
          <a:p>
            <a:r>
              <a:rPr lang="en-US" sz="3200" b="1" dirty="0">
                <a:solidFill>
                  <a:srgbClr val="FF0000"/>
                </a:solidFill>
              </a:rPr>
              <a:t>JOB</a:t>
            </a:r>
          </a:p>
        </p:txBody>
      </p:sp>
      <p:pic>
        <p:nvPicPr>
          <p:cNvPr id="18" name="Picture 17" descr="C:\Users\scuilettif\Desktop\two roads.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35200"/>
            <a:ext cx="3800030" cy="4622799"/>
          </a:xfrm>
          <a:prstGeom prst="rect">
            <a:avLst/>
          </a:prstGeom>
          <a:noFill/>
          <a:ln>
            <a:noFill/>
          </a:ln>
        </p:spPr>
      </p:pic>
      <p:pic>
        <p:nvPicPr>
          <p:cNvPr id="19" name="Picture 18" descr="C:\Users\scuilettif\Desktop\Apprenticeship credential.g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3919" y="3012330"/>
            <a:ext cx="3636361" cy="1809750"/>
          </a:xfrm>
          <a:prstGeom prst="rect">
            <a:avLst/>
          </a:prstGeom>
          <a:noFill/>
          <a:ln>
            <a:noFill/>
          </a:ln>
        </p:spPr>
      </p:pic>
      <p:graphicFrame>
        <p:nvGraphicFramePr>
          <p:cNvPr id="21" name="Object 20"/>
          <p:cNvGraphicFramePr>
            <a:graphicFrameLocks noChangeAspect="1"/>
          </p:cNvGraphicFramePr>
          <p:nvPr>
            <p:extLst>
              <p:ext uri="{D42A27DB-BD31-4B8C-83A1-F6EECF244321}">
                <p14:modId xmlns:p14="http://schemas.microsoft.com/office/powerpoint/2010/main" val="1972994279"/>
              </p:ext>
            </p:extLst>
          </p:nvPr>
        </p:nvGraphicFramePr>
        <p:xfrm>
          <a:off x="4869709" y="4835898"/>
          <a:ext cx="7038144" cy="1815604"/>
        </p:xfrm>
        <a:graphic>
          <a:graphicData uri="http://schemas.openxmlformats.org/presentationml/2006/ole">
            <mc:AlternateContent xmlns:mc="http://schemas.openxmlformats.org/markup-compatibility/2006">
              <mc:Choice xmlns:v="urn:schemas-microsoft-com:vml" Requires="v">
                <p:oleObj spid="_x0000_s2052" name="Document" r:id="rId9" imgW="5940026" imgH="2019463" progId="Word.Document.12">
                  <p:embed/>
                </p:oleObj>
              </mc:Choice>
              <mc:Fallback>
                <p:oleObj name="Document" r:id="rId9" imgW="5940026" imgH="2019463" progId="Word.Document.12">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9709" y="4835898"/>
                        <a:ext cx="7038144" cy="1815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4021119" y="5186057"/>
            <a:ext cx="593827" cy="622881"/>
          </a:xfrm>
          <a:prstGeom prst="rightArrow">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scene3d>
              <a:camera prst="isometricRightUp"/>
              <a:lightRig rig="threePt" dir="t"/>
            </a:scene3d>
          </a:bodyPr>
          <a:lstStyle/>
          <a:p>
            <a:pPr algn="ctr"/>
            <a:endParaRPr lang="en-US">
              <a:solidFill>
                <a:srgbClr val="FFC000"/>
              </a:solidFill>
              <a:effectLst>
                <a:glow rad="63500">
                  <a:srgbClr val="5B9BD5">
                    <a:satMod val="175000"/>
                    <a:alpha val="40000"/>
                  </a:srgbClr>
                </a:glow>
              </a:effectLst>
            </a:endParaRPr>
          </a:p>
        </p:txBody>
      </p:sp>
    </p:spTree>
    <p:extLst>
      <p:ext uri="{BB962C8B-B14F-4D97-AF65-F5344CB8AC3E}">
        <p14:creationId xmlns:p14="http://schemas.microsoft.com/office/powerpoint/2010/main" val="789556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2482211" y="359336"/>
            <a:ext cx="2335448" cy="736979"/>
          </a:xfrm>
          <a:prstGeom prst="rect">
            <a:avLst/>
          </a:prstGeom>
        </p:spPr>
      </p:pic>
      <p:sp>
        <p:nvSpPr>
          <p:cNvPr id="3" name="Title 2"/>
          <p:cNvSpPr>
            <a:spLocks noGrp="1"/>
          </p:cNvSpPr>
          <p:nvPr>
            <p:ph type="title"/>
          </p:nvPr>
        </p:nvSpPr>
        <p:spPr>
          <a:xfrm>
            <a:off x="838200" y="167482"/>
            <a:ext cx="10515600" cy="1061245"/>
          </a:xfrm>
        </p:spPr>
        <p:txBody>
          <a:bodyPr>
            <a:normAutofit/>
          </a:bodyPr>
          <a:lstStyle/>
          <a:p>
            <a:r>
              <a:rPr lang="en-US" dirty="0"/>
              <a:t>              Registration Agency</a:t>
            </a:r>
          </a:p>
        </p:txBody>
      </p:sp>
      <p:sp>
        <p:nvSpPr>
          <p:cNvPr id="4" name="Content Placeholder 3"/>
          <p:cNvSpPr>
            <a:spLocks noGrp="1"/>
          </p:cNvSpPr>
          <p:nvPr>
            <p:ph idx="1"/>
          </p:nvPr>
        </p:nvSpPr>
        <p:spPr>
          <a:xfrm>
            <a:off x="838200" y="1434657"/>
            <a:ext cx="10515600" cy="5019673"/>
          </a:xfrm>
        </p:spPr>
        <p:txBody>
          <a:bodyPr>
            <a:noAutofit/>
          </a:bodyPr>
          <a:lstStyle/>
          <a:p>
            <a:r>
              <a:rPr lang="en-US" sz="2400" dirty="0"/>
              <a:t>The N.C. Department of Commerce, NCWorks Apprenticeship, is the State Agency to register programs for Federal purposes. </a:t>
            </a:r>
          </a:p>
          <a:p>
            <a:r>
              <a:rPr lang="en-US" sz="2400" dirty="0"/>
              <a:t>It functions under the authority of the N.C. Apprenticeship Act (Chapter 22 of the N.C. General Statutes) and the administrative rules (Title 4, Subchapter 0102 of the N.C. Administrative Code).</a:t>
            </a:r>
          </a:p>
          <a:p>
            <a:r>
              <a:rPr lang="en-US" sz="2400" dirty="0"/>
              <a:t>NCWorks Apprenticeship promotes, develops, registers and assists in the operation of registered Apprenticeship and other training programs. </a:t>
            </a:r>
          </a:p>
          <a:p>
            <a:r>
              <a:rPr lang="en-US" sz="2400" dirty="0"/>
              <a:t>NCWorks Apprenticeship develops and promotes Apprenticeship Programs throughout the state, and registers, monitors and certifies all Apprenticeship Programs. </a:t>
            </a:r>
          </a:p>
          <a:p>
            <a:pPr marL="0" indent="0">
              <a:buNone/>
            </a:pPr>
            <a:r>
              <a:rPr lang="en-US" sz="2400" dirty="0"/>
              <a:t> </a:t>
            </a:r>
          </a:p>
        </p:txBody>
      </p:sp>
      <p:sp>
        <p:nvSpPr>
          <p:cNvPr id="2" name="Slide Number Placeholder 1"/>
          <p:cNvSpPr>
            <a:spLocks noGrp="1"/>
          </p:cNvSpPr>
          <p:nvPr>
            <p:ph type="sldNum" sz="quarter" idx="12"/>
          </p:nvPr>
        </p:nvSpPr>
        <p:spPr/>
        <p:txBody>
          <a:bodyPr/>
          <a:lstStyle/>
          <a:p>
            <a:fld id="{11F27F3A-B3E9-41ED-AF8F-A365F10BB65F}" type="slidenum">
              <a:rPr lang="en-US" smtClean="0"/>
              <a:pPr/>
              <a:t>10</a:t>
            </a:fld>
            <a:endParaRPr lang="en-US" dirty="0"/>
          </a:p>
        </p:txBody>
      </p:sp>
    </p:spTree>
    <p:extLst>
      <p:ext uri="{BB962C8B-B14F-4D97-AF65-F5344CB8AC3E}">
        <p14:creationId xmlns:p14="http://schemas.microsoft.com/office/powerpoint/2010/main" val="283316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Apprenticeship Cost</a:t>
            </a:r>
          </a:p>
        </p:txBody>
      </p:sp>
      <p:sp>
        <p:nvSpPr>
          <p:cNvPr id="3" name="Content Placeholder 2"/>
          <p:cNvSpPr>
            <a:spLocks noGrp="1"/>
          </p:cNvSpPr>
          <p:nvPr>
            <p:ph idx="1"/>
          </p:nvPr>
        </p:nvSpPr>
        <p:spPr/>
        <p:txBody>
          <a:bodyPr>
            <a:normAutofit/>
          </a:bodyPr>
          <a:lstStyle/>
          <a:p>
            <a:pPr marL="0" indent="0">
              <a:buNone/>
            </a:pPr>
            <a:endParaRPr lang="en-US" sz="3600" dirty="0"/>
          </a:p>
          <a:p>
            <a:r>
              <a:rPr lang="en-US" sz="3600" dirty="0"/>
              <a:t>Many are very productive in their second year of Apprenticeship</a:t>
            </a:r>
          </a:p>
          <a:p>
            <a:endParaRPr lang="en-US" sz="3600" dirty="0"/>
          </a:p>
          <a:p>
            <a:r>
              <a:rPr lang="en-US" sz="3600" dirty="0"/>
              <a:t>A 2009 Return on Investment Study says that for every dollar spent on Apprenticeship training, an employer receives a benefit, on average of $1.47</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11</a:t>
            </a:fld>
            <a:endParaRPr lang="en-US"/>
          </a:p>
        </p:txBody>
      </p:sp>
    </p:spTree>
    <p:extLst>
      <p:ext uri="{BB962C8B-B14F-4D97-AF65-F5344CB8AC3E}">
        <p14:creationId xmlns:p14="http://schemas.microsoft.com/office/powerpoint/2010/main" val="188048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martArt Placeholder 4"/>
          <p:cNvPicPr>
            <a:picLocks noGrp="1" noChangeAspect="1"/>
          </p:cNvPicPr>
          <p:nvPr>
            <p:ph type="dgm" sz="quarter" idx="15"/>
          </p:nvPr>
        </p:nvPicPr>
        <p:blipFill>
          <a:blip r:embed="rId3" cstate="print"/>
          <a:stretch>
            <a:fillRect/>
          </a:stretch>
        </p:blipFill>
        <p:spPr>
          <a:xfrm>
            <a:off x="1910687" y="218365"/>
            <a:ext cx="8570794" cy="6182436"/>
          </a:xfrm>
          <a:prstGeom prst="rect">
            <a:avLst/>
          </a:prstGeom>
        </p:spPr>
      </p:pic>
      <p:sp>
        <p:nvSpPr>
          <p:cNvPr id="4" name="Slide Number Placeholder 3"/>
          <p:cNvSpPr>
            <a:spLocks noGrp="1"/>
          </p:cNvSpPr>
          <p:nvPr>
            <p:ph type="sldNum" sz="quarter" idx="12"/>
          </p:nvPr>
        </p:nvSpPr>
        <p:spPr/>
        <p:txBody>
          <a:bodyPr/>
          <a:lstStyle/>
          <a:p>
            <a:fld id="{11F27F3A-B3E9-41ED-AF8F-A365F10BB65F}" type="slidenum">
              <a:rPr lang="en-US" smtClean="0"/>
              <a:pPr/>
              <a:t>12</a:t>
            </a:fld>
            <a:endParaRPr lang="en-US" dirty="0"/>
          </a:p>
        </p:txBody>
      </p:sp>
    </p:spTree>
    <p:extLst>
      <p:ext uri="{BB962C8B-B14F-4D97-AF65-F5344CB8AC3E}">
        <p14:creationId xmlns:p14="http://schemas.microsoft.com/office/powerpoint/2010/main" val="2345242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martArt Placeholder 4"/>
          <p:cNvPicPr>
            <a:picLocks noGrp="1" noChangeAspect="1"/>
          </p:cNvPicPr>
          <p:nvPr>
            <p:ph type="dgm" sz="quarter" idx="15"/>
          </p:nvPr>
        </p:nvPicPr>
        <p:blipFill>
          <a:blip r:embed="rId3" cstate="print"/>
          <a:stretch>
            <a:fillRect/>
          </a:stretch>
        </p:blipFill>
        <p:spPr>
          <a:xfrm>
            <a:off x="2238233" y="245661"/>
            <a:ext cx="8161361" cy="6155140"/>
          </a:xfrm>
          <a:prstGeom prst="rect">
            <a:avLst/>
          </a:prstGeom>
        </p:spPr>
      </p:pic>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dirty="0"/>
          </a:p>
        </p:txBody>
      </p:sp>
    </p:spTree>
    <p:extLst>
      <p:ext uri="{BB962C8B-B14F-4D97-AF65-F5344CB8AC3E}">
        <p14:creationId xmlns:p14="http://schemas.microsoft.com/office/powerpoint/2010/main" val="396408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Pre-Apprenticeship</a:t>
            </a:r>
          </a:p>
        </p:txBody>
      </p:sp>
      <p:sp>
        <p:nvSpPr>
          <p:cNvPr id="3" name="Content Placeholder 2"/>
          <p:cNvSpPr>
            <a:spLocks noGrp="1"/>
          </p:cNvSpPr>
          <p:nvPr>
            <p:ph idx="1"/>
          </p:nvPr>
        </p:nvSpPr>
        <p:spPr/>
        <p:txBody>
          <a:bodyPr>
            <a:normAutofit/>
          </a:bodyPr>
          <a:lstStyle/>
          <a:p>
            <a:r>
              <a:rPr lang="en-US" sz="4400" dirty="0"/>
              <a:t>Pre-apprenticeship services and programs are designed to prepare individuals to enter and succeed in Registered Apprenticeship programs. They expand the participant's career pathway opportunities with industry-based training coupled with classroom instruction. </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a:p>
        </p:txBody>
      </p:sp>
    </p:spTree>
    <p:extLst>
      <p:ext uri="{BB962C8B-B14F-4D97-AF65-F5344CB8AC3E}">
        <p14:creationId xmlns:p14="http://schemas.microsoft.com/office/powerpoint/2010/main" val="261738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Examples of Pre-Apprenticeship?</a:t>
            </a:r>
          </a:p>
        </p:txBody>
      </p:sp>
      <p:sp>
        <p:nvSpPr>
          <p:cNvPr id="3" name="Content Placeholder 2"/>
          <p:cNvSpPr>
            <a:spLocks noGrp="1"/>
          </p:cNvSpPr>
          <p:nvPr>
            <p:ph idx="1"/>
          </p:nvPr>
        </p:nvSpPr>
        <p:spPr/>
        <p:txBody>
          <a:bodyPr/>
          <a:lstStyle/>
          <a:p>
            <a:r>
              <a:rPr lang="en-US" sz="3600" dirty="0">
                <a:solidFill>
                  <a:srgbClr val="0070C0"/>
                </a:solidFill>
              </a:rPr>
              <a:t>High School Students</a:t>
            </a:r>
          </a:p>
          <a:p>
            <a:r>
              <a:rPr lang="en-US" sz="3600" dirty="0">
                <a:solidFill>
                  <a:srgbClr val="0070C0"/>
                </a:solidFill>
              </a:rPr>
              <a:t>Charter Communications</a:t>
            </a:r>
          </a:p>
          <a:p>
            <a:r>
              <a:rPr lang="en-US" sz="3600" dirty="0">
                <a:solidFill>
                  <a:srgbClr val="0070C0"/>
                </a:solidFill>
              </a:rPr>
              <a:t>Fort Bragg and Fayetteville Tech</a:t>
            </a:r>
          </a:p>
          <a:p>
            <a:r>
              <a:rPr lang="en-US" sz="3600" dirty="0">
                <a:solidFill>
                  <a:srgbClr val="0070C0"/>
                </a:solidFill>
              </a:rPr>
              <a:t>VIP ( Veterans in Pipefitting) at Camp </a:t>
            </a:r>
            <a:r>
              <a:rPr lang="en-US" sz="3600" dirty="0" err="1">
                <a:solidFill>
                  <a:srgbClr val="0070C0"/>
                </a:solidFill>
              </a:rPr>
              <a:t>Lejuene</a:t>
            </a:r>
            <a:endParaRPr lang="en-US" sz="3600" dirty="0">
              <a:solidFill>
                <a:srgbClr val="0070C0"/>
              </a:solidFill>
            </a:endParaRPr>
          </a:p>
          <a:p>
            <a:r>
              <a:rPr lang="en-US" sz="3600" dirty="0">
                <a:solidFill>
                  <a:srgbClr val="0070C0"/>
                </a:solidFill>
              </a:rPr>
              <a:t>Wayne Brothers Inc.</a:t>
            </a:r>
          </a:p>
          <a:p>
            <a:endParaRPr lang="en-US" dirty="0"/>
          </a:p>
        </p:txBody>
      </p:sp>
    </p:spTree>
    <p:extLst>
      <p:ext uri="{BB962C8B-B14F-4D97-AF65-F5344CB8AC3E}">
        <p14:creationId xmlns:p14="http://schemas.microsoft.com/office/powerpoint/2010/main" val="43867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Emerging Employer Consortiums</a:t>
            </a: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17784" y="1775339"/>
            <a:ext cx="4695312" cy="3130208"/>
          </a:xfrm>
        </p:spPr>
      </p:pic>
      <p:sp>
        <p:nvSpPr>
          <p:cNvPr id="5" name="Content Placeholder 4"/>
          <p:cNvSpPr>
            <a:spLocks noGrp="1"/>
          </p:cNvSpPr>
          <p:nvPr>
            <p:ph idx="1"/>
          </p:nvPr>
        </p:nvSpPr>
        <p:spPr/>
        <p:txBody>
          <a:bodyPr/>
          <a:lstStyle/>
          <a:p>
            <a:pPr marL="0" indent="0">
              <a:buNone/>
            </a:pPr>
            <a:endParaRPr lang="en-US" altLang="en-US" sz="2800" dirty="0"/>
          </a:p>
          <a:p>
            <a:r>
              <a:rPr lang="en-US" dirty="0"/>
              <a:t>Apprenticeship 2000</a:t>
            </a:r>
          </a:p>
          <a:p>
            <a:r>
              <a:rPr lang="en-US" dirty="0"/>
              <a:t>Apprenticeship Charlotte</a:t>
            </a:r>
          </a:p>
          <a:p>
            <a:r>
              <a:rPr lang="en-US" dirty="0"/>
              <a:t>Apprenticeship Montgomery</a:t>
            </a:r>
          </a:p>
          <a:p>
            <a:r>
              <a:rPr lang="en-US" dirty="0"/>
              <a:t>Guilford Apprenticeship Program</a:t>
            </a:r>
          </a:p>
          <a:p>
            <a:r>
              <a:rPr lang="en-US" dirty="0"/>
              <a:t>Apprenticeship Catawba</a:t>
            </a:r>
          </a:p>
          <a:p>
            <a:r>
              <a:rPr lang="en-US" dirty="0"/>
              <a:t>NC Triangle Apprenticeship Program</a:t>
            </a:r>
          </a:p>
          <a:p>
            <a:r>
              <a:rPr lang="en-US" dirty="0"/>
              <a:t>Career Accelerator Program</a:t>
            </a:r>
          </a:p>
          <a:p>
            <a:r>
              <a:rPr lang="en-US" dirty="0"/>
              <a:t>Apprenticeship 321</a:t>
            </a:r>
          </a:p>
          <a:p>
            <a:endParaRPr lang="en-US" dirty="0"/>
          </a:p>
          <a:p>
            <a:endParaRPr lang="en-US" dirty="0"/>
          </a:p>
        </p:txBody>
      </p:sp>
    </p:spTree>
    <p:extLst>
      <p:ext uri="{BB962C8B-B14F-4D97-AF65-F5344CB8AC3E}">
        <p14:creationId xmlns:p14="http://schemas.microsoft.com/office/powerpoint/2010/main" val="197000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for the Apprentice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9550" y="1228725"/>
            <a:ext cx="6692900" cy="5019675"/>
          </a:xfrm>
        </p:spPr>
      </p:pic>
      <p:sp>
        <p:nvSpPr>
          <p:cNvPr id="4" name="Slide Number Placeholder 3"/>
          <p:cNvSpPr>
            <a:spLocks noGrp="1"/>
          </p:cNvSpPr>
          <p:nvPr>
            <p:ph type="sldNum" sz="quarter" idx="12"/>
          </p:nvPr>
        </p:nvSpPr>
        <p:spPr/>
        <p:txBody>
          <a:bodyPr/>
          <a:lstStyle/>
          <a:p>
            <a:fld id="{11F27F3A-B3E9-41ED-AF8F-A365F10BB65F}" type="slidenum">
              <a:rPr lang="en-US" smtClean="0"/>
              <a:pPr/>
              <a:t>17</a:t>
            </a:fld>
            <a:endParaRPr lang="en-US"/>
          </a:p>
        </p:txBody>
      </p:sp>
    </p:spTree>
    <p:extLst>
      <p:ext uri="{BB962C8B-B14F-4D97-AF65-F5344CB8AC3E}">
        <p14:creationId xmlns:p14="http://schemas.microsoft.com/office/powerpoint/2010/main" val="101004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to Registered Apprenticeship:</a:t>
            </a:r>
          </a:p>
        </p:txBody>
      </p:sp>
      <p:sp>
        <p:nvSpPr>
          <p:cNvPr id="3" name="Content Placeholder 2"/>
          <p:cNvSpPr>
            <a:spLocks noGrp="1"/>
          </p:cNvSpPr>
          <p:nvPr>
            <p:ph idx="1"/>
          </p:nvPr>
        </p:nvSpPr>
        <p:spPr/>
        <p:txBody>
          <a:bodyPr>
            <a:normAutofit/>
          </a:bodyPr>
          <a:lstStyle/>
          <a:p>
            <a:r>
              <a:rPr lang="en-US" sz="3600" dirty="0"/>
              <a:t>Free Community College Tuition for any high school youth that enters an Apprenticeship Program</a:t>
            </a:r>
          </a:p>
          <a:p>
            <a:r>
              <a:rPr lang="en-US" sz="3600" dirty="0"/>
              <a:t>Legislature providing an extra $ 500,000 to RA</a:t>
            </a:r>
          </a:p>
          <a:p>
            <a:r>
              <a:rPr lang="en-US" sz="3600" dirty="0"/>
              <a:t>$1.03 million dollar grant submission on September 7 with sector strategies in IT, Advanced Manufacturing and Healthcare</a:t>
            </a:r>
          </a:p>
          <a:p>
            <a:endParaRPr lang="en-US" sz="3600"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18</a:t>
            </a:fld>
            <a:endParaRPr lang="en-US"/>
          </a:p>
        </p:txBody>
      </p:sp>
    </p:spTree>
    <p:extLst>
      <p:ext uri="{BB962C8B-B14F-4D97-AF65-F5344CB8AC3E}">
        <p14:creationId xmlns:p14="http://schemas.microsoft.com/office/powerpoint/2010/main" val="426186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Legislative Update:</a:t>
            </a:r>
            <a:br>
              <a:rPr lang="en-US" sz="3600" dirty="0"/>
            </a:br>
            <a:r>
              <a:rPr lang="en-US" dirty="0"/>
              <a:t>Tuition Waiver</a:t>
            </a:r>
            <a:endParaRPr lang="en-US" sz="3600"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86059"/>
            <a:ext cx="6688137" cy="4458758"/>
          </a:xfrm>
        </p:spPr>
      </p:pic>
      <p:sp>
        <p:nvSpPr>
          <p:cNvPr id="7" name="Content Placeholder 6"/>
          <p:cNvSpPr>
            <a:spLocks noGrp="1"/>
          </p:cNvSpPr>
          <p:nvPr>
            <p:ph sz="quarter" idx="4294967295"/>
          </p:nvPr>
        </p:nvSpPr>
        <p:spPr>
          <a:xfrm>
            <a:off x="6749506" y="2348548"/>
            <a:ext cx="5183187" cy="3386138"/>
          </a:xfrm>
        </p:spPr>
        <p:txBody>
          <a:bodyPr>
            <a:normAutofit/>
          </a:bodyPr>
          <a:lstStyle/>
          <a:p>
            <a:r>
              <a:rPr lang="en-US" dirty="0"/>
              <a:t>Student registered in either a Pre Apprenticeship or Registered Apprenticeship</a:t>
            </a:r>
          </a:p>
          <a:p>
            <a:r>
              <a:rPr lang="en-US" dirty="0"/>
              <a:t>Graduates High School- continues in RA – TUITION WAIVED</a:t>
            </a:r>
          </a:p>
        </p:txBody>
      </p:sp>
    </p:spTree>
    <p:extLst>
      <p:ext uri="{BB962C8B-B14F-4D97-AF65-F5344CB8AC3E}">
        <p14:creationId xmlns:p14="http://schemas.microsoft.com/office/powerpoint/2010/main" val="182322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1973" y="128588"/>
            <a:ext cx="11488536" cy="682625"/>
          </a:xfrm>
        </p:spPr>
        <p:txBody>
          <a:bodyPr>
            <a:normAutofit/>
          </a:bodyPr>
          <a:lstStyle/>
          <a:p>
            <a:pPr algn="ctr"/>
            <a:r>
              <a:rPr lang="en-US" sz="3600" b="1" dirty="0">
                <a:solidFill>
                  <a:srgbClr val="FF0000"/>
                </a:solidFill>
                <a:latin typeface="+mn-lt"/>
              </a:rPr>
              <a:t>Registered Apprenticeship and NCCCS Work-Based Learning</a:t>
            </a:r>
            <a:endParaRPr lang="en-US" sz="3600" dirty="0">
              <a:solidFill>
                <a:srgbClr val="FF0000"/>
              </a:solidFill>
              <a:latin typeface="+mn-lt"/>
            </a:endParaRPr>
          </a:p>
        </p:txBody>
      </p:sp>
      <p:sp>
        <p:nvSpPr>
          <p:cNvPr id="7" name="Rectangle 6"/>
          <p:cNvSpPr/>
          <p:nvPr/>
        </p:nvSpPr>
        <p:spPr>
          <a:xfrm>
            <a:off x="5463381" y="3883311"/>
            <a:ext cx="3204101" cy="400110"/>
          </a:xfrm>
          <a:prstGeom prst="rect">
            <a:avLst/>
          </a:prstGeom>
        </p:spPr>
        <p:txBody>
          <a:bodyPr wrap="square">
            <a:spAutoFit/>
          </a:bodyPr>
          <a:lstStyle/>
          <a:p>
            <a:r>
              <a:rPr lang="en-US" sz="1600" dirty="0">
                <a:solidFill>
                  <a:prstClr val="black"/>
                </a:solidFill>
                <a:ea typeface="Calibri" panose="020F0502020204030204" pitchFamily="34" charset="0"/>
                <a:cs typeface="Times New Roman" panose="02020603050405020304" pitchFamily="18" charset="0"/>
              </a:rPr>
              <a:t>  </a:t>
            </a:r>
            <a:r>
              <a:rPr lang="en-US" sz="2000" b="1" dirty="0">
                <a:solidFill>
                  <a:prstClr val="black"/>
                </a:solidFill>
                <a:ea typeface="Calibri" panose="020F0502020204030204" pitchFamily="34" charset="0"/>
                <a:cs typeface="Times New Roman" panose="02020603050405020304" pitchFamily="18" charset="0"/>
              </a:rPr>
              <a:t>Registered Apprenticeship </a:t>
            </a:r>
            <a:endParaRPr lang="en-US" sz="2000" dirty="0">
              <a:solidFill>
                <a:prstClr val="black"/>
              </a:solidFill>
            </a:endParaRPr>
          </a:p>
        </p:txBody>
      </p:sp>
      <p:sp>
        <p:nvSpPr>
          <p:cNvPr id="8" name="Rectangle 7"/>
          <p:cNvSpPr/>
          <p:nvPr/>
        </p:nvSpPr>
        <p:spPr>
          <a:xfrm>
            <a:off x="9099902" y="3883311"/>
            <a:ext cx="2413811" cy="400110"/>
          </a:xfrm>
          <a:prstGeom prst="rect">
            <a:avLst/>
          </a:prstGeom>
        </p:spPr>
        <p:txBody>
          <a:bodyPr wrap="square">
            <a:spAutoFit/>
          </a:bodyPr>
          <a:lstStyle/>
          <a:p>
            <a:r>
              <a:rPr lang="en-US" sz="2000" b="1" dirty="0">
                <a:solidFill>
                  <a:prstClr val="black"/>
                </a:solidFill>
                <a:ea typeface="Calibri" panose="020F0502020204030204" pitchFamily="34" charset="0"/>
                <a:cs typeface="Times New Roman" panose="02020603050405020304" pitchFamily="18" charset="0"/>
              </a:rPr>
              <a:t>NCCCS CTE Program</a:t>
            </a:r>
            <a:endParaRPr lang="en-US" sz="2000" dirty="0">
              <a:solidFill>
                <a:prstClr val="black"/>
              </a:solidFill>
            </a:endParaRPr>
          </a:p>
        </p:txBody>
      </p:sp>
      <p:sp>
        <p:nvSpPr>
          <p:cNvPr id="9" name="Flowchart: Magnetic Disk 8"/>
          <p:cNvSpPr/>
          <p:nvPr/>
        </p:nvSpPr>
        <p:spPr>
          <a:xfrm>
            <a:off x="5914851" y="4644025"/>
            <a:ext cx="2434043" cy="1931831"/>
          </a:xfrm>
          <a:prstGeom prst="flowChartMagneticDisk">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US" sz="1600" b="1" dirty="0">
              <a:solidFill>
                <a:srgbClr val="000000"/>
              </a:solidFill>
              <a:ea typeface="Calibri" panose="020F0502020204030204" pitchFamily="34" charset="0"/>
              <a:cs typeface="Times New Roman" panose="02020603050405020304" pitchFamily="18" charset="0"/>
            </a:endParaRPr>
          </a:p>
          <a:p>
            <a:pPr algn="ctr">
              <a:lnSpc>
                <a:spcPct val="107000"/>
              </a:lnSpc>
              <a:spcAft>
                <a:spcPts val="800"/>
              </a:spcAft>
            </a:pPr>
            <a:r>
              <a:rPr lang="en-US" sz="1600" b="1" dirty="0">
                <a:solidFill>
                  <a:srgbClr val="000000"/>
                </a:solidFill>
                <a:ea typeface="Calibri" panose="020F0502020204030204" pitchFamily="34" charset="0"/>
                <a:cs typeface="Times New Roman" panose="02020603050405020304" pitchFamily="18" charset="0"/>
              </a:rPr>
              <a:t>Experiential Learning</a:t>
            </a:r>
            <a:endParaRPr lang="en-US" sz="1100" dirty="0">
              <a:solidFill>
                <a:prstClr val="white"/>
              </a:solidFill>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solidFill>
                  <a:prstClr val="white"/>
                </a:solidFill>
                <a:ea typeface="Calibri" panose="020F0502020204030204" pitchFamily="34" charset="0"/>
                <a:cs typeface="Times New Roman" panose="02020603050405020304" pitchFamily="18" charset="0"/>
              </a:rPr>
              <a:t> </a:t>
            </a:r>
          </a:p>
        </p:txBody>
      </p:sp>
      <p:sp>
        <p:nvSpPr>
          <p:cNvPr id="10" name="Flowchart: Magnetic Disk 9"/>
          <p:cNvSpPr/>
          <p:nvPr/>
        </p:nvSpPr>
        <p:spPr>
          <a:xfrm>
            <a:off x="5895801" y="4270965"/>
            <a:ext cx="2453093" cy="772866"/>
          </a:xfrm>
          <a:prstGeom prst="flowChartMagneticDisk">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600" b="1" dirty="0">
                <a:solidFill>
                  <a:prstClr val="black"/>
                </a:solidFill>
                <a:ea typeface="Calibri" panose="020F0502020204030204" pitchFamily="34" charset="0"/>
                <a:cs typeface="Times New Roman" panose="02020603050405020304" pitchFamily="18" charset="0"/>
              </a:rPr>
              <a:t>Academics</a:t>
            </a:r>
            <a:endParaRPr lang="en-US" sz="1100" dirty="0">
              <a:solidFill>
                <a:prstClr val="black"/>
              </a:solidFill>
              <a:ea typeface="Calibri" panose="020F0502020204030204" pitchFamily="34" charset="0"/>
              <a:cs typeface="Times New Roman" panose="02020603050405020304" pitchFamily="18" charset="0"/>
            </a:endParaRPr>
          </a:p>
        </p:txBody>
      </p:sp>
      <p:sp>
        <p:nvSpPr>
          <p:cNvPr id="11" name="Flowchart: Magnetic Disk 10"/>
          <p:cNvSpPr/>
          <p:nvPr/>
        </p:nvSpPr>
        <p:spPr>
          <a:xfrm>
            <a:off x="8995577" y="4345217"/>
            <a:ext cx="2518136" cy="2197252"/>
          </a:xfrm>
          <a:prstGeom prst="flowChartMagneticDisk">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600" b="1" dirty="0">
                <a:solidFill>
                  <a:prstClr val="black"/>
                </a:solidFill>
                <a:ea typeface="Calibri" panose="020F0502020204030204" pitchFamily="34" charset="0"/>
                <a:cs typeface="Times New Roman" panose="02020603050405020304" pitchFamily="18" charset="0"/>
              </a:rPr>
              <a:t>Academics</a:t>
            </a:r>
            <a:endParaRPr lang="en-US" sz="1100" dirty="0">
              <a:solidFill>
                <a:prstClr val="black"/>
              </a:solidFill>
              <a:ea typeface="Calibri" panose="020F0502020204030204" pitchFamily="34" charset="0"/>
              <a:cs typeface="Times New Roman" panose="02020603050405020304" pitchFamily="18" charset="0"/>
            </a:endParaRPr>
          </a:p>
        </p:txBody>
      </p:sp>
      <p:sp>
        <p:nvSpPr>
          <p:cNvPr id="12" name="Flowchart: Magnetic Disk 11"/>
          <p:cNvSpPr/>
          <p:nvPr/>
        </p:nvSpPr>
        <p:spPr>
          <a:xfrm>
            <a:off x="8995577" y="4252644"/>
            <a:ext cx="2518136" cy="827604"/>
          </a:xfrm>
          <a:prstGeom prst="flowChartMagneticDisk">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US" sz="200" b="1" dirty="0">
              <a:solidFill>
                <a:prstClr val="white"/>
              </a:solidFill>
              <a:ea typeface="Calibri" panose="020F0502020204030204" pitchFamily="34" charset="0"/>
              <a:cs typeface="Times New Roman" panose="02020603050405020304" pitchFamily="18" charset="0"/>
            </a:endParaRPr>
          </a:p>
          <a:p>
            <a:pPr algn="ctr">
              <a:lnSpc>
                <a:spcPct val="107000"/>
              </a:lnSpc>
              <a:spcAft>
                <a:spcPts val="800"/>
              </a:spcAft>
            </a:pPr>
            <a:r>
              <a:rPr lang="en-US" sz="1600" b="1" dirty="0">
                <a:solidFill>
                  <a:prstClr val="black"/>
                </a:solidFill>
                <a:ea typeface="Calibri" panose="020F0502020204030204" pitchFamily="34" charset="0"/>
                <a:cs typeface="Times New Roman" panose="02020603050405020304" pitchFamily="18" charset="0"/>
              </a:rPr>
              <a:t>Experiential Learning</a:t>
            </a:r>
          </a:p>
        </p:txBody>
      </p:sp>
      <p:pic>
        <p:nvPicPr>
          <p:cNvPr id="16" name="Picture 15" descr="C:\Users\scuilettif\Desktop\Apprenticeship credential.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020" y="924947"/>
            <a:ext cx="3636361" cy="1928722"/>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072295381"/>
              </p:ext>
            </p:extLst>
          </p:nvPr>
        </p:nvGraphicFramePr>
        <p:xfrm>
          <a:off x="731965" y="4052085"/>
          <a:ext cx="4252159" cy="2297202"/>
        </p:xfrm>
        <a:graphic>
          <a:graphicData uri="http://schemas.openxmlformats.org/drawingml/2006/table">
            <a:tbl>
              <a:tblPr firstRow="1" firstCol="1" bandRow="1">
                <a:tableStyleId>{5C22544A-7EE6-4342-B048-85BDC9FD1C3A}</a:tableStyleId>
              </a:tblPr>
              <a:tblGrid>
                <a:gridCol w="1092527">
                  <a:extLst>
                    <a:ext uri="{9D8B030D-6E8A-4147-A177-3AD203B41FA5}">
                      <a16:colId xmlns:a16="http://schemas.microsoft.com/office/drawing/2014/main" val="20000"/>
                    </a:ext>
                  </a:extLst>
                </a:gridCol>
                <a:gridCol w="2527436">
                  <a:extLst>
                    <a:ext uri="{9D8B030D-6E8A-4147-A177-3AD203B41FA5}">
                      <a16:colId xmlns:a16="http://schemas.microsoft.com/office/drawing/2014/main" val="20001"/>
                    </a:ext>
                  </a:extLst>
                </a:gridCol>
                <a:gridCol w="632196">
                  <a:extLst>
                    <a:ext uri="{9D8B030D-6E8A-4147-A177-3AD203B41FA5}">
                      <a16:colId xmlns:a16="http://schemas.microsoft.com/office/drawing/2014/main" val="20002"/>
                    </a:ext>
                  </a:extLst>
                </a:gridCol>
              </a:tblGrid>
              <a:tr h="510404">
                <a:tc>
                  <a:txBody>
                    <a:bodyPr/>
                    <a:lstStyle/>
                    <a:p>
                      <a:pPr marL="0" marR="0" algn="l">
                        <a:lnSpc>
                          <a:spcPct val="106000"/>
                        </a:lnSpc>
                        <a:spcBef>
                          <a:spcPts val="0"/>
                        </a:spcBef>
                        <a:spcAft>
                          <a:spcPts val="0"/>
                        </a:spcAft>
                      </a:pPr>
                      <a:r>
                        <a:rPr lang="en-US" sz="1200" dirty="0">
                          <a:effectLst/>
                        </a:rPr>
                        <a:t>Course: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Mechatronics Engineering Technology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Credit: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6184">
                <a:tc>
                  <a:txBody>
                    <a:bodyPr/>
                    <a:lstStyle/>
                    <a:p>
                      <a:pPr marL="0" marR="0" algn="l">
                        <a:lnSpc>
                          <a:spcPct val="106000"/>
                        </a:lnSpc>
                        <a:spcBef>
                          <a:spcPts val="0"/>
                        </a:spcBef>
                        <a:spcAft>
                          <a:spcPts val="0"/>
                        </a:spcAft>
                      </a:pPr>
                      <a:r>
                        <a:rPr lang="en-US" sz="1200">
                          <a:effectLst/>
                        </a:rPr>
                        <a:t>BPR 111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Print Reading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2 SHC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6184">
                <a:tc>
                  <a:txBody>
                    <a:bodyPr/>
                    <a:lstStyle/>
                    <a:p>
                      <a:pPr marL="0" marR="0" algn="l">
                        <a:lnSpc>
                          <a:spcPct val="106000"/>
                        </a:lnSpc>
                        <a:spcBef>
                          <a:spcPts val="0"/>
                        </a:spcBef>
                        <a:spcAft>
                          <a:spcPts val="0"/>
                        </a:spcAft>
                      </a:pPr>
                      <a:r>
                        <a:rPr lang="en-US" sz="1200">
                          <a:effectLst/>
                        </a:rPr>
                        <a:t>ATR 112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Intro to Automation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3 SHC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56184">
                <a:tc>
                  <a:txBody>
                    <a:bodyPr/>
                    <a:lstStyle/>
                    <a:p>
                      <a:pPr marL="0" marR="0" algn="l">
                        <a:lnSpc>
                          <a:spcPct val="106000"/>
                        </a:lnSpc>
                        <a:spcBef>
                          <a:spcPts val="0"/>
                        </a:spcBef>
                        <a:spcAft>
                          <a:spcPts val="0"/>
                        </a:spcAft>
                      </a:pPr>
                      <a:r>
                        <a:rPr lang="en-US" sz="1200">
                          <a:effectLst/>
                        </a:rPr>
                        <a:t>ATR 131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Model-Based Design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2 SHC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56184">
                <a:tc>
                  <a:txBody>
                    <a:bodyPr/>
                    <a:lstStyle/>
                    <a:p>
                      <a:pPr marL="0" marR="0" algn="l">
                        <a:lnSpc>
                          <a:spcPct val="106000"/>
                        </a:lnSpc>
                        <a:spcBef>
                          <a:spcPts val="0"/>
                        </a:spcBef>
                        <a:spcAft>
                          <a:spcPts val="0"/>
                        </a:spcAft>
                      </a:pPr>
                      <a:r>
                        <a:rPr lang="en-US" sz="1200" dirty="0">
                          <a:effectLst/>
                        </a:rPr>
                        <a:t>ATR 115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dirty="0">
                          <a:effectLst/>
                        </a:rPr>
                        <a:t>Intro to Mechatronics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3 SHC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56184">
                <a:tc>
                  <a:txBody>
                    <a:bodyPr/>
                    <a:lstStyle/>
                    <a:p>
                      <a:pPr marL="0" marR="0" algn="l">
                        <a:lnSpc>
                          <a:spcPct val="106000"/>
                        </a:lnSpc>
                        <a:spcBef>
                          <a:spcPts val="0"/>
                        </a:spcBef>
                        <a:spcAft>
                          <a:spcPts val="0"/>
                        </a:spcAft>
                      </a:pPr>
                      <a:r>
                        <a:rPr lang="en-US" sz="1200">
                          <a:effectLst/>
                        </a:rPr>
                        <a:t>DFT 151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CAD 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3 SHC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56184">
                <a:tc>
                  <a:txBody>
                    <a:bodyPr/>
                    <a:lstStyle/>
                    <a:p>
                      <a:pPr marL="0" marR="0" algn="l">
                        <a:lnSpc>
                          <a:spcPct val="106000"/>
                        </a:lnSpc>
                        <a:spcBef>
                          <a:spcPts val="0"/>
                        </a:spcBef>
                        <a:spcAft>
                          <a:spcPts val="0"/>
                        </a:spcAft>
                      </a:pPr>
                      <a:r>
                        <a:rPr lang="en-US" sz="1200">
                          <a:effectLst/>
                        </a:rPr>
                        <a:t>WBL 111/121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Work-Based Learning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2 SHC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49694">
                <a:tc>
                  <a:txBody>
                    <a:bodyPr/>
                    <a:lstStyle/>
                    <a:p>
                      <a:pPr marL="0" marR="0" algn="l">
                        <a:lnSpc>
                          <a:spcPct val="106000"/>
                        </a:lnSpc>
                        <a:spcBef>
                          <a:spcPts val="0"/>
                        </a:spcBef>
                        <a:spcAft>
                          <a:spcPts val="0"/>
                        </a:spcAft>
                      </a:pPr>
                      <a:r>
                        <a:rPr lang="en-US" sz="12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1200" dirty="0">
                          <a:effectLst/>
                        </a:rPr>
                        <a:t>15 SHC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pic>
        <p:nvPicPr>
          <p:cNvPr id="14" name="Picture 13"/>
          <p:cNvPicPr/>
          <p:nvPr/>
        </p:nvPicPr>
        <p:blipFill rotWithShape="1">
          <a:blip r:embed="rId5" cstate="print"/>
          <a:srcRect l="1763" t="4897" r="1763" b="2436"/>
          <a:stretch/>
        </p:blipFill>
        <p:spPr bwMode="auto">
          <a:xfrm>
            <a:off x="2150773" y="2589864"/>
            <a:ext cx="7212168" cy="1169151"/>
          </a:xfrm>
          <a:prstGeom prst="rect">
            <a:avLst/>
          </a:prstGeom>
          <a:ln>
            <a:noFill/>
          </a:ln>
          <a:extLst>
            <a:ext uri="{53640926-AAD7-44D8-BBD7-CCE9431645EC}">
              <a14:shadowObscured xmlns:a14="http://schemas.microsoft.com/office/drawing/2010/main"/>
            </a:ext>
          </a:extLst>
        </p:spPr>
      </p:pic>
      <p:graphicFrame>
        <p:nvGraphicFramePr>
          <p:cNvPr id="17" name="Object 16"/>
          <p:cNvGraphicFramePr>
            <a:graphicFrameLocks noChangeAspect="1"/>
          </p:cNvGraphicFramePr>
          <p:nvPr>
            <p:extLst>
              <p:ext uri="{D42A27DB-BD31-4B8C-83A1-F6EECF244321}">
                <p14:modId xmlns:p14="http://schemas.microsoft.com/office/powerpoint/2010/main" val="3914612154"/>
              </p:ext>
            </p:extLst>
          </p:nvPr>
        </p:nvGraphicFramePr>
        <p:xfrm>
          <a:off x="6167622" y="1017301"/>
          <a:ext cx="7038144" cy="1890075"/>
        </p:xfrm>
        <a:graphic>
          <a:graphicData uri="http://schemas.openxmlformats.org/presentationml/2006/ole">
            <mc:AlternateContent xmlns:mc="http://schemas.openxmlformats.org/markup-compatibility/2006">
              <mc:Choice xmlns:v="urn:schemas-microsoft-com:vml" Requires="v">
                <p:oleObj spid="_x0000_s3076" name="Document" r:id="rId6" imgW="5940026" imgH="2019463" progId="Word.Document.12">
                  <p:embed/>
                </p:oleObj>
              </mc:Choice>
              <mc:Fallback>
                <p:oleObj name="Document" r:id="rId6" imgW="5940026" imgH="2019463" progId="Word.Document.12">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7622" y="1017301"/>
                        <a:ext cx="7038144" cy="189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12150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Apprenticeship Summits</a:t>
            </a:r>
          </a:p>
        </p:txBody>
      </p:sp>
      <p:sp>
        <p:nvSpPr>
          <p:cNvPr id="5" name="Content Placeholder 4"/>
          <p:cNvSpPr>
            <a:spLocks noGrp="1"/>
          </p:cNvSpPr>
          <p:nvPr>
            <p:ph idx="1"/>
          </p:nvPr>
        </p:nvSpPr>
        <p:spPr/>
        <p:txBody>
          <a:bodyPr/>
          <a:lstStyle/>
          <a:p>
            <a:pPr marL="0" indent="0">
              <a:buNone/>
            </a:pPr>
            <a:endParaRPr lang="en-US" altLang="en-US" sz="2800" dirty="0"/>
          </a:p>
          <a:p>
            <a:pPr marL="0" indent="0">
              <a:buNone/>
            </a:pPr>
            <a:endParaRPr lang="en-US" dirty="0"/>
          </a:p>
        </p:txBody>
      </p:sp>
      <p:grpSp>
        <p:nvGrpSpPr>
          <p:cNvPr id="29" name="Group 2"/>
          <p:cNvGrpSpPr>
            <a:grpSpLocks/>
          </p:cNvGrpSpPr>
          <p:nvPr/>
        </p:nvGrpSpPr>
        <p:grpSpPr bwMode="auto">
          <a:xfrm>
            <a:off x="1091821" y="1228727"/>
            <a:ext cx="9389660" cy="4871822"/>
            <a:chOff x="20" y="-426"/>
            <a:chExt cx="3600" cy="2238"/>
          </a:xfrm>
        </p:grpSpPr>
        <p:pic>
          <p:nvPicPr>
            <p:cNvPr id="3106" name="Picture 34" descr="https://www.nccommerce.com/Portals/0/Images/ProsperityZones/Prosperity-Zones-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 y="-426"/>
              <a:ext cx="3600" cy="180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33">
              <a:hlinkClick r:id="rId4"/>
            </p:cNvPr>
            <p:cNvSpPr>
              <a:spLocks noChangeArrowheads="1"/>
            </p:cNvSpPr>
            <p:nvPr/>
          </p:nvSpPr>
          <p:spPr bwMode="auto">
            <a:xfrm>
              <a:off x="480" y="1194"/>
              <a:ext cx="264"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 name="Rectangle 32">
              <a:hlinkClick r:id="rId4"/>
            </p:cNvPr>
            <p:cNvSpPr>
              <a:spLocks noChangeArrowheads="1"/>
            </p:cNvSpPr>
            <p:nvPr/>
          </p:nvSpPr>
          <p:spPr bwMode="auto">
            <a:xfrm>
              <a:off x="1446" y="1302"/>
              <a:ext cx="342"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04" name="Rectangle 31">
              <a:hlinkClick r:id="rId4"/>
            </p:cNvPr>
            <p:cNvSpPr>
              <a:spLocks noChangeArrowheads="1"/>
            </p:cNvSpPr>
            <p:nvPr/>
          </p:nvSpPr>
          <p:spPr bwMode="auto">
            <a:xfrm>
              <a:off x="1626" y="1716"/>
              <a:ext cx="63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05" name="Rectangle 30">
              <a:hlinkClick r:id="rId4"/>
            </p:cNvPr>
            <p:cNvSpPr>
              <a:spLocks noChangeArrowheads="1"/>
            </p:cNvSpPr>
            <p:nvPr/>
          </p:nvSpPr>
          <p:spPr bwMode="auto">
            <a:xfrm>
              <a:off x="2964" y="1416"/>
              <a:ext cx="318"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07" name="Rectangle 29">
              <a:hlinkClick r:id="rId4"/>
            </p:cNvPr>
            <p:cNvSpPr>
              <a:spLocks noChangeArrowheads="1"/>
            </p:cNvSpPr>
            <p:nvPr/>
          </p:nvSpPr>
          <p:spPr bwMode="auto">
            <a:xfrm>
              <a:off x="3072" y="198"/>
              <a:ext cx="30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08" name="Rectangle 28">
              <a:hlinkClick r:id="rId4"/>
            </p:cNvPr>
            <p:cNvSpPr>
              <a:spLocks noChangeArrowheads="1"/>
            </p:cNvSpPr>
            <p:nvPr/>
          </p:nvSpPr>
          <p:spPr bwMode="auto">
            <a:xfrm>
              <a:off x="2238" y="162"/>
              <a:ext cx="390"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09" name="Rectangle 27">
              <a:hlinkClick r:id="rId4"/>
            </p:cNvPr>
            <p:cNvSpPr>
              <a:spLocks noChangeArrowheads="1"/>
            </p:cNvSpPr>
            <p:nvPr/>
          </p:nvSpPr>
          <p:spPr bwMode="auto">
            <a:xfrm>
              <a:off x="1326" y="174"/>
              <a:ext cx="432"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0" name="Rectangle 26">
              <a:hlinkClick r:id="rId4"/>
            </p:cNvPr>
            <p:cNvSpPr>
              <a:spLocks noChangeArrowheads="1"/>
            </p:cNvSpPr>
            <p:nvPr/>
          </p:nvSpPr>
          <p:spPr bwMode="auto">
            <a:xfrm>
              <a:off x="738" y="366"/>
              <a:ext cx="312"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1" name="Freeform 25">
              <a:hlinkClick r:id="rId4"/>
            </p:cNvPr>
            <p:cNvSpPr>
              <a:spLocks/>
            </p:cNvSpPr>
            <p:nvPr/>
          </p:nvSpPr>
          <p:spPr bwMode="auto">
            <a:xfrm>
              <a:off x="1068" y="636"/>
              <a:ext cx="762" cy="624"/>
            </a:xfrm>
            <a:custGeom>
              <a:avLst/>
              <a:gdLst>
                <a:gd name="T0" fmla="*/ 408 w 762"/>
                <a:gd name="T1" fmla="*/ 624 h 624"/>
                <a:gd name="T2" fmla="*/ 750 w 762"/>
                <a:gd name="T3" fmla="*/ 624 h 624"/>
                <a:gd name="T4" fmla="*/ 762 w 762"/>
                <a:gd name="T5" fmla="*/ 564 h 624"/>
                <a:gd name="T6" fmla="*/ 762 w 762"/>
                <a:gd name="T7" fmla="*/ 528 h 624"/>
                <a:gd name="T8" fmla="*/ 738 w 762"/>
                <a:gd name="T9" fmla="*/ 504 h 624"/>
                <a:gd name="T10" fmla="*/ 690 w 762"/>
                <a:gd name="T11" fmla="*/ 474 h 624"/>
                <a:gd name="T12" fmla="*/ 690 w 762"/>
                <a:gd name="T13" fmla="*/ 354 h 624"/>
                <a:gd name="T14" fmla="*/ 618 w 762"/>
                <a:gd name="T15" fmla="*/ 288 h 624"/>
                <a:gd name="T16" fmla="*/ 618 w 762"/>
                <a:gd name="T17" fmla="*/ 240 h 624"/>
                <a:gd name="T18" fmla="*/ 588 w 762"/>
                <a:gd name="T19" fmla="*/ 180 h 624"/>
                <a:gd name="T20" fmla="*/ 540 w 762"/>
                <a:gd name="T21" fmla="*/ 174 h 624"/>
                <a:gd name="T22" fmla="*/ 444 w 762"/>
                <a:gd name="T23" fmla="*/ 96 h 624"/>
                <a:gd name="T24" fmla="*/ 408 w 762"/>
                <a:gd name="T25" fmla="*/ 6 h 624"/>
                <a:gd name="T26" fmla="*/ 306 w 762"/>
                <a:gd name="T27" fmla="*/ 0 h 624"/>
                <a:gd name="T28" fmla="*/ 300 w 762"/>
                <a:gd name="T29" fmla="*/ 90 h 624"/>
                <a:gd name="T30" fmla="*/ 276 w 762"/>
                <a:gd name="T31" fmla="*/ 126 h 624"/>
                <a:gd name="T32" fmla="*/ 336 w 762"/>
                <a:gd name="T33" fmla="*/ 210 h 624"/>
                <a:gd name="T34" fmla="*/ 318 w 762"/>
                <a:gd name="T35" fmla="*/ 252 h 624"/>
                <a:gd name="T36" fmla="*/ 24 w 762"/>
                <a:gd name="T37" fmla="*/ 234 h 624"/>
                <a:gd name="T38" fmla="*/ 30 w 762"/>
                <a:gd name="T39" fmla="*/ 348 h 624"/>
                <a:gd name="T40" fmla="*/ 0 w 762"/>
                <a:gd name="T41" fmla="*/ 432 h 624"/>
                <a:gd name="T42" fmla="*/ 276 w 762"/>
                <a:gd name="T43" fmla="*/ 444 h 624"/>
                <a:gd name="T44" fmla="*/ 294 w 762"/>
                <a:gd name="T45" fmla="*/ 522 h 624"/>
                <a:gd name="T46" fmla="*/ 336 w 762"/>
                <a:gd name="T47" fmla="*/ 492 h 624"/>
                <a:gd name="T48" fmla="*/ 408 w 762"/>
                <a:gd name="T49" fmla="*/ 552 h 624"/>
                <a:gd name="T50" fmla="*/ 408 w 762"/>
                <a:gd name="T5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2" h="624">
                  <a:moveTo>
                    <a:pt x="408" y="624"/>
                  </a:moveTo>
                  <a:lnTo>
                    <a:pt x="750" y="624"/>
                  </a:lnTo>
                  <a:lnTo>
                    <a:pt x="762" y="564"/>
                  </a:lnTo>
                  <a:lnTo>
                    <a:pt x="762" y="528"/>
                  </a:lnTo>
                  <a:lnTo>
                    <a:pt x="738" y="504"/>
                  </a:lnTo>
                  <a:lnTo>
                    <a:pt x="690" y="474"/>
                  </a:lnTo>
                  <a:lnTo>
                    <a:pt x="690" y="354"/>
                  </a:lnTo>
                  <a:lnTo>
                    <a:pt x="618" y="288"/>
                  </a:lnTo>
                  <a:lnTo>
                    <a:pt x="618" y="240"/>
                  </a:lnTo>
                  <a:lnTo>
                    <a:pt x="588" y="180"/>
                  </a:lnTo>
                  <a:lnTo>
                    <a:pt x="540" y="174"/>
                  </a:lnTo>
                  <a:lnTo>
                    <a:pt x="444" y="96"/>
                  </a:lnTo>
                  <a:lnTo>
                    <a:pt x="408" y="6"/>
                  </a:lnTo>
                  <a:lnTo>
                    <a:pt x="306" y="0"/>
                  </a:lnTo>
                  <a:lnTo>
                    <a:pt x="300" y="90"/>
                  </a:lnTo>
                  <a:lnTo>
                    <a:pt x="276" y="126"/>
                  </a:lnTo>
                  <a:lnTo>
                    <a:pt x="336" y="210"/>
                  </a:lnTo>
                  <a:lnTo>
                    <a:pt x="318" y="252"/>
                  </a:lnTo>
                  <a:lnTo>
                    <a:pt x="24" y="234"/>
                  </a:lnTo>
                  <a:lnTo>
                    <a:pt x="30" y="348"/>
                  </a:lnTo>
                  <a:lnTo>
                    <a:pt x="0" y="432"/>
                  </a:lnTo>
                  <a:lnTo>
                    <a:pt x="276" y="444"/>
                  </a:lnTo>
                  <a:lnTo>
                    <a:pt x="294" y="522"/>
                  </a:lnTo>
                  <a:lnTo>
                    <a:pt x="336" y="492"/>
                  </a:lnTo>
                  <a:lnTo>
                    <a:pt x="408" y="552"/>
                  </a:lnTo>
                  <a:lnTo>
                    <a:pt x="408" y="624"/>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2" name="Freeform 24">
              <a:hlinkClick r:id="rId4"/>
            </p:cNvPr>
            <p:cNvSpPr>
              <a:spLocks/>
            </p:cNvSpPr>
            <p:nvPr/>
          </p:nvSpPr>
          <p:spPr bwMode="auto">
            <a:xfrm>
              <a:off x="1686" y="918"/>
              <a:ext cx="846" cy="792"/>
            </a:xfrm>
            <a:custGeom>
              <a:avLst/>
              <a:gdLst>
                <a:gd name="T0" fmla="*/ 132 w 846"/>
                <a:gd name="T1" fmla="*/ 348 h 792"/>
                <a:gd name="T2" fmla="*/ 234 w 846"/>
                <a:gd name="T3" fmla="*/ 366 h 792"/>
                <a:gd name="T4" fmla="*/ 642 w 846"/>
                <a:gd name="T5" fmla="*/ 792 h 792"/>
                <a:gd name="T6" fmla="*/ 714 w 846"/>
                <a:gd name="T7" fmla="*/ 672 h 792"/>
                <a:gd name="T8" fmla="*/ 816 w 846"/>
                <a:gd name="T9" fmla="*/ 648 h 792"/>
                <a:gd name="T10" fmla="*/ 834 w 846"/>
                <a:gd name="T11" fmla="*/ 582 h 792"/>
                <a:gd name="T12" fmla="*/ 804 w 846"/>
                <a:gd name="T13" fmla="*/ 558 h 792"/>
                <a:gd name="T14" fmla="*/ 834 w 846"/>
                <a:gd name="T15" fmla="*/ 516 h 792"/>
                <a:gd name="T16" fmla="*/ 804 w 846"/>
                <a:gd name="T17" fmla="*/ 462 h 792"/>
                <a:gd name="T18" fmla="*/ 846 w 846"/>
                <a:gd name="T19" fmla="*/ 402 h 792"/>
                <a:gd name="T20" fmla="*/ 816 w 846"/>
                <a:gd name="T21" fmla="*/ 378 h 792"/>
                <a:gd name="T22" fmla="*/ 846 w 846"/>
                <a:gd name="T23" fmla="*/ 234 h 792"/>
                <a:gd name="T24" fmla="*/ 846 w 846"/>
                <a:gd name="T25" fmla="*/ 156 h 792"/>
                <a:gd name="T26" fmla="*/ 798 w 846"/>
                <a:gd name="T27" fmla="*/ 150 h 792"/>
                <a:gd name="T28" fmla="*/ 786 w 846"/>
                <a:gd name="T29" fmla="*/ 114 h 792"/>
                <a:gd name="T30" fmla="*/ 720 w 846"/>
                <a:gd name="T31" fmla="*/ 132 h 792"/>
                <a:gd name="T32" fmla="*/ 684 w 846"/>
                <a:gd name="T33" fmla="*/ 96 h 792"/>
                <a:gd name="T34" fmla="*/ 600 w 846"/>
                <a:gd name="T35" fmla="*/ 132 h 792"/>
                <a:gd name="T36" fmla="*/ 564 w 846"/>
                <a:gd name="T37" fmla="*/ 132 h 792"/>
                <a:gd name="T38" fmla="*/ 444 w 846"/>
                <a:gd name="T39" fmla="*/ 168 h 792"/>
                <a:gd name="T40" fmla="*/ 408 w 846"/>
                <a:gd name="T41" fmla="*/ 132 h 792"/>
                <a:gd name="T42" fmla="*/ 414 w 846"/>
                <a:gd name="T43" fmla="*/ 96 h 792"/>
                <a:gd name="T44" fmla="*/ 372 w 846"/>
                <a:gd name="T45" fmla="*/ 0 h 792"/>
                <a:gd name="T46" fmla="*/ 288 w 846"/>
                <a:gd name="T47" fmla="*/ 12 h 792"/>
                <a:gd name="T48" fmla="*/ 0 w 846"/>
                <a:gd name="T49" fmla="*/ 12 h 792"/>
                <a:gd name="T50" fmla="*/ 84 w 846"/>
                <a:gd name="T51" fmla="*/ 78 h 792"/>
                <a:gd name="T52" fmla="*/ 78 w 846"/>
                <a:gd name="T53" fmla="*/ 180 h 792"/>
                <a:gd name="T54" fmla="*/ 96 w 846"/>
                <a:gd name="T55" fmla="*/ 210 h 792"/>
                <a:gd name="T56" fmla="*/ 150 w 846"/>
                <a:gd name="T57" fmla="*/ 240 h 792"/>
                <a:gd name="T58" fmla="*/ 132 w 846"/>
                <a:gd name="T59" fmla="*/ 342 h 792"/>
                <a:gd name="T60" fmla="*/ 132 w 846"/>
                <a:gd name="T61" fmla="*/ 34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6" h="792">
                  <a:moveTo>
                    <a:pt x="132" y="348"/>
                  </a:moveTo>
                  <a:lnTo>
                    <a:pt x="234" y="366"/>
                  </a:lnTo>
                  <a:lnTo>
                    <a:pt x="642" y="792"/>
                  </a:lnTo>
                  <a:lnTo>
                    <a:pt x="714" y="672"/>
                  </a:lnTo>
                  <a:lnTo>
                    <a:pt x="816" y="648"/>
                  </a:lnTo>
                  <a:lnTo>
                    <a:pt x="834" y="582"/>
                  </a:lnTo>
                  <a:lnTo>
                    <a:pt x="804" y="558"/>
                  </a:lnTo>
                  <a:lnTo>
                    <a:pt x="834" y="516"/>
                  </a:lnTo>
                  <a:lnTo>
                    <a:pt x="804" y="462"/>
                  </a:lnTo>
                  <a:lnTo>
                    <a:pt x="846" y="402"/>
                  </a:lnTo>
                  <a:lnTo>
                    <a:pt x="816" y="378"/>
                  </a:lnTo>
                  <a:lnTo>
                    <a:pt x="846" y="234"/>
                  </a:lnTo>
                  <a:lnTo>
                    <a:pt x="846" y="156"/>
                  </a:lnTo>
                  <a:lnTo>
                    <a:pt x="798" y="150"/>
                  </a:lnTo>
                  <a:lnTo>
                    <a:pt x="786" y="114"/>
                  </a:lnTo>
                  <a:lnTo>
                    <a:pt x="720" y="132"/>
                  </a:lnTo>
                  <a:lnTo>
                    <a:pt x="684" y="96"/>
                  </a:lnTo>
                  <a:lnTo>
                    <a:pt x="600" y="132"/>
                  </a:lnTo>
                  <a:lnTo>
                    <a:pt x="564" y="132"/>
                  </a:lnTo>
                  <a:lnTo>
                    <a:pt x="444" y="168"/>
                  </a:lnTo>
                  <a:lnTo>
                    <a:pt x="408" y="132"/>
                  </a:lnTo>
                  <a:lnTo>
                    <a:pt x="414" y="96"/>
                  </a:lnTo>
                  <a:lnTo>
                    <a:pt x="372" y="0"/>
                  </a:lnTo>
                  <a:lnTo>
                    <a:pt x="288" y="12"/>
                  </a:lnTo>
                  <a:lnTo>
                    <a:pt x="0" y="12"/>
                  </a:lnTo>
                  <a:lnTo>
                    <a:pt x="84" y="78"/>
                  </a:lnTo>
                  <a:lnTo>
                    <a:pt x="78" y="180"/>
                  </a:lnTo>
                  <a:lnTo>
                    <a:pt x="96" y="210"/>
                  </a:lnTo>
                  <a:lnTo>
                    <a:pt x="150" y="240"/>
                  </a:lnTo>
                  <a:lnTo>
                    <a:pt x="132" y="342"/>
                  </a:lnTo>
                  <a:lnTo>
                    <a:pt x="132" y="348"/>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3" name="Freeform 23">
              <a:hlinkClick r:id="rId4"/>
            </p:cNvPr>
            <p:cNvSpPr>
              <a:spLocks/>
            </p:cNvSpPr>
            <p:nvPr/>
          </p:nvSpPr>
          <p:spPr bwMode="auto">
            <a:xfrm>
              <a:off x="2340" y="834"/>
              <a:ext cx="1032" cy="930"/>
            </a:xfrm>
            <a:custGeom>
              <a:avLst/>
              <a:gdLst>
                <a:gd name="T0" fmla="*/ 0 w 1032"/>
                <a:gd name="T1" fmla="*/ 882 h 930"/>
                <a:gd name="T2" fmla="*/ 48 w 1032"/>
                <a:gd name="T3" fmla="*/ 930 h 930"/>
                <a:gd name="T4" fmla="*/ 162 w 1032"/>
                <a:gd name="T5" fmla="*/ 888 h 930"/>
                <a:gd name="T6" fmla="*/ 282 w 1032"/>
                <a:gd name="T7" fmla="*/ 906 h 930"/>
                <a:gd name="T8" fmla="*/ 390 w 1032"/>
                <a:gd name="T9" fmla="*/ 672 h 930"/>
                <a:gd name="T10" fmla="*/ 456 w 1032"/>
                <a:gd name="T11" fmla="*/ 612 h 930"/>
                <a:gd name="T12" fmla="*/ 606 w 1032"/>
                <a:gd name="T13" fmla="*/ 498 h 930"/>
                <a:gd name="T14" fmla="*/ 768 w 1032"/>
                <a:gd name="T15" fmla="*/ 462 h 930"/>
                <a:gd name="T16" fmla="*/ 840 w 1032"/>
                <a:gd name="T17" fmla="*/ 486 h 930"/>
                <a:gd name="T18" fmla="*/ 912 w 1032"/>
                <a:gd name="T19" fmla="*/ 510 h 930"/>
                <a:gd name="T20" fmla="*/ 1032 w 1032"/>
                <a:gd name="T21" fmla="*/ 336 h 930"/>
                <a:gd name="T22" fmla="*/ 876 w 1032"/>
                <a:gd name="T23" fmla="*/ 294 h 930"/>
                <a:gd name="T24" fmla="*/ 714 w 1032"/>
                <a:gd name="T25" fmla="*/ 360 h 930"/>
                <a:gd name="T26" fmla="*/ 756 w 1032"/>
                <a:gd name="T27" fmla="*/ 300 h 930"/>
                <a:gd name="T28" fmla="*/ 828 w 1032"/>
                <a:gd name="T29" fmla="*/ 240 h 930"/>
                <a:gd name="T30" fmla="*/ 858 w 1032"/>
                <a:gd name="T31" fmla="*/ 162 h 930"/>
                <a:gd name="T32" fmla="*/ 798 w 1032"/>
                <a:gd name="T33" fmla="*/ 144 h 930"/>
                <a:gd name="T34" fmla="*/ 762 w 1032"/>
                <a:gd name="T35" fmla="*/ 216 h 930"/>
                <a:gd name="T36" fmla="*/ 714 w 1032"/>
                <a:gd name="T37" fmla="*/ 216 h 930"/>
                <a:gd name="T38" fmla="*/ 588 w 1032"/>
                <a:gd name="T39" fmla="*/ 114 h 930"/>
                <a:gd name="T40" fmla="*/ 528 w 1032"/>
                <a:gd name="T41" fmla="*/ 150 h 930"/>
                <a:gd name="T42" fmla="*/ 456 w 1032"/>
                <a:gd name="T43" fmla="*/ 126 h 930"/>
                <a:gd name="T44" fmla="*/ 438 w 1032"/>
                <a:gd name="T45" fmla="*/ 66 h 930"/>
                <a:gd name="T46" fmla="*/ 366 w 1032"/>
                <a:gd name="T47" fmla="*/ 0 h 930"/>
                <a:gd name="T48" fmla="*/ 306 w 1032"/>
                <a:gd name="T49" fmla="*/ 24 h 930"/>
                <a:gd name="T50" fmla="*/ 222 w 1032"/>
                <a:gd name="T51" fmla="*/ 42 h 930"/>
                <a:gd name="T52" fmla="*/ 174 w 1032"/>
                <a:gd name="T53" fmla="*/ 144 h 930"/>
                <a:gd name="T54" fmla="*/ 138 w 1032"/>
                <a:gd name="T55" fmla="*/ 222 h 930"/>
                <a:gd name="T56" fmla="*/ 198 w 1032"/>
                <a:gd name="T57" fmla="*/ 246 h 930"/>
                <a:gd name="T58" fmla="*/ 168 w 1032"/>
                <a:gd name="T59" fmla="*/ 462 h 930"/>
                <a:gd name="T60" fmla="*/ 198 w 1032"/>
                <a:gd name="T61" fmla="*/ 486 h 930"/>
                <a:gd name="T62" fmla="*/ 150 w 1032"/>
                <a:gd name="T63" fmla="*/ 546 h 930"/>
                <a:gd name="T64" fmla="*/ 186 w 1032"/>
                <a:gd name="T65" fmla="*/ 600 h 930"/>
                <a:gd name="T66" fmla="*/ 156 w 1032"/>
                <a:gd name="T67" fmla="*/ 636 h 930"/>
                <a:gd name="T68" fmla="*/ 180 w 1032"/>
                <a:gd name="T69" fmla="*/ 660 h 930"/>
                <a:gd name="T70" fmla="*/ 180 w 1032"/>
                <a:gd name="T71" fmla="*/ 726 h 930"/>
                <a:gd name="T72" fmla="*/ 108 w 1032"/>
                <a:gd name="T73" fmla="*/ 762 h 930"/>
                <a:gd name="T74" fmla="*/ 66 w 1032"/>
                <a:gd name="T75" fmla="*/ 756 h 930"/>
                <a:gd name="T76" fmla="*/ 0 w 1032"/>
                <a:gd name="T77" fmla="*/ 876 h 930"/>
                <a:gd name="T78" fmla="*/ 0 w 1032"/>
                <a:gd name="T79" fmla="*/ 882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2" h="930">
                  <a:moveTo>
                    <a:pt x="0" y="882"/>
                  </a:moveTo>
                  <a:lnTo>
                    <a:pt x="48" y="930"/>
                  </a:lnTo>
                  <a:lnTo>
                    <a:pt x="162" y="888"/>
                  </a:lnTo>
                  <a:lnTo>
                    <a:pt x="282" y="906"/>
                  </a:lnTo>
                  <a:lnTo>
                    <a:pt x="390" y="672"/>
                  </a:lnTo>
                  <a:lnTo>
                    <a:pt x="456" y="612"/>
                  </a:lnTo>
                  <a:lnTo>
                    <a:pt x="606" y="498"/>
                  </a:lnTo>
                  <a:lnTo>
                    <a:pt x="768" y="462"/>
                  </a:lnTo>
                  <a:lnTo>
                    <a:pt x="840" y="486"/>
                  </a:lnTo>
                  <a:lnTo>
                    <a:pt x="912" y="510"/>
                  </a:lnTo>
                  <a:lnTo>
                    <a:pt x="1032" y="336"/>
                  </a:lnTo>
                  <a:lnTo>
                    <a:pt x="876" y="294"/>
                  </a:lnTo>
                  <a:lnTo>
                    <a:pt x="714" y="360"/>
                  </a:lnTo>
                  <a:lnTo>
                    <a:pt x="756" y="300"/>
                  </a:lnTo>
                  <a:lnTo>
                    <a:pt x="828" y="240"/>
                  </a:lnTo>
                  <a:lnTo>
                    <a:pt x="858" y="162"/>
                  </a:lnTo>
                  <a:lnTo>
                    <a:pt x="798" y="144"/>
                  </a:lnTo>
                  <a:lnTo>
                    <a:pt x="762" y="216"/>
                  </a:lnTo>
                  <a:lnTo>
                    <a:pt x="714" y="216"/>
                  </a:lnTo>
                  <a:lnTo>
                    <a:pt x="588" y="114"/>
                  </a:lnTo>
                  <a:lnTo>
                    <a:pt x="528" y="150"/>
                  </a:lnTo>
                  <a:lnTo>
                    <a:pt x="456" y="126"/>
                  </a:lnTo>
                  <a:lnTo>
                    <a:pt x="438" y="66"/>
                  </a:lnTo>
                  <a:lnTo>
                    <a:pt x="366" y="0"/>
                  </a:lnTo>
                  <a:lnTo>
                    <a:pt x="306" y="24"/>
                  </a:lnTo>
                  <a:lnTo>
                    <a:pt x="222" y="42"/>
                  </a:lnTo>
                  <a:lnTo>
                    <a:pt x="174" y="144"/>
                  </a:lnTo>
                  <a:lnTo>
                    <a:pt x="138" y="222"/>
                  </a:lnTo>
                  <a:lnTo>
                    <a:pt x="198" y="246"/>
                  </a:lnTo>
                  <a:lnTo>
                    <a:pt x="168" y="462"/>
                  </a:lnTo>
                  <a:lnTo>
                    <a:pt x="198" y="486"/>
                  </a:lnTo>
                  <a:lnTo>
                    <a:pt x="150" y="546"/>
                  </a:lnTo>
                  <a:lnTo>
                    <a:pt x="186" y="600"/>
                  </a:lnTo>
                  <a:lnTo>
                    <a:pt x="156" y="636"/>
                  </a:lnTo>
                  <a:lnTo>
                    <a:pt x="180" y="660"/>
                  </a:lnTo>
                  <a:lnTo>
                    <a:pt x="180" y="726"/>
                  </a:lnTo>
                  <a:lnTo>
                    <a:pt x="108" y="762"/>
                  </a:lnTo>
                  <a:lnTo>
                    <a:pt x="66" y="756"/>
                  </a:lnTo>
                  <a:lnTo>
                    <a:pt x="0" y="876"/>
                  </a:lnTo>
                  <a:lnTo>
                    <a:pt x="0" y="882"/>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4" name="Freeform 22">
              <a:hlinkClick r:id="rId4"/>
            </p:cNvPr>
            <p:cNvSpPr>
              <a:spLocks/>
            </p:cNvSpPr>
            <p:nvPr/>
          </p:nvSpPr>
          <p:spPr bwMode="auto">
            <a:xfrm>
              <a:off x="2580" y="372"/>
              <a:ext cx="1008" cy="768"/>
            </a:xfrm>
            <a:custGeom>
              <a:avLst/>
              <a:gdLst>
                <a:gd name="T0" fmla="*/ 846 w 1008"/>
                <a:gd name="T1" fmla="*/ 6 h 768"/>
                <a:gd name="T2" fmla="*/ 930 w 1008"/>
                <a:gd name="T3" fmla="*/ 240 h 768"/>
                <a:gd name="T4" fmla="*/ 1008 w 1008"/>
                <a:gd name="T5" fmla="*/ 426 h 768"/>
                <a:gd name="T6" fmla="*/ 1008 w 1008"/>
                <a:gd name="T7" fmla="*/ 618 h 768"/>
                <a:gd name="T8" fmla="*/ 786 w 1008"/>
                <a:gd name="T9" fmla="*/ 768 h 768"/>
                <a:gd name="T10" fmla="*/ 756 w 1008"/>
                <a:gd name="T11" fmla="*/ 588 h 768"/>
                <a:gd name="T12" fmla="*/ 612 w 1008"/>
                <a:gd name="T13" fmla="*/ 588 h 768"/>
                <a:gd name="T14" fmla="*/ 564 w 1008"/>
                <a:gd name="T15" fmla="*/ 600 h 768"/>
                <a:gd name="T16" fmla="*/ 564 w 1008"/>
                <a:gd name="T17" fmla="*/ 654 h 768"/>
                <a:gd name="T18" fmla="*/ 486 w 1008"/>
                <a:gd name="T19" fmla="*/ 678 h 768"/>
                <a:gd name="T20" fmla="*/ 342 w 1008"/>
                <a:gd name="T21" fmla="*/ 576 h 768"/>
                <a:gd name="T22" fmla="*/ 288 w 1008"/>
                <a:gd name="T23" fmla="*/ 624 h 768"/>
                <a:gd name="T24" fmla="*/ 210 w 1008"/>
                <a:gd name="T25" fmla="*/ 588 h 768"/>
                <a:gd name="T26" fmla="*/ 210 w 1008"/>
                <a:gd name="T27" fmla="*/ 534 h 768"/>
                <a:gd name="T28" fmla="*/ 114 w 1008"/>
                <a:gd name="T29" fmla="*/ 468 h 768"/>
                <a:gd name="T30" fmla="*/ 246 w 1008"/>
                <a:gd name="T31" fmla="*/ 384 h 768"/>
                <a:gd name="T32" fmla="*/ 246 w 1008"/>
                <a:gd name="T33" fmla="*/ 294 h 768"/>
                <a:gd name="T34" fmla="*/ 222 w 1008"/>
                <a:gd name="T35" fmla="*/ 270 h 768"/>
                <a:gd name="T36" fmla="*/ 114 w 1008"/>
                <a:gd name="T37" fmla="*/ 216 h 768"/>
                <a:gd name="T38" fmla="*/ 0 w 1008"/>
                <a:gd name="T39" fmla="*/ 180 h 768"/>
                <a:gd name="T40" fmla="*/ 36 w 1008"/>
                <a:gd name="T41" fmla="*/ 120 h 768"/>
                <a:gd name="T42" fmla="*/ 30 w 1008"/>
                <a:gd name="T43" fmla="*/ 0 h 768"/>
                <a:gd name="T44" fmla="*/ 846 w 1008"/>
                <a:gd name="T45" fmla="*/ 0 h 768"/>
                <a:gd name="T46" fmla="*/ 846 w 1008"/>
                <a:gd name="T47" fmla="*/ 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8" h="768">
                  <a:moveTo>
                    <a:pt x="846" y="6"/>
                  </a:moveTo>
                  <a:lnTo>
                    <a:pt x="930" y="240"/>
                  </a:lnTo>
                  <a:lnTo>
                    <a:pt x="1008" y="426"/>
                  </a:lnTo>
                  <a:lnTo>
                    <a:pt x="1008" y="618"/>
                  </a:lnTo>
                  <a:lnTo>
                    <a:pt x="786" y="768"/>
                  </a:lnTo>
                  <a:lnTo>
                    <a:pt x="756" y="588"/>
                  </a:lnTo>
                  <a:lnTo>
                    <a:pt x="612" y="588"/>
                  </a:lnTo>
                  <a:lnTo>
                    <a:pt x="564" y="600"/>
                  </a:lnTo>
                  <a:lnTo>
                    <a:pt x="564" y="654"/>
                  </a:lnTo>
                  <a:lnTo>
                    <a:pt x="486" y="678"/>
                  </a:lnTo>
                  <a:lnTo>
                    <a:pt x="342" y="576"/>
                  </a:lnTo>
                  <a:lnTo>
                    <a:pt x="288" y="624"/>
                  </a:lnTo>
                  <a:lnTo>
                    <a:pt x="210" y="588"/>
                  </a:lnTo>
                  <a:lnTo>
                    <a:pt x="210" y="534"/>
                  </a:lnTo>
                  <a:lnTo>
                    <a:pt x="114" y="468"/>
                  </a:lnTo>
                  <a:lnTo>
                    <a:pt x="246" y="384"/>
                  </a:lnTo>
                  <a:lnTo>
                    <a:pt x="246" y="294"/>
                  </a:lnTo>
                  <a:lnTo>
                    <a:pt x="222" y="270"/>
                  </a:lnTo>
                  <a:lnTo>
                    <a:pt x="114" y="216"/>
                  </a:lnTo>
                  <a:lnTo>
                    <a:pt x="0" y="180"/>
                  </a:lnTo>
                  <a:lnTo>
                    <a:pt x="36" y="120"/>
                  </a:lnTo>
                  <a:lnTo>
                    <a:pt x="30" y="0"/>
                  </a:lnTo>
                  <a:lnTo>
                    <a:pt x="846" y="0"/>
                  </a:lnTo>
                  <a:lnTo>
                    <a:pt x="846" y="6"/>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5" name="Freeform 21">
              <a:hlinkClick r:id="rId4"/>
            </p:cNvPr>
            <p:cNvSpPr>
              <a:spLocks/>
            </p:cNvSpPr>
            <p:nvPr/>
          </p:nvSpPr>
          <p:spPr bwMode="auto">
            <a:xfrm>
              <a:off x="1980" y="372"/>
              <a:ext cx="852" cy="720"/>
            </a:xfrm>
            <a:custGeom>
              <a:avLst/>
              <a:gdLst>
                <a:gd name="T0" fmla="*/ 624 w 852"/>
                <a:gd name="T1" fmla="*/ 12 h 720"/>
                <a:gd name="T2" fmla="*/ 630 w 852"/>
                <a:gd name="T3" fmla="*/ 120 h 720"/>
                <a:gd name="T4" fmla="*/ 594 w 852"/>
                <a:gd name="T5" fmla="*/ 180 h 720"/>
                <a:gd name="T6" fmla="*/ 714 w 852"/>
                <a:gd name="T7" fmla="*/ 222 h 720"/>
                <a:gd name="T8" fmla="*/ 834 w 852"/>
                <a:gd name="T9" fmla="*/ 288 h 720"/>
                <a:gd name="T10" fmla="*/ 852 w 852"/>
                <a:gd name="T11" fmla="*/ 378 h 720"/>
                <a:gd name="T12" fmla="*/ 738 w 852"/>
                <a:gd name="T13" fmla="*/ 444 h 720"/>
                <a:gd name="T14" fmla="*/ 660 w 852"/>
                <a:gd name="T15" fmla="*/ 492 h 720"/>
                <a:gd name="T16" fmla="*/ 582 w 852"/>
                <a:gd name="T17" fmla="*/ 510 h 720"/>
                <a:gd name="T18" fmla="*/ 540 w 852"/>
                <a:gd name="T19" fmla="*/ 588 h 720"/>
                <a:gd name="T20" fmla="*/ 498 w 852"/>
                <a:gd name="T21" fmla="*/ 660 h 720"/>
                <a:gd name="T22" fmla="*/ 438 w 852"/>
                <a:gd name="T23" fmla="*/ 678 h 720"/>
                <a:gd name="T24" fmla="*/ 396 w 852"/>
                <a:gd name="T25" fmla="*/ 642 h 720"/>
                <a:gd name="T26" fmla="*/ 342 w 852"/>
                <a:gd name="T27" fmla="*/ 678 h 720"/>
                <a:gd name="T28" fmla="*/ 288 w 852"/>
                <a:gd name="T29" fmla="*/ 672 h 720"/>
                <a:gd name="T30" fmla="*/ 156 w 852"/>
                <a:gd name="T31" fmla="*/ 720 h 720"/>
                <a:gd name="T32" fmla="*/ 114 w 852"/>
                <a:gd name="T33" fmla="*/ 672 h 720"/>
                <a:gd name="T34" fmla="*/ 114 w 852"/>
                <a:gd name="T35" fmla="*/ 642 h 720"/>
                <a:gd name="T36" fmla="*/ 84 w 852"/>
                <a:gd name="T37" fmla="*/ 588 h 720"/>
                <a:gd name="T38" fmla="*/ 78 w 852"/>
                <a:gd name="T39" fmla="*/ 552 h 720"/>
                <a:gd name="T40" fmla="*/ 0 w 852"/>
                <a:gd name="T41" fmla="*/ 546 h 720"/>
                <a:gd name="T42" fmla="*/ 0 w 852"/>
                <a:gd name="T43" fmla="*/ 402 h 720"/>
                <a:gd name="T44" fmla="*/ 102 w 852"/>
                <a:gd name="T45" fmla="*/ 408 h 720"/>
                <a:gd name="T46" fmla="*/ 132 w 852"/>
                <a:gd name="T47" fmla="*/ 372 h 720"/>
                <a:gd name="T48" fmla="*/ 90 w 852"/>
                <a:gd name="T49" fmla="*/ 336 h 720"/>
                <a:gd name="T50" fmla="*/ 96 w 852"/>
                <a:gd name="T51" fmla="*/ 192 h 720"/>
                <a:gd name="T52" fmla="*/ 132 w 852"/>
                <a:gd name="T53" fmla="*/ 192 h 720"/>
                <a:gd name="T54" fmla="*/ 132 w 852"/>
                <a:gd name="T55" fmla="*/ 0 h 720"/>
                <a:gd name="T56" fmla="*/ 630 w 852"/>
                <a:gd name="T57" fmla="*/ 6 h 720"/>
                <a:gd name="T58" fmla="*/ 624 w 852"/>
                <a:gd name="T59" fmla="*/ 12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2" h="720">
                  <a:moveTo>
                    <a:pt x="624" y="12"/>
                  </a:moveTo>
                  <a:lnTo>
                    <a:pt x="630" y="120"/>
                  </a:lnTo>
                  <a:lnTo>
                    <a:pt x="594" y="180"/>
                  </a:lnTo>
                  <a:lnTo>
                    <a:pt x="714" y="222"/>
                  </a:lnTo>
                  <a:lnTo>
                    <a:pt x="834" y="288"/>
                  </a:lnTo>
                  <a:lnTo>
                    <a:pt x="852" y="378"/>
                  </a:lnTo>
                  <a:lnTo>
                    <a:pt x="738" y="444"/>
                  </a:lnTo>
                  <a:lnTo>
                    <a:pt x="660" y="492"/>
                  </a:lnTo>
                  <a:lnTo>
                    <a:pt x="582" y="510"/>
                  </a:lnTo>
                  <a:lnTo>
                    <a:pt x="540" y="588"/>
                  </a:lnTo>
                  <a:lnTo>
                    <a:pt x="498" y="660"/>
                  </a:lnTo>
                  <a:lnTo>
                    <a:pt x="438" y="678"/>
                  </a:lnTo>
                  <a:lnTo>
                    <a:pt x="396" y="642"/>
                  </a:lnTo>
                  <a:lnTo>
                    <a:pt x="342" y="678"/>
                  </a:lnTo>
                  <a:lnTo>
                    <a:pt x="288" y="672"/>
                  </a:lnTo>
                  <a:lnTo>
                    <a:pt x="156" y="720"/>
                  </a:lnTo>
                  <a:lnTo>
                    <a:pt x="114" y="672"/>
                  </a:lnTo>
                  <a:lnTo>
                    <a:pt x="114" y="642"/>
                  </a:lnTo>
                  <a:lnTo>
                    <a:pt x="84" y="588"/>
                  </a:lnTo>
                  <a:lnTo>
                    <a:pt x="78" y="552"/>
                  </a:lnTo>
                  <a:lnTo>
                    <a:pt x="0" y="546"/>
                  </a:lnTo>
                  <a:lnTo>
                    <a:pt x="0" y="402"/>
                  </a:lnTo>
                  <a:lnTo>
                    <a:pt x="102" y="408"/>
                  </a:lnTo>
                  <a:lnTo>
                    <a:pt x="132" y="372"/>
                  </a:lnTo>
                  <a:lnTo>
                    <a:pt x="90" y="336"/>
                  </a:lnTo>
                  <a:lnTo>
                    <a:pt x="96" y="192"/>
                  </a:lnTo>
                  <a:lnTo>
                    <a:pt x="132" y="192"/>
                  </a:lnTo>
                  <a:lnTo>
                    <a:pt x="132" y="0"/>
                  </a:lnTo>
                  <a:lnTo>
                    <a:pt x="630" y="6"/>
                  </a:lnTo>
                  <a:lnTo>
                    <a:pt x="624" y="12"/>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6" name="Freeform 20">
              <a:hlinkClick r:id="rId4"/>
            </p:cNvPr>
            <p:cNvSpPr>
              <a:spLocks/>
            </p:cNvSpPr>
            <p:nvPr/>
          </p:nvSpPr>
          <p:spPr bwMode="auto">
            <a:xfrm>
              <a:off x="1404" y="372"/>
              <a:ext cx="702" cy="564"/>
            </a:xfrm>
            <a:custGeom>
              <a:avLst/>
              <a:gdLst>
                <a:gd name="T0" fmla="*/ 702 w 702"/>
                <a:gd name="T1" fmla="*/ 6 h 564"/>
                <a:gd name="T2" fmla="*/ 702 w 702"/>
                <a:gd name="T3" fmla="*/ 180 h 564"/>
                <a:gd name="T4" fmla="*/ 672 w 702"/>
                <a:gd name="T5" fmla="*/ 186 h 564"/>
                <a:gd name="T6" fmla="*/ 666 w 702"/>
                <a:gd name="T7" fmla="*/ 336 h 564"/>
                <a:gd name="T8" fmla="*/ 690 w 702"/>
                <a:gd name="T9" fmla="*/ 378 h 564"/>
                <a:gd name="T10" fmla="*/ 690 w 702"/>
                <a:gd name="T11" fmla="*/ 408 h 564"/>
                <a:gd name="T12" fmla="*/ 564 w 702"/>
                <a:gd name="T13" fmla="*/ 396 h 564"/>
                <a:gd name="T14" fmla="*/ 570 w 702"/>
                <a:gd name="T15" fmla="*/ 564 h 564"/>
                <a:gd name="T16" fmla="*/ 288 w 702"/>
                <a:gd name="T17" fmla="*/ 558 h 564"/>
                <a:gd name="T18" fmla="*/ 288 w 702"/>
                <a:gd name="T19" fmla="*/ 510 h 564"/>
                <a:gd name="T20" fmla="*/ 258 w 702"/>
                <a:gd name="T21" fmla="*/ 450 h 564"/>
                <a:gd name="T22" fmla="*/ 192 w 702"/>
                <a:gd name="T23" fmla="*/ 432 h 564"/>
                <a:gd name="T24" fmla="*/ 108 w 702"/>
                <a:gd name="T25" fmla="*/ 366 h 564"/>
                <a:gd name="T26" fmla="*/ 78 w 702"/>
                <a:gd name="T27" fmla="*/ 264 h 564"/>
                <a:gd name="T28" fmla="*/ 42 w 702"/>
                <a:gd name="T29" fmla="*/ 264 h 564"/>
                <a:gd name="T30" fmla="*/ 48 w 702"/>
                <a:gd name="T31" fmla="*/ 126 h 564"/>
                <a:gd name="T32" fmla="*/ 0 w 702"/>
                <a:gd name="T33" fmla="*/ 102 h 564"/>
                <a:gd name="T34" fmla="*/ 24 w 702"/>
                <a:gd name="T35" fmla="*/ 0 h 564"/>
                <a:gd name="T36" fmla="*/ 696 w 702"/>
                <a:gd name="T37" fmla="*/ 0 h 564"/>
                <a:gd name="T38" fmla="*/ 702 w 702"/>
                <a:gd name="T39"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2" h="564">
                  <a:moveTo>
                    <a:pt x="702" y="6"/>
                  </a:moveTo>
                  <a:lnTo>
                    <a:pt x="702" y="180"/>
                  </a:lnTo>
                  <a:lnTo>
                    <a:pt x="672" y="186"/>
                  </a:lnTo>
                  <a:lnTo>
                    <a:pt x="666" y="336"/>
                  </a:lnTo>
                  <a:lnTo>
                    <a:pt x="690" y="378"/>
                  </a:lnTo>
                  <a:lnTo>
                    <a:pt x="690" y="408"/>
                  </a:lnTo>
                  <a:lnTo>
                    <a:pt x="564" y="396"/>
                  </a:lnTo>
                  <a:lnTo>
                    <a:pt x="570" y="564"/>
                  </a:lnTo>
                  <a:lnTo>
                    <a:pt x="288" y="558"/>
                  </a:lnTo>
                  <a:lnTo>
                    <a:pt x="288" y="510"/>
                  </a:lnTo>
                  <a:lnTo>
                    <a:pt x="258" y="450"/>
                  </a:lnTo>
                  <a:lnTo>
                    <a:pt x="192" y="432"/>
                  </a:lnTo>
                  <a:lnTo>
                    <a:pt x="108" y="366"/>
                  </a:lnTo>
                  <a:lnTo>
                    <a:pt x="78" y="264"/>
                  </a:lnTo>
                  <a:lnTo>
                    <a:pt x="42" y="264"/>
                  </a:lnTo>
                  <a:lnTo>
                    <a:pt x="48" y="126"/>
                  </a:lnTo>
                  <a:lnTo>
                    <a:pt x="0" y="102"/>
                  </a:lnTo>
                  <a:lnTo>
                    <a:pt x="24" y="0"/>
                  </a:lnTo>
                  <a:lnTo>
                    <a:pt x="696" y="0"/>
                  </a:lnTo>
                  <a:lnTo>
                    <a:pt x="702" y="6"/>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7" name="Freeform 19">
              <a:hlinkClick r:id="rId4"/>
            </p:cNvPr>
            <p:cNvSpPr>
              <a:spLocks/>
            </p:cNvSpPr>
            <p:nvPr/>
          </p:nvSpPr>
          <p:spPr bwMode="auto">
            <a:xfrm>
              <a:off x="786" y="372"/>
              <a:ext cx="660" cy="516"/>
            </a:xfrm>
            <a:custGeom>
              <a:avLst/>
              <a:gdLst>
                <a:gd name="T0" fmla="*/ 0 w 660"/>
                <a:gd name="T1" fmla="*/ 288 h 516"/>
                <a:gd name="T2" fmla="*/ 42 w 660"/>
                <a:gd name="T3" fmla="*/ 234 h 516"/>
                <a:gd name="T4" fmla="*/ 72 w 660"/>
                <a:gd name="T5" fmla="*/ 174 h 516"/>
                <a:gd name="T6" fmla="*/ 72 w 660"/>
                <a:gd name="T7" fmla="*/ 174 h 516"/>
                <a:gd name="T8" fmla="*/ 150 w 660"/>
                <a:gd name="T9" fmla="*/ 234 h 516"/>
                <a:gd name="T10" fmla="*/ 240 w 660"/>
                <a:gd name="T11" fmla="*/ 126 h 516"/>
                <a:gd name="T12" fmla="*/ 306 w 660"/>
                <a:gd name="T13" fmla="*/ 102 h 516"/>
                <a:gd name="T14" fmla="*/ 336 w 660"/>
                <a:gd name="T15" fmla="*/ 0 h 516"/>
                <a:gd name="T16" fmla="*/ 642 w 660"/>
                <a:gd name="T17" fmla="*/ 6 h 516"/>
                <a:gd name="T18" fmla="*/ 618 w 660"/>
                <a:gd name="T19" fmla="*/ 96 h 516"/>
                <a:gd name="T20" fmla="*/ 660 w 660"/>
                <a:gd name="T21" fmla="*/ 132 h 516"/>
                <a:gd name="T22" fmla="*/ 660 w 660"/>
                <a:gd name="T23" fmla="*/ 264 h 516"/>
                <a:gd name="T24" fmla="*/ 588 w 660"/>
                <a:gd name="T25" fmla="*/ 264 h 516"/>
                <a:gd name="T26" fmla="*/ 588 w 660"/>
                <a:gd name="T27" fmla="*/ 354 h 516"/>
                <a:gd name="T28" fmla="*/ 558 w 660"/>
                <a:gd name="T29" fmla="*/ 384 h 516"/>
                <a:gd name="T30" fmla="*/ 618 w 660"/>
                <a:gd name="T31" fmla="*/ 474 h 516"/>
                <a:gd name="T32" fmla="*/ 600 w 660"/>
                <a:gd name="T33" fmla="*/ 516 h 516"/>
                <a:gd name="T34" fmla="*/ 306 w 660"/>
                <a:gd name="T35" fmla="*/ 498 h 516"/>
                <a:gd name="T36" fmla="*/ 246 w 660"/>
                <a:gd name="T37" fmla="*/ 474 h 516"/>
                <a:gd name="T38" fmla="*/ 138 w 660"/>
                <a:gd name="T39" fmla="*/ 510 h 516"/>
                <a:gd name="T40" fmla="*/ 84 w 660"/>
                <a:gd name="T41" fmla="*/ 504 h 516"/>
                <a:gd name="T42" fmla="*/ 102 w 660"/>
                <a:gd name="T43" fmla="*/ 432 h 516"/>
                <a:gd name="T44" fmla="*/ 0 w 660"/>
                <a:gd name="T45" fmla="*/ 294 h 516"/>
                <a:gd name="T46" fmla="*/ 0 w 660"/>
                <a:gd name="T47" fmla="*/ 28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0" h="516">
                  <a:moveTo>
                    <a:pt x="0" y="288"/>
                  </a:moveTo>
                  <a:lnTo>
                    <a:pt x="42" y="234"/>
                  </a:lnTo>
                  <a:lnTo>
                    <a:pt x="72" y="174"/>
                  </a:lnTo>
                  <a:lnTo>
                    <a:pt x="72" y="174"/>
                  </a:lnTo>
                  <a:lnTo>
                    <a:pt x="150" y="234"/>
                  </a:lnTo>
                  <a:lnTo>
                    <a:pt x="240" y="126"/>
                  </a:lnTo>
                  <a:lnTo>
                    <a:pt x="306" y="102"/>
                  </a:lnTo>
                  <a:lnTo>
                    <a:pt x="336" y="0"/>
                  </a:lnTo>
                  <a:lnTo>
                    <a:pt x="642" y="6"/>
                  </a:lnTo>
                  <a:lnTo>
                    <a:pt x="618" y="96"/>
                  </a:lnTo>
                  <a:lnTo>
                    <a:pt x="660" y="132"/>
                  </a:lnTo>
                  <a:lnTo>
                    <a:pt x="660" y="264"/>
                  </a:lnTo>
                  <a:lnTo>
                    <a:pt x="588" y="264"/>
                  </a:lnTo>
                  <a:lnTo>
                    <a:pt x="588" y="354"/>
                  </a:lnTo>
                  <a:lnTo>
                    <a:pt x="558" y="384"/>
                  </a:lnTo>
                  <a:lnTo>
                    <a:pt x="618" y="474"/>
                  </a:lnTo>
                  <a:lnTo>
                    <a:pt x="600" y="516"/>
                  </a:lnTo>
                  <a:lnTo>
                    <a:pt x="306" y="498"/>
                  </a:lnTo>
                  <a:lnTo>
                    <a:pt x="246" y="474"/>
                  </a:lnTo>
                  <a:lnTo>
                    <a:pt x="138" y="510"/>
                  </a:lnTo>
                  <a:lnTo>
                    <a:pt x="84" y="504"/>
                  </a:lnTo>
                  <a:lnTo>
                    <a:pt x="102" y="432"/>
                  </a:lnTo>
                  <a:lnTo>
                    <a:pt x="0" y="294"/>
                  </a:lnTo>
                  <a:lnTo>
                    <a:pt x="0" y="288"/>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118" name="Freeform 18">
              <a:hlinkClick r:id="rId4"/>
            </p:cNvPr>
            <p:cNvSpPr>
              <a:spLocks/>
            </p:cNvSpPr>
            <p:nvPr/>
          </p:nvSpPr>
          <p:spPr bwMode="auto">
            <a:xfrm>
              <a:off x="24" y="618"/>
              <a:ext cx="1074" cy="510"/>
            </a:xfrm>
            <a:custGeom>
              <a:avLst/>
              <a:gdLst>
                <a:gd name="T0" fmla="*/ 690 w 1074"/>
                <a:gd name="T1" fmla="*/ 6 h 510"/>
                <a:gd name="T2" fmla="*/ 732 w 1074"/>
                <a:gd name="T3" fmla="*/ 48 h 510"/>
                <a:gd name="T4" fmla="*/ 768 w 1074"/>
                <a:gd name="T5" fmla="*/ 48 h 510"/>
                <a:gd name="T6" fmla="*/ 804 w 1074"/>
                <a:gd name="T7" fmla="*/ 132 h 510"/>
                <a:gd name="T8" fmla="*/ 822 w 1074"/>
                <a:gd name="T9" fmla="*/ 132 h 510"/>
                <a:gd name="T10" fmla="*/ 852 w 1074"/>
                <a:gd name="T11" fmla="*/ 192 h 510"/>
                <a:gd name="T12" fmla="*/ 834 w 1074"/>
                <a:gd name="T13" fmla="*/ 246 h 510"/>
                <a:gd name="T14" fmla="*/ 882 w 1074"/>
                <a:gd name="T15" fmla="*/ 276 h 510"/>
                <a:gd name="T16" fmla="*/ 1014 w 1074"/>
                <a:gd name="T17" fmla="*/ 228 h 510"/>
                <a:gd name="T18" fmla="*/ 1074 w 1074"/>
                <a:gd name="T19" fmla="*/ 246 h 510"/>
                <a:gd name="T20" fmla="*/ 1068 w 1074"/>
                <a:gd name="T21" fmla="*/ 360 h 510"/>
                <a:gd name="T22" fmla="*/ 1032 w 1074"/>
                <a:gd name="T23" fmla="*/ 462 h 510"/>
                <a:gd name="T24" fmla="*/ 702 w 1074"/>
                <a:gd name="T25" fmla="*/ 450 h 510"/>
                <a:gd name="T26" fmla="*/ 534 w 1074"/>
                <a:gd name="T27" fmla="*/ 510 h 510"/>
                <a:gd name="T28" fmla="*/ 0 w 1074"/>
                <a:gd name="T29" fmla="*/ 504 h 510"/>
                <a:gd name="T30" fmla="*/ 12 w 1074"/>
                <a:gd name="T31" fmla="*/ 378 h 510"/>
                <a:gd name="T32" fmla="*/ 120 w 1074"/>
                <a:gd name="T33" fmla="*/ 372 h 510"/>
                <a:gd name="T34" fmla="*/ 150 w 1074"/>
                <a:gd name="T35" fmla="*/ 270 h 510"/>
                <a:gd name="T36" fmla="*/ 234 w 1074"/>
                <a:gd name="T37" fmla="*/ 222 h 510"/>
                <a:gd name="T38" fmla="*/ 348 w 1074"/>
                <a:gd name="T39" fmla="*/ 228 h 510"/>
                <a:gd name="T40" fmla="*/ 486 w 1074"/>
                <a:gd name="T41" fmla="*/ 126 h 510"/>
                <a:gd name="T42" fmla="*/ 546 w 1074"/>
                <a:gd name="T43" fmla="*/ 132 h 510"/>
                <a:gd name="T44" fmla="*/ 582 w 1074"/>
                <a:gd name="T45" fmla="*/ 66 h 510"/>
                <a:gd name="T46" fmla="*/ 696 w 1074"/>
                <a:gd name="T47" fmla="*/ 0 h 510"/>
                <a:gd name="T48" fmla="*/ 690 w 1074"/>
                <a:gd name="T49" fmla="*/ 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4" h="510">
                  <a:moveTo>
                    <a:pt x="690" y="6"/>
                  </a:moveTo>
                  <a:lnTo>
                    <a:pt x="732" y="48"/>
                  </a:lnTo>
                  <a:lnTo>
                    <a:pt x="768" y="48"/>
                  </a:lnTo>
                  <a:lnTo>
                    <a:pt x="804" y="132"/>
                  </a:lnTo>
                  <a:lnTo>
                    <a:pt x="822" y="132"/>
                  </a:lnTo>
                  <a:lnTo>
                    <a:pt x="852" y="192"/>
                  </a:lnTo>
                  <a:lnTo>
                    <a:pt x="834" y="246"/>
                  </a:lnTo>
                  <a:lnTo>
                    <a:pt x="882" y="276"/>
                  </a:lnTo>
                  <a:lnTo>
                    <a:pt x="1014" y="228"/>
                  </a:lnTo>
                  <a:lnTo>
                    <a:pt x="1074" y="246"/>
                  </a:lnTo>
                  <a:lnTo>
                    <a:pt x="1068" y="360"/>
                  </a:lnTo>
                  <a:lnTo>
                    <a:pt x="1032" y="462"/>
                  </a:lnTo>
                  <a:lnTo>
                    <a:pt x="702" y="450"/>
                  </a:lnTo>
                  <a:lnTo>
                    <a:pt x="534" y="510"/>
                  </a:lnTo>
                  <a:lnTo>
                    <a:pt x="0" y="504"/>
                  </a:lnTo>
                  <a:lnTo>
                    <a:pt x="12" y="378"/>
                  </a:lnTo>
                  <a:lnTo>
                    <a:pt x="120" y="372"/>
                  </a:lnTo>
                  <a:lnTo>
                    <a:pt x="150" y="270"/>
                  </a:lnTo>
                  <a:lnTo>
                    <a:pt x="234" y="222"/>
                  </a:lnTo>
                  <a:lnTo>
                    <a:pt x="348" y="228"/>
                  </a:lnTo>
                  <a:lnTo>
                    <a:pt x="486" y="126"/>
                  </a:lnTo>
                  <a:lnTo>
                    <a:pt x="546" y="132"/>
                  </a:lnTo>
                  <a:lnTo>
                    <a:pt x="582" y="66"/>
                  </a:lnTo>
                  <a:lnTo>
                    <a:pt x="696" y="0"/>
                  </a:lnTo>
                  <a:lnTo>
                    <a:pt x="690" y="6"/>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0613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5648" y="3235764"/>
            <a:ext cx="6913986" cy="872212"/>
          </a:xfrm>
        </p:spPr>
        <p:txBody>
          <a:bodyPr>
            <a:noAutofit/>
          </a:bodyPr>
          <a:lstStyle/>
          <a:p>
            <a:r>
              <a:rPr lang="en-US" sz="2000" dirty="0"/>
              <a:t>http://www.nccommerce.com/workforce/businesses/apprenticeship</a:t>
            </a:r>
            <a:br>
              <a:rPr lang="en-US" sz="2400" dirty="0"/>
            </a:br>
            <a:endParaRPr lang="en-US" sz="2400" dirty="0"/>
          </a:p>
        </p:txBody>
      </p:sp>
      <p:sp>
        <p:nvSpPr>
          <p:cNvPr id="3" name="Subtitle 2"/>
          <p:cNvSpPr>
            <a:spLocks noGrp="1"/>
          </p:cNvSpPr>
          <p:nvPr>
            <p:ph type="subTitle" idx="1"/>
          </p:nvPr>
        </p:nvSpPr>
        <p:spPr>
          <a:xfrm>
            <a:off x="4585648" y="2347416"/>
            <a:ext cx="6913986" cy="888348"/>
          </a:xfrm>
        </p:spPr>
        <p:txBody>
          <a:bodyPr/>
          <a:lstStyle/>
          <a:p>
            <a:r>
              <a:rPr lang="en-US" dirty="0"/>
              <a:t>For More Information:</a:t>
            </a:r>
          </a:p>
          <a:p>
            <a:r>
              <a:rPr lang="en-US" dirty="0"/>
              <a:t>Visit the NCWorks Web Site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648" y="2529428"/>
            <a:ext cx="2238232" cy="706336"/>
          </a:xfrm>
          <a:prstGeom prst="rect">
            <a:avLst/>
          </a:prstGeom>
        </p:spPr>
      </p:pic>
    </p:spTree>
    <p:extLst>
      <p:ext uri="{BB962C8B-B14F-4D97-AF65-F5344CB8AC3E}">
        <p14:creationId xmlns:p14="http://schemas.microsoft.com/office/powerpoint/2010/main" val="2555612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1300" y="220717"/>
            <a:ext cx="11569209" cy="744483"/>
          </a:xfrm>
        </p:spPr>
        <p:txBody>
          <a:bodyPr>
            <a:normAutofit/>
          </a:bodyPr>
          <a:lstStyle/>
          <a:p>
            <a:pPr algn="ctr"/>
            <a:r>
              <a:rPr lang="en-US" sz="3600" b="1" dirty="0">
                <a:solidFill>
                  <a:srgbClr val="FF0000"/>
                </a:solidFill>
                <a:latin typeface="+mn-lt"/>
              </a:rPr>
              <a:t>NCCCS Work-Based Learning General Description</a:t>
            </a:r>
            <a:endParaRPr lang="en-US" sz="3600" dirty="0">
              <a:solidFill>
                <a:srgbClr val="FF0000"/>
              </a:solidFill>
              <a:latin typeface="+mn-lt"/>
            </a:endParaRPr>
          </a:p>
        </p:txBody>
      </p:sp>
      <p:sp>
        <p:nvSpPr>
          <p:cNvPr id="3" name="TextBox 2"/>
          <p:cNvSpPr txBox="1"/>
          <p:nvPr/>
        </p:nvSpPr>
        <p:spPr>
          <a:xfrm>
            <a:off x="342900" y="1097455"/>
            <a:ext cx="11607800" cy="4832092"/>
          </a:xfrm>
          <a:prstGeom prst="rect">
            <a:avLst/>
          </a:prstGeom>
          <a:noFill/>
        </p:spPr>
        <p:txBody>
          <a:bodyPr wrap="square" rtlCol="0">
            <a:spAutoFit/>
          </a:bodyPr>
          <a:lstStyle/>
          <a:p>
            <a:r>
              <a:rPr lang="en-US" sz="2800" b="1" dirty="0"/>
              <a:t>W</a:t>
            </a:r>
            <a:r>
              <a:rPr lang="en-US" sz="2800" dirty="0"/>
              <a:t>ork-</a:t>
            </a:r>
            <a:r>
              <a:rPr lang="en-US" sz="2800" b="1" dirty="0"/>
              <a:t>B</a:t>
            </a:r>
            <a:r>
              <a:rPr lang="en-US" sz="2800" dirty="0"/>
              <a:t>ased </a:t>
            </a:r>
            <a:r>
              <a:rPr lang="en-US" sz="2800" b="1" dirty="0"/>
              <a:t>L</a:t>
            </a:r>
            <a:r>
              <a:rPr lang="en-US" sz="2800" dirty="0"/>
              <a:t>earning (</a:t>
            </a:r>
            <a:r>
              <a:rPr lang="en-US" sz="2800" b="1" dirty="0"/>
              <a:t>WBL</a:t>
            </a:r>
            <a:r>
              <a:rPr lang="en-US" sz="2800" dirty="0"/>
              <a:t>) courses - provide students with work experience in industry, business, government, health or service industry. </a:t>
            </a:r>
          </a:p>
          <a:p>
            <a:endParaRPr lang="en-US" sz="2800" dirty="0"/>
          </a:p>
          <a:p>
            <a:r>
              <a:rPr lang="en-US" sz="2800" dirty="0"/>
              <a:t>Students earn college credit for Work-Based Learning directly related to program of study.</a:t>
            </a:r>
          </a:p>
          <a:p>
            <a:endParaRPr lang="en-US" sz="2800" dirty="0"/>
          </a:p>
          <a:p>
            <a:r>
              <a:rPr lang="en-US" sz="2800" dirty="0"/>
              <a:t>Joint ventures between education and employers. </a:t>
            </a:r>
          </a:p>
          <a:p>
            <a:endParaRPr lang="en-US" sz="2800" dirty="0"/>
          </a:p>
          <a:p>
            <a:r>
              <a:rPr lang="en-US" sz="2800" dirty="0"/>
              <a:t>A student enrolled in a community college technical education program, may utilize WBL for the on-the-job training requirement of the apprenticeship.</a:t>
            </a:r>
          </a:p>
        </p:txBody>
      </p:sp>
    </p:spTree>
    <p:extLst>
      <p:ext uri="{BB962C8B-B14F-4D97-AF65-F5344CB8AC3E}">
        <p14:creationId xmlns:p14="http://schemas.microsoft.com/office/powerpoint/2010/main" val="1496683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20717"/>
            <a:ext cx="12001500" cy="655583"/>
          </a:xfrm>
        </p:spPr>
        <p:txBody>
          <a:bodyPr>
            <a:normAutofit/>
          </a:bodyPr>
          <a:lstStyle/>
          <a:p>
            <a:pPr algn="ctr"/>
            <a:r>
              <a:rPr lang="en-US" sz="3600" b="1" dirty="0">
                <a:solidFill>
                  <a:srgbClr val="FF0000"/>
                </a:solidFill>
                <a:latin typeface="+mn-lt"/>
              </a:rPr>
              <a:t>NCCCS Work-Based Learning Information</a:t>
            </a:r>
            <a:endParaRPr lang="en-US" sz="3600" dirty="0">
              <a:solidFill>
                <a:srgbClr val="FF0000"/>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3308983378"/>
              </p:ext>
            </p:extLst>
          </p:nvPr>
        </p:nvGraphicFramePr>
        <p:xfrm>
          <a:off x="755650" y="965198"/>
          <a:ext cx="7143750" cy="5711208"/>
        </p:xfrm>
        <a:graphic>
          <a:graphicData uri="http://schemas.openxmlformats.org/drawingml/2006/table">
            <a:tbl>
              <a:tblPr firstRow="1" firstCol="1" bandRow="1">
                <a:tableStyleId>{5C22544A-7EE6-4342-B048-85BDC9FD1C3A}</a:tableStyleId>
              </a:tblPr>
              <a:tblGrid>
                <a:gridCol w="2152167">
                  <a:extLst>
                    <a:ext uri="{9D8B030D-6E8A-4147-A177-3AD203B41FA5}">
                      <a16:colId xmlns:a16="http://schemas.microsoft.com/office/drawing/2014/main" val="20000"/>
                    </a:ext>
                  </a:extLst>
                </a:gridCol>
                <a:gridCol w="2335001">
                  <a:extLst>
                    <a:ext uri="{9D8B030D-6E8A-4147-A177-3AD203B41FA5}">
                      <a16:colId xmlns:a16="http://schemas.microsoft.com/office/drawing/2014/main" val="20001"/>
                    </a:ext>
                  </a:extLst>
                </a:gridCol>
                <a:gridCol w="2656582">
                  <a:extLst>
                    <a:ext uri="{9D8B030D-6E8A-4147-A177-3AD203B41FA5}">
                      <a16:colId xmlns:a16="http://schemas.microsoft.com/office/drawing/2014/main" val="20002"/>
                    </a:ext>
                  </a:extLst>
                </a:gridCol>
              </a:tblGrid>
              <a:tr h="663720">
                <a:tc>
                  <a:txBody>
                    <a:bodyPr/>
                    <a:lstStyle/>
                    <a:p>
                      <a:pPr marL="0" marR="0" algn="ctr">
                        <a:lnSpc>
                          <a:spcPct val="115000"/>
                        </a:lnSpc>
                        <a:spcBef>
                          <a:spcPts val="0"/>
                        </a:spcBef>
                        <a:spcAft>
                          <a:spcPts val="0"/>
                        </a:spcAft>
                      </a:pPr>
                      <a:r>
                        <a:rPr lang="en-US" sz="1800" dirty="0">
                          <a:effectLst/>
                        </a:rPr>
                        <a:t>Course Name</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Course Title</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Credit Hours/          Contact Hours</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005645">
                <a:tc>
                  <a:txBody>
                    <a:bodyPr/>
                    <a:lstStyle/>
                    <a:p>
                      <a:pPr marL="0" marR="0" algn="ctr">
                        <a:lnSpc>
                          <a:spcPct val="115000"/>
                        </a:lnSpc>
                        <a:spcBef>
                          <a:spcPts val="0"/>
                        </a:spcBef>
                        <a:spcAft>
                          <a:spcPts val="0"/>
                        </a:spcAft>
                      </a:pPr>
                      <a:r>
                        <a:rPr lang="en-US" sz="1800" dirty="0">
                          <a:effectLst/>
                        </a:rPr>
                        <a:t>WBL-111, WBL-121, WBL-131, WBL-211, WBL-221, WBL-231</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Work-Based Learning                    I, II, III, IV, V, VI</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1/10 hours per week</a:t>
                      </a:r>
                      <a:endParaRPr lang="en-US"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005645">
                <a:tc>
                  <a:txBody>
                    <a:bodyPr/>
                    <a:lstStyle/>
                    <a:p>
                      <a:pPr marL="0" marR="0" algn="ctr">
                        <a:lnSpc>
                          <a:spcPct val="115000"/>
                        </a:lnSpc>
                        <a:spcBef>
                          <a:spcPts val="0"/>
                        </a:spcBef>
                        <a:spcAft>
                          <a:spcPts val="0"/>
                        </a:spcAft>
                      </a:pPr>
                      <a:r>
                        <a:rPr lang="en-US" sz="1800" dirty="0">
                          <a:effectLst/>
                        </a:rPr>
                        <a:t>WBL-112, WBL-122, WBL-132, WBL-212, WBL-222, WBL-232</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Work-Based Learning                    I, II, III, IV, V, VI</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2/20 hours per week</a:t>
                      </a:r>
                      <a:endParaRPr lang="en-US"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1005645">
                <a:tc>
                  <a:txBody>
                    <a:bodyPr/>
                    <a:lstStyle/>
                    <a:p>
                      <a:pPr marL="0" marR="0" algn="ctr">
                        <a:lnSpc>
                          <a:spcPct val="115000"/>
                        </a:lnSpc>
                        <a:spcBef>
                          <a:spcPts val="0"/>
                        </a:spcBef>
                        <a:spcAft>
                          <a:spcPts val="0"/>
                        </a:spcAft>
                      </a:pPr>
                      <a:r>
                        <a:rPr lang="en-US" sz="1800" dirty="0">
                          <a:effectLst/>
                        </a:rPr>
                        <a:t>WBL-113, WBL-123, WBL-133, WBL-213, WBL-223, WBL-233</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Work-Based Learning                    I, II, III, IV, V, VI</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3/30 hours per week</a:t>
                      </a:r>
                      <a:endParaRPr lang="en-US"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1005645">
                <a:tc>
                  <a:txBody>
                    <a:bodyPr/>
                    <a:lstStyle/>
                    <a:p>
                      <a:pPr marL="0" marR="0" algn="ctr">
                        <a:lnSpc>
                          <a:spcPct val="115000"/>
                        </a:lnSpc>
                        <a:spcBef>
                          <a:spcPts val="0"/>
                        </a:spcBef>
                        <a:spcAft>
                          <a:spcPts val="0"/>
                        </a:spcAft>
                      </a:pPr>
                      <a:r>
                        <a:rPr lang="en-US" sz="1800" dirty="0">
                          <a:effectLst/>
                        </a:rPr>
                        <a:t>WBL-114, WBL-124, WBL-134, WBL-214, WBL-224, WBL-234</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Work-Based Learning                    I, II, III, IV, V, VI</a:t>
                      </a:r>
                      <a:endParaRPr lang="en-US" sz="18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4/40 hours per week</a:t>
                      </a:r>
                      <a:endParaRPr lang="en-US"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8045450" y="908050"/>
            <a:ext cx="3740150" cy="5509200"/>
          </a:xfrm>
          <a:prstGeom prst="rect">
            <a:avLst/>
          </a:prstGeom>
          <a:noFill/>
        </p:spPr>
        <p:txBody>
          <a:bodyPr wrap="square" rtlCol="0">
            <a:spAutoFit/>
          </a:bodyPr>
          <a:lstStyle/>
          <a:p>
            <a:r>
              <a:rPr lang="en-US" sz="2200" dirty="0"/>
              <a:t>This course provides a work-based learning experience with a college-approved employer in an area related to the student's program of study. Emphasis is placed on integrating classroom learning with related work experience. Upon completion, students should be able to evaluate career selection, demonstrate employability skills, and satisfactorily perform work-related competencies. </a:t>
            </a:r>
          </a:p>
        </p:txBody>
      </p:sp>
    </p:spTree>
    <p:extLst>
      <p:ext uri="{BB962C8B-B14F-4D97-AF65-F5344CB8AC3E}">
        <p14:creationId xmlns:p14="http://schemas.microsoft.com/office/powerpoint/2010/main" val="652500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1973" y="220717"/>
            <a:ext cx="11488536" cy="1460938"/>
          </a:xfrm>
        </p:spPr>
        <p:txBody>
          <a:bodyPr>
            <a:normAutofit/>
          </a:bodyPr>
          <a:lstStyle/>
          <a:p>
            <a:pPr algn="ctr"/>
            <a:r>
              <a:rPr lang="en-US" sz="3600" b="1" dirty="0">
                <a:solidFill>
                  <a:srgbClr val="FF0000"/>
                </a:solidFill>
                <a:latin typeface="+mn-lt"/>
              </a:rPr>
              <a:t>NCCCS Work-Based Learning</a:t>
            </a:r>
            <a:br>
              <a:rPr lang="en-US" sz="3600" b="1" dirty="0">
                <a:solidFill>
                  <a:srgbClr val="FF0000"/>
                </a:solidFill>
                <a:latin typeface="+mn-lt"/>
              </a:rPr>
            </a:br>
            <a:r>
              <a:rPr lang="en-US" sz="3600" b="1" dirty="0">
                <a:solidFill>
                  <a:srgbClr val="FF0000"/>
                </a:solidFill>
                <a:latin typeface="+mn-lt"/>
              </a:rPr>
              <a:t>Information</a:t>
            </a:r>
            <a:endParaRPr lang="en-US" sz="3600" dirty="0">
              <a:solidFill>
                <a:srgbClr val="FF0000"/>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180195841"/>
              </p:ext>
            </p:extLst>
          </p:nvPr>
        </p:nvGraphicFramePr>
        <p:xfrm>
          <a:off x="2514600" y="1847848"/>
          <a:ext cx="7143750" cy="1669365"/>
        </p:xfrm>
        <a:graphic>
          <a:graphicData uri="http://schemas.openxmlformats.org/drawingml/2006/table">
            <a:tbl>
              <a:tblPr firstRow="1" firstCol="1" bandRow="1">
                <a:tableStyleId>{5C22544A-7EE6-4342-B048-85BDC9FD1C3A}</a:tableStyleId>
              </a:tblPr>
              <a:tblGrid>
                <a:gridCol w="2152167">
                  <a:extLst>
                    <a:ext uri="{9D8B030D-6E8A-4147-A177-3AD203B41FA5}">
                      <a16:colId xmlns:a16="http://schemas.microsoft.com/office/drawing/2014/main" val="20000"/>
                    </a:ext>
                  </a:extLst>
                </a:gridCol>
                <a:gridCol w="2335001">
                  <a:extLst>
                    <a:ext uri="{9D8B030D-6E8A-4147-A177-3AD203B41FA5}">
                      <a16:colId xmlns:a16="http://schemas.microsoft.com/office/drawing/2014/main" val="20001"/>
                    </a:ext>
                  </a:extLst>
                </a:gridCol>
                <a:gridCol w="2656582">
                  <a:extLst>
                    <a:ext uri="{9D8B030D-6E8A-4147-A177-3AD203B41FA5}">
                      <a16:colId xmlns:a16="http://schemas.microsoft.com/office/drawing/2014/main" val="20002"/>
                    </a:ext>
                  </a:extLst>
                </a:gridCol>
              </a:tblGrid>
              <a:tr h="663720">
                <a:tc>
                  <a:txBody>
                    <a:bodyPr/>
                    <a:lstStyle/>
                    <a:p>
                      <a:pPr marL="0" marR="0" algn="ctr">
                        <a:lnSpc>
                          <a:spcPct val="115000"/>
                        </a:lnSpc>
                        <a:spcBef>
                          <a:spcPts val="0"/>
                        </a:spcBef>
                        <a:spcAft>
                          <a:spcPts val="0"/>
                        </a:spcAft>
                      </a:pPr>
                      <a:r>
                        <a:rPr lang="en-US" sz="1800" dirty="0">
                          <a:effectLst/>
                        </a:rPr>
                        <a:t>Course Name</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Course Title</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Credit Hours/          Contact Hours</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005645">
                <a:tc>
                  <a:txBody>
                    <a:bodyPr/>
                    <a:lstStyle/>
                    <a:p>
                      <a:pPr marL="0" marR="0" algn="ctr">
                        <a:lnSpc>
                          <a:spcPct val="115000"/>
                        </a:lnSpc>
                        <a:spcBef>
                          <a:spcPts val="0"/>
                        </a:spcBef>
                        <a:spcAft>
                          <a:spcPts val="0"/>
                        </a:spcAft>
                      </a:pPr>
                      <a:r>
                        <a:rPr lang="en-US" sz="1800" dirty="0">
                          <a:effectLst/>
                          <a:latin typeface="Calibri"/>
                          <a:ea typeface="Calibri"/>
                          <a:cs typeface="Times New Roman"/>
                        </a:rPr>
                        <a:t>WBL-115, WBL-125, WBL-135, WBL-215, WBL-225, WBL-235</a:t>
                      </a:r>
                    </a:p>
                  </a:txBody>
                  <a:tcPr marL="68580" marR="68580" marT="0" marB="0" anchor="ctr"/>
                </a:tc>
                <a:tc>
                  <a:txBody>
                    <a:bodyPr/>
                    <a:lstStyle/>
                    <a:p>
                      <a:pPr marL="0" marR="0" algn="ctr">
                        <a:lnSpc>
                          <a:spcPct val="115000"/>
                        </a:lnSpc>
                        <a:spcBef>
                          <a:spcPts val="0"/>
                        </a:spcBef>
                        <a:spcAft>
                          <a:spcPts val="0"/>
                        </a:spcAft>
                      </a:pPr>
                      <a:r>
                        <a:rPr lang="en-US" sz="1800" dirty="0">
                          <a:effectLst/>
                          <a:latin typeface="Calibri"/>
                          <a:ea typeface="Calibri"/>
                          <a:cs typeface="Times New Roman"/>
                        </a:rPr>
                        <a:t>Work-Based Learning Seminar I, II, III, IV, V, VI</a:t>
                      </a:r>
                    </a:p>
                  </a:txBody>
                  <a:tcPr marL="68580" marR="68580" marT="0" marB="0" anchor="ctr"/>
                </a:tc>
                <a:tc>
                  <a:txBody>
                    <a:bodyPr/>
                    <a:lstStyle/>
                    <a:p>
                      <a:pPr marL="0" marR="0" algn="ctr">
                        <a:lnSpc>
                          <a:spcPct val="115000"/>
                        </a:lnSpc>
                        <a:spcBef>
                          <a:spcPts val="0"/>
                        </a:spcBef>
                        <a:spcAft>
                          <a:spcPts val="0"/>
                        </a:spcAft>
                      </a:pPr>
                      <a:r>
                        <a:rPr lang="en-US" sz="1800" dirty="0">
                          <a:effectLst/>
                          <a:latin typeface="Calibri"/>
                          <a:ea typeface="Calibri"/>
                          <a:cs typeface="Times New Roman"/>
                        </a:rPr>
                        <a:t>1/1 hour per week</a:t>
                      </a:r>
                    </a:p>
                  </a:txBody>
                  <a:tcPr marL="68580" marR="68580" marT="0" marB="0" anchor="ctr"/>
                </a:tc>
                <a:extLst>
                  <a:ext uri="{0D108BD9-81ED-4DB2-BD59-A6C34878D82A}">
                    <a16:rowId xmlns:a16="http://schemas.microsoft.com/office/drawing/2014/main" val="10001"/>
                  </a:ext>
                </a:extLst>
              </a:tr>
            </a:tbl>
          </a:graphicData>
        </a:graphic>
      </p:graphicFrame>
      <p:sp>
        <p:nvSpPr>
          <p:cNvPr id="4" name="TextBox 3"/>
          <p:cNvSpPr txBox="1"/>
          <p:nvPr/>
        </p:nvSpPr>
        <p:spPr>
          <a:xfrm>
            <a:off x="723900" y="4038600"/>
            <a:ext cx="10839450" cy="1631216"/>
          </a:xfrm>
          <a:prstGeom prst="rect">
            <a:avLst/>
          </a:prstGeom>
          <a:noFill/>
        </p:spPr>
        <p:txBody>
          <a:bodyPr wrap="square" rtlCol="0">
            <a:spAutoFit/>
          </a:bodyPr>
          <a:lstStyle/>
          <a:p>
            <a:r>
              <a:rPr lang="en-US" sz="2800" dirty="0"/>
              <a:t>This course description may be written by the individual colleges.</a:t>
            </a:r>
          </a:p>
          <a:p>
            <a:endParaRPr lang="en-US" sz="2200" dirty="0"/>
          </a:p>
          <a:p>
            <a:endParaRPr lang="en-US" sz="2200" dirty="0"/>
          </a:p>
          <a:p>
            <a:r>
              <a:rPr lang="en-US" sz="2800" i="1" dirty="0"/>
              <a:t>Co-Requisite:  Work-Based Learning Experience course</a:t>
            </a:r>
          </a:p>
        </p:txBody>
      </p:sp>
    </p:spTree>
    <p:extLst>
      <p:ext uri="{BB962C8B-B14F-4D97-AF65-F5344CB8AC3E}">
        <p14:creationId xmlns:p14="http://schemas.microsoft.com/office/powerpoint/2010/main" val="267164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7600" y="200025"/>
            <a:ext cx="10515600" cy="752475"/>
          </a:xfrm>
        </p:spPr>
        <p:txBody>
          <a:bodyPr>
            <a:normAutofit fontScale="90000"/>
          </a:bodyPr>
          <a:lstStyle/>
          <a:p>
            <a:pPr algn="ctr"/>
            <a:r>
              <a:rPr lang="en-US" sz="3600" b="1" dirty="0">
                <a:solidFill>
                  <a:srgbClr val="FF0000"/>
                </a:solidFill>
                <a:latin typeface="+mn-lt"/>
              </a:rPr>
              <a:t>Work-Based Learning &amp; Registered Apprenticeship</a:t>
            </a:r>
          </a:p>
        </p:txBody>
      </p:sp>
      <p:sp>
        <p:nvSpPr>
          <p:cNvPr id="3" name="Content Placeholder 2"/>
          <p:cNvSpPr>
            <a:spLocks noGrp="1"/>
          </p:cNvSpPr>
          <p:nvPr>
            <p:ph idx="4294967295"/>
          </p:nvPr>
        </p:nvSpPr>
        <p:spPr>
          <a:xfrm>
            <a:off x="723900" y="1076325"/>
            <a:ext cx="10515600" cy="5019675"/>
          </a:xfrm>
        </p:spPr>
        <p:txBody>
          <a:bodyPr>
            <a:normAutofit lnSpcReduction="10000"/>
          </a:bodyPr>
          <a:lstStyle/>
          <a:p>
            <a:r>
              <a:rPr lang="it-IT" sz="3200" dirty="0"/>
              <a:t>1G SBCCC 100.1(1)(e) Definition: </a:t>
            </a:r>
            <a:r>
              <a:rPr lang="en-US" sz="3200" i="1" dirty="0"/>
              <a:t>Credit of one semester hour is awarded for 160 hours of "work experience" </a:t>
            </a:r>
          </a:p>
          <a:p>
            <a:r>
              <a:rPr lang="en-US" sz="3200" dirty="0"/>
              <a:t>WBL &amp; RA = Aligned to Academic Program</a:t>
            </a:r>
          </a:p>
          <a:p>
            <a:r>
              <a:rPr lang="en-US" sz="3200" dirty="0"/>
              <a:t>WBL course experience = on-the-job training component of apprenticeship</a:t>
            </a:r>
          </a:p>
          <a:p>
            <a:r>
              <a:rPr lang="en-US" sz="3200" dirty="0"/>
              <a:t>Revised SBCC increase WBL max for students in RA:</a:t>
            </a:r>
          </a:p>
          <a:p>
            <a:pPr lvl="1">
              <a:buFont typeface="Wingdings" panose="05000000000000000000" pitchFamily="2" charset="2"/>
              <a:buChar char="Ø"/>
            </a:pPr>
            <a:r>
              <a:rPr lang="en-US" sz="3200" dirty="0"/>
              <a:t>	From 8 SHC to 16 SHC for AAS</a:t>
            </a:r>
          </a:p>
          <a:p>
            <a:pPr lvl="1">
              <a:buFont typeface="Wingdings" panose="05000000000000000000" pitchFamily="2" charset="2"/>
              <a:buChar char="Ø"/>
            </a:pPr>
            <a:r>
              <a:rPr lang="en-US" sz="3200" dirty="0"/>
              <a:t>  From 4 SHC to 16 SHC for Diploma</a:t>
            </a:r>
          </a:p>
          <a:p>
            <a:pPr lvl="1">
              <a:buFont typeface="Wingdings" panose="05000000000000000000" pitchFamily="2" charset="2"/>
              <a:buChar char="Ø"/>
            </a:pPr>
            <a:r>
              <a:rPr lang="en-US" sz="3200" dirty="0"/>
              <a:t>  Certificate:  No change</a:t>
            </a:r>
          </a:p>
        </p:txBody>
      </p:sp>
    </p:spTree>
    <p:extLst>
      <p:ext uri="{BB962C8B-B14F-4D97-AF65-F5344CB8AC3E}">
        <p14:creationId xmlns:p14="http://schemas.microsoft.com/office/powerpoint/2010/main" val="2322071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5489"/>
            <a:ext cx="12192000" cy="5908695"/>
          </a:xfrm>
          <a:prstGeom prst="rect">
            <a:avLst/>
          </a:prstGeom>
        </p:spPr>
      </p:pic>
      <p:sp>
        <p:nvSpPr>
          <p:cNvPr id="3" name="Title 2"/>
          <p:cNvSpPr>
            <a:spLocks noGrp="1"/>
          </p:cNvSpPr>
          <p:nvPr>
            <p:ph type="title"/>
          </p:nvPr>
        </p:nvSpPr>
        <p:spPr>
          <a:xfrm>
            <a:off x="748048" y="0"/>
            <a:ext cx="10515600" cy="845489"/>
          </a:xfrm>
        </p:spPr>
        <p:txBody>
          <a:bodyPr/>
          <a:lstStyle/>
          <a:p>
            <a:pPr algn="ctr"/>
            <a:r>
              <a:rPr lang="en-US" b="1" dirty="0">
                <a:solidFill>
                  <a:srgbClr val="FF0000"/>
                </a:solidFill>
                <a:latin typeface="+mn-lt"/>
              </a:rPr>
              <a:t>Thank You!  Safe Travels! </a:t>
            </a:r>
          </a:p>
        </p:txBody>
      </p:sp>
    </p:spTree>
    <p:extLst>
      <p:ext uri="{BB962C8B-B14F-4D97-AF65-F5344CB8AC3E}">
        <p14:creationId xmlns:p14="http://schemas.microsoft.com/office/powerpoint/2010/main" val="385589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6395" y="3464416"/>
            <a:ext cx="6863240" cy="1017431"/>
          </a:xfrm>
        </p:spPr>
        <p:txBody>
          <a:bodyPr>
            <a:normAutofit/>
          </a:bodyPr>
          <a:lstStyle/>
          <a:p>
            <a:pPr algn="l"/>
            <a:r>
              <a:rPr lang="en-US" sz="2000" dirty="0"/>
              <a:t>Mission:</a:t>
            </a:r>
            <a:br>
              <a:rPr lang="en-US" sz="2000" dirty="0"/>
            </a:br>
            <a:r>
              <a:rPr lang="en-US" sz="2000" dirty="0"/>
              <a:t>To provide North Carolina with qualified and trained workers; </a:t>
            </a:r>
            <a:br>
              <a:rPr lang="en-US" sz="2000" dirty="0"/>
            </a:br>
            <a:r>
              <a:rPr lang="en-US" sz="2000" dirty="0"/>
              <a:t>to meet the skilled workforce needs of the state.</a:t>
            </a:r>
          </a:p>
        </p:txBody>
      </p:sp>
      <p:sp>
        <p:nvSpPr>
          <p:cNvPr id="3" name="Subtitle 2"/>
          <p:cNvSpPr>
            <a:spLocks noGrp="1"/>
          </p:cNvSpPr>
          <p:nvPr>
            <p:ph type="subTitle" idx="1"/>
          </p:nvPr>
        </p:nvSpPr>
        <p:spPr>
          <a:xfrm>
            <a:off x="5962918" y="2565778"/>
            <a:ext cx="5536716" cy="898637"/>
          </a:xfrm>
        </p:spPr>
        <p:txBody>
          <a:bodyPr/>
          <a:lstStyle/>
          <a:p>
            <a:r>
              <a:rPr lang="en-US" dirty="0"/>
              <a:t>Registered Apprenticeship in North Carolina</a:t>
            </a:r>
          </a:p>
          <a:p>
            <a:endParaRPr lang="en-US" dirty="0"/>
          </a:p>
        </p:txBody>
      </p:sp>
      <p:pic>
        <p:nvPicPr>
          <p:cNvPr id="4" name="Picture 3"/>
          <p:cNvPicPr>
            <a:picLocks noChangeAspect="1"/>
          </p:cNvPicPr>
          <p:nvPr/>
        </p:nvPicPr>
        <p:blipFill>
          <a:blip r:embed="rId3" cstate="print"/>
          <a:stretch>
            <a:fillRect/>
          </a:stretch>
        </p:blipFill>
        <p:spPr>
          <a:xfrm>
            <a:off x="4450493" y="2661313"/>
            <a:ext cx="1909364" cy="464023"/>
          </a:xfrm>
          <a:prstGeom prst="rect">
            <a:avLst/>
          </a:prstGeom>
        </p:spPr>
      </p:pic>
    </p:spTree>
    <p:extLst>
      <p:ext uri="{BB962C8B-B14F-4D97-AF65-F5344CB8AC3E}">
        <p14:creationId xmlns:p14="http://schemas.microsoft.com/office/powerpoint/2010/main" val="344705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Gap</a:t>
            </a:r>
          </a:p>
        </p:txBody>
      </p:sp>
      <p:sp>
        <p:nvSpPr>
          <p:cNvPr id="3" name="Content Placeholder 2"/>
          <p:cNvSpPr>
            <a:spLocks noGrp="1"/>
          </p:cNvSpPr>
          <p:nvPr>
            <p:ph idx="1"/>
          </p:nvPr>
        </p:nvSpPr>
        <p:spPr/>
        <p:txBody>
          <a:bodyPr>
            <a:noAutofit/>
          </a:bodyPr>
          <a:lstStyle/>
          <a:p>
            <a:r>
              <a:rPr lang="en-US" sz="3600" dirty="0"/>
              <a:t>In Accenture’s 2014 Manufacturing Skills and Training Study they found that:</a:t>
            </a:r>
          </a:p>
          <a:p>
            <a:endParaRPr lang="en-US" sz="3600" dirty="0"/>
          </a:p>
          <a:p>
            <a:r>
              <a:rPr lang="en-US" sz="3600" dirty="0"/>
              <a:t>More than 50% of companies report plans to increase US based production by at least five percent in the next 5 years</a:t>
            </a:r>
          </a:p>
          <a:p>
            <a:pPr marL="109728" indent="0">
              <a:buNone/>
            </a:pPr>
            <a:endParaRPr lang="en-US" sz="3600" dirty="0"/>
          </a:p>
          <a:p>
            <a:r>
              <a:rPr lang="en-US" sz="3600" dirty="0"/>
              <a:t>More than 75% of manufacturers report a moderate to severe shortage of skilled resources</a:t>
            </a:r>
          </a:p>
          <a:p>
            <a:endParaRPr lang="en-US" sz="3600"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4</a:t>
            </a:fld>
            <a:endParaRPr lang="en-US"/>
          </a:p>
        </p:txBody>
      </p:sp>
    </p:spTree>
    <p:extLst>
      <p:ext uri="{BB962C8B-B14F-4D97-AF65-F5344CB8AC3E}">
        <p14:creationId xmlns:p14="http://schemas.microsoft.com/office/powerpoint/2010/main" val="258305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Gap</a:t>
            </a:r>
          </a:p>
        </p:txBody>
      </p:sp>
      <p:sp>
        <p:nvSpPr>
          <p:cNvPr id="3" name="Content Placeholder 2"/>
          <p:cNvSpPr>
            <a:spLocks noGrp="1"/>
          </p:cNvSpPr>
          <p:nvPr>
            <p:ph idx="1"/>
          </p:nvPr>
        </p:nvSpPr>
        <p:spPr/>
        <p:txBody>
          <a:bodyPr>
            <a:normAutofit/>
          </a:bodyPr>
          <a:lstStyle/>
          <a:p>
            <a:endParaRPr lang="en-US" sz="4400" dirty="0"/>
          </a:p>
          <a:p>
            <a:r>
              <a:rPr lang="en-US" sz="4400" dirty="0"/>
              <a:t>45% of all jobs over the next decade will be in “middle skill” occupations, which require more than a high school diploma but less than a bachelor’s degree.</a:t>
            </a:r>
          </a:p>
          <a:p>
            <a:endParaRPr lang="en-US" sz="4400"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a:p>
        </p:txBody>
      </p:sp>
    </p:spTree>
    <p:extLst>
      <p:ext uri="{BB962C8B-B14F-4D97-AF65-F5344CB8AC3E}">
        <p14:creationId xmlns:p14="http://schemas.microsoft.com/office/powerpoint/2010/main" val="238656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a:xfrm>
            <a:off x="838200" y="1738993"/>
            <a:ext cx="9456964" cy="4509407"/>
          </a:xfrm>
        </p:spPr>
        <p:txBody>
          <a:bodyPr>
            <a:normAutofit/>
          </a:bodyPr>
          <a:lstStyle/>
          <a:p>
            <a:r>
              <a:rPr lang="en-US" sz="3200" dirty="0"/>
              <a:t>Young people do not know what “work” looks like and what options they have other than a four year university degree</a:t>
            </a:r>
          </a:p>
          <a:p>
            <a:r>
              <a:rPr lang="en-US" sz="3200" dirty="0"/>
              <a:t>Only 33% of jobs in North Carolina require a four year degree</a:t>
            </a:r>
          </a:p>
        </p:txBody>
      </p:sp>
      <p:sp>
        <p:nvSpPr>
          <p:cNvPr id="4" name="Slide Number Placeholder 3"/>
          <p:cNvSpPr>
            <a:spLocks noGrp="1"/>
          </p:cNvSpPr>
          <p:nvPr>
            <p:ph type="sldNum" sz="quarter" idx="12"/>
          </p:nvPr>
        </p:nvSpPr>
        <p:spPr/>
        <p:txBody>
          <a:bodyPr/>
          <a:lstStyle/>
          <a:p>
            <a:fld id="{11F27F3A-B3E9-41ED-AF8F-A365F10BB65F}" type="slidenum">
              <a:rPr lang="en-US" smtClean="0"/>
              <a:pPr/>
              <a:t>6</a:t>
            </a:fld>
            <a:endParaRPr lang="en-US"/>
          </a:p>
        </p:txBody>
      </p:sp>
    </p:spTree>
    <p:extLst>
      <p:ext uri="{BB962C8B-B14F-4D97-AF65-F5344CB8AC3E}">
        <p14:creationId xmlns:p14="http://schemas.microsoft.com/office/powerpoint/2010/main" val="406095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hlinkClick r:id="" action="ppaction://ole?verb=0"/>
          </p:cNvPr>
          <p:cNvGraphicFramePr>
            <a:graphicFrameLocks noChangeAspect="1"/>
          </p:cNvGraphicFramePr>
          <p:nvPr>
            <p:extLst/>
          </p:nvPr>
        </p:nvGraphicFramePr>
        <p:xfrm>
          <a:off x="2311400" y="3035301"/>
          <a:ext cx="6948488" cy="5211763"/>
        </p:xfrm>
        <a:graphic>
          <a:graphicData uri="http://schemas.openxmlformats.org/presentationml/2006/ole">
            <mc:AlternateContent xmlns:mc="http://schemas.openxmlformats.org/markup-compatibility/2006">
              <mc:Choice xmlns:v="urn:schemas-microsoft-com:vml" Requires="v">
                <p:oleObj spid="_x0000_s1045" name="Presentation" r:id="rId4" imgW="4570388" imgH="3427487" progId="PowerPoint.Show.12">
                  <p:embed/>
                </p:oleObj>
              </mc:Choice>
              <mc:Fallback>
                <p:oleObj name="Presentation" r:id="rId4" imgW="4570388" imgH="3427487" progId="PowerPoint.Show.12">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3035301"/>
                        <a:ext cx="6948488" cy="521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ight Triangle 17"/>
          <p:cNvSpPr/>
          <p:nvPr/>
        </p:nvSpPr>
        <p:spPr>
          <a:xfrm rot="2420757">
            <a:off x="3505863" y="3254298"/>
            <a:ext cx="814911" cy="297629"/>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p:cNvSpPr/>
          <p:nvPr/>
        </p:nvSpPr>
        <p:spPr>
          <a:xfrm rot="18894940">
            <a:off x="3794106" y="4966785"/>
            <a:ext cx="772794" cy="525625"/>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02199" y="5267186"/>
            <a:ext cx="653721" cy="1243150"/>
          </a:xfrm>
          <a:custGeom>
            <a:avLst/>
            <a:gdLst>
              <a:gd name="connsiteX0" fmla="*/ 0 w 653721"/>
              <a:gd name="connsiteY0" fmla="*/ 0 h 1243150"/>
              <a:gd name="connsiteX1" fmla="*/ 653721 w 653721"/>
              <a:gd name="connsiteY1" fmla="*/ 0 h 1243150"/>
              <a:gd name="connsiteX2" fmla="*/ 653721 w 653721"/>
              <a:gd name="connsiteY2" fmla="*/ 1243150 h 1243150"/>
              <a:gd name="connsiteX3" fmla="*/ 0 w 653721"/>
              <a:gd name="connsiteY3" fmla="*/ 1243150 h 1243150"/>
              <a:gd name="connsiteX4" fmla="*/ 0 w 653721"/>
              <a:gd name="connsiteY4" fmla="*/ 0 h 1243150"/>
              <a:gd name="connsiteX0" fmla="*/ 0 w 653721"/>
              <a:gd name="connsiteY0" fmla="*/ 0 h 1243150"/>
              <a:gd name="connsiteX1" fmla="*/ 567996 w 653721"/>
              <a:gd name="connsiteY1" fmla="*/ 42863 h 1243150"/>
              <a:gd name="connsiteX2" fmla="*/ 653721 w 653721"/>
              <a:gd name="connsiteY2" fmla="*/ 1243150 h 1243150"/>
              <a:gd name="connsiteX3" fmla="*/ 0 w 653721"/>
              <a:gd name="connsiteY3" fmla="*/ 1243150 h 1243150"/>
              <a:gd name="connsiteX4" fmla="*/ 0 w 653721"/>
              <a:gd name="connsiteY4" fmla="*/ 0 h 1243150"/>
              <a:gd name="connsiteX0" fmla="*/ 0 w 653721"/>
              <a:gd name="connsiteY0" fmla="*/ 0 h 1243150"/>
              <a:gd name="connsiteX1" fmla="*/ 567996 w 653721"/>
              <a:gd name="connsiteY1" fmla="*/ 42863 h 1243150"/>
              <a:gd name="connsiteX2" fmla="*/ 653721 w 653721"/>
              <a:gd name="connsiteY2" fmla="*/ 1243150 h 1243150"/>
              <a:gd name="connsiteX3" fmla="*/ 0 w 653721"/>
              <a:gd name="connsiteY3" fmla="*/ 1243150 h 1243150"/>
              <a:gd name="connsiteX4" fmla="*/ 0 w 653721"/>
              <a:gd name="connsiteY4" fmla="*/ 0 h 1243150"/>
              <a:gd name="connsiteX0" fmla="*/ 0 w 653721"/>
              <a:gd name="connsiteY0" fmla="*/ 0 h 1243150"/>
              <a:gd name="connsiteX1" fmla="*/ 567996 w 653721"/>
              <a:gd name="connsiteY1" fmla="*/ 171451 h 1243150"/>
              <a:gd name="connsiteX2" fmla="*/ 653721 w 653721"/>
              <a:gd name="connsiteY2" fmla="*/ 1243150 h 1243150"/>
              <a:gd name="connsiteX3" fmla="*/ 0 w 653721"/>
              <a:gd name="connsiteY3" fmla="*/ 1243150 h 1243150"/>
              <a:gd name="connsiteX4" fmla="*/ 0 w 653721"/>
              <a:gd name="connsiteY4" fmla="*/ 0 h 1243150"/>
              <a:gd name="connsiteX0" fmla="*/ 0 w 653721"/>
              <a:gd name="connsiteY0" fmla="*/ 0 h 1243150"/>
              <a:gd name="connsiteX1" fmla="*/ 567996 w 653721"/>
              <a:gd name="connsiteY1" fmla="*/ 171451 h 1243150"/>
              <a:gd name="connsiteX2" fmla="*/ 653721 w 653721"/>
              <a:gd name="connsiteY2" fmla="*/ 1243150 h 1243150"/>
              <a:gd name="connsiteX3" fmla="*/ 0 w 653721"/>
              <a:gd name="connsiteY3" fmla="*/ 1243150 h 1243150"/>
              <a:gd name="connsiteX4" fmla="*/ 0 w 653721"/>
              <a:gd name="connsiteY4" fmla="*/ 0 h 12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721" h="1243150">
                <a:moveTo>
                  <a:pt x="0" y="0"/>
                </a:moveTo>
                <a:cubicBezTo>
                  <a:pt x="189332" y="57150"/>
                  <a:pt x="121489" y="-14287"/>
                  <a:pt x="567996" y="171451"/>
                </a:cubicBezTo>
                <a:cubicBezTo>
                  <a:pt x="653721" y="542972"/>
                  <a:pt x="625146" y="843054"/>
                  <a:pt x="653721" y="1243150"/>
                </a:cubicBezTo>
                <a:lnTo>
                  <a:pt x="0" y="12431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rot="18062094">
            <a:off x="5317368" y="5498839"/>
            <a:ext cx="772794" cy="525625"/>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71928" y="5323609"/>
            <a:ext cx="2022835" cy="1246495"/>
          </a:xfrm>
          <a:prstGeom prst="rect">
            <a:avLst/>
          </a:prstGeom>
          <a:noFill/>
        </p:spPr>
        <p:txBody>
          <a:bodyPr wrap="square" rtlCol="0">
            <a:spAutoFit/>
          </a:bodyPr>
          <a:lstStyle/>
          <a:p>
            <a:r>
              <a:rPr lang="en-US" sz="1200" dirty="0"/>
              <a:t>Southwest Zone	</a:t>
            </a:r>
          </a:p>
          <a:p>
            <a:r>
              <a:rPr lang="en-US" sz="1050" dirty="0"/>
              <a:t>Active Apprentices 947</a:t>
            </a:r>
          </a:p>
          <a:p>
            <a:r>
              <a:rPr lang="en-US" sz="1050" dirty="0"/>
              <a:t>Available Programs 85</a:t>
            </a:r>
          </a:p>
          <a:p>
            <a:r>
              <a:rPr lang="en-US" sz="1050" dirty="0"/>
              <a:t>Available Trades 174</a:t>
            </a:r>
          </a:p>
          <a:p>
            <a:pPr marL="171450" indent="-171450">
              <a:buFont typeface="Arial" panose="020B0604020202020204" pitchFamily="34" charset="0"/>
              <a:buChar char="•"/>
            </a:pPr>
            <a:r>
              <a:rPr lang="en-US" sz="1050" i="1" dirty="0">
                <a:solidFill>
                  <a:schemeClr val="bg1">
                    <a:lumMod val="50000"/>
                  </a:schemeClr>
                </a:solidFill>
              </a:rPr>
              <a:t>Apprenticeship Charlotte</a:t>
            </a:r>
          </a:p>
          <a:p>
            <a:pPr marL="171450" indent="-171450">
              <a:buFont typeface="Arial" panose="020B0604020202020204" pitchFamily="34" charset="0"/>
              <a:buChar char="•"/>
            </a:pPr>
            <a:r>
              <a:rPr lang="en-US" sz="1050" i="1" dirty="0">
                <a:solidFill>
                  <a:schemeClr val="bg1">
                    <a:lumMod val="50000"/>
                  </a:schemeClr>
                </a:solidFill>
              </a:rPr>
              <a:t>Apprenticeship 2000</a:t>
            </a:r>
          </a:p>
          <a:p>
            <a:pPr marL="171450" indent="-171450">
              <a:buFont typeface="Arial" panose="020B0604020202020204" pitchFamily="34" charset="0"/>
              <a:buChar char="•"/>
            </a:pPr>
            <a:r>
              <a:rPr lang="en-US" sz="1050" i="1" dirty="0">
                <a:solidFill>
                  <a:schemeClr val="bg1">
                    <a:lumMod val="50000"/>
                  </a:schemeClr>
                </a:solidFill>
              </a:rPr>
              <a:t>Apprenticeship 321</a:t>
            </a:r>
          </a:p>
        </p:txBody>
      </p:sp>
      <p:sp>
        <p:nvSpPr>
          <p:cNvPr id="17" name="Right Triangle 16"/>
          <p:cNvSpPr/>
          <p:nvPr/>
        </p:nvSpPr>
        <p:spPr>
          <a:xfrm rot="17859368">
            <a:off x="2624251" y="3959448"/>
            <a:ext cx="460594" cy="467310"/>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796901">
            <a:off x="5036566" y="5531325"/>
            <a:ext cx="910130" cy="145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21008353">
            <a:off x="2216328" y="3666099"/>
            <a:ext cx="1143129" cy="73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15218" y="3662638"/>
            <a:ext cx="2847411" cy="761747"/>
          </a:xfrm>
          <a:prstGeom prst="rect">
            <a:avLst/>
          </a:prstGeom>
          <a:noFill/>
        </p:spPr>
        <p:txBody>
          <a:bodyPr wrap="square" rtlCol="0">
            <a:spAutoFit/>
          </a:bodyPr>
          <a:lstStyle/>
          <a:p>
            <a:r>
              <a:rPr lang="en-US" sz="1200" dirty="0"/>
              <a:t>Western Zone</a:t>
            </a:r>
          </a:p>
          <a:p>
            <a:r>
              <a:rPr lang="en-US" sz="1050" dirty="0"/>
              <a:t>Active Apprentices 274</a:t>
            </a:r>
          </a:p>
          <a:p>
            <a:r>
              <a:rPr lang="en-US" sz="1050" dirty="0"/>
              <a:t>Available Programs 31</a:t>
            </a:r>
          </a:p>
          <a:p>
            <a:r>
              <a:rPr lang="en-US" sz="1050" dirty="0"/>
              <a:t>Available Trades 40</a:t>
            </a:r>
          </a:p>
        </p:txBody>
      </p:sp>
      <p:sp>
        <p:nvSpPr>
          <p:cNvPr id="21" name="Right Triangle 20"/>
          <p:cNvSpPr/>
          <p:nvPr/>
        </p:nvSpPr>
        <p:spPr>
          <a:xfrm rot="18973123">
            <a:off x="5498631" y="2740101"/>
            <a:ext cx="772794" cy="525625"/>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5395001" y="2237207"/>
            <a:ext cx="838878" cy="1243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7922745">
            <a:off x="6846119" y="3098008"/>
            <a:ext cx="772794" cy="525625"/>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22144" y="1942075"/>
            <a:ext cx="838878" cy="151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1156784">
            <a:off x="9089058" y="3786664"/>
            <a:ext cx="772794" cy="525625"/>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1428602">
            <a:off x="9065213" y="3506680"/>
            <a:ext cx="1256211" cy="1409746"/>
          </a:xfrm>
          <a:custGeom>
            <a:avLst/>
            <a:gdLst>
              <a:gd name="connsiteX0" fmla="*/ 0 w 838878"/>
              <a:gd name="connsiteY0" fmla="*/ 0 h 1243150"/>
              <a:gd name="connsiteX1" fmla="*/ 838878 w 838878"/>
              <a:gd name="connsiteY1" fmla="*/ 0 h 1243150"/>
              <a:gd name="connsiteX2" fmla="*/ 838878 w 838878"/>
              <a:gd name="connsiteY2" fmla="*/ 1243150 h 1243150"/>
              <a:gd name="connsiteX3" fmla="*/ 0 w 838878"/>
              <a:gd name="connsiteY3" fmla="*/ 1243150 h 1243150"/>
              <a:gd name="connsiteX4" fmla="*/ 0 w 838878"/>
              <a:gd name="connsiteY4" fmla="*/ 0 h 1243150"/>
              <a:gd name="connsiteX0" fmla="*/ 0 w 838878"/>
              <a:gd name="connsiteY0" fmla="*/ 0 h 1243150"/>
              <a:gd name="connsiteX1" fmla="*/ 838878 w 838878"/>
              <a:gd name="connsiteY1" fmla="*/ 0 h 1243150"/>
              <a:gd name="connsiteX2" fmla="*/ 838878 w 838878"/>
              <a:gd name="connsiteY2" fmla="*/ 1243150 h 1243150"/>
              <a:gd name="connsiteX3" fmla="*/ 28994 w 838878"/>
              <a:gd name="connsiteY3" fmla="*/ 1157992 h 1243150"/>
              <a:gd name="connsiteX4" fmla="*/ 0 w 838878"/>
              <a:gd name="connsiteY4" fmla="*/ 0 h 1243150"/>
              <a:gd name="connsiteX0" fmla="*/ 0 w 838878"/>
              <a:gd name="connsiteY0" fmla="*/ 0 h 1243150"/>
              <a:gd name="connsiteX1" fmla="*/ 838878 w 838878"/>
              <a:gd name="connsiteY1" fmla="*/ 0 h 1243150"/>
              <a:gd name="connsiteX2" fmla="*/ 838878 w 838878"/>
              <a:gd name="connsiteY2" fmla="*/ 1243150 h 1243150"/>
              <a:gd name="connsiteX3" fmla="*/ 45030 w 838878"/>
              <a:gd name="connsiteY3" fmla="*/ 1084559 h 1243150"/>
              <a:gd name="connsiteX4" fmla="*/ 0 w 838878"/>
              <a:gd name="connsiteY4" fmla="*/ 0 h 1243150"/>
              <a:gd name="connsiteX0" fmla="*/ 0 w 838878"/>
              <a:gd name="connsiteY0" fmla="*/ 0 h 1243150"/>
              <a:gd name="connsiteX1" fmla="*/ 838878 w 838878"/>
              <a:gd name="connsiteY1" fmla="*/ 0 h 1243150"/>
              <a:gd name="connsiteX2" fmla="*/ 838878 w 838878"/>
              <a:gd name="connsiteY2" fmla="*/ 1243150 h 1243150"/>
              <a:gd name="connsiteX3" fmla="*/ 45030 w 838878"/>
              <a:gd name="connsiteY3" fmla="*/ 1084559 h 1243150"/>
              <a:gd name="connsiteX4" fmla="*/ 0 w 838878"/>
              <a:gd name="connsiteY4" fmla="*/ 0 h 1243150"/>
              <a:gd name="connsiteX0" fmla="*/ 0 w 1140615"/>
              <a:gd name="connsiteY0" fmla="*/ 96293 h 1243150"/>
              <a:gd name="connsiteX1" fmla="*/ 1140615 w 1140615"/>
              <a:gd name="connsiteY1" fmla="*/ 0 h 1243150"/>
              <a:gd name="connsiteX2" fmla="*/ 1140615 w 1140615"/>
              <a:gd name="connsiteY2" fmla="*/ 1243150 h 1243150"/>
              <a:gd name="connsiteX3" fmla="*/ 346767 w 1140615"/>
              <a:gd name="connsiteY3" fmla="*/ 1084559 h 1243150"/>
              <a:gd name="connsiteX4" fmla="*/ 0 w 1140615"/>
              <a:gd name="connsiteY4" fmla="*/ 96293 h 1243150"/>
              <a:gd name="connsiteX0" fmla="*/ 187 w 1140802"/>
              <a:gd name="connsiteY0" fmla="*/ 96293 h 1243150"/>
              <a:gd name="connsiteX1" fmla="*/ 1140802 w 1140802"/>
              <a:gd name="connsiteY1" fmla="*/ 0 h 1243150"/>
              <a:gd name="connsiteX2" fmla="*/ 1140802 w 1140802"/>
              <a:gd name="connsiteY2" fmla="*/ 1243150 h 1243150"/>
              <a:gd name="connsiteX3" fmla="*/ 346954 w 1140802"/>
              <a:gd name="connsiteY3" fmla="*/ 1084559 h 1243150"/>
              <a:gd name="connsiteX4" fmla="*/ 187 w 1140802"/>
              <a:gd name="connsiteY4" fmla="*/ 96293 h 1243150"/>
              <a:gd name="connsiteX0" fmla="*/ 187 w 1256211"/>
              <a:gd name="connsiteY0" fmla="*/ 96293 h 1409746"/>
              <a:gd name="connsiteX1" fmla="*/ 1140802 w 1256211"/>
              <a:gd name="connsiteY1" fmla="*/ 0 h 1409746"/>
              <a:gd name="connsiteX2" fmla="*/ 1256211 w 1256211"/>
              <a:gd name="connsiteY2" fmla="*/ 1409746 h 1409746"/>
              <a:gd name="connsiteX3" fmla="*/ 346954 w 1256211"/>
              <a:gd name="connsiteY3" fmla="*/ 1084559 h 1409746"/>
              <a:gd name="connsiteX4" fmla="*/ 187 w 1256211"/>
              <a:gd name="connsiteY4" fmla="*/ 96293 h 140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211" h="1409746">
                <a:moveTo>
                  <a:pt x="187" y="96293"/>
                </a:moveTo>
                <a:lnTo>
                  <a:pt x="1140802" y="0"/>
                </a:lnTo>
                <a:lnTo>
                  <a:pt x="1256211" y="1409746"/>
                </a:lnTo>
                <a:cubicBezTo>
                  <a:pt x="991595" y="1356882"/>
                  <a:pt x="593686" y="1247880"/>
                  <a:pt x="346954" y="1084559"/>
                </a:cubicBezTo>
                <a:cubicBezTo>
                  <a:pt x="231365" y="755137"/>
                  <a:pt x="-7638" y="419557"/>
                  <a:pt x="187" y="962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673328" y="3577378"/>
            <a:ext cx="1977737" cy="761747"/>
          </a:xfrm>
          <a:prstGeom prst="rect">
            <a:avLst/>
          </a:prstGeom>
          <a:noFill/>
        </p:spPr>
        <p:txBody>
          <a:bodyPr wrap="square" rtlCol="0">
            <a:spAutoFit/>
          </a:bodyPr>
          <a:lstStyle/>
          <a:p>
            <a:pPr algn="r"/>
            <a:r>
              <a:rPr lang="en-US" sz="1200" dirty="0"/>
              <a:t>Northeast Zone</a:t>
            </a:r>
          </a:p>
          <a:p>
            <a:pPr algn="r"/>
            <a:r>
              <a:rPr lang="en-US" sz="1050" dirty="0"/>
              <a:t>Active Apprentices 146</a:t>
            </a:r>
          </a:p>
          <a:p>
            <a:pPr algn="r"/>
            <a:r>
              <a:rPr lang="en-US" sz="1050" dirty="0"/>
              <a:t>Available Programs 27</a:t>
            </a:r>
          </a:p>
          <a:p>
            <a:pPr algn="r"/>
            <a:r>
              <a:rPr lang="en-US" sz="1050" dirty="0"/>
              <a:t>Available Trades 79</a:t>
            </a:r>
          </a:p>
        </p:txBody>
      </p:sp>
      <p:sp>
        <p:nvSpPr>
          <p:cNvPr id="27" name="Right Triangle 26"/>
          <p:cNvSpPr/>
          <p:nvPr/>
        </p:nvSpPr>
        <p:spPr>
          <a:xfrm rot="12414042" flipV="1">
            <a:off x="8039292" y="5553162"/>
            <a:ext cx="895184" cy="416978"/>
          </a:xfrm>
          <a:prstGeom prst="rtTriangle">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0335204">
            <a:off x="8672573" y="5650498"/>
            <a:ext cx="838878" cy="1243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07215" y="5590499"/>
            <a:ext cx="1636740" cy="761747"/>
          </a:xfrm>
          <a:prstGeom prst="rect">
            <a:avLst/>
          </a:prstGeom>
          <a:noFill/>
        </p:spPr>
        <p:txBody>
          <a:bodyPr wrap="square" rtlCol="0">
            <a:spAutoFit/>
          </a:bodyPr>
          <a:lstStyle/>
          <a:p>
            <a:pPr algn="r"/>
            <a:r>
              <a:rPr lang="en-US" sz="1200" dirty="0"/>
              <a:t>Southeast Zone</a:t>
            </a:r>
          </a:p>
          <a:p>
            <a:pPr algn="r"/>
            <a:r>
              <a:rPr lang="en-US" sz="1050" dirty="0"/>
              <a:t>Active Apprentices 256</a:t>
            </a:r>
          </a:p>
          <a:p>
            <a:pPr algn="r"/>
            <a:r>
              <a:rPr lang="en-US" sz="1050" dirty="0"/>
              <a:t>Available Programs 60</a:t>
            </a:r>
          </a:p>
          <a:p>
            <a:pPr algn="r"/>
            <a:r>
              <a:rPr lang="en-US" sz="1050" dirty="0"/>
              <a:t>Available Trades 95</a:t>
            </a:r>
          </a:p>
        </p:txBody>
      </p:sp>
      <p:sp>
        <p:nvSpPr>
          <p:cNvPr id="13" name="TextBox 12"/>
          <p:cNvSpPr txBox="1"/>
          <p:nvPr/>
        </p:nvSpPr>
        <p:spPr>
          <a:xfrm>
            <a:off x="4413555" y="5564372"/>
            <a:ext cx="1999257" cy="1569660"/>
          </a:xfrm>
          <a:prstGeom prst="rect">
            <a:avLst/>
          </a:prstGeom>
          <a:noFill/>
        </p:spPr>
        <p:txBody>
          <a:bodyPr wrap="square" rtlCol="0">
            <a:spAutoFit/>
          </a:bodyPr>
          <a:lstStyle/>
          <a:p>
            <a:r>
              <a:rPr lang="en-US" sz="1200" dirty="0"/>
              <a:t>South Central Zone</a:t>
            </a:r>
          </a:p>
          <a:p>
            <a:r>
              <a:rPr lang="en-US" sz="1050" dirty="0"/>
              <a:t>Active Apprentices 839</a:t>
            </a:r>
          </a:p>
          <a:p>
            <a:r>
              <a:rPr lang="en-US" sz="1050" dirty="0"/>
              <a:t>Available Programs 42</a:t>
            </a:r>
          </a:p>
          <a:p>
            <a:r>
              <a:rPr lang="en-US" sz="1050" dirty="0"/>
              <a:t>Available Trades 131</a:t>
            </a:r>
          </a:p>
          <a:p>
            <a:pPr marL="171450" indent="-171450">
              <a:buFont typeface="Arial" panose="020B0604020202020204" pitchFamily="34" charset="0"/>
              <a:buChar char="•"/>
            </a:pPr>
            <a:r>
              <a:rPr lang="en-US" sz="1050" i="1" dirty="0">
                <a:solidFill>
                  <a:schemeClr val="bg1">
                    <a:lumMod val="50000"/>
                  </a:schemeClr>
                </a:solidFill>
              </a:rPr>
              <a:t>Apprenticeship Montgomery</a:t>
            </a:r>
          </a:p>
          <a:p>
            <a:pPr marL="171450" indent="-171450">
              <a:buFont typeface="Arial" panose="020B0604020202020204" pitchFamily="34" charset="0"/>
              <a:buChar char="•"/>
            </a:pPr>
            <a:r>
              <a:rPr lang="en-US" sz="1050" i="1" dirty="0">
                <a:solidFill>
                  <a:schemeClr val="bg1">
                    <a:lumMod val="50000"/>
                  </a:schemeClr>
                </a:solidFill>
              </a:rPr>
              <a:t>Robeson Technical</a:t>
            </a:r>
          </a:p>
          <a:p>
            <a:pPr marL="171450" indent="-171450">
              <a:buFont typeface="Arial" panose="020B0604020202020204" pitchFamily="34" charset="0"/>
              <a:buChar char="•"/>
            </a:pPr>
            <a:r>
              <a:rPr lang="en-US" sz="1050" i="1" dirty="0">
                <a:solidFill>
                  <a:schemeClr val="bg1">
                    <a:lumMod val="50000"/>
                  </a:schemeClr>
                </a:solidFill>
              </a:rPr>
              <a:t>Apprenticeship Montgomery</a:t>
            </a:r>
          </a:p>
        </p:txBody>
      </p:sp>
      <p:sp>
        <p:nvSpPr>
          <p:cNvPr id="31" name="Title 10"/>
          <p:cNvSpPr txBox="1">
            <a:spLocks/>
          </p:cNvSpPr>
          <p:nvPr/>
        </p:nvSpPr>
        <p:spPr>
          <a:xfrm>
            <a:off x="3362348" y="-16751"/>
            <a:ext cx="7229453" cy="461981"/>
          </a:xfrm>
          <a:prstGeom prst="rect">
            <a:avLst/>
          </a:prstGeom>
          <a:solidFill>
            <a:schemeClr val="accent6">
              <a:lumMod val="40000"/>
              <a:lumOff val="60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2200" dirty="0">
                <a:solidFill>
                  <a:srgbClr val="002060"/>
                </a:solidFill>
                <a:latin typeface="+mn-lt"/>
              </a:rPr>
              <a:t>Apprenticeship Statewide and by Prosperity Zone</a:t>
            </a:r>
            <a:endParaRPr lang="en-US" sz="2200" b="1" dirty="0">
              <a:solidFill>
                <a:srgbClr val="002060"/>
              </a:solidFill>
              <a:latin typeface="+mn-lt"/>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217" y="137130"/>
            <a:ext cx="1655484" cy="1657414"/>
          </a:xfrm>
          <a:prstGeom prst="rect">
            <a:avLst/>
          </a:prstGeom>
        </p:spPr>
      </p:pic>
      <p:sp>
        <p:nvSpPr>
          <p:cNvPr id="35" name="TextBox 34"/>
          <p:cNvSpPr txBox="1"/>
          <p:nvPr/>
        </p:nvSpPr>
        <p:spPr>
          <a:xfrm>
            <a:off x="3362348" y="445925"/>
            <a:ext cx="7229453" cy="1908215"/>
          </a:xfrm>
          <a:prstGeom prst="rect">
            <a:avLst/>
          </a:prstGeom>
          <a:noFill/>
          <a:ln>
            <a:solidFill>
              <a:schemeClr val="accent2">
                <a:lumMod val="75000"/>
              </a:schemeClr>
            </a:solidFill>
          </a:ln>
        </p:spPr>
        <p:txBody>
          <a:bodyPr wrap="square" rtlCol="0">
            <a:spAutoFit/>
          </a:bodyPr>
          <a:lstStyle/>
          <a:p>
            <a:r>
              <a:rPr lang="en-US" sz="2000" b="1" dirty="0"/>
              <a:t>North Carolina</a:t>
            </a:r>
          </a:p>
          <a:p>
            <a:r>
              <a:rPr lang="en-US" sz="1400" dirty="0"/>
              <a:t>Active Apprentices 4,375</a:t>
            </a:r>
          </a:p>
          <a:p>
            <a:r>
              <a:rPr lang="en-US" sz="1400" dirty="0"/>
              <a:t>Available Programs 553</a:t>
            </a:r>
          </a:p>
          <a:p>
            <a:r>
              <a:rPr lang="en-US" sz="1400" dirty="0"/>
              <a:t>Available Trades 1,185</a:t>
            </a:r>
          </a:p>
          <a:p>
            <a:endParaRPr lang="en-US" sz="1600" dirty="0"/>
          </a:p>
          <a:p>
            <a:endParaRPr lang="en-US" sz="1600" dirty="0"/>
          </a:p>
          <a:p>
            <a:endParaRPr lang="en-US" sz="1200" dirty="0"/>
          </a:p>
          <a:p>
            <a:endParaRPr lang="en-US" sz="1200" dirty="0"/>
          </a:p>
        </p:txBody>
      </p:sp>
      <p:graphicFrame>
        <p:nvGraphicFramePr>
          <p:cNvPr id="36" name="Chart 35"/>
          <p:cNvGraphicFramePr>
            <a:graphicFrameLocks/>
          </p:cNvGraphicFramePr>
          <p:nvPr>
            <p:extLst/>
          </p:nvPr>
        </p:nvGraphicFramePr>
        <p:xfrm>
          <a:off x="5192865" y="426831"/>
          <a:ext cx="5662840" cy="1983518"/>
        </p:xfrm>
        <a:graphic>
          <a:graphicData uri="http://schemas.openxmlformats.org/drawingml/2006/chart">
            <c:chart xmlns:c="http://schemas.openxmlformats.org/drawingml/2006/chart" xmlns:r="http://schemas.openxmlformats.org/officeDocument/2006/relationships" r:id="rId7"/>
          </a:graphicData>
        </a:graphic>
      </p:graphicFrame>
      <p:sp>
        <p:nvSpPr>
          <p:cNvPr id="34" name="TextBox 33"/>
          <p:cNvSpPr txBox="1"/>
          <p:nvPr/>
        </p:nvSpPr>
        <p:spPr>
          <a:xfrm>
            <a:off x="9247123" y="188242"/>
            <a:ext cx="1359668" cy="276999"/>
          </a:xfrm>
          <a:prstGeom prst="rect">
            <a:avLst/>
          </a:prstGeom>
          <a:noFill/>
        </p:spPr>
        <p:txBody>
          <a:bodyPr wrap="none" rtlCol="0">
            <a:spAutoFit/>
          </a:bodyPr>
          <a:lstStyle/>
          <a:p>
            <a:r>
              <a:rPr lang="en-US" sz="1200" dirty="0">
                <a:solidFill>
                  <a:schemeClr val="bg1">
                    <a:lumMod val="50000"/>
                  </a:schemeClr>
                </a:solidFill>
                <a:latin typeface="Candara" panose="020E0502030303020204" pitchFamily="34" charset="0"/>
              </a:rPr>
              <a:t>data as of 7/1/2016</a:t>
            </a:r>
          </a:p>
        </p:txBody>
      </p:sp>
      <p:sp>
        <p:nvSpPr>
          <p:cNvPr id="37" name="Rectangle 36"/>
          <p:cNvSpPr/>
          <p:nvPr/>
        </p:nvSpPr>
        <p:spPr>
          <a:xfrm>
            <a:off x="4594763" y="2053319"/>
            <a:ext cx="2049267" cy="110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Brace 3"/>
          <p:cNvSpPr/>
          <p:nvPr/>
        </p:nvSpPr>
        <p:spPr>
          <a:xfrm>
            <a:off x="5385138" y="551701"/>
            <a:ext cx="482263" cy="1306714"/>
          </a:xfrm>
          <a:prstGeom prst="leftBrace">
            <a:avLst>
              <a:gd name="adj1" fmla="val 8333"/>
              <a:gd name="adj2" fmla="val 27299"/>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2942909" y="2029009"/>
            <a:ext cx="993777" cy="1304480"/>
          </a:xfrm>
          <a:custGeom>
            <a:avLst/>
            <a:gdLst>
              <a:gd name="connsiteX0" fmla="*/ 0 w 993777"/>
              <a:gd name="connsiteY0" fmla="*/ 0 h 1266380"/>
              <a:gd name="connsiteX1" fmla="*/ 993777 w 993777"/>
              <a:gd name="connsiteY1" fmla="*/ 0 h 1266380"/>
              <a:gd name="connsiteX2" fmla="*/ 993777 w 993777"/>
              <a:gd name="connsiteY2" fmla="*/ 1266380 h 1266380"/>
              <a:gd name="connsiteX3" fmla="*/ 0 w 993777"/>
              <a:gd name="connsiteY3" fmla="*/ 1266380 h 1266380"/>
              <a:gd name="connsiteX4" fmla="*/ 0 w 993777"/>
              <a:gd name="connsiteY4" fmla="*/ 0 h 1266380"/>
              <a:gd name="connsiteX0" fmla="*/ 0 w 993777"/>
              <a:gd name="connsiteY0" fmla="*/ 0 h 1304480"/>
              <a:gd name="connsiteX1" fmla="*/ 993777 w 993777"/>
              <a:gd name="connsiteY1" fmla="*/ 0 h 1304480"/>
              <a:gd name="connsiteX2" fmla="*/ 803277 w 993777"/>
              <a:gd name="connsiteY2" fmla="*/ 1304480 h 1304480"/>
              <a:gd name="connsiteX3" fmla="*/ 0 w 993777"/>
              <a:gd name="connsiteY3" fmla="*/ 1266380 h 1304480"/>
              <a:gd name="connsiteX4" fmla="*/ 0 w 993777"/>
              <a:gd name="connsiteY4" fmla="*/ 0 h 130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777" h="1304480">
                <a:moveTo>
                  <a:pt x="0" y="0"/>
                </a:moveTo>
                <a:lnTo>
                  <a:pt x="993777" y="0"/>
                </a:lnTo>
                <a:lnTo>
                  <a:pt x="803277" y="1304480"/>
                </a:lnTo>
                <a:lnTo>
                  <a:pt x="0" y="126638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30454" y="2171400"/>
            <a:ext cx="2018230" cy="1246495"/>
          </a:xfrm>
          <a:prstGeom prst="rect">
            <a:avLst/>
          </a:prstGeom>
          <a:noFill/>
        </p:spPr>
        <p:txBody>
          <a:bodyPr wrap="square" rtlCol="0">
            <a:spAutoFit/>
          </a:bodyPr>
          <a:lstStyle/>
          <a:p>
            <a:r>
              <a:rPr lang="en-US" sz="1200" dirty="0"/>
              <a:t>Northwestern Zone</a:t>
            </a:r>
          </a:p>
          <a:p>
            <a:r>
              <a:rPr lang="en-US" sz="1050" dirty="0"/>
              <a:t>Active Apprentices 151</a:t>
            </a:r>
          </a:p>
          <a:p>
            <a:r>
              <a:rPr lang="en-US" sz="1050" dirty="0"/>
              <a:t>Available Programs 40</a:t>
            </a:r>
          </a:p>
          <a:p>
            <a:r>
              <a:rPr lang="en-US" sz="1050" dirty="0"/>
              <a:t>Available Trades 97</a:t>
            </a:r>
          </a:p>
          <a:p>
            <a:pPr marL="171450" indent="-171450">
              <a:buFont typeface="Arial" panose="020B0604020202020204" pitchFamily="34" charset="0"/>
              <a:buChar char="•"/>
            </a:pPr>
            <a:r>
              <a:rPr lang="en-US" sz="1050" i="1" dirty="0">
                <a:solidFill>
                  <a:schemeClr val="bg1">
                    <a:lumMod val="50000"/>
                  </a:schemeClr>
                </a:solidFill>
              </a:rPr>
              <a:t>Apprenticeship Catawba </a:t>
            </a:r>
          </a:p>
          <a:p>
            <a:pPr marL="171450" indent="-171450">
              <a:buFont typeface="Arial" panose="020B0604020202020204" pitchFamily="34" charset="0"/>
              <a:buChar char="•"/>
            </a:pPr>
            <a:r>
              <a:rPr lang="en-US" sz="1050" i="1" dirty="0">
                <a:solidFill>
                  <a:schemeClr val="bg1">
                    <a:lumMod val="50000"/>
                  </a:schemeClr>
                </a:solidFill>
              </a:rPr>
              <a:t>Students of Furniture </a:t>
            </a:r>
          </a:p>
          <a:p>
            <a:r>
              <a:rPr lang="en-US" sz="1050" i="1" dirty="0">
                <a:solidFill>
                  <a:schemeClr val="bg1">
                    <a:lumMod val="50000"/>
                  </a:schemeClr>
                </a:solidFill>
              </a:rPr>
              <a:t>    Apprenticeship</a:t>
            </a:r>
          </a:p>
        </p:txBody>
      </p:sp>
      <p:sp>
        <p:nvSpPr>
          <p:cNvPr id="9" name="TextBox 8"/>
          <p:cNvSpPr txBox="1"/>
          <p:nvPr/>
        </p:nvSpPr>
        <p:spPr>
          <a:xfrm>
            <a:off x="4507451" y="2191286"/>
            <a:ext cx="2427376" cy="1084912"/>
          </a:xfrm>
          <a:prstGeom prst="rect">
            <a:avLst/>
          </a:prstGeom>
          <a:noFill/>
        </p:spPr>
        <p:txBody>
          <a:bodyPr wrap="square" rtlCol="0">
            <a:spAutoFit/>
          </a:bodyPr>
          <a:lstStyle/>
          <a:p>
            <a:pPr algn="ctr"/>
            <a:r>
              <a:rPr lang="en-US" sz="1200" dirty="0"/>
              <a:t>Piedmont-Triad Zone</a:t>
            </a:r>
          </a:p>
          <a:p>
            <a:pPr algn="ctr"/>
            <a:r>
              <a:rPr lang="en-US" sz="1050" dirty="0"/>
              <a:t>Active Apprentices 359</a:t>
            </a:r>
          </a:p>
          <a:p>
            <a:pPr algn="ctr"/>
            <a:r>
              <a:rPr lang="en-US" sz="1050" dirty="0"/>
              <a:t>Available Programs 106</a:t>
            </a:r>
          </a:p>
          <a:p>
            <a:pPr algn="ctr"/>
            <a:r>
              <a:rPr lang="en-US" sz="1050" dirty="0"/>
              <a:t>Available Trades 192</a:t>
            </a:r>
          </a:p>
          <a:p>
            <a:pPr marL="171450" indent="-171450">
              <a:buFont typeface="Arial" panose="020B0604020202020204" pitchFamily="34" charset="0"/>
              <a:buChar char="•"/>
            </a:pPr>
            <a:r>
              <a:rPr lang="en-US" sz="1050" i="1" dirty="0">
                <a:solidFill>
                  <a:schemeClr val="bg1">
                    <a:lumMod val="50000"/>
                  </a:schemeClr>
                </a:solidFill>
              </a:rPr>
              <a:t>Career Apprenticeship Program</a:t>
            </a:r>
          </a:p>
          <a:p>
            <a:pPr marL="171450" indent="-171450">
              <a:buFont typeface="Arial" panose="020B0604020202020204" pitchFamily="34" charset="0"/>
              <a:buChar char="•"/>
            </a:pPr>
            <a:r>
              <a:rPr lang="en-US" sz="1050" i="1" dirty="0">
                <a:solidFill>
                  <a:schemeClr val="bg1">
                    <a:lumMod val="50000"/>
                  </a:schemeClr>
                </a:solidFill>
              </a:rPr>
              <a:t>Guilford Apprenticeship Program</a:t>
            </a:r>
          </a:p>
        </p:txBody>
      </p:sp>
      <p:sp>
        <p:nvSpPr>
          <p:cNvPr id="38" name="Rectangle 37"/>
          <p:cNvSpPr/>
          <p:nvPr/>
        </p:nvSpPr>
        <p:spPr>
          <a:xfrm rot="5400000">
            <a:off x="7656669" y="1574163"/>
            <a:ext cx="601235" cy="204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68167" y="2352545"/>
            <a:ext cx="3195730" cy="1246495"/>
          </a:xfrm>
          <a:prstGeom prst="rect">
            <a:avLst/>
          </a:prstGeom>
          <a:noFill/>
        </p:spPr>
        <p:txBody>
          <a:bodyPr wrap="square" rtlCol="0">
            <a:spAutoFit/>
          </a:bodyPr>
          <a:lstStyle/>
          <a:p>
            <a:r>
              <a:rPr lang="en-US" sz="1200" dirty="0"/>
              <a:t>North Central Zone</a:t>
            </a:r>
          </a:p>
          <a:p>
            <a:r>
              <a:rPr lang="en-US" sz="1050" dirty="0"/>
              <a:t>Active Apprentices 1,403</a:t>
            </a:r>
          </a:p>
          <a:p>
            <a:r>
              <a:rPr lang="en-US" sz="1050" dirty="0"/>
              <a:t>Available Programs 163</a:t>
            </a:r>
          </a:p>
          <a:p>
            <a:r>
              <a:rPr lang="en-US" sz="1050" dirty="0"/>
              <a:t>Available Trades 361</a:t>
            </a:r>
          </a:p>
          <a:p>
            <a:pPr marL="171450" indent="-171450">
              <a:buFont typeface="Arial" panose="020B0604020202020204" pitchFamily="34" charset="0"/>
              <a:buChar char="•"/>
            </a:pPr>
            <a:r>
              <a:rPr lang="en-US" sz="1050" i="1" dirty="0">
                <a:solidFill>
                  <a:schemeClr val="bg1">
                    <a:lumMod val="50000"/>
                  </a:schemeClr>
                </a:solidFill>
              </a:rPr>
              <a:t>North Carolina Triangle Apprenticeship Program</a:t>
            </a:r>
          </a:p>
          <a:p>
            <a:pPr marL="171450" indent="-171450">
              <a:buFont typeface="Arial" panose="020B0604020202020204" pitchFamily="34" charset="0"/>
              <a:buChar char="•"/>
            </a:pPr>
            <a:r>
              <a:rPr lang="en-US" sz="1050" i="1" dirty="0">
                <a:solidFill>
                  <a:schemeClr val="bg1">
                    <a:lumMod val="50000"/>
                  </a:schemeClr>
                </a:solidFill>
              </a:rPr>
              <a:t>Central Carolina Caterpillar</a:t>
            </a:r>
          </a:p>
        </p:txBody>
      </p:sp>
      <p:sp>
        <p:nvSpPr>
          <p:cNvPr id="2" name="TextBox 1"/>
          <p:cNvSpPr txBox="1"/>
          <p:nvPr/>
        </p:nvSpPr>
        <p:spPr>
          <a:xfrm>
            <a:off x="7219816" y="6572427"/>
            <a:ext cx="3730508" cy="276999"/>
          </a:xfrm>
          <a:prstGeom prst="rect">
            <a:avLst/>
          </a:prstGeom>
          <a:noFill/>
        </p:spPr>
        <p:txBody>
          <a:bodyPr wrap="none" rtlCol="0">
            <a:spAutoFit/>
          </a:bodyPr>
          <a:lstStyle/>
          <a:p>
            <a:pPr marL="171450" indent="-171450">
              <a:buFont typeface="Arial" panose="020B0604020202020204" pitchFamily="34" charset="0"/>
              <a:buChar char="•"/>
            </a:pPr>
            <a:r>
              <a:rPr lang="en-US" sz="1200" i="1" dirty="0">
                <a:solidFill>
                  <a:schemeClr val="bg1">
                    <a:lumMod val="50000"/>
                  </a:schemeClr>
                </a:solidFill>
              </a:rPr>
              <a:t>Denotes public-private apprenticeship partnership</a:t>
            </a:r>
          </a:p>
        </p:txBody>
      </p:sp>
    </p:spTree>
    <p:extLst>
      <p:ext uri="{BB962C8B-B14F-4D97-AF65-F5344CB8AC3E}">
        <p14:creationId xmlns:p14="http://schemas.microsoft.com/office/powerpoint/2010/main" val="428136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a:spLocks noGrp="1"/>
          </p:cNvSpPr>
          <p:nvPr>
            <p:ph type="title"/>
          </p:nvPr>
        </p:nvSpPr>
        <p:spPr>
          <a:xfrm>
            <a:off x="3106844" y="88352"/>
            <a:ext cx="6345517" cy="483148"/>
          </a:xfrm>
        </p:spPr>
        <p:txBody>
          <a:bodyPr>
            <a:noAutofit/>
          </a:bodyPr>
          <a:lstStyle/>
          <a:p>
            <a:pPr algn="r"/>
            <a:r>
              <a:rPr lang="en-US" sz="3200" dirty="0">
                <a:solidFill>
                  <a:srgbClr val="002060"/>
                </a:solidFill>
                <a:latin typeface="Candara" panose="020E0502030303020204" pitchFamily="34" charset="0"/>
              </a:rPr>
              <a:t>Apprenticeship State Wide</a:t>
            </a:r>
            <a:endParaRPr lang="en-US" sz="3200" b="1" dirty="0">
              <a:solidFill>
                <a:srgbClr val="002060"/>
              </a:solidFill>
              <a:latin typeface="Candara" panose="020E0502030303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344" y="151202"/>
            <a:ext cx="1635151" cy="1637057"/>
          </a:xfrm>
          <a:prstGeom prst="rect">
            <a:avLst/>
          </a:prstGeom>
        </p:spPr>
      </p:pic>
      <p:sp>
        <p:nvSpPr>
          <p:cNvPr id="32" name="TextBox 31"/>
          <p:cNvSpPr txBox="1"/>
          <p:nvPr/>
        </p:nvSpPr>
        <p:spPr>
          <a:xfrm>
            <a:off x="9324621" y="274251"/>
            <a:ext cx="1258678" cy="261610"/>
          </a:xfrm>
          <a:prstGeom prst="rect">
            <a:avLst/>
          </a:prstGeom>
          <a:noFill/>
        </p:spPr>
        <p:txBody>
          <a:bodyPr wrap="none" rtlCol="0">
            <a:spAutoFit/>
          </a:bodyPr>
          <a:lstStyle/>
          <a:p>
            <a:r>
              <a:rPr lang="en-US" sz="1100" dirty="0">
                <a:solidFill>
                  <a:schemeClr val="bg1">
                    <a:lumMod val="50000"/>
                  </a:schemeClr>
                </a:solidFill>
                <a:latin typeface="Candara" panose="020E0502030303020204" pitchFamily="34" charset="0"/>
              </a:rPr>
              <a:t>data as of 7/1/2016</a:t>
            </a:r>
          </a:p>
        </p:txBody>
      </p:sp>
      <p:sp>
        <p:nvSpPr>
          <p:cNvPr id="33" name="TextBox 32"/>
          <p:cNvSpPr txBox="1"/>
          <p:nvPr/>
        </p:nvSpPr>
        <p:spPr>
          <a:xfrm>
            <a:off x="7086600" y="4343401"/>
            <a:ext cx="3352800" cy="1200329"/>
          </a:xfrm>
          <a:prstGeom prst="rect">
            <a:avLst/>
          </a:prstGeom>
          <a:noFill/>
        </p:spPr>
        <p:txBody>
          <a:bodyPr wrap="square" rtlCol="0">
            <a:spAutoFit/>
          </a:bodyPr>
          <a:lstStyle/>
          <a:p>
            <a:r>
              <a:rPr lang="en-US" dirty="0"/>
              <a:t>Active Apprentices 4,375</a:t>
            </a:r>
          </a:p>
          <a:p>
            <a:r>
              <a:rPr lang="en-US" dirty="0"/>
              <a:t>Active Veterans 1,384</a:t>
            </a:r>
          </a:p>
          <a:p>
            <a:r>
              <a:rPr lang="en-US" dirty="0"/>
              <a:t>Available Programs 553</a:t>
            </a:r>
          </a:p>
          <a:p>
            <a:r>
              <a:rPr lang="en-US" dirty="0"/>
              <a:t>Available Trades 1,185</a:t>
            </a:r>
          </a:p>
        </p:txBody>
      </p:sp>
      <p:pic>
        <p:nvPicPr>
          <p:cNvPr id="2" name="Picture 1"/>
          <p:cNvPicPr>
            <a:picLocks noChangeAspect="1"/>
          </p:cNvPicPr>
          <p:nvPr/>
        </p:nvPicPr>
        <p:blipFill>
          <a:blip r:embed="rId4" cstate="print"/>
          <a:stretch>
            <a:fillRect/>
          </a:stretch>
        </p:blipFill>
        <p:spPr>
          <a:xfrm>
            <a:off x="4302413" y="777435"/>
            <a:ext cx="6165563" cy="2309580"/>
          </a:xfrm>
          <a:prstGeom prst="rect">
            <a:avLst/>
          </a:prstGeom>
        </p:spPr>
      </p:pic>
      <p:pic>
        <p:nvPicPr>
          <p:cNvPr id="6" name="Picture 5"/>
          <p:cNvPicPr>
            <a:picLocks noChangeAspect="1"/>
          </p:cNvPicPr>
          <p:nvPr/>
        </p:nvPicPr>
        <p:blipFill>
          <a:blip r:embed="rId5" cstate="print"/>
          <a:stretch>
            <a:fillRect/>
          </a:stretch>
        </p:blipFill>
        <p:spPr>
          <a:xfrm>
            <a:off x="1659344" y="3292950"/>
            <a:ext cx="5353931" cy="3275828"/>
          </a:xfrm>
          <a:prstGeom prst="rect">
            <a:avLst/>
          </a:prstGeom>
        </p:spPr>
      </p:pic>
    </p:spTree>
    <p:extLst>
      <p:ext uri="{BB962C8B-B14F-4D97-AF65-F5344CB8AC3E}">
        <p14:creationId xmlns:p14="http://schemas.microsoft.com/office/powerpoint/2010/main" val="2630714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Registered Apprenticeship</a:t>
            </a:r>
          </a:p>
        </p:txBody>
      </p:sp>
      <p:sp>
        <p:nvSpPr>
          <p:cNvPr id="4" name="Slide Number Placeholder 3"/>
          <p:cNvSpPr>
            <a:spLocks noGrp="1"/>
          </p:cNvSpPr>
          <p:nvPr>
            <p:ph type="sldNum" sz="quarter" idx="12"/>
          </p:nvPr>
        </p:nvSpPr>
        <p:spPr/>
        <p:txBody>
          <a:bodyPr/>
          <a:lstStyle/>
          <a:p>
            <a:fld id="{11F27F3A-B3E9-41ED-AF8F-A365F10BB65F}" type="slidenum">
              <a:rPr lang="en-US" smtClean="0"/>
              <a:pPr/>
              <a:t>9</a:t>
            </a:fld>
            <a:endParaRPr lang="en-US"/>
          </a:p>
        </p:txBody>
      </p:sp>
      <p:sp>
        <p:nvSpPr>
          <p:cNvPr id="3" name="Content Placeholder 2"/>
          <p:cNvSpPr>
            <a:spLocks noGrp="1"/>
          </p:cNvSpPr>
          <p:nvPr>
            <p:ph idx="1"/>
          </p:nvPr>
        </p:nvSpPr>
        <p:spPr/>
        <p:txBody>
          <a:bodyPr>
            <a:normAutofit/>
          </a:bodyPr>
          <a:lstStyle/>
          <a:p>
            <a:r>
              <a:rPr lang="en-US" sz="3200" dirty="0"/>
              <a:t>Earn while you Learn</a:t>
            </a:r>
          </a:p>
          <a:p>
            <a:r>
              <a:rPr lang="en-US" sz="3200" dirty="0"/>
              <a:t>Other “</a:t>
            </a:r>
            <a:r>
              <a:rPr lang="en-US" sz="3200" i="1" dirty="0"/>
              <a:t>Four Year Degree”</a:t>
            </a:r>
            <a:endParaRPr lang="en-US" sz="3200" dirty="0"/>
          </a:p>
        </p:txBody>
      </p:sp>
      <p:pic>
        <p:nvPicPr>
          <p:cNvPr id="8" name="Picture Placeholder 5"/>
          <p:cNvPicPr>
            <a:picLocks noChangeAspect="1"/>
          </p:cNvPicPr>
          <p:nvPr/>
        </p:nvPicPr>
        <p:blipFill>
          <a:blip r:embed="rId3" cstate="print">
            <a:extLst>
              <a:ext uri="{28A0092B-C50C-407E-A947-70E740481C1C}">
                <a14:useLocalDpi xmlns:a14="http://schemas.microsoft.com/office/drawing/2010/main" val="0"/>
              </a:ext>
            </a:extLst>
          </a:blip>
          <a:srcRect t="15554" b="15554"/>
          <a:stretch>
            <a:fillRect/>
          </a:stretch>
        </p:blipFill>
        <p:spPr>
          <a:xfrm>
            <a:off x="5833487" y="2580882"/>
            <a:ext cx="5157834" cy="3130208"/>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5" y="1404258"/>
            <a:ext cx="5365929" cy="3575276"/>
          </a:xfrm>
          <a:prstGeom prst="rect">
            <a:avLst/>
          </a:prstGeom>
        </p:spPr>
      </p:pic>
    </p:spTree>
    <p:extLst>
      <p:ext uri="{BB962C8B-B14F-4D97-AF65-F5344CB8AC3E}">
        <p14:creationId xmlns:p14="http://schemas.microsoft.com/office/powerpoint/2010/main" val="1820458545"/>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1913</TotalTime>
  <Words>1229</Words>
  <Application>Microsoft Office PowerPoint</Application>
  <PresentationFormat>Widescreen</PresentationFormat>
  <Paragraphs>262</Paragraphs>
  <Slides>26</Slides>
  <Notes>26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26</vt:i4>
      </vt:variant>
    </vt:vector>
  </HeadingPairs>
  <TitlesOfParts>
    <vt:vector size="38" baseType="lpstr">
      <vt:lpstr>Arial</vt:lpstr>
      <vt:lpstr>Calibri</vt:lpstr>
      <vt:lpstr>Calibri Light</vt:lpstr>
      <vt:lpstr>Candara</vt:lpstr>
      <vt:lpstr>Times New Roman</vt:lpstr>
      <vt:lpstr>Wingdings</vt:lpstr>
      <vt:lpstr>2_Office Theme</vt:lpstr>
      <vt:lpstr>Office Theme</vt:lpstr>
      <vt:lpstr>3_Office Theme</vt:lpstr>
      <vt:lpstr>4_Office Theme</vt:lpstr>
      <vt:lpstr>Document</vt:lpstr>
      <vt:lpstr>Presentation</vt:lpstr>
      <vt:lpstr>Registered Apprenticeship (RA) and Work-Based Learning (WBL): Where Pathways Diverge</vt:lpstr>
      <vt:lpstr>Registered Apprenticeship and NCCCS Work-Based Learning</vt:lpstr>
      <vt:lpstr>Mission: To provide North Carolina with qualified and trained workers;  to meet the skilled workforce needs of the state.</vt:lpstr>
      <vt:lpstr>Skills Gap</vt:lpstr>
      <vt:lpstr>Skills Gap</vt:lpstr>
      <vt:lpstr>Problem</vt:lpstr>
      <vt:lpstr>PowerPoint Presentation</vt:lpstr>
      <vt:lpstr>Apprenticeship State Wide</vt:lpstr>
      <vt:lpstr>Registered Apprenticeship</vt:lpstr>
      <vt:lpstr>              Registration Agency</vt:lpstr>
      <vt:lpstr>Apprenticeship Cost</vt:lpstr>
      <vt:lpstr>PowerPoint Presentation</vt:lpstr>
      <vt:lpstr>PowerPoint Presentation</vt:lpstr>
      <vt:lpstr>Pre-Apprenticeship</vt:lpstr>
      <vt:lpstr>Examples of Pre-Apprenticeship?</vt:lpstr>
      <vt:lpstr>Emerging Employer Consortiums</vt:lpstr>
      <vt:lpstr>Benefits for the Apprentice</vt:lpstr>
      <vt:lpstr>New to Registered Apprenticeship:</vt:lpstr>
      <vt:lpstr>Legislative Update: Tuition Waiver</vt:lpstr>
      <vt:lpstr>Regional Apprenticeship Summits</vt:lpstr>
      <vt:lpstr>http://www.nccommerce.com/workforce/businesses/apprenticeship </vt:lpstr>
      <vt:lpstr>NCCCS Work-Based Learning General Description</vt:lpstr>
      <vt:lpstr>NCCCS Work-Based Learning Information</vt:lpstr>
      <vt:lpstr>NCCCS Work-Based Learning Information</vt:lpstr>
      <vt:lpstr>Work-Based Learning &amp; Registered Apprenticeship</vt:lpstr>
      <vt:lpstr>Thank You!  Safe Travels!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Frank Scuiletti</cp:lastModifiedBy>
  <cp:revision>65</cp:revision>
  <dcterms:created xsi:type="dcterms:W3CDTF">2015-06-24T15:01:50Z</dcterms:created>
  <dcterms:modified xsi:type="dcterms:W3CDTF">2019-12-13T17:15:54Z</dcterms:modified>
</cp:coreProperties>
</file>