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84" r:id="rId2"/>
    <p:sldId id="281" r:id="rId3"/>
    <p:sldId id="262" r:id="rId4"/>
    <p:sldId id="287" r:id="rId5"/>
    <p:sldId id="263" r:id="rId6"/>
    <p:sldId id="264" r:id="rId7"/>
    <p:sldId id="285" r:id="rId8"/>
    <p:sldId id="286" r:id="rId9"/>
    <p:sldId id="28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72" y="4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F6C7FA-456C-4769-8750-9FF7B1A107AD}" type="datetimeFigureOut">
              <a:rPr lang="en-US" smtClean="0"/>
              <a:t>7/29/2019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E1DBBA-B529-4A04-BFBA-019B8833F50E}" type="slidenum">
              <a:rPr lang="en-US" smtClean="0"/>
              <a:t>‹#›</a:t>
            </a:fld>
            <a:endParaRPr lang="en-US" dirty="0"/>
          </a:p>
        </p:txBody>
      </p:sp>
    </p:spTree>
    <p:extLst>
      <p:ext uri="{BB962C8B-B14F-4D97-AF65-F5344CB8AC3E}">
        <p14:creationId xmlns:p14="http://schemas.microsoft.com/office/powerpoint/2010/main" val="2065184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1DBBA-B529-4A04-BFBA-019B8833F50E}" type="slidenum">
              <a:rPr lang="en-US" smtClean="0"/>
              <a:t>6</a:t>
            </a:fld>
            <a:endParaRPr lang="en-US" dirty="0"/>
          </a:p>
        </p:txBody>
      </p:sp>
    </p:spTree>
    <p:extLst>
      <p:ext uri="{BB962C8B-B14F-4D97-AF65-F5344CB8AC3E}">
        <p14:creationId xmlns:p14="http://schemas.microsoft.com/office/powerpoint/2010/main" val="1283227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DF9DAF0-7711-4003-B02B-B4C9AD15D6C4}" type="datetime1">
              <a:rPr lang="en-US" smtClean="0"/>
              <a:t>7/29/2019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F6D0EF-F582-437D-9F03-B6CAE15C343B}" type="slidenum">
              <a:rPr lang="en-US" smtClean="0"/>
              <a:t>‹#›</a:t>
            </a:fld>
            <a:endParaRPr lang="en-US" dirty="0"/>
          </a:p>
        </p:txBody>
      </p:sp>
    </p:spTree>
    <p:extLst>
      <p:ext uri="{BB962C8B-B14F-4D97-AF65-F5344CB8AC3E}">
        <p14:creationId xmlns:p14="http://schemas.microsoft.com/office/powerpoint/2010/main" val="1645638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7D7C2B-3E95-43AE-AEFC-1F23DEAAF263}" type="datetime1">
              <a:rPr lang="en-US" smtClean="0"/>
              <a:t>7/29/2019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F6D0EF-F582-437D-9F03-B6CAE15C343B}" type="slidenum">
              <a:rPr lang="en-US" smtClean="0"/>
              <a:t>‹#›</a:t>
            </a:fld>
            <a:endParaRPr lang="en-US" dirty="0"/>
          </a:p>
        </p:txBody>
      </p:sp>
      <p:pic>
        <p:nvPicPr>
          <p:cNvPr id="7" name="Picture 6"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43131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4F900F-9FEB-460D-8039-D0464D173FD3}" type="datetime1">
              <a:rPr lang="en-US" smtClean="0"/>
              <a:t>7/29/2019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F6D0EF-F582-437D-9F03-B6CAE15C343B}" type="slidenum">
              <a:rPr lang="en-US" smtClean="0"/>
              <a:t>‹#›</a:t>
            </a:fld>
            <a:endParaRPr lang="en-US" dirty="0"/>
          </a:p>
        </p:txBody>
      </p:sp>
      <p:pic>
        <p:nvPicPr>
          <p:cNvPr id="7" name="Picture 6"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3625729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543800" cy="990600"/>
          </a:xfrm>
        </p:spPr>
        <p:txBody>
          <a:bodyPr anchor="b"/>
          <a:lstStyle>
            <a:lvl1pPr algn="ctr">
              <a:defRPr sz="40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097280" y="4582160"/>
            <a:ext cx="6461760" cy="1066800"/>
          </a:xfrm>
        </p:spPr>
        <p:txBody>
          <a:bodyPr anchor="t">
            <a:normAutofit/>
          </a:bodyPr>
          <a:lstStyle>
            <a:lvl1pPr marL="0" indent="0" algn="ctr">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E9FDF6C1-2B7C-4E7C-A7D5-C70D4A4962BD}" type="datetime1">
              <a:rPr lang="en-US" smtClean="0"/>
              <a:t>7/29/2019</a:t>
            </a:fld>
            <a:endParaRPr lang="en-US" dirty="0"/>
          </a:p>
        </p:txBody>
      </p:sp>
      <p:sp>
        <p:nvSpPr>
          <p:cNvPr id="6" name="Slide Number Placeholder 5"/>
          <p:cNvSpPr>
            <a:spLocks noGrp="1"/>
          </p:cNvSpPr>
          <p:nvPr>
            <p:ph type="sldNum" sz="quarter" idx="12"/>
          </p:nvPr>
        </p:nvSpPr>
        <p:spPr/>
        <p:txBody>
          <a:bodyPr/>
          <a:lstStyle/>
          <a:p>
            <a:fld id="{CCF6D0EF-F582-437D-9F03-B6CAE15C343B}" type="slidenum">
              <a:rPr lang="en-US" smtClean="0"/>
              <a:t>‹#›</a:t>
            </a:fld>
            <a:endParaRPr lang="en-US" dirty="0"/>
          </a:p>
        </p:txBody>
      </p:sp>
      <p:pic>
        <p:nvPicPr>
          <p:cNvPr id="7" name="Picture 6"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
        <p:nvSpPr>
          <p:cNvPr id="8" name="Footer Placeholder 4"/>
          <p:cNvSpPr>
            <a:spLocks noGrp="1"/>
          </p:cNvSpPr>
          <p:nvPr>
            <p:ph type="ftr" sz="quarter" idx="11"/>
          </p:nvPr>
        </p:nvSpPr>
        <p:spPr>
          <a:xfrm rot="16200000">
            <a:off x="7586910" y="4048760"/>
            <a:ext cx="2367281" cy="365760"/>
          </a:xfrm>
        </p:spPr>
        <p:txBody>
          <a:bodyPr/>
          <a:lstStyle>
            <a:lvl1pPr algn="ctr">
              <a:defRPr/>
            </a:lvl1pPr>
          </a:lstStyle>
          <a:p>
            <a:endParaRPr lang="en-US" dirty="0"/>
          </a:p>
        </p:txBody>
      </p:sp>
      <p:sp>
        <p:nvSpPr>
          <p:cNvPr id="10" name="Picture Placeholder 9"/>
          <p:cNvSpPr>
            <a:spLocks noGrp="1"/>
          </p:cNvSpPr>
          <p:nvPr>
            <p:ph type="pic" sz="quarter" idx="13"/>
          </p:nvPr>
        </p:nvSpPr>
        <p:spPr>
          <a:xfrm>
            <a:off x="914400" y="2594850"/>
            <a:ext cx="6827520" cy="1295400"/>
          </a:xfrm>
        </p:spPr>
        <p:txBody>
          <a:bodyPr/>
          <a:lstStyle/>
          <a:p>
            <a:endParaRPr lang="en-US"/>
          </a:p>
        </p:txBody>
      </p:sp>
    </p:spTree>
    <p:extLst>
      <p:ext uri="{BB962C8B-B14F-4D97-AF65-F5344CB8AC3E}">
        <p14:creationId xmlns:p14="http://schemas.microsoft.com/office/powerpoint/2010/main" val="2907744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9AEC7F-AD39-4F33-83D4-C66A613E6375}" type="datetime1">
              <a:rPr lang="en-US" smtClean="0"/>
              <a:t>7/29/2019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F6D0EF-F582-437D-9F03-B6CAE15C343B}" type="slidenum">
              <a:rPr lang="en-US" smtClean="0"/>
              <a:t>‹#›</a:t>
            </a:fld>
            <a:endParaRPr lang="en-US" dirty="0"/>
          </a:p>
        </p:txBody>
      </p:sp>
      <p:pic>
        <p:nvPicPr>
          <p:cNvPr id="7" name="Picture 6"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311701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27DF550-7E7C-42A4-8DF5-C96F0C00889F}" type="datetime1">
              <a:rPr lang="en-US" smtClean="0"/>
              <a:t>7/29/2019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F6D0EF-F582-437D-9F03-B6CAE15C343B}" type="slidenum">
              <a:rPr lang="en-US" smtClean="0"/>
              <a:t>‹#›</a:t>
            </a:fld>
            <a:endParaRPr lang="en-US" dirty="0"/>
          </a:p>
        </p:txBody>
      </p:sp>
      <p:pic>
        <p:nvPicPr>
          <p:cNvPr id="7" name="Picture 6"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280308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DFDC35-127B-4C48-A0F5-57753D77142D}" type="datetime1">
              <a:rPr lang="en-US" smtClean="0"/>
              <a:t>7/29/2019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F6D0EF-F582-437D-9F03-B6CAE15C343B}" type="slidenum">
              <a:rPr lang="en-US" smtClean="0"/>
              <a:t>‹#›</a:t>
            </a:fld>
            <a:endParaRPr lang="en-US" dirty="0"/>
          </a:p>
        </p:txBody>
      </p:sp>
      <p:pic>
        <p:nvPicPr>
          <p:cNvPr id="8" name="Picture 7"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1209920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A3DB3AD-E4E8-4536-B55E-A95DC9610DDD}" type="datetime1">
              <a:rPr lang="en-US" smtClean="0"/>
              <a:t>7/29/2019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F6D0EF-F582-437D-9F03-B6CAE15C343B}" type="slidenum">
              <a:rPr lang="en-US" smtClean="0"/>
              <a:t>‹#›</a:t>
            </a:fld>
            <a:endParaRPr lang="en-US" dirty="0"/>
          </a:p>
        </p:txBody>
      </p:sp>
      <p:pic>
        <p:nvPicPr>
          <p:cNvPr id="10" name="Picture 9"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1074335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AD26C0-552C-4DC3-9A1B-4C401582FF92}" type="datetime1">
              <a:rPr lang="en-US" smtClean="0"/>
              <a:t>7/29/2019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F6D0EF-F582-437D-9F03-B6CAE15C343B}" type="slidenum">
              <a:rPr lang="en-US" smtClean="0"/>
              <a:t>‹#›</a:t>
            </a:fld>
            <a:endParaRPr lang="en-US" dirty="0"/>
          </a:p>
        </p:txBody>
      </p:sp>
      <p:pic>
        <p:nvPicPr>
          <p:cNvPr id="6" name="Picture 5"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1242099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385EC-D097-4846-A3F5-C6CCE45D0A44}" type="datetime1">
              <a:rPr lang="en-US" smtClean="0"/>
              <a:t>7/29/2019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F6D0EF-F582-437D-9F03-B6CAE15C343B}" type="slidenum">
              <a:rPr lang="en-US" smtClean="0"/>
              <a:t>‹#›</a:t>
            </a:fld>
            <a:endParaRPr lang="en-US" dirty="0"/>
          </a:p>
        </p:txBody>
      </p:sp>
      <p:pic>
        <p:nvPicPr>
          <p:cNvPr id="5" name="Picture 4"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2786676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077F68A-48F0-41A7-A6F0-4721A8AFC7F2}" type="datetime1">
              <a:rPr lang="en-US" smtClean="0"/>
              <a:t>7/29/2019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F6D0EF-F582-437D-9F03-B6CAE15C343B}" type="slidenum">
              <a:rPr lang="en-US" smtClean="0"/>
              <a:t>‹#›</a:t>
            </a:fld>
            <a:endParaRPr lang="en-US" dirty="0"/>
          </a:p>
        </p:txBody>
      </p:sp>
    </p:spTree>
    <p:extLst>
      <p:ext uri="{BB962C8B-B14F-4D97-AF65-F5344CB8AC3E}">
        <p14:creationId xmlns:p14="http://schemas.microsoft.com/office/powerpoint/2010/main" val="705690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4B3B1BA-EEE8-419E-97F3-FFC56C364F06}" type="datetime1">
              <a:rPr lang="en-US" smtClean="0"/>
              <a:t>7/29/2019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F6D0EF-F582-437D-9F03-B6CAE15C343B}" type="slidenum">
              <a:rPr lang="en-US" smtClean="0"/>
              <a:t>‹#›</a:t>
            </a:fld>
            <a:endParaRPr lang="en-US" dirty="0"/>
          </a:p>
        </p:txBody>
      </p:sp>
      <p:pic>
        <p:nvPicPr>
          <p:cNvPr id="8" name="Picture 7" descr="School Logo: Vanguard helment and words &quot;Vanguards Vance-Granville Community College&quot;" title="Vanguard"/>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674909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2B20BB8-0C6C-4180-A62E-057151D84D96}" type="datetime1">
              <a:rPr lang="en-US" smtClean="0"/>
              <a:t>7/29/2019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CF6D0EF-F582-437D-9F03-B6CAE15C343B}" type="slidenum">
              <a:rPr lang="en-US" smtClean="0"/>
              <a:t>‹#›</a:t>
            </a:fld>
            <a:endParaRPr lang="en-US" dirty="0"/>
          </a:p>
        </p:txBody>
      </p:sp>
      <p:pic>
        <p:nvPicPr>
          <p:cNvPr id="7" name="Picture 6" descr="School Logo: Vanguard helment and words &quot;Vanguards Vance-Granville Community College&quot;" title="Vanguard"/>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458200" y="5454134"/>
            <a:ext cx="685800" cy="718066"/>
          </a:xfrm>
          <a:prstGeom prst="rect">
            <a:avLst/>
          </a:prstGeom>
          <a:noFill/>
          <a:ln>
            <a:noFill/>
          </a:ln>
        </p:spPr>
      </p:pic>
    </p:spTree>
    <p:extLst>
      <p:ext uri="{BB962C8B-B14F-4D97-AF65-F5344CB8AC3E}">
        <p14:creationId xmlns:p14="http://schemas.microsoft.com/office/powerpoint/2010/main" val="346936367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vgcc.edu/web/wpc/uploads/2019/05/Student_Release_of_Information_FERPA_Form.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89782" y="1219200"/>
            <a:ext cx="6705600" cy="1676400"/>
          </a:xfrm>
        </p:spPr>
        <p:txBody>
          <a:bodyPr/>
          <a:lstStyle/>
          <a:p>
            <a:r>
              <a:rPr lang="en-US" sz="3600" dirty="0"/>
              <a:t>DISABILITY ACADEMY </a:t>
            </a:r>
            <a:br>
              <a:rPr lang="en-US" sz="3600" dirty="0"/>
            </a:br>
            <a:r>
              <a:rPr lang="en-US" sz="3600" dirty="0"/>
              <a:t>MODULE 2</a:t>
            </a:r>
            <a:br>
              <a:rPr lang="en-US" sz="3600" dirty="0"/>
            </a:br>
            <a:r>
              <a:rPr lang="en-US" sz="3600" dirty="0"/>
              <a:t>PRESENTATION</a:t>
            </a:r>
          </a:p>
        </p:txBody>
      </p:sp>
      <p:sp>
        <p:nvSpPr>
          <p:cNvPr id="7" name="Subtitle 6"/>
          <p:cNvSpPr>
            <a:spLocks noGrp="1"/>
          </p:cNvSpPr>
          <p:nvPr>
            <p:ph type="subTitle" idx="1"/>
          </p:nvPr>
        </p:nvSpPr>
        <p:spPr>
          <a:xfrm>
            <a:off x="950741" y="5313680"/>
            <a:ext cx="6644641" cy="533400"/>
          </a:xfrm>
        </p:spPr>
        <p:txBody>
          <a:bodyPr/>
          <a:lstStyle/>
          <a:p>
            <a:r>
              <a:rPr lang="en-US" dirty="0"/>
              <a:t>Presented by Cathy A. Davis, VGCC Accessibility Coordinator </a:t>
            </a:r>
          </a:p>
          <a:p>
            <a:endParaRPr lang="en-US" dirty="0"/>
          </a:p>
        </p:txBody>
      </p:sp>
      <p:pic>
        <p:nvPicPr>
          <p:cNvPr id="15" name="Picture Placeholder 14" descr="Two people talking." title="Title Slide Picture"/>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5869" b="15869"/>
          <a:stretch>
            <a:fillRect/>
          </a:stretch>
        </p:blipFill>
        <p:spPr>
          <a:xfrm>
            <a:off x="1066800" y="2935605"/>
            <a:ext cx="6827520" cy="1295400"/>
          </a:xfrm>
        </p:spPr>
      </p:pic>
    </p:spTree>
    <p:extLst>
      <p:ext uri="{BB962C8B-B14F-4D97-AF65-F5344CB8AC3E}">
        <p14:creationId xmlns:p14="http://schemas.microsoft.com/office/powerpoint/2010/main" val="1079223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Student Rights</a:t>
            </a:r>
          </a:p>
        </p:txBody>
      </p:sp>
      <p:sp>
        <p:nvSpPr>
          <p:cNvPr id="3" name="Content Placeholder 2"/>
          <p:cNvSpPr>
            <a:spLocks noGrp="1"/>
          </p:cNvSpPr>
          <p:nvPr>
            <p:ph idx="1"/>
          </p:nvPr>
        </p:nvSpPr>
        <p:spPr/>
        <p:txBody>
          <a:bodyPr>
            <a:normAutofit fontScale="92500" lnSpcReduction="10000"/>
          </a:bodyPr>
          <a:lstStyle/>
          <a:p>
            <a:pPr marL="114300" indent="0">
              <a:buNone/>
            </a:pPr>
            <a:r>
              <a:rPr lang="en-US" sz="3000" b="1" dirty="0"/>
              <a:t>Students with disabilities have the right to:</a:t>
            </a:r>
            <a:endParaRPr lang="en-US" sz="3000" dirty="0">
              <a:ea typeface="Times New Roman"/>
              <a:cs typeface="Arial"/>
            </a:endParaRPr>
          </a:p>
          <a:p>
            <a:pPr marL="800100" lvl="1" indent="-342900">
              <a:buFont typeface="Symbol"/>
              <a:buChar char=""/>
              <a:tabLst>
                <a:tab pos="685800" algn="l"/>
              </a:tabLst>
            </a:pPr>
            <a:r>
              <a:rPr lang="en-US" sz="2600" dirty="0">
                <a:ea typeface="Times New Roman"/>
                <a:cs typeface="Arial"/>
              </a:rPr>
              <a:t>equal access to courses, programs, services, jobs and activities offered by the college;</a:t>
            </a:r>
          </a:p>
          <a:p>
            <a:pPr marR="0" lvl="0">
              <a:spcBef>
                <a:spcPts val="0"/>
              </a:spcBef>
              <a:spcAft>
                <a:spcPts val="0"/>
              </a:spcAft>
              <a:tabLst>
                <a:tab pos="685800" algn="l"/>
              </a:tabLst>
            </a:pPr>
            <a:endParaRPr lang="en-US" sz="2600" dirty="0">
              <a:ea typeface="Times New Roman"/>
              <a:cs typeface="Arial"/>
            </a:endParaRPr>
          </a:p>
          <a:p>
            <a:pPr marL="800100" lvl="1" indent="-342900">
              <a:buFont typeface="Symbol"/>
              <a:buChar char=""/>
              <a:tabLst>
                <a:tab pos="685800" algn="l"/>
              </a:tabLst>
            </a:pPr>
            <a:r>
              <a:rPr lang="en-US" sz="2600" dirty="0">
                <a:ea typeface="Times New Roman"/>
                <a:cs typeface="Arial"/>
              </a:rPr>
              <a:t>equal opportunity to work, learn and receive accommodations, academic adjustments and/or auxiliary aids and services;</a:t>
            </a:r>
            <a:endParaRPr lang="en-US" sz="2600" dirty="0">
              <a:ea typeface="Times New Roman"/>
            </a:endParaRPr>
          </a:p>
          <a:p>
            <a:pPr marL="114300" indent="0">
              <a:buNone/>
            </a:pPr>
            <a:r>
              <a:rPr lang="en-US" sz="2600" dirty="0">
                <a:ea typeface="Times New Roman"/>
                <a:cs typeface="Arial"/>
              </a:rPr>
              <a:t> </a:t>
            </a:r>
            <a:endParaRPr lang="en-US" sz="2600" dirty="0">
              <a:ea typeface="Times New Roman"/>
            </a:endParaRPr>
          </a:p>
          <a:p>
            <a:pPr marL="800100" lvl="1" indent="-342900">
              <a:buFont typeface="Symbol"/>
              <a:buChar char=""/>
              <a:tabLst>
                <a:tab pos="685800" algn="l"/>
              </a:tabLst>
            </a:pPr>
            <a:r>
              <a:rPr lang="en-US" sz="2600" dirty="0">
                <a:ea typeface="Times New Roman"/>
                <a:cs typeface="Arial"/>
              </a:rPr>
              <a:t>confidentiality of information regarding their accessibility as applicable laws allow;</a:t>
            </a:r>
          </a:p>
          <a:p>
            <a:pPr marL="457200" lvl="1" indent="0">
              <a:buNone/>
              <a:tabLst>
                <a:tab pos="685800" algn="l"/>
              </a:tabLst>
            </a:pPr>
            <a:endParaRPr lang="en-US" sz="2600" dirty="0">
              <a:ea typeface="Times New Roman"/>
            </a:endParaRPr>
          </a:p>
          <a:p>
            <a:pPr marL="800100" lvl="1" indent="-342900">
              <a:buFont typeface="Symbol"/>
              <a:buChar char=""/>
              <a:tabLst>
                <a:tab pos="685800" algn="l"/>
              </a:tabLst>
            </a:pPr>
            <a:r>
              <a:rPr lang="en-US" sz="2600" dirty="0">
                <a:ea typeface="Times New Roman"/>
                <a:cs typeface="Arial"/>
              </a:rPr>
              <a:t>information made available in accessible format.</a:t>
            </a:r>
            <a:endParaRPr lang="en-US" dirty="0"/>
          </a:p>
        </p:txBody>
      </p:sp>
    </p:spTree>
    <p:extLst>
      <p:ext uri="{BB962C8B-B14F-4D97-AF65-F5344CB8AC3E}">
        <p14:creationId xmlns:p14="http://schemas.microsoft.com/office/powerpoint/2010/main" val="90960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024" y="360363"/>
            <a:ext cx="7886700" cy="1235074"/>
          </a:xfrm>
        </p:spPr>
        <p:txBody>
          <a:bodyPr>
            <a:noAutofit/>
          </a:bodyPr>
          <a:lstStyle/>
          <a:p>
            <a:pPr algn="l"/>
            <a:r>
              <a:rPr lang="en-US" sz="4800" b="1" dirty="0"/>
              <a:t>STUDENT RESPONSIBILITIES</a:t>
            </a:r>
            <a:br>
              <a:rPr lang="en-US" sz="4800" b="1" dirty="0"/>
            </a:br>
            <a:endParaRPr lang="en-US" sz="4800" b="1" dirty="0"/>
          </a:p>
        </p:txBody>
      </p:sp>
      <p:sp>
        <p:nvSpPr>
          <p:cNvPr id="3" name="Content Placeholder 2"/>
          <p:cNvSpPr>
            <a:spLocks noGrp="1"/>
          </p:cNvSpPr>
          <p:nvPr>
            <p:ph idx="1"/>
          </p:nvPr>
        </p:nvSpPr>
        <p:spPr>
          <a:xfrm>
            <a:off x="457200" y="1828800"/>
            <a:ext cx="7620000" cy="4876800"/>
          </a:xfrm>
        </p:spPr>
        <p:txBody>
          <a:bodyPr>
            <a:normAutofit/>
          </a:bodyPr>
          <a:lstStyle/>
          <a:p>
            <a:pPr marL="0" indent="0">
              <a:buNone/>
            </a:pPr>
            <a:r>
              <a:rPr lang="en-US" sz="2400" b="1" dirty="0"/>
              <a:t> Students with disabilities have the responsibility to:</a:t>
            </a:r>
          </a:p>
          <a:p>
            <a:pPr marL="800100" lvl="1" indent="-342900">
              <a:lnSpc>
                <a:spcPct val="80000"/>
              </a:lnSpc>
              <a:buFont typeface="Symbol"/>
              <a:buChar char=""/>
              <a:tabLst>
                <a:tab pos="685800" algn="l"/>
              </a:tabLst>
            </a:pPr>
            <a:r>
              <a:rPr lang="en-US" sz="2400" dirty="0">
                <a:ea typeface="Times New Roman"/>
                <a:cs typeface="Arial"/>
              </a:rPr>
              <a:t>meet College’s qualifications and maintain essential instructional standards for programs, courses, services, and activities;</a:t>
            </a:r>
          </a:p>
          <a:p>
            <a:pPr marL="800100" lvl="1" indent="-342900">
              <a:lnSpc>
                <a:spcPct val="80000"/>
              </a:lnSpc>
              <a:buFont typeface="Symbol"/>
              <a:buChar char=""/>
              <a:tabLst>
                <a:tab pos="685800" algn="l"/>
              </a:tabLst>
            </a:pPr>
            <a:r>
              <a:rPr lang="en-US" sz="2400" dirty="0">
                <a:ea typeface="Times New Roman"/>
                <a:cs typeface="Arial"/>
              </a:rPr>
              <a:t>self-identify accessibility status in a reasonable and timely manner;</a:t>
            </a:r>
          </a:p>
          <a:p>
            <a:pPr marL="800100" lvl="1" indent="-342900">
              <a:lnSpc>
                <a:spcPct val="80000"/>
              </a:lnSpc>
              <a:buFont typeface="Symbol"/>
              <a:buChar char=""/>
              <a:tabLst>
                <a:tab pos="685800" algn="l"/>
              </a:tabLst>
            </a:pPr>
            <a:r>
              <a:rPr lang="en-US" sz="2400" dirty="0">
                <a:ea typeface="Times New Roman"/>
                <a:cs typeface="Arial"/>
              </a:rPr>
              <a:t>provide accessibility documentation from a qualified professional reflecting student’s current accessibility status, and how the accessibility limits participation in courses, programs, services, and activities;</a:t>
            </a:r>
          </a:p>
          <a:p>
            <a:pPr marL="800100" lvl="1" indent="-342900">
              <a:lnSpc>
                <a:spcPct val="80000"/>
              </a:lnSpc>
              <a:buFont typeface="Symbol"/>
              <a:buChar char=""/>
              <a:tabLst>
                <a:tab pos="685800" algn="l"/>
              </a:tabLst>
            </a:pPr>
            <a:r>
              <a:rPr lang="en-US" sz="2400" dirty="0">
                <a:ea typeface="Times New Roman"/>
                <a:cs typeface="Arial"/>
              </a:rPr>
              <a:t>follow published procedures for obtaining academic adjustments or auxiliary aids and services.</a:t>
            </a:r>
          </a:p>
          <a:p>
            <a:endParaRPr lang="en-US" sz="2400" b="1" dirty="0"/>
          </a:p>
          <a:p>
            <a:endParaRPr lang="en-US" dirty="0"/>
          </a:p>
        </p:txBody>
      </p:sp>
    </p:spTree>
    <p:extLst>
      <p:ext uri="{BB962C8B-B14F-4D97-AF65-F5344CB8AC3E}">
        <p14:creationId xmlns:p14="http://schemas.microsoft.com/office/powerpoint/2010/main" val="1800966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i="0" u="none" strike="noStrike" baseline="0" dirty="0">
                <a:solidFill>
                  <a:srgbClr val="000000"/>
                </a:solidFill>
                <a:latin typeface="Arial" panose="020B0604020202020204" pitchFamily="34" charset="0"/>
              </a:rPr>
              <a:t>SUGGESTIONS FOR STUDENTS</a:t>
            </a:r>
            <a:endParaRPr lang="en-US" dirty="0"/>
          </a:p>
        </p:txBody>
      </p:sp>
      <p:sp>
        <p:nvSpPr>
          <p:cNvPr id="3" name="Content Placeholder 2"/>
          <p:cNvSpPr>
            <a:spLocks noGrp="1"/>
          </p:cNvSpPr>
          <p:nvPr>
            <p:ph idx="1"/>
          </p:nvPr>
        </p:nvSpPr>
        <p:spPr/>
        <p:txBody>
          <a:bodyPr>
            <a:normAutofit fontScale="92500"/>
          </a:bodyPr>
          <a:lstStyle/>
          <a:p>
            <a:r>
              <a:rPr lang="en-US" dirty="0"/>
              <a:t>Some accommodations require extra time so it is imperative to self-identify and request accommodations as soon as possible.</a:t>
            </a:r>
          </a:p>
          <a:p>
            <a:r>
              <a:rPr lang="en-US" dirty="0"/>
              <a:t> Attend classes and follow instructions provided in the class syllabus concerning absences, emergency needs, or other information specific to class.</a:t>
            </a:r>
          </a:p>
          <a:p>
            <a:r>
              <a:rPr lang="en-US" dirty="0"/>
              <a:t> If possible, inform instructor ahead of time of any absences.</a:t>
            </a:r>
          </a:p>
          <a:p>
            <a:r>
              <a:rPr lang="en-US" dirty="0"/>
              <a:t> Contact other outside agencies for possible eligibility in additional services.</a:t>
            </a:r>
          </a:p>
          <a:p>
            <a:r>
              <a:rPr lang="en-US" dirty="0"/>
              <a:t> Arrange for personal attendants if needed, whether paid for by an agency or family (colleges are not required under ADA to provide personal attendants, tutors, or personal items such as hearing aids, prostheses, individually designed and fitted special extensions or wands for computer or other resource operation).</a:t>
            </a:r>
          </a:p>
          <a:p>
            <a:r>
              <a:rPr lang="en-US" dirty="0"/>
              <a:t> Students with disabilities should process their own college business i.e., registration, drop/add, refunds, etc.</a:t>
            </a:r>
          </a:p>
        </p:txBody>
      </p:sp>
    </p:spTree>
    <p:extLst>
      <p:ext uri="{BB962C8B-B14F-4D97-AF65-F5344CB8AC3E}">
        <p14:creationId xmlns:p14="http://schemas.microsoft.com/office/powerpoint/2010/main" val="282317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0" y="0"/>
            <a:ext cx="9144000" cy="990600"/>
          </a:xfrm>
        </p:spPr>
        <p:txBody>
          <a:bodyPr>
            <a:normAutofit/>
          </a:bodyPr>
          <a:lstStyle/>
          <a:p>
            <a:r>
              <a:rPr lang="en-US" sz="4800" b="1" dirty="0"/>
              <a:t>THE COLLEGE’S RESPONSIBILITIES </a:t>
            </a:r>
            <a:endParaRPr lang="en-US" dirty="0"/>
          </a:p>
        </p:txBody>
      </p:sp>
      <p:sp>
        <p:nvSpPr>
          <p:cNvPr id="7" name="Content Placeholder 6"/>
          <p:cNvSpPr>
            <a:spLocks noGrp="1"/>
          </p:cNvSpPr>
          <p:nvPr>
            <p:ph sz="quarter" idx="4294967295"/>
          </p:nvPr>
        </p:nvSpPr>
        <p:spPr>
          <a:xfrm>
            <a:off x="152400" y="838200"/>
            <a:ext cx="8305800" cy="5867401"/>
          </a:xfrm>
        </p:spPr>
        <p:txBody>
          <a:bodyPr>
            <a:noAutofit/>
          </a:bodyPr>
          <a:lstStyle/>
          <a:p>
            <a:pPr marL="114300" indent="0">
              <a:buNone/>
            </a:pPr>
            <a:r>
              <a:rPr lang="en-US" dirty="0"/>
              <a:t>The College has the </a:t>
            </a:r>
            <a:r>
              <a:rPr lang="en-US" b="1" dirty="0"/>
              <a:t>responsibility</a:t>
            </a:r>
            <a:r>
              <a:rPr lang="en-US" dirty="0"/>
              <a:t> to:</a:t>
            </a:r>
          </a:p>
          <a:p>
            <a:pPr lvl="0"/>
            <a:r>
              <a:rPr lang="en-US" dirty="0"/>
              <a:t>accommodate the known limitations of an individual or otherwise qualified student with a disability;</a:t>
            </a:r>
          </a:p>
          <a:p>
            <a:pPr marL="114300" indent="0">
              <a:buNone/>
            </a:pPr>
            <a:r>
              <a:rPr lang="en-US" dirty="0"/>
              <a:t> </a:t>
            </a:r>
          </a:p>
          <a:p>
            <a:pPr lvl="0"/>
            <a:r>
              <a:rPr lang="en-US" dirty="0"/>
              <a:t>ensure that courses, programs, services, and activities, when viewed in their entirety, are available and usable in the most integrated and appropriate settings,</a:t>
            </a:r>
          </a:p>
          <a:p>
            <a:pPr marL="114300" indent="0">
              <a:buNone/>
            </a:pPr>
            <a:r>
              <a:rPr lang="en-US" dirty="0"/>
              <a:t> </a:t>
            </a:r>
          </a:p>
          <a:p>
            <a:pPr lvl="0"/>
            <a:r>
              <a:rPr lang="en-US" dirty="0"/>
              <a:t>provide or arrange accommodations, academic adjustments, and/or auxiliary aids and services for students with disabilities in courses, programs, services, and activities;</a:t>
            </a:r>
          </a:p>
          <a:p>
            <a:pPr marL="114300" indent="0">
              <a:buNone/>
            </a:pPr>
            <a:r>
              <a:rPr lang="en-US" dirty="0"/>
              <a:t> </a:t>
            </a:r>
          </a:p>
          <a:p>
            <a:pPr lvl="0"/>
            <a:r>
              <a:rPr lang="en-US" dirty="0"/>
              <a:t>to maintain appropriate confidentiality of records and communication, except where permitted or required by law;</a:t>
            </a:r>
          </a:p>
          <a:p>
            <a:pPr marL="0" indent="0">
              <a:buNone/>
            </a:pPr>
            <a:endParaRPr lang="en-US" dirty="0"/>
          </a:p>
          <a:p>
            <a:pPr lvl="0"/>
            <a:r>
              <a:rPr lang="en-US" dirty="0"/>
              <a:t>to maintain academic standards by providing accommodations without compromising the content, quality, or level of instruction.</a:t>
            </a:r>
          </a:p>
          <a:p>
            <a:pPr marL="0" indent="0">
              <a:buNone/>
            </a:pPr>
            <a:endParaRPr lang="en-US" dirty="0"/>
          </a:p>
        </p:txBody>
      </p:sp>
    </p:spTree>
    <p:extLst>
      <p:ext uri="{BB962C8B-B14F-4D97-AF65-F5344CB8AC3E}">
        <p14:creationId xmlns:p14="http://schemas.microsoft.com/office/powerpoint/2010/main" val="3567323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z="4800" b="1" u="sng" dirty="0"/>
              <a:t>THE COLLEGE’S RIGHTS </a:t>
            </a:r>
            <a:endParaRPr lang="en-US" sz="4800" dirty="0"/>
          </a:p>
        </p:txBody>
      </p:sp>
      <p:sp>
        <p:nvSpPr>
          <p:cNvPr id="3" name="Content Placeholder 2"/>
          <p:cNvSpPr>
            <a:spLocks noGrp="1"/>
          </p:cNvSpPr>
          <p:nvPr>
            <p:ph idx="1"/>
          </p:nvPr>
        </p:nvSpPr>
        <p:spPr>
          <a:xfrm>
            <a:off x="381000" y="1690688"/>
            <a:ext cx="8134350" cy="4786311"/>
          </a:xfrm>
        </p:spPr>
        <p:txBody>
          <a:bodyPr>
            <a:normAutofit fontScale="85000" lnSpcReduction="20000"/>
          </a:bodyPr>
          <a:lstStyle/>
          <a:p>
            <a:pPr marL="114300" indent="0">
              <a:buNone/>
            </a:pPr>
            <a:r>
              <a:rPr lang="en-US" dirty="0"/>
              <a:t>The College has the </a:t>
            </a:r>
            <a:r>
              <a:rPr lang="en-US" b="1" dirty="0"/>
              <a:t>right </a:t>
            </a:r>
            <a:r>
              <a:rPr lang="en-US" dirty="0"/>
              <a:t>to:</a:t>
            </a:r>
          </a:p>
          <a:p>
            <a:pPr lvl="0"/>
            <a:r>
              <a:rPr lang="en-US" dirty="0"/>
              <a:t>identify and establish essential functions, abilities, skills, knowledge, and standards for courses, programs, services, jobs, and activities, and to evaluate on this basis;</a:t>
            </a:r>
          </a:p>
          <a:p>
            <a:pPr marL="114300" indent="0">
              <a:buNone/>
            </a:pPr>
            <a:r>
              <a:rPr lang="en-US" dirty="0"/>
              <a:t> </a:t>
            </a:r>
          </a:p>
          <a:p>
            <a:pPr lvl="0"/>
            <a:r>
              <a:rPr lang="en-US" dirty="0"/>
              <a:t>request and receive current documentation from a qualified professional that supports the request for accommodations, academic adjustments, and or auxiliary aids and services;</a:t>
            </a:r>
          </a:p>
          <a:p>
            <a:pPr marL="114300" indent="0">
              <a:buNone/>
            </a:pPr>
            <a:r>
              <a:rPr lang="en-US" dirty="0"/>
              <a:t> </a:t>
            </a:r>
          </a:p>
          <a:p>
            <a:pPr lvl="0"/>
            <a:r>
              <a:rPr lang="en-US" dirty="0"/>
              <a:t>deny a request for accommodations, academic adjustments, and or auxiliary aids and services if the documentation does not demonstrate that the request is warranted, or if the individual fails to provide appropriate documentation;</a:t>
            </a:r>
          </a:p>
          <a:p>
            <a:pPr marL="114300" indent="0">
              <a:buNone/>
            </a:pPr>
            <a:r>
              <a:rPr lang="en-US" dirty="0"/>
              <a:t> </a:t>
            </a:r>
          </a:p>
          <a:p>
            <a:pPr lvl="0"/>
            <a:r>
              <a:rPr lang="en-US" dirty="0"/>
              <a:t>select among equally effective accommodations, adjustments, and/or auxiliary aids and services;</a:t>
            </a:r>
          </a:p>
          <a:p>
            <a:pPr marL="114300" indent="0">
              <a:buNone/>
            </a:pPr>
            <a:r>
              <a:rPr lang="en-US" dirty="0"/>
              <a:t> </a:t>
            </a:r>
          </a:p>
          <a:p>
            <a:pPr lvl="0"/>
            <a:r>
              <a:rPr lang="en-US" dirty="0"/>
              <a:t>refuse to provide an accommodation, adjustment, and/or auxiliary aid and service that imposes a fundamental alteration on a program or activity of the college.</a:t>
            </a:r>
          </a:p>
          <a:p>
            <a:pPr marL="114300" indent="0">
              <a:buNone/>
            </a:pPr>
            <a:r>
              <a:rPr lang="en-US" dirty="0"/>
              <a:t> </a:t>
            </a:r>
          </a:p>
        </p:txBody>
      </p:sp>
    </p:spTree>
    <p:extLst>
      <p:ext uri="{BB962C8B-B14F-4D97-AF65-F5344CB8AC3E}">
        <p14:creationId xmlns:p14="http://schemas.microsoft.com/office/powerpoint/2010/main" val="3639932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u="sng" dirty="0"/>
            </a:br>
            <a:r>
              <a:rPr lang="en-US" b="1" u="sng" dirty="0"/>
              <a:t>CONFIDENTALITY</a:t>
            </a:r>
            <a:br>
              <a:rPr lang="en-US" dirty="0"/>
            </a:br>
            <a:endParaRPr lang="en-US" dirty="0"/>
          </a:p>
        </p:txBody>
      </p:sp>
      <p:sp>
        <p:nvSpPr>
          <p:cNvPr id="3" name="Content Placeholder 2"/>
          <p:cNvSpPr>
            <a:spLocks noGrp="1"/>
          </p:cNvSpPr>
          <p:nvPr>
            <p:ph idx="1"/>
          </p:nvPr>
        </p:nvSpPr>
        <p:spPr/>
        <p:txBody>
          <a:bodyPr>
            <a:normAutofit/>
          </a:bodyPr>
          <a:lstStyle/>
          <a:p>
            <a:pPr marL="114300" indent="0">
              <a:buNone/>
            </a:pPr>
            <a:r>
              <a:rPr lang="en-US" b="1" u="sng" dirty="0"/>
              <a:t>CONFIDENTALITY</a:t>
            </a:r>
            <a:endParaRPr lang="en-US" dirty="0"/>
          </a:p>
          <a:p>
            <a:pPr marL="114300" indent="0">
              <a:buNone/>
            </a:pPr>
            <a:endParaRPr lang="en-US" dirty="0"/>
          </a:p>
          <a:p>
            <a:pPr marL="114300" indent="0">
              <a:buNone/>
            </a:pPr>
            <a:r>
              <a:rPr lang="en-US" dirty="0"/>
              <a:t>In accordance with the requirements of the federal Family Education Rights and Privacy Act (FERPA), Disability Services protects each student’s right to privacy by limiting access to departmental records pertaining to the provision of services and accommodations.  For communication to occur with faculty/staff, parents, medical providers, and/or therapists/counselors regarding disability services or educational records students have to sign a release of information before any information is shared or communicated.  See the appendix section for the</a:t>
            </a:r>
            <a:r>
              <a:rPr lang="en-US" i="1" dirty="0"/>
              <a:t> Consent for Release of Confidential Information and the FERPA release forms.  </a:t>
            </a:r>
            <a:r>
              <a:rPr lang="en-US" dirty="0"/>
              <a:t> </a:t>
            </a:r>
          </a:p>
          <a:p>
            <a:endParaRPr lang="en-US" dirty="0"/>
          </a:p>
        </p:txBody>
      </p:sp>
    </p:spTree>
    <p:extLst>
      <p:ext uri="{BB962C8B-B14F-4D97-AF65-F5344CB8AC3E}">
        <p14:creationId xmlns:p14="http://schemas.microsoft.com/office/powerpoint/2010/main" val="1181176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Release of Information (FERPA) Form</a:t>
            </a:r>
          </a:p>
        </p:txBody>
      </p:sp>
      <p:sp>
        <p:nvSpPr>
          <p:cNvPr id="3" name="Content Placeholder 2"/>
          <p:cNvSpPr>
            <a:spLocks noGrp="1"/>
          </p:cNvSpPr>
          <p:nvPr>
            <p:ph idx="1"/>
          </p:nvPr>
        </p:nvSpPr>
        <p:spPr/>
        <p:txBody>
          <a:bodyPr>
            <a:normAutofit/>
          </a:bodyPr>
          <a:lstStyle/>
          <a:p>
            <a:pPr marL="114300" indent="0">
              <a:buNone/>
            </a:pPr>
            <a:r>
              <a:rPr lang="en-US" dirty="0"/>
              <a:t> </a:t>
            </a:r>
          </a:p>
          <a:p>
            <a:pPr marL="114300" indent="0">
              <a:buNone/>
            </a:pPr>
            <a:r>
              <a:rPr lang="en-US" dirty="0"/>
              <a:t>  </a:t>
            </a:r>
            <a:r>
              <a:rPr lang="en-US" u="sng" dirty="0">
                <a:hlinkClick r:id="rId2" tooltip="link to Student Release of Information Form"/>
              </a:rPr>
              <a:t>VGCC FERPA Form</a:t>
            </a:r>
            <a:r>
              <a:rPr lang="en-US" u="sng" dirty="0"/>
              <a:t>   </a:t>
            </a:r>
            <a:r>
              <a:rPr lang="en-US" dirty="0"/>
              <a:t>(opens in new window)</a:t>
            </a:r>
          </a:p>
          <a:p>
            <a:pPr marL="114300" indent="0">
              <a:buNone/>
            </a:pPr>
            <a:endParaRPr lang="en-US" u="sng" dirty="0"/>
          </a:p>
          <a:p>
            <a:pPr marL="114300" indent="0">
              <a:buNone/>
            </a:pPr>
            <a:r>
              <a:rPr lang="en-US" u="sng" dirty="0"/>
              <a:t>https://www.vgcc.edu/web/wpc/uploads/2019/05/Student_Release_of_Information_FERPA_Form.pdf</a:t>
            </a:r>
          </a:p>
          <a:p>
            <a:pPr marL="114300" indent="0">
              <a:buNone/>
            </a:pPr>
            <a:endParaRPr lang="en-US" u="sng" dirty="0"/>
          </a:p>
          <a:p>
            <a:pPr marL="114300" indent="0">
              <a:buNone/>
            </a:pPr>
            <a:endParaRPr lang="en-US" dirty="0"/>
          </a:p>
        </p:txBody>
      </p:sp>
    </p:spTree>
    <p:extLst>
      <p:ext uri="{BB962C8B-B14F-4D97-AF65-F5344CB8AC3E}">
        <p14:creationId xmlns:p14="http://schemas.microsoft.com/office/powerpoint/2010/main" val="2974412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REFERENCES</a:t>
            </a:r>
          </a:p>
        </p:txBody>
      </p:sp>
      <p:sp>
        <p:nvSpPr>
          <p:cNvPr id="3" name="Content Placeholder 2"/>
          <p:cNvSpPr>
            <a:spLocks noGrp="1"/>
          </p:cNvSpPr>
          <p:nvPr>
            <p:ph idx="1"/>
          </p:nvPr>
        </p:nvSpPr>
        <p:spPr>
          <a:xfrm>
            <a:off x="628650" y="1295400"/>
            <a:ext cx="7886700" cy="5257799"/>
          </a:xfrm>
        </p:spPr>
        <p:txBody>
          <a:bodyPr>
            <a:normAutofit fontScale="70000" lnSpcReduction="20000"/>
          </a:bodyPr>
          <a:lstStyle/>
          <a:p>
            <a:endParaRPr lang="en-US" sz="2800" b="0" i="0" u="none" strike="noStrike" baseline="0" dirty="0">
              <a:solidFill>
                <a:srgbClr val="000000"/>
              </a:solidFill>
              <a:latin typeface="Arial" panose="020B0604020202020204" pitchFamily="34" charset="0"/>
            </a:endParaRPr>
          </a:p>
          <a:p>
            <a:r>
              <a:rPr lang="en-US" sz="2400" b="1" i="0" u="none" strike="noStrike" baseline="0" dirty="0">
                <a:solidFill>
                  <a:srgbClr val="000000"/>
                </a:solidFill>
                <a:latin typeface="Arial" panose="020B0604020202020204" pitchFamily="34" charset="0"/>
              </a:rPr>
              <a:t>Disability Rights North Carolina </a:t>
            </a:r>
          </a:p>
          <a:p>
            <a:pPr marL="0" indent="0">
              <a:buNone/>
            </a:pPr>
            <a:r>
              <a:rPr lang="en-US" sz="2400" dirty="0">
                <a:solidFill>
                  <a:srgbClr val="000000"/>
                </a:solidFill>
                <a:latin typeface="Arial" panose="020B0604020202020204" pitchFamily="34" charset="0"/>
              </a:rPr>
              <a:t>   </a:t>
            </a:r>
            <a:r>
              <a:rPr lang="en-US" sz="2400" b="0" i="0" u="none" strike="noStrike" baseline="0" dirty="0">
                <a:solidFill>
                  <a:srgbClr val="000000"/>
                </a:solidFill>
                <a:latin typeface="Arial" panose="020B0604020202020204" pitchFamily="34" charset="0"/>
              </a:rPr>
              <a:t>2626 Glenwood Ave., Suite 550 </a:t>
            </a:r>
          </a:p>
          <a:p>
            <a:pPr marL="0" indent="0">
              <a:buNone/>
            </a:pPr>
            <a:r>
              <a:rPr lang="en-US" sz="2400" b="0" i="0" u="none" strike="noStrike" baseline="0" dirty="0">
                <a:solidFill>
                  <a:srgbClr val="000000"/>
                </a:solidFill>
                <a:latin typeface="Arial" panose="020B0604020202020204" pitchFamily="34" charset="0"/>
              </a:rPr>
              <a:t>   Raleigh, NC 27608 </a:t>
            </a:r>
          </a:p>
          <a:p>
            <a:pPr marL="0" indent="0">
              <a:buNone/>
            </a:pPr>
            <a:r>
              <a:rPr lang="en-US" sz="2400" b="0" i="0" u="none" strike="noStrike" baseline="0" dirty="0">
                <a:solidFill>
                  <a:srgbClr val="000000"/>
                </a:solidFill>
                <a:latin typeface="Arial" panose="020B0604020202020204" pitchFamily="34" charset="0"/>
              </a:rPr>
              <a:t>   919-856-2195 </a:t>
            </a:r>
          </a:p>
          <a:p>
            <a:pPr marL="0" indent="0">
              <a:buNone/>
            </a:pPr>
            <a:r>
              <a:rPr lang="en-US" sz="2400" b="0" i="0" u="none" strike="noStrike" baseline="0" dirty="0">
                <a:solidFill>
                  <a:srgbClr val="000000"/>
                </a:solidFill>
                <a:latin typeface="Arial" panose="020B0604020202020204" pitchFamily="34" charset="0"/>
              </a:rPr>
              <a:t>   877-235-4210 (toll Free) </a:t>
            </a:r>
          </a:p>
          <a:p>
            <a:pPr marL="0" indent="0">
              <a:buNone/>
            </a:pPr>
            <a:r>
              <a:rPr lang="en-US" sz="2400" b="0" i="0" u="none" strike="noStrike" baseline="0">
                <a:solidFill>
                  <a:srgbClr val="000000"/>
                </a:solidFill>
                <a:latin typeface="Arial" panose="020B0604020202020204" pitchFamily="34" charset="0"/>
              </a:rPr>
              <a:t>   http</a:t>
            </a:r>
            <a:r>
              <a:rPr lang="en-US" sz="2400" b="0" i="0" u="none" strike="noStrike" baseline="0" dirty="0">
                <a:solidFill>
                  <a:srgbClr val="000000"/>
                </a:solidFill>
                <a:latin typeface="Arial" panose="020B0604020202020204" pitchFamily="34" charset="0"/>
              </a:rPr>
              <a:t>://www.disabilityrightsnc.org/ </a:t>
            </a:r>
          </a:p>
          <a:p>
            <a:pPr marL="0" indent="0">
              <a:buNone/>
            </a:pPr>
            <a:endParaRPr lang="en-US" sz="2400" b="0" i="0" u="none" strike="noStrike" baseline="0" dirty="0">
              <a:solidFill>
                <a:srgbClr val="000000"/>
              </a:solidFill>
              <a:latin typeface="Arial" panose="020B0604020202020204" pitchFamily="34" charset="0"/>
            </a:endParaRPr>
          </a:p>
          <a:p>
            <a:r>
              <a:rPr lang="en-US" sz="2400" b="1" i="0" u="none" strike="noStrike" baseline="0" dirty="0">
                <a:solidFill>
                  <a:srgbClr val="000000"/>
                </a:solidFill>
                <a:latin typeface="Arial" panose="020B0604020202020204" pitchFamily="34" charset="0"/>
              </a:rPr>
              <a:t>NC-AHEAD </a:t>
            </a:r>
            <a:endParaRPr lang="en-US" sz="2400" b="0" i="0" u="none" strike="noStrike" baseline="0" dirty="0">
              <a:solidFill>
                <a:srgbClr val="000000"/>
              </a:solidFill>
              <a:latin typeface="Arial" panose="020B0604020202020204" pitchFamily="34" charset="0"/>
            </a:endParaRPr>
          </a:p>
          <a:p>
            <a:pPr marL="0" indent="0">
              <a:buNone/>
            </a:pPr>
            <a:r>
              <a:rPr lang="en-US" sz="2400" b="0" i="0" u="none" strike="noStrike" baseline="0" dirty="0">
                <a:solidFill>
                  <a:srgbClr val="000000"/>
                </a:solidFill>
                <a:latin typeface="Arial" panose="020B0604020202020204" pitchFamily="34" charset="0"/>
              </a:rPr>
              <a:t>   http://www.ahead.org/affiliates/north-carolina </a:t>
            </a:r>
          </a:p>
          <a:p>
            <a:pPr marL="0" indent="0">
              <a:buNone/>
            </a:pPr>
            <a:endParaRPr lang="en-US" sz="2400" b="0" i="0" u="none" strike="noStrike" baseline="0" dirty="0">
              <a:solidFill>
                <a:srgbClr val="000000"/>
              </a:solidFill>
              <a:latin typeface="Arial" panose="020B0604020202020204" pitchFamily="34" charset="0"/>
            </a:endParaRPr>
          </a:p>
          <a:p>
            <a:r>
              <a:rPr lang="en-US" sz="2400" b="1" i="0" u="none" strike="noStrike" baseline="0" dirty="0">
                <a:solidFill>
                  <a:srgbClr val="000000"/>
                </a:solidFill>
                <a:latin typeface="Arial" panose="020B0604020202020204" pitchFamily="34" charset="0"/>
              </a:rPr>
              <a:t>North Carolina Assistive Technology Project </a:t>
            </a:r>
            <a:endParaRPr lang="en-US" sz="2400" b="0" i="0" u="none" strike="noStrike" baseline="0" dirty="0">
              <a:solidFill>
                <a:srgbClr val="000000"/>
              </a:solidFill>
              <a:latin typeface="Arial" panose="020B0604020202020204" pitchFamily="34" charset="0"/>
            </a:endParaRPr>
          </a:p>
          <a:p>
            <a:pPr marL="0" indent="0">
              <a:buNone/>
            </a:pPr>
            <a:r>
              <a:rPr lang="en-US" sz="2400" dirty="0">
                <a:solidFill>
                  <a:srgbClr val="000000"/>
                </a:solidFill>
                <a:latin typeface="Arial" panose="020B0604020202020204" pitchFamily="34" charset="0"/>
              </a:rPr>
              <a:t>   </a:t>
            </a:r>
            <a:r>
              <a:rPr lang="en-US" sz="2400" b="0" i="0" u="none" strike="noStrike" baseline="0" dirty="0">
                <a:solidFill>
                  <a:srgbClr val="000000"/>
                </a:solidFill>
                <a:latin typeface="Arial" panose="020B0604020202020204" pitchFamily="34" charset="0"/>
              </a:rPr>
              <a:t>http://www.ncatp.org </a:t>
            </a:r>
          </a:p>
          <a:p>
            <a:pPr marL="0" indent="0">
              <a:buNone/>
            </a:pPr>
            <a:r>
              <a:rPr lang="en-US" sz="2400" b="0" i="0" u="none" strike="noStrike" baseline="0" dirty="0">
                <a:solidFill>
                  <a:srgbClr val="000000"/>
                </a:solidFill>
                <a:latin typeface="Arial" panose="020B0604020202020204" pitchFamily="34" charset="0"/>
              </a:rPr>
              <a:t>	Center Locations </a:t>
            </a:r>
          </a:p>
          <a:p>
            <a:pPr marL="0" indent="0">
              <a:buNone/>
            </a:pPr>
            <a:r>
              <a:rPr lang="en-US" sz="2400" b="0" i="0" u="none" strike="noStrike" baseline="0" dirty="0">
                <a:solidFill>
                  <a:srgbClr val="000000"/>
                </a:solidFill>
                <a:latin typeface="Arial" panose="020B0604020202020204" pitchFamily="34" charset="0"/>
              </a:rPr>
              <a:t>	http://www.ncatp.org/Centers.html </a:t>
            </a:r>
          </a:p>
          <a:p>
            <a:r>
              <a:rPr lang="en-US" sz="2400" b="1" dirty="0">
                <a:solidFill>
                  <a:srgbClr val="000000"/>
                </a:solidFill>
                <a:latin typeface="Arial" panose="020B0604020202020204" pitchFamily="34" charset="0"/>
              </a:rPr>
              <a:t>Vance-Granville Community College</a:t>
            </a:r>
          </a:p>
          <a:p>
            <a:pPr marL="0" indent="0">
              <a:buNone/>
            </a:pPr>
            <a:r>
              <a:rPr lang="en-US" sz="2400" b="1" dirty="0">
                <a:solidFill>
                  <a:srgbClr val="000000"/>
                </a:solidFill>
                <a:latin typeface="Arial" panose="020B0604020202020204" pitchFamily="34" charset="0"/>
              </a:rPr>
              <a:t>     https://www.vgcc.edu/office-of-accessibility/</a:t>
            </a:r>
          </a:p>
          <a:p>
            <a:pPr marL="0" indent="0">
              <a:buNone/>
            </a:pPr>
            <a:r>
              <a:rPr lang="en-US" sz="2400" b="1" i="0" u="none" strike="noStrike" baseline="0" dirty="0">
                <a:solidFill>
                  <a:srgbClr val="000000"/>
                </a:solidFill>
                <a:latin typeface="Arial" panose="020B0604020202020204" pitchFamily="34" charset="0"/>
              </a:rPr>
              <a:t>     </a:t>
            </a:r>
          </a:p>
        </p:txBody>
      </p:sp>
    </p:spTree>
    <p:extLst>
      <p:ext uri="{BB962C8B-B14F-4D97-AF65-F5344CB8AC3E}">
        <p14:creationId xmlns:p14="http://schemas.microsoft.com/office/powerpoint/2010/main" val="1251715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7028</TotalTime>
  <Words>598</Words>
  <Application>Microsoft Office PowerPoint</Application>
  <PresentationFormat>On-screen Show (4:3)</PresentationFormat>
  <Paragraphs>76</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Symbol</vt:lpstr>
      <vt:lpstr>Times New Roman</vt:lpstr>
      <vt:lpstr>Office Theme</vt:lpstr>
      <vt:lpstr>DISABILITY ACADEMY  MODULE 2 PRESENTATION</vt:lpstr>
      <vt:lpstr>Student Rights</vt:lpstr>
      <vt:lpstr>STUDENT RESPONSIBILITIES </vt:lpstr>
      <vt:lpstr>SUGGESTIONS FOR STUDENTS</vt:lpstr>
      <vt:lpstr>THE COLLEGE’S RESPONSIBILITIES </vt:lpstr>
      <vt:lpstr>THE COLLEGE’S RIGHTS </vt:lpstr>
      <vt:lpstr> CONFIDENTALITY </vt:lpstr>
      <vt:lpstr>Student Release of Information (FERPA) Form</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VANCE-GRANVILLE COMMUNITY COLLEGE DISABILITY SERVICES</dc:title>
  <dc:creator>Cathy</dc:creator>
  <cp:lastModifiedBy>Trudie Hughes</cp:lastModifiedBy>
  <cp:revision>100</cp:revision>
  <dcterms:created xsi:type="dcterms:W3CDTF">2014-02-24T01:15:04Z</dcterms:created>
  <dcterms:modified xsi:type="dcterms:W3CDTF">2019-07-29T12:55:03Z</dcterms:modified>
</cp:coreProperties>
</file>