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7" r:id="rId1"/>
  </p:sldMasterIdLst>
  <p:sldIdLst>
    <p:sldId id="256" r:id="rId2"/>
    <p:sldId id="265" r:id="rId3"/>
    <p:sldId id="257" r:id="rId4"/>
    <p:sldId id="261" r:id="rId5"/>
    <p:sldId id="262" r:id="rId6"/>
    <p:sldId id="263" r:id="rId7"/>
    <p:sldId id="276" r:id="rId8"/>
    <p:sldId id="260" r:id="rId9"/>
    <p:sldId id="268" r:id="rId10"/>
    <p:sldId id="269" r:id="rId11"/>
    <p:sldId id="259" r:id="rId12"/>
    <p:sldId id="266" r:id="rId13"/>
    <p:sldId id="267" r:id="rId14"/>
    <p:sldId id="274" r:id="rId15"/>
    <p:sldId id="270" r:id="rId16"/>
    <p:sldId id="271" r:id="rId17"/>
    <p:sldId id="272" r:id="rId18"/>
    <p:sldId id="275" r:id="rId19"/>
    <p:sldId id="273" r:id="rId20"/>
    <p:sldId id="25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B1549C-7977-46E1-9F76-043C91E2C24D}" v="8" dt="2019-10-31T13:11:28.2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39" d="100"/>
          <a:sy n="39" d="100"/>
        </p:scale>
        <p:origin x="66" y="8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die Hughes" userId="0253f165-71f1-49b6-adfa-5c86101c5e0e" providerId="ADAL" clId="{1CB1549C-7977-46E1-9F76-043C91E2C24D}"/>
    <pc:docChg chg="undo custSel modSld">
      <pc:chgData name="Trudie Hughes" userId="0253f165-71f1-49b6-adfa-5c86101c5e0e" providerId="ADAL" clId="{1CB1549C-7977-46E1-9F76-043C91E2C24D}" dt="2019-10-31T13:11:40.733" v="137" actId="2711"/>
      <pc:docMkLst>
        <pc:docMk/>
      </pc:docMkLst>
      <pc:sldChg chg="modSp">
        <pc:chgData name="Trudie Hughes" userId="0253f165-71f1-49b6-adfa-5c86101c5e0e" providerId="ADAL" clId="{1CB1549C-7977-46E1-9F76-043C91E2C24D}" dt="2019-10-31T13:11:40.733" v="137" actId="2711"/>
        <pc:sldMkLst>
          <pc:docMk/>
          <pc:sldMk cId="196882869" sldId="258"/>
        </pc:sldMkLst>
        <pc:spChg chg="mod">
          <ac:chgData name="Trudie Hughes" userId="0253f165-71f1-49b6-adfa-5c86101c5e0e" providerId="ADAL" clId="{1CB1549C-7977-46E1-9F76-043C91E2C24D}" dt="2019-10-31T13:11:40.733" v="137" actId="2711"/>
          <ac:spMkLst>
            <pc:docMk/>
            <pc:sldMk cId="196882869" sldId="258"/>
            <ac:spMk id="2" creationId="{00000000-0000-0000-0000-000000000000}"/>
          </ac:spMkLst>
        </pc:spChg>
      </pc:sldChg>
      <pc:sldChg chg="modSp">
        <pc:chgData name="Trudie Hughes" userId="0253f165-71f1-49b6-adfa-5c86101c5e0e" providerId="ADAL" clId="{1CB1549C-7977-46E1-9F76-043C91E2C24D}" dt="2019-10-31T13:09:26.419" v="120" actId="2711"/>
        <pc:sldMkLst>
          <pc:docMk/>
          <pc:sldMk cId="2596363923" sldId="259"/>
        </pc:sldMkLst>
        <pc:spChg chg="mod">
          <ac:chgData name="Trudie Hughes" userId="0253f165-71f1-49b6-adfa-5c86101c5e0e" providerId="ADAL" clId="{1CB1549C-7977-46E1-9F76-043C91E2C24D}" dt="2019-10-31T13:09:20.027" v="119" actId="14100"/>
          <ac:spMkLst>
            <pc:docMk/>
            <pc:sldMk cId="2596363923" sldId="259"/>
            <ac:spMk id="2" creationId="{00000000-0000-0000-0000-000000000000}"/>
          </ac:spMkLst>
        </pc:spChg>
        <pc:spChg chg="mod">
          <ac:chgData name="Trudie Hughes" userId="0253f165-71f1-49b6-adfa-5c86101c5e0e" providerId="ADAL" clId="{1CB1549C-7977-46E1-9F76-043C91E2C24D}" dt="2019-10-31T13:09:26.419" v="120" actId="2711"/>
          <ac:spMkLst>
            <pc:docMk/>
            <pc:sldMk cId="2596363923" sldId="259"/>
            <ac:spMk id="3" creationId="{00000000-0000-0000-0000-000000000000}"/>
          </ac:spMkLst>
        </pc:spChg>
      </pc:sldChg>
      <pc:sldChg chg="modSp">
        <pc:chgData name="Trudie Hughes" userId="0253f165-71f1-49b6-adfa-5c86101c5e0e" providerId="ADAL" clId="{1CB1549C-7977-46E1-9F76-043C91E2C24D}" dt="2019-10-31T13:07:24.391" v="97" actId="2711"/>
        <pc:sldMkLst>
          <pc:docMk/>
          <pc:sldMk cId="2912691226" sldId="260"/>
        </pc:sldMkLst>
        <pc:spChg chg="mod">
          <ac:chgData name="Trudie Hughes" userId="0253f165-71f1-49b6-adfa-5c86101c5e0e" providerId="ADAL" clId="{1CB1549C-7977-46E1-9F76-043C91E2C24D}" dt="2019-10-31T13:07:24.391" v="97" actId="2711"/>
          <ac:spMkLst>
            <pc:docMk/>
            <pc:sldMk cId="2912691226" sldId="260"/>
            <ac:spMk id="2" creationId="{00000000-0000-0000-0000-000000000000}"/>
          </ac:spMkLst>
        </pc:spChg>
        <pc:spChg chg="mod">
          <ac:chgData name="Trudie Hughes" userId="0253f165-71f1-49b6-adfa-5c86101c5e0e" providerId="ADAL" clId="{1CB1549C-7977-46E1-9F76-043C91E2C24D}" dt="2019-10-31T13:07:19.828" v="96" actId="2711"/>
          <ac:spMkLst>
            <pc:docMk/>
            <pc:sldMk cId="2912691226" sldId="260"/>
            <ac:spMk id="3" creationId="{00000000-0000-0000-0000-000000000000}"/>
          </ac:spMkLst>
        </pc:spChg>
      </pc:sldChg>
      <pc:sldChg chg="modSp">
        <pc:chgData name="Trudie Hughes" userId="0253f165-71f1-49b6-adfa-5c86101c5e0e" providerId="ADAL" clId="{1CB1549C-7977-46E1-9F76-043C91E2C24D}" dt="2019-10-31T13:03:43.607" v="14" actId="27636"/>
        <pc:sldMkLst>
          <pc:docMk/>
          <pc:sldMk cId="4060894829" sldId="261"/>
        </pc:sldMkLst>
        <pc:spChg chg="mod">
          <ac:chgData name="Trudie Hughes" userId="0253f165-71f1-49b6-adfa-5c86101c5e0e" providerId="ADAL" clId="{1CB1549C-7977-46E1-9F76-043C91E2C24D}" dt="2019-10-31T13:03:31.090" v="10" actId="6549"/>
          <ac:spMkLst>
            <pc:docMk/>
            <pc:sldMk cId="4060894829" sldId="261"/>
            <ac:spMk id="2" creationId="{00000000-0000-0000-0000-000000000000}"/>
          </ac:spMkLst>
        </pc:spChg>
        <pc:spChg chg="mod">
          <ac:chgData name="Trudie Hughes" userId="0253f165-71f1-49b6-adfa-5c86101c5e0e" providerId="ADAL" clId="{1CB1549C-7977-46E1-9F76-043C91E2C24D}" dt="2019-10-31T13:03:43.607" v="13" actId="27636"/>
          <ac:spMkLst>
            <pc:docMk/>
            <pc:sldMk cId="4060894829" sldId="261"/>
            <ac:spMk id="3" creationId="{00000000-0000-0000-0000-000000000000}"/>
          </ac:spMkLst>
        </pc:spChg>
        <pc:spChg chg="mod">
          <ac:chgData name="Trudie Hughes" userId="0253f165-71f1-49b6-adfa-5c86101c5e0e" providerId="ADAL" clId="{1CB1549C-7977-46E1-9F76-043C91E2C24D}" dt="2019-10-31T13:03:43.607" v="14" actId="27636"/>
          <ac:spMkLst>
            <pc:docMk/>
            <pc:sldMk cId="4060894829" sldId="261"/>
            <ac:spMk id="4" creationId="{00000000-0000-0000-0000-000000000000}"/>
          </ac:spMkLst>
        </pc:spChg>
      </pc:sldChg>
      <pc:sldChg chg="modSp">
        <pc:chgData name="Trudie Hughes" userId="0253f165-71f1-49b6-adfa-5c86101c5e0e" providerId="ADAL" clId="{1CB1549C-7977-46E1-9F76-043C91E2C24D}" dt="2019-10-31T13:04:46.660" v="23" actId="2711"/>
        <pc:sldMkLst>
          <pc:docMk/>
          <pc:sldMk cId="2648225547" sldId="262"/>
        </pc:sldMkLst>
        <pc:spChg chg="mod">
          <ac:chgData name="Trudie Hughes" userId="0253f165-71f1-49b6-adfa-5c86101c5e0e" providerId="ADAL" clId="{1CB1549C-7977-46E1-9F76-043C91E2C24D}" dt="2019-10-31T13:04:39.503" v="22" actId="255"/>
          <ac:spMkLst>
            <pc:docMk/>
            <pc:sldMk cId="2648225547" sldId="262"/>
            <ac:spMk id="2" creationId="{00000000-0000-0000-0000-000000000000}"/>
          </ac:spMkLst>
        </pc:spChg>
        <pc:spChg chg="mod">
          <ac:chgData name="Trudie Hughes" userId="0253f165-71f1-49b6-adfa-5c86101c5e0e" providerId="ADAL" clId="{1CB1549C-7977-46E1-9F76-043C91E2C24D}" dt="2019-10-31T13:04:46.660" v="23" actId="2711"/>
          <ac:spMkLst>
            <pc:docMk/>
            <pc:sldMk cId="2648225547" sldId="262"/>
            <ac:spMk id="3" creationId="{00000000-0000-0000-0000-000000000000}"/>
          </ac:spMkLst>
        </pc:spChg>
      </pc:sldChg>
      <pc:sldChg chg="modSp">
        <pc:chgData name="Trudie Hughes" userId="0253f165-71f1-49b6-adfa-5c86101c5e0e" providerId="ADAL" clId="{1CB1549C-7977-46E1-9F76-043C91E2C24D}" dt="2019-10-31T13:05:41.038" v="33" actId="2711"/>
        <pc:sldMkLst>
          <pc:docMk/>
          <pc:sldMk cId="2390983043" sldId="263"/>
        </pc:sldMkLst>
        <pc:spChg chg="mod">
          <ac:chgData name="Trudie Hughes" userId="0253f165-71f1-49b6-adfa-5c86101c5e0e" providerId="ADAL" clId="{1CB1549C-7977-46E1-9F76-043C91E2C24D}" dt="2019-10-31T13:05:34.133" v="32" actId="255"/>
          <ac:spMkLst>
            <pc:docMk/>
            <pc:sldMk cId="2390983043" sldId="263"/>
            <ac:spMk id="2" creationId="{00000000-0000-0000-0000-000000000000}"/>
          </ac:spMkLst>
        </pc:spChg>
        <pc:spChg chg="mod">
          <ac:chgData name="Trudie Hughes" userId="0253f165-71f1-49b6-adfa-5c86101c5e0e" providerId="ADAL" clId="{1CB1549C-7977-46E1-9F76-043C91E2C24D}" dt="2019-10-31T13:05:41.038" v="33" actId="2711"/>
          <ac:spMkLst>
            <pc:docMk/>
            <pc:sldMk cId="2390983043" sldId="263"/>
            <ac:spMk id="3" creationId="{00000000-0000-0000-0000-000000000000}"/>
          </ac:spMkLst>
        </pc:spChg>
      </pc:sldChg>
      <pc:sldChg chg="modSp">
        <pc:chgData name="Trudie Hughes" userId="0253f165-71f1-49b6-adfa-5c86101c5e0e" providerId="ADAL" clId="{1CB1549C-7977-46E1-9F76-043C91E2C24D}" dt="2019-10-31T13:09:39.592" v="122" actId="2711"/>
        <pc:sldMkLst>
          <pc:docMk/>
          <pc:sldMk cId="942385934" sldId="266"/>
        </pc:sldMkLst>
        <pc:spChg chg="mod">
          <ac:chgData name="Trudie Hughes" userId="0253f165-71f1-49b6-adfa-5c86101c5e0e" providerId="ADAL" clId="{1CB1549C-7977-46E1-9F76-043C91E2C24D}" dt="2019-10-31T13:09:33.919" v="121" actId="2711"/>
          <ac:spMkLst>
            <pc:docMk/>
            <pc:sldMk cId="942385934" sldId="266"/>
            <ac:spMk id="2" creationId="{00000000-0000-0000-0000-000000000000}"/>
          </ac:spMkLst>
        </pc:spChg>
        <pc:spChg chg="mod">
          <ac:chgData name="Trudie Hughes" userId="0253f165-71f1-49b6-adfa-5c86101c5e0e" providerId="ADAL" clId="{1CB1549C-7977-46E1-9F76-043C91E2C24D}" dt="2019-10-31T13:09:39.592" v="122" actId="2711"/>
          <ac:spMkLst>
            <pc:docMk/>
            <pc:sldMk cId="942385934" sldId="266"/>
            <ac:spMk id="3" creationId="{00000000-0000-0000-0000-000000000000}"/>
          </ac:spMkLst>
        </pc:spChg>
      </pc:sldChg>
      <pc:sldChg chg="modSp">
        <pc:chgData name="Trudie Hughes" userId="0253f165-71f1-49b6-adfa-5c86101c5e0e" providerId="ADAL" clId="{1CB1549C-7977-46E1-9F76-043C91E2C24D}" dt="2019-10-31T13:09:52.452" v="124" actId="2711"/>
        <pc:sldMkLst>
          <pc:docMk/>
          <pc:sldMk cId="2371500018" sldId="267"/>
        </pc:sldMkLst>
        <pc:spChg chg="mod">
          <ac:chgData name="Trudie Hughes" userId="0253f165-71f1-49b6-adfa-5c86101c5e0e" providerId="ADAL" clId="{1CB1549C-7977-46E1-9F76-043C91E2C24D}" dt="2019-10-31T13:09:47.139" v="123" actId="2711"/>
          <ac:spMkLst>
            <pc:docMk/>
            <pc:sldMk cId="2371500018" sldId="267"/>
            <ac:spMk id="2" creationId="{00000000-0000-0000-0000-000000000000}"/>
          </ac:spMkLst>
        </pc:spChg>
        <pc:spChg chg="mod">
          <ac:chgData name="Trudie Hughes" userId="0253f165-71f1-49b6-adfa-5c86101c5e0e" providerId="ADAL" clId="{1CB1549C-7977-46E1-9F76-043C91E2C24D}" dt="2019-10-31T13:09:52.452" v="124" actId="2711"/>
          <ac:spMkLst>
            <pc:docMk/>
            <pc:sldMk cId="2371500018" sldId="267"/>
            <ac:spMk id="3" creationId="{00000000-0000-0000-0000-000000000000}"/>
          </ac:spMkLst>
        </pc:spChg>
      </pc:sldChg>
      <pc:sldChg chg="modSp">
        <pc:chgData name="Trudie Hughes" userId="0253f165-71f1-49b6-adfa-5c86101c5e0e" providerId="ADAL" clId="{1CB1549C-7977-46E1-9F76-043C91E2C24D}" dt="2019-10-31T13:07:37.736" v="99" actId="2711"/>
        <pc:sldMkLst>
          <pc:docMk/>
          <pc:sldMk cId="2176099468" sldId="268"/>
        </pc:sldMkLst>
        <pc:spChg chg="mod">
          <ac:chgData name="Trudie Hughes" userId="0253f165-71f1-49b6-adfa-5c86101c5e0e" providerId="ADAL" clId="{1CB1549C-7977-46E1-9F76-043C91E2C24D}" dt="2019-10-31T13:07:31.860" v="98" actId="2711"/>
          <ac:spMkLst>
            <pc:docMk/>
            <pc:sldMk cId="2176099468" sldId="268"/>
            <ac:spMk id="2" creationId="{00000000-0000-0000-0000-000000000000}"/>
          </ac:spMkLst>
        </pc:spChg>
        <pc:spChg chg="mod">
          <ac:chgData name="Trudie Hughes" userId="0253f165-71f1-49b6-adfa-5c86101c5e0e" providerId="ADAL" clId="{1CB1549C-7977-46E1-9F76-043C91E2C24D}" dt="2019-10-31T13:07:37.736" v="99" actId="2711"/>
          <ac:spMkLst>
            <pc:docMk/>
            <pc:sldMk cId="2176099468" sldId="268"/>
            <ac:spMk id="3" creationId="{00000000-0000-0000-0000-000000000000}"/>
          </ac:spMkLst>
        </pc:spChg>
      </pc:sldChg>
      <pc:sldChg chg="modSp">
        <pc:chgData name="Trudie Hughes" userId="0253f165-71f1-49b6-adfa-5c86101c5e0e" providerId="ADAL" clId="{1CB1549C-7977-46E1-9F76-043C91E2C24D}" dt="2019-10-31T13:08:42.289" v="106" actId="2711"/>
        <pc:sldMkLst>
          <pc:docMk/>
          <pc:sldMk cId="4000088078" sldId="269"/>
        </pc:sldMkLst>
        <pc:spChg chg="mod">
          <ac:chgData name="Trudie Hughes" userId="0253f165-71f1-49b6-adfa-5c86101c5e0e" providerId="ADAL" clId="{1CB1549C-7977-46E1-9F76-043C91E2C24D}" dt="2019-10-31T13:08:28.726" v="104" actId="14100"/>
          <ac:spMkLst>
            <pc:docMk/>
            <pc:sldMk cId="4000088078" sldId="269"/>
            <ac:spMk id="2" creationId="{00000000-0000-0000-0000-000000000000}"/>
          </ac:spMkLst>
        </pc:spChg>
        <pc:spChg chg="mod">
          <ac:chgData name="Trudie Hughes" userId="0253f165-71f1-49b6-adfa-5c86101c5e0e" providerId="ADAL" clId="{1CB1549C-7977-46E1-9F76-043C91E2C24D}" dt="2019-10-31T13:08:36.680" v="105" actId="2711"/>
          <ac:spMkLst>
            <pc:docMk/>
            <pc:sldMk cId="4000088078" sldId="269"/>
            <ac:spMk id="3" creationId="{00000000-0000-0000-0000-000000000000}"/>
          </ac:spMkLst>
        </pc:spChg>
        <pc:spChg chg="mod">
          <ac:chgData name="Trudie Hughes" userId="0253f165-71f1-49b6-adfa-5c86101c5e0e" providerId="ADAL" clId="{1CB1549C-7977-46E1-9F76-043C91E2C24D}" dt="2019-10-31T13:08:42.289" v="106" actId="2711"/>
          <ac:spMkLst>
            <pc:docMk/>
            <pc:sldMk cId="4000088078" sldId="269"/>
            <ac:spMk id="4" creationId="{00000000-0000-0000-0000-000000000000}"/>
          </ac:spMkLst>
        </pc:spChg>
      </pc:sldChg>
      <pc:sldChg chg="modSp">
        <pc:chgData name="Trudie Hughes" userId="0253f165-71f1-49b6-adfa-5c86101c5e0e" providerId="ADAL" clId="{1CB1549C-7977-46E1-9F76-043C91E2C24D}" dt="2019-10-31T13:10:15.236" v="127" actId="2711"/>
        <pc:sldMkLst>
          <pc:docMk/>
          <pc:sldMk cId="2993101544" sldId="270"/>
        </pc:sldMkLst>
        <pc:spChg chg="mod">
          <ac:chgData name="Trudie Hughes" userId="0253f165-71f1-49b6-adfa-5c86101c5e0e" providerId="ADAL" clId="{1CB1549C-7977-46E1-9F76-043C91E2C24D}" dt="2019-10-31T13:10:10.392" v="126" actId="2711"/>
          <ac:spMkLst>
            <pc:docMk/>
            <pc:sldMk cId="2993101544" sldId="270"/>
            <ac:spMk id="2" creationId="{00000000-0000-0000-0000-000000000000}"/>
          </ac:spMkLst>
        </pc:spChg>
        <pc:spChg chg="mod">
          <ac:chgData name="Trudie Hughes" userId="0253f165-71f1-49b6-adfa-5c86101c5e0e" providerId="ADAL" clId="{1CB1549C-7977-46E1-9F76-043C91E2C24D}" dt="2019-10-31T13:10:15.236" v="127" actId="2711"/>
          <ac:spMkLst>
            <pc:docMk/>
            <pc:sldMk cId="2993101544" sldId="270"/>
            <ac:spMk id="3" creationId="{00000000-0000-0000-0000-000000000000}"/>
          </ac:spMkLst>
        </pc:spChg>
      </pc:sldChg>
      <pc:sldChg chg="modSp">
        <pc:chgData name="Trudie Hughes" userId="0253f165-71f1-49b6-adfa-5c86101c5e0e" providerId="ADAL" clId="{1CB1549C-7977-46E1-9F76-043C91E2C24D}" dt="2019-10-31T13:10:39.696" v="129" actId="2711"/>
        <pc:sldMkLst>
          <pc:docMk/>
          <pc:sldMk cId="4079090896" sldId="271"/>
        </pc:sldMkLst>
        <pc:spChg chg="mod">
          <ac:chgData name="Trudie Hughes" userId="0253f165-71f1-49b6-adfa-5c86101c5e0e" providerId="ADAL" clId="{1CB1549C-7977-46E1-9F76-043C91E2C24D}" dt="2019-10-31T13:10:34.711" v="128" actId="2711"/>
          <ac:spMkLst>
            <pc:docMk/>
            <pc:sldMk cId="4079090896" sldId="271"/>
            <ac:spMk id="2" creationId="{00000000-0000-0000-0000-000000000000}"/>
          </ac:spMkLst>
        </pc:spChg>
        <pc:spChg chg="mod">
          <ac:chgData name="Trudie Hughes" userId="0253f165-71f1-49b6-adfa-5c86101c5e0e" providerId="ADAL" clId="{1CB1549C-7977-46E1-9F76-043C91E2C24D}" dt="2019-10-31T13:10:39.696" v="129" actId="2711"/>
          <ac:spMkLst>
            <pc:docMk/>
            <pc:sldMk cId="4079090896" sldId="271"/>
            <ac:spMk id="3" creationId="{00000000-0000-0000-0000-000000000000}"/>
          </ac:spMkLst>
        </pc:spChg>
      </pc:sldChg>
      <pc:sldChg chg="modSp">
        <pc:chgData name="Trudie Hughes" userId="0253f165-71f1-49b6-adfa-5c86101c5e0e" providerId="ADAL" clId="{1CB1549C-7977-46E1-9F76-043C91E2C24D}" dt="2019-10-31T13:10:55.510" v="131" actId="2711"/>
        <pc:sldMkLst>
          <pc:docMk/>
          <pc:sldMk cId="1562946713" sldId="272"/>
        </pc:sldMkLst>
        <pc:spChg chg="mod">
          <ac:chgData name="Trudie Hughes" userId="0253f165-71f1-49b6-adfa-5c86101c5e0e" providerId="ADAL" clId="{1CB1549C-7977-46E1-9F76-043C91E2C24D}" dt="2019-10-31T13:10:50.197" v="130" actId="2711"/>
          <ac:spMkLst>
            <pc:docMk/>
            <pc:sldMk cId="1562946713" sldId="272"/>
            <ac:spMk id="2" creationId="{00000000-0000-0000-0000-000000000000}"/>
          </ac:spMkLst>
        </pc:spChg>
        <pc:spChg chg="mod">
          <ac:chgData name="Trudie Hughes" userId="0253f165-71f1-49b6-adfa-5c86101c5e0e" providerId="ADAL" clId="{1CB1549C-7977-46E1-9F76-043C91E2C24D}" dt="2019-10-31T13:10:55.510" v="131" actId="2711"/>
          <ac:spMkLst>
            <pc:docMk/>
            <pc:sldMk cId="1562946713" sldId="272"/>
            <ac:spMk id="3" creationId="{00000000-0000-0000-0000-000000000000}"/>
          </ac:spMkLst>
        </pc:spChg>
      </pc:sldChg>
      <pc:sldChg chg="modSp">
        <pc:chgData name="Trudie Hughes" userId="0253f165-71f1-49b6-adfa-5c86101c5e0e" providerId="ADAL" clId="{1CB1549C-7977-46E1-9F76-043C91E2C24D}" dt="2019-10-31T13:11:28.185" v="136" actId="2711"/>
        <pc:sldMkLst>
          <pc:docMk/>
          <pc:sldMk cId="1058410746" sldId="273"/>
        </pc:sldMkLst>
        <pc:spChg chg="mod">
          <ac:chgData name="Trudie Hughes" userId="0253f165-71f1-49b6-adfa-5c86101c5e0e" providerId="ADAL" clId="{1CB1549C-7977-46E1-9F76-043C91E2C24D}" dt="2019-10-31T13:11:21.465" v="135" actId="1076"/>
          <ac:spMkLst>
            <pc:docMk/>
            <pc:sldMk cId="1058410746" sldId="273"/>
            <ac:spMk id="2" creationId="{00000000-0000-0000-0000-000000000000}"/>
          </ac:spMkLst>
        </pc:spChg>
        <pc:spChg chg="mod">
          <ac:chgData name="Trudie Hughes" userId="0253f165-71f1-49b6-adfa-5c86101c5e0e" providerId="ADAL" clId="{1CB1549C-7977-46E1-9F76-043C91E2C24D}" dt="2019-10-31T13:11:28.185" v="136" actId="2711"/>
          <ac:spMkLst>
            <pc:docMk/>
            <pc:sldMk cId="1058410746" sldId="273"/>
            <ac:spMk id="3" creationId="{00000000-0000-0000-0000-000000000000}"/>
          </ac:spMkLst>
        </pc:spChg>
      </pc:sldChg>
      <pc:sldChg chg="modSp">
        <pc:chgData name="Trudie Hughes" userId="0253f165-71f1-49b6-adfa-5c86101c5e0e" providerId="ADAL" clId="{1CB1549C-7977-46E1-9F76-043C91E2C24D}" dt="2019-10-31T13:10:00.125" v="125" actId="2711"/>
        <pc:sldMkLst>
          <pc:docMk/>
          <pc:sldMk cId="1210633806" sldId="274"/>
        </pc:sldMkLst>
        <pc:spChg chg="mod">
          <ac:chgData name="Trudie Hughes" userId="0253f165-71f1-49b6-adfa-5c86101c5e0e" providerId="ADAL" clId="{1CB1549C-7977-46E1-9F76-043C91E2C24D}" dt="2019-10-31T13:10:00.125" v="125" actId="2711"/>
          <ac:spMkLst>
            <pc:docMk/>
            <pc:sldMk cId="1210633806" sldId="274"/>
            <ac:spMk id="2" creationId="{00000000-0000-0000-0000-000000000000}"/>
          </ac:spMkLst>
        </pc:spChg>
      </pc:sldChg>
      <pc:sldChg chg="modSp">
        <pc:chgData name="Trudie Hughes" userId="0253f165-71f1-49b6-adfa-5c86101c5e0e" providerId="ADAL" clId="{1CB1549C-7977-46E1-9F76-043C91E2C24D}" dt="2019-10-31T13:11:02.760" v="132" actId="2711"/>
        <pc:sldMkLst>
          <pc:docMk/>
          <pc:sldMk cId="964118814" sldId="275"/>
        </pc:sldMkLst>
        <pc:spChg chg="mod">
          <ac:chgData name="Trudie Hughes" userId="0253f165-71f1-49b6-adfa-5c86101c5e0e" providerId="ADAL" clId="{1CB1549C-7977-46E1-9F76-043C91E2C24D}" dt="2019-10-31T13:11:02.760" v="132" actId="2711"/>
          <ac:spMkLst>
            <pc:docMk/>
            <pc:sldMk cId="964118814" sldId="275"/>
            <ac:spMk id="2" creationId="{00000000-0000-0000-0000-000000000000}"/>
          </ac:spMkLst>
        </pc:spChg>
      </pc:sldChg>
      <pc:sldChg chg="modSp">
        <pc:chgData name="Trudie Hughes" userId="0253f165-71f1-49b6-adfa-5c86101c5e0e" providerId="ADAL" clId="{1CB1549C-7977-46E1-9F76-043C91E2C24D}" dt="2019-10-31T13:06:51.716" v="68" actId="2711"/>
        <pc:sldMkLst>
          <pc:docMk/>
          <pc:sldMk cId="2517983301" sldId="276"/>
        </pc:sldMkLst>
        <pc:spChg chg="mod">
          <ac:chgData name="Trudie Hughes" userId="0253f165-71f1-49b6-adfa-5c86101c5e0e" providerId="ADAL" clId="{1CB1549C-7977-46E1-9F76-043C91E2C24D}" dt="2019-10-31T13:06:45.481" v="67" actId="2711"/>
          <ac:spMkLst>
            <pc:docMk/>
            <pc:sldMk cId="2517983301" sldId="276"/>
            <ac:spMk id="2" creationId="{7763A32B-DCB4-4EAA-9D8B-39CE620D14B9}"/>
          </ac:spMkLst>
        </pc:spChg>
        <pc:spChg chg="mod">
          <ac:chgData name="Trudie Hughes" userId="0253f165-71f1-49b6-adfa-5c86101c5e0e" providerId="ADAL" clId="{1CB1549C-7977-46E1-9F76-043C91E2C24D}" dt="2019-10-31T13:06:51.716" v="68" actId="2711"/>
          <ac:spMkLst>
            <pc:docMk/>
            <pc:sldMk cId="2517983301" sldId="276"/>
            <ac:spMk id="3" creationId="{CD2205F1-995D-4DB7-BCE9-C86B36BE04A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9169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6510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6011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smtClean="0"/>
              <a:pPr/>
              <a:t>10/31/2019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5394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194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0019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15699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0402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1703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10/31/2019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92402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10/31/2019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6600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10/31/2019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94352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5677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smtClean="0"/>
              <a:pPr/>
              <a:t>10/31/2019</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8959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smtClean="0"/>
              <a:pPr/>
              <a:t>10/31/2019</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9744044"/>
      </p:ext>
    </p:extLst>
  </p:cSld>
  <p:clrMap bg1="dk1" tx1="lt1" bg2="dk2" tx2="lt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youtu.be/SH3vt-XrkEs"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www.psychiatry.org/patients-families/adhd/what-is-adhd" TargetMode="External"/><Relationship Id="rId2" Type="http://schemas.openxmlformats.org/officeDocument/2006/relationships/hyperlink" Target="https://www.understood.org/en/learning-attention-issues/child-learning-disabilities/add-adhd/understanding-adhd" TargetMode="External"/><Relationship Id="rId1" Type="http://schemas.openxmlformats.org/officeDocument/2006/relationships/slideLayout" Target="../slideLayouts/slideLayout2.xml"/><Relationship Id="rId5" Type="http://schemas.openxmlformats.org/officeDocument/2006/relationships/hyperlink" Target="https://chadd.org/for-adults/overview/" TargetMode="External"/><Relationship Id="rId4" Type="http://schemas.openxmlformats.org/officeDocument/2006/relationships/hyperlink" Target="https://www.nimh.nih.gov/health/publications/could-i-have-adhd/index.shtml#pub1"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cdc.gov/ncbddd/adhd/diagnosis.html#re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10001" y="5280846"/>
            <a:ext cx="10572000" cy="1089973"/>
          </a:xfrm>
        </p:spPr>
        <p:txBody>
          <a:bodyPr>
            <a:normAutofit/>
          </a:bodyPr>
          <a:lstStyle/>
          <a:p>
            <a:r>
              <a:rPr lang="en-US" sz="3200" dirty="0"/>
              <a:t>Review and Recommended Accommodations</a:t>
            </a:r>
          </a:p>
          <a:p>
            <a:r>
              <a:rPr lang="en-US" sz="2200" dirty="0"/>
              <a:t>By: Amanda Christian</a:t>
            </a:r>
          </a:p>
        </p:txBody>
      </p:sp>
      <p:pic>
        <p:nvPicPr>
          <p:cNvPr id="4" name="Picture 3" descr="This is a picture of the brain with words around it that say: hyperactivity, disinhibition, disorganization, forgetfulness, distractedness and inattention.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7639" y="239843"/>
            <a:ext cx="8064709" cy="4452078"/>
          </a:xfrm>
          <a:prstGeom prst="rect">
            <a:avLst/>
          </a:prstGeom>
        </p:spPr>
      </p:pic>
      <p:sp>
        <p:nvSpPr>
          <p:cNvPr id="2" name="Title 1"/>
          <p:cNvSpPr>
            <a:spLocks noGrp="1"/>
          </p:cNvSpPr>
          <p:nvPr>
            <p:ph type="ctrTitle"/>
          </p:nvPr>
        </p:nvSpPr>
        <p:spPr/>
        <p:txBody>
          <a:bodyPr/>
          <a:lstStyle/>
          <a:p>
            <a:r>
              <a:rPr lang="en-US" dirty="0"/>
              <a:t>ADHD</a:t>
            </a:r>
          </a:p>
        </p:txBody>
      </p:sp>
    </p:spTree>
    <p:extLst>
      <p:ext uri="{BB962C8B-B14F-4D97-AF65-F5344CB8AC3E}">
        <p14:creationId xmlns:p14="http://schemas.microsoft.com/office/powerpoint/2010/main" val="3036120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4872"/>
            <a:ext cx="11381998" cy="1036051"/>
          </a:xfrm>
        </p:spPr>
        <p:txBody>
          <a:bodyPr/>
          <a:lstStyle/>
          <a:p>
            <a:pPr algn="ctr"/>
            <a:r>
              <a:rPr lang="en-US" sz="3200" dirty="0">
                <a:latin typeface="Arial" panose="020B0604020202020204" pitchFamily="34" charset="0"/>
                <a:cs typeface="Arial" panose="020B0604020202020204" pitchFamily="34" charset="0"/>
              </a:rPr>
              <a:t>Areas in the Educational Setting that can be challenging</a:t>
            </a:r>
          </a:p>
        </p:txBody>
      </p:sp>
      <p:sp>
        <p:nvSpPr>
          <p:cNvPr id="3" name="Content Placeholder 2"/>
          <p:cNvSpPr>
            <a:spLocks noGrp="1"/>
          </p:cNvSpPr>
          <p:nvPr>
            <p:ph sz="half" idx="1"/>
          </p:nvPr>
        </p:nvSpPr>
        <p:spPr>
          <a:xfrm>
            <a:off x="269824" y="2222287"/>
            <a:ext cx="5734762" cy="4373385"/>
          </a:xfrm>
        </p:spPr>
        <p:txBody>
          <a:bodyPr>
            <a:noAutofit/>
          </a:bodyPr>
          <a:lstStyle/>
          <a:p>
            <a:r>
              <a:rPr lang="en-US" sz="2000" dirty="0">
                <a:latin typeface="Arial" panose="020B0604020202020204" pitchFamily="34" charset="0"/>
                <a:cs typeface="Arial" panose="020B0604020202020204" pitchFamily="34" charset="0"/>
              </a:rPr>
              <a:t>Deficits in working memory: memory skills that are essential for writing essays, doing complex math problems and understanding what they read.</a:t>
            </a:r>
          </a:p>
          <a:p>
            <a:r>
              <a:rPr lang="en-US" sz="2000" dirty="0">
                <a:latin typeface="Arial" panose="020B0604020202020204" pitchFamily="34" charset="0"/>
                <a:cs typeface="Arial" panose="020B0604020202020204" pitchFamily="34" charset="0"/>
              </a:rPr>
              <a:t>Difficulty getting started and finishing tasks.</a:t>
            </a:r>
          </a:p>
          <a:p>
            <a:r>
              <a:rPr lang="en-US" sz="2000" dirty="0">
                <a:latin typeface="Arial" panose="020B0604020202020204" pitchFamily="34" charset="0"/>
                <a:cs typeface="Arial" panose="020B0604020202020204" pitchFamily="34" charset="0"/>
              </a:rPr>
              <a:t>An impaired sense of time; often late, don’t manage time well.</a:t>
            </a:r>
          </a:p>
          <a:p>
            <a:r>
              <a:rPr lang="en-US" sz="2000" dirty="0">
                <a:latin typeface="Arial" panose="020B0604020202020204" pitchFamily="34" charset="0"/>
                <a:cs typeface="Arial" panose="020B0604020202020204" pitchFamily="34" charset="0"/>
              </a:rPr>
              <a:t>Difficulty controlling emotions; more likely to speak impulsively.</a:t>
            </a:r>
          </a:p>
        </p:txBody>
      </p:sp>
      <p:sp>
        <p:nvSpPr>
          <p:cNvPr id="4" name="Content Placeholder 3"/>
          <p:cNvSpPr>
            <a:spLocks noGrp="1"/>
          </p:cNvSpPr>
          <p:nvPr>
            <p:ph sz="half" idx="2"/>
          </p:nvPr>
        </p:nvSpPr>
        <p:spPr>
          <a:xfrm>
            <a:off x="6187415" y="2222286"/>
            <a:ext cx="5684795" cy="4373385"/>
          </a:xfrm>
        </p:spPr>
        <p:txBody>
          <a:bodyPr>
            <a:normAutofit/>
          </a:bodyPr>
          <a:lstStyle/>
          <a:p>
            <a:r>
              <a:rPr lang="en-US" sz="2000" dirty="0">
                <a:latin typeface="Arial" panose="020B0604020202020204" pitchFamily="34" charset="0"/>
                <a:cs typeface="Arial" panose="020B0604020202020204" pitchFamily="34" charset="0"/>
              </a:rPr>
              <a:t>Difficulty analyzing, problem-solving, synthesizing and implementing a plan.</a:t>
            </a:r>
          </a:p>
          <a:p>
            <a:r>
              <a:rPr lang="en-US" sz="2000" dirty="0">
                <a:latin typeface="Arial" panose="020B0604020202020204" pitchFamily="34" charset="0"/>
                <a:cs typeface="Arial" panose="020B0604020202020204" pitchFamily="34" charset="0"/>
              </a:rPr>
              <a:t>Slow reading and writing.</a:t>
            </a:r>
          </a:p>
          <a:p>
            <a:r>
              <a:rPr lang="en-US" sz="2000" dirty="0">
                <a:latin typeface="Arial" panose="020B0604020202020204" pitchFamily="34" charset="0"/>
                <a:cs typeface="Arial" panose="020B0604020202020204" pitchFamily="34" charset="0"/>
              </a:rPr>
              <a:t>Disorganization:  losing things, disorganized notebooks, backpacks</a:t>
            </a:r>
          </a:p>
          <a:p>
            <a:r>
              <a:rPr lang="en-US" sz="2000" dirty="0">
                <a:latin typeface="Arial" panose="020B0604020202020204" pitchFamily="34" charset="0"/>
                <a:cs typeface="Arial" panose="020B0604020202020204" pitchFamily="34" charset="0"/>
              </a:rPr>
              <a:t>Forgetfulness.</a:t>
            </a:r>
          </a:p>
          <a:p>
            <a:r>
              <a:rPr lang="en-US" sz="2000" dirty="0">
                <a:latin typeface="Arial" panose="020B0604020202020204" pitchFamily="34" charset="0"/>
                <a:cs typeface="Arial" panose="020B0604020202020204" pitchFamily="34" charset="0"/>
              </a:rPr>
              <a:t>Undiagnosed coexisting conditions like learning disabilities or depression that make it more difficult to learn.</a:t>
            </a:r>
          </a:p>
        </p:txBody>
      </p:sp>
    </p:spTree>
    <p:extLst>
      <p:ext uri="{BB962C8B-B14F-4D97-AF65-F5344CB8AC3E}">
        <p14:creationId xmlns:p14="http://schemas.microsoft.com/office/powerpoint/2010/main" val="4000088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8"/>
            <a:ext cx="11147538" cy="730981"/>
          </a:xfrm>
        </p:spPr>
        <p:txBody>
          <a:bodyPr/>
          <a:lstStyle/>
          <a:p>
            <a:pPr algn="ctr"/>
            <a:r>
              <a:rPr lang="en-US" sz="3200" dirty="0">
                <a:latin typeface="Arial" panose="020B0604020202020204" pitchFamily="34" charset="0"/>
                <a:cs typeface="Arial" panose="020B0604020202020204" pitchFamily="34" charset="0"/>
              </a:rPr>
              <a:t>Potential Reasonable Post Secondary Accommodations </a:t>
            </a:r>
          </a:p>
        </p:txBody>
      </p:sp>
      <p:sp>
        <p:nvSpPr>
          <p:cNvPr id="3" name="Content Placeholder 2"/>
          <p:cNvSpPr>
            <a:spLocks noGrp="1"/>
          </p:cNvSpPr>
          <p:nvPr>
            <p:ph idx="1"/>
          </p:nvPr>
        </p:nvSpPr>
        <p:spPr>
          <a:xfrm>
            <a:off x="818712" y="2222287"/>
            <a:ext cx="10554574" cy="4238474"/>
          </a:xfrm>
        </p:spPr>
        <p:txBody>
          <a:bodyPr>
            <a:normAutofit/>
          </a:bodyPr>
          <a:lstStyle/>
          <a:p>
            <a:pPr lvl="0" fontAlgn="base"/>
            <a:r>
              <a:rPr lang="en-US" sz="2400" dirty="0">
                <a:latin typeface="Arial" panose="020B0604020202020204" pitchFamily="34" charset="0"/>
                <a:cs typeface="Arial" panose="020B0604020202020204" pitchFamily="34" charset="0"/>
              </a:rPr>
              <a:t>Access to all due dates in advance</a:t>
            </a:r>
          </a:p>
          <a:p>
            <a:pPr lvl="0" fontAlgn="base"/>
            <a:r>
              <a:rPr lang="en-US" sz="2400" dirty="0">
                <a:latin typeface="Arial" panose="020B0604020202020204" pitchFamily="34" charset="0"/>
                <a:cs typeface="Arial" panose="020B0604020202020204" pitchFamily="34" charset="0"/>
              </a:rPr>
              <a:t>Extended time to complete assignments</a:t>
            </a:r>
          </a:p>
          <a:p>
            <a:pPr lvl="0" fontAlgn="base"/>
            <a:r>
              <a:rPr lang="en-US" sz="2400" dirty="0">
                <a:latin typeface="Arial" panose="020B0604020202020204" pitchFamily="34" charset="0"/>
                <a:cs typeface="Arial" panose="020B0604020202020204" pitchFamily="34" charset="0"/>
              </a:rPr>
              <a:t>Periodic check in for assignment completion and/or understanding</a:t>
            </a:r>
          </a:p>
          <a:p>
            <a:pPr lvl="0" fontAlgn="base"/>
            <a:r>
              <a:rPr lang="en-US" sz="2400" dirty="0">
                <a:latin typeface="Arial" panose="020B0604020202020204" pitchFamily="34" charset="0"/>
                <a:cs typeface="Arial" panose="020B0604020202020204" pitchFamily="34" charset="0"/>
              </a:rPr>
              <a:t>Written instructions</a:t>
            </a:r>
          </a:p>
          <a:p>
            <a:pPr lvl="0" fontAlgn="base"/>
            <a:r>
              <a:rPr lang="en-US" sz="2400" dirty="0">
                <a:latin typeface="Arial" panose="020B0604020202020204" pitchFamily="34" charset="0"/>
                <a:cs typeface="Arial" panose="020B0604020202020204" pitchFamily="34" charset="0"/>
              </a:rPr>
              <a:t>Record Lectures</a:t>
            </a:r>
          </a:p>
          <a:p>
            <a:pPr lvl="0" fontAlgn="base"/>
            <a:r>
              <a:rPr lang="en-US" sz="2400" dirty="0">
                <a:latin typeface="Arial" panose="020B0604020202020204" pitchFamily="34" charset="0"/>
                <a:cs typeface="Arial" panose="020B0604020202020204" pitchFamily="34" charset="0"/>
              </a:rPr>
              <a:t>Copies of class or meeting notes</a:t>
            </a:r>
          </a:p>
          <a:p>
            <a:pPr lvl="0" fontAlgn="base"/>
            <a:r>
              <a:rPr lang="en-US" sz="2400" dirty="0">
                <a:latin typeface="Arial" panose="020B0604020202020204" pitchFamily="34" charset="0"/>
                <a:cs typeface="Arial" panose="020B0604020202020204" pitchFamily="34" charset="0"/>
              </a:rPr>
              <a:t>Note takers</a:t>
            </a:r>
          </a:p>
          <a:p>
            <a:pPr lvl="0" fontAlgn="base"/>
            <a:r>
              <a:rPr lang="en-US" sz="2400" dirty="0">
                <a:latin typeface="Arial" panose="020B0604020202020204" pitchFamily="34" charset="0"/>
                <a:cs typeface="Arial" panose="020B0604020202020204" pitchFamily="34" charset="0"/>
              </a:rPr>
              <a:t>Use of word processor in class for notes</a:t>
            </a:r>
          </a:p>
          <a:p>
            <a:pPr fontAlgn="base"/>
            <a:endParaRPr lang="en-US" dirty="0"/>
          </a:p>
        </p:txBody>
      </p:sp>
    </p:spTree>
    <p:extLst>
      <p:ext uri="{BB962C8B-B14F-4D97-AF65-F5344CB8AC3E}">
        <p14:creationId xmlns:p14="http://schemas.microsoft.com/office/powerpoint/2010/main" val="2596363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More Accommodations</a:t>
            </a:r>
          </a:p>
        </p:txBody>
      </p:sp>
      <p:sp>
        <p:nvSpPr>
          <p:cNvPr id="3" name="Content Placeholder 2"/>
          <p:cNvSpPr>
            <a:spLocks noGrp="1"/>
          </p:cNvSpPr>
          <p:nvPr>
            <p:ph idx="1"/>
          </p:nvPr>
        </p:nvSpPr>
        <p:spPr>
          <a:xfrm>
            <a:off x="818712" y="2222287"/>
            <a:ext cx="10554574" cy="4268454"/>
          </a:xfrm>
        </p:spPr>
        <p:txBody>
          <a:bodyPr>
            <a:normAutofit/>
          </a:bodyPr>
          <a:lstStyle/>
          <a:p>
            <a:pPr lvl="0" fontAlgn="base"/>
            <a:r>
              <a:rPr lang="en-US" sz="2400" dirty="0">
                <a:latin typeface="Arial" panose="020B0604020202020204" pitchFamily="34" charset="0"/>
                <a:cs typeface="Arial" panose="020B0604020202020204" pitchFamily="34" charset="0"/>
              </a:rPr>
              <a:t>Extended time to complete tests</a:t>
            </a:r>
          </a:p>
          <a:p>
            <a:pPr lvl="0" fontAlgn="base"/>
            <a:r>
              <a:rPr lang="en-US" sz="2400" dirty="0">
                <a:latin typeface="Arial" panose="020B0604020202020204" pitchFamily="34" charset="0"/>
                <a:cs typeface="Arial" panose="020B0604020202020204" pitchFamily="34" charset="0"/>
              </a:rPr>
              <a:t>Distraction reduced testing</a:t>
            </a:r>
          </a:p>
          <a:p>
            <a:pPr lvl="0" fontAlgn="base"/>
            <a:r>
              <a:rPr lang="en-US" sz="2400" dirty="0">
                <a:latin typeface="Arial" panose="020B0604020202020204" pitchFamily="34" charset="0"/>
                <a:cs typeface="Arial" panose="020B0604020202020204" pitchFamily="34" charset="0"/>
              </a:rPr>
              <a:t>Printed materials is audio or electronic format</a:t>
            </a:r>
          </a:p>
          <a:p>
            <a:pPr lvl="0" fontAlgn="base"/>
            <a:r>
              <a:rPr lang="en-US" sz="2400" dirty="0">
                <a:latin typeface="Arial" panose="020B0604020202020204" pitchFamily="34" charset="0"/>
                <a:cs typeface="Arial" panose="020B0604020202020204" pitchFamily="34" charset="0"/>
              </a:rPr>
              <a:t>Breaks during class and/or testing</a:t>
            </a:r>
          </a:p>
          <a:p>
            <a:pPr lvl="0" fontAlgn="base"/>
            <a:r>
              <a:rPr lang="en-US" sz="2400" dirty="0">
                <a:latin typeface="Arial" panose="020B0604020202020204" pitchFamily="34" charset="0"/>
                <a:cs typeface="Arial" panose="020B0604020202020204" pitchFamily="34" charset="0"/>
              </a:rPr>
              <a:t>Private, quiet work space</a:t>
            </a:r>
          </a:p>
          <a:p>
            <a:pPr lvl="0" fontAlgn="base"/>
            <a:r>
              <a:rPr lang="en-US" sz="2400" dirty="0">
                <a:latin typeface="Arial" panose="020B0604020202020204" pitchFamily="34" charset="0"/>
                <a:cs typeface="Arial" panose="020B0604020202020204" pitchFamily="34" charset="0"/>
              </a:rPr>
              <a:t>Reduced course loads</a:t>
            </a:r>
          </a:p>
          <a:p>
            <a:pPr lvl="0" fontAlgn="base"/>
            <a:r>
              <a:rPr lang="en-US" sz="2400" dirty="0">
                <a:latin typeface="Arial" panose="020B0604020202020204" pitchFamily="34" charset="0"/>
                <a:cs typeface="Arial" panose="020B0604020202020204" pitchFamily="34" charset="0"/>
              </a:rPr>
              <a:t>Preferential registration for smaller classes</a:t>
            </a:r>
          </a:p>
          <a:p>
            <a:pPr lvl="0" fontAlgn="base"/>
            <a:r>
              <a:rPr lang="en-US" sz="2400" dirty="0">
                <a:latin typeface="Arial" panose="020B0604020202020204" pitchFamily="34" charset="0"/>
                <a:cs typeface="Arial" panose="020B0604020202020204" pitchFamily="34" charset="0"/>
              </a:rPr>
              <a:t>Preferential seating near the front of a class </a:t>
            </a:r>
          </a:p>
          <a:p>
            <a:pPr marL="0" indent="0">
              <a:buNone/>
            </a:pPr>
            <a:endParaRPr lang="en-US" dirty="0"/>
          </a:p>
        </p:txBody>
      </p:sp>
    </p:spTree>
    <p:extLst>
      <p:ext uri="{BB962C8B-B14F-4D97-AF65-F5344CB8AC3E}">
        <p14:creationId xmlns:p14="http://schemas.microsoft.com/office/powerpoint/2010/main" val="942385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Refer, Suggest, Encourage	</a:t>
            </a:r>
          </a:p>
        </p:txBody>
      </p:sp>
      <p:sp>
        <p:nvSpPr>
          <p:cNvPr id="3" name="Content Placeholder 2"/>
          <p:cNvSpPr>
            <a:spLocks noGrp="1"/>
          </p:cNvSpPr>
          <p:nvPr>
            <p:ph idx="1"/>
          </p:nvPr>
        </p:nvSpPr>
        <p:spPr>
          <a:xfrm>
            <a:off x="818712" y="2222287"/>
            <a:ext cx="10554574" cy="4298434"/>
          </a:xfrm>
        </p:spPr>
        <p:txBody>
          <a:bodyPr>
            <a:normAutofit/>
          </a:bodyPr>
          <a:lstStyle/>
          <a:p>
            <a:r>
              <a:rPr lang="en-US" sz="2400" dirty="0">
                <a:latin typeface="Arial" panose="020B0604020202020204" pitchFamily="34" charset="0"/>
                <a:cs typeface="Arial" panose="020B0604020202020204" pitchFamily="34" charset="0"/>
              </a:rPr>
              <a:t>Encourage self advocacy</a:t>
            </a:r>
          </a:p>
          <a:p>
            <a:r>
              <a:rPr lang="en-US" sz="2400" dirty="0">
                <a:latin typeface="Arial" panose="020B0604020202020204" pitchFamily="34" charset="0"/>
                <a:cs typeface="Arial" panose="020B0604020202020204" pitchFamily="34" charset="0"/>
              </a:rPr>
              <a:t>Encourage building relationships with instructors</a:t>
            </a:r>
          </a:p>
          <a:p>
            <a:r>
              <a:rPr lang="en-US" sz="2400" dirty="0">
                <a:latin typeface="Arial" panose="020B0604020202020204" pitchFamily="34" charset="0"/>
                <a:cs typeface="Arial" panose="020B0604020202020204" pitchFamily="34" charset="0"/>
              </a:rPr>
              <a:t>Refer to tutors </a:t>
            </a:r>
          </a:p>
          <a:p>
            <a:r>
              <a:rPr lang="en-US" sz="2400" dirty="0">
                <a:latin typeface="Arial" panose="020B0604020202020204" pitchFamily="34" charset="0"/>
                <a:cs typeface="Arial" panose="020B0604020202020204" pitchFamily="34" charset="0"/>
              </a:rPr>
              <a:t>Refer to College Success Coaches</a:t>
            </a:r>
          </a:p>
          <a:p>
            <a:r>
              <a:rPr lang="en-US" sz="2400" dirty="0">
                <a:latin typeface="Arial" panose="020B0604020202020204" pitchFamily="34" charset="0"/>
                <a:cs typeface="Arial" panose="020B0604020202020204" pitchFamily="34" charset="0"/>
              </a:rPr>
              <a:t>Refer to other organizational supports such as TRIO, Counseling</a:t>
            </a:r>
          </a:p>
          <a:p>
            <a:r>
              <a:rPr lang="en-US" sz="2400" dirty="0">
                <a:latin typeface="Arial" panose="020B0604020202020204" pitchFamily="34" charset="0"/>
                <a:cs typeface="Arial" panose="020B0604020202020204" pitchFamily="34" charset="0"/>
              </a:rPr>
              <a:t>Encourage participation in workshops on campus for executive functioning, study skills and time management</a:t>
            </a:r>
          </a:p>
        </p:txBody>
      </p:sp>
    </p:spTree>
    <p:extLst>
      <p:ext uri="{BB962C8B-B14F-4D97-AF65-F5344CB8AC3E}">
        <p14:creationId xmlns:p14="http://schemas.microsoft.com/office/powerpoint/2010/main" val="2371500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9600" dirty="0">
                <a:latin typeface="Arial" panose="020B0604020202020204" pitchFamily="34" charset="0"/>
                <a:cs typeface="Arial" panose="020B0604020202020204" pitchFamily="34" charset="0"/>
              </a:rPr>
              <a:t>Review Time</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10633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895" y="54281"/>
            <a:ext cx="10571998" cy="1838734"/>
          </a:xfrm>
        </p:spPr>
        <p:txBody>
          <a:bodyPr/>
          <a:lstStyle/>
          <a:p>
            <a:pPr algn="ctr"/>
            <a:r>
              <a:rPr lang="en-US" sz="3200" dirty="0">
                <a:latin typeface="Arial" panose="020B0604020202020204" pitchFamily="34" charset="0"/>
                <a:cs typeface="Arial" panose="020B0604020202020204" pitchFamily="34" charset="0"/>
              </a:rPr>
              <a:t>Which symptom is described by: disorganization, lack of focus, difficulty giving attention to details,  and trouble staying on topic when talking? </a:t>
            </a:r>
          </a:p>
        </p:txBody>
      </p:sp>
      <p:sp>
        <p:nvSpPr>
          <p:cNvPr id="3" name="Content Placeholder 2"/>
          <p:cNvSpPr>
            <a:spLocks noGrp="1"/>
          </p:cNvSpPr>
          <p:nvPr>
            <p:ph idx="1"/>
          </p:nvPr>
        </p:nvSpPr>
        <p:spPr>
          <a:xfrm>
            <a:off x="368296" y="3085322"/>
            <a:ext cx="10554574" cy="1122275"/>
          </a:xfrm>
        </p:spPr>
        <p:txBody>
          <a:bodyPr>
            <a:normAutofit fontScale="85000" lnSpcReduction="20000"/>
          </a:bodyPr>
          <a:lstStyle/>
          <a:p>
            <a:pPr marL="0" indent="0" algn="ctr">
              <a:buNone/>
            </a:pPr>
            <a:r>
              <a:rPr lang="en-US" sz="9600" b="1" dirty="0">
                <a:solidFill>
                  <a:schemeClr val="bg2">
                    <a:lumMod val="50000"/>
                    <a:lumOff val="50000"/>
                  </a:schemeClr>
                </a:solidFill>
                <a:latin typeface="Arial" panose="020B0604020202020204" pitchFamily="34" charset="0"/>
                <a:cs typeface="Arial" panose="020B0604020202020204" pitchFamily="34" charset="0"/>
              </a:rPr>
              <a:t>Inattention</a:t>
            </a:r>
          </a:p>
        </p:txBody>
      </p:sp>
    </p:spTree>
    <p:extLst>
      <p:ext uri="{BB962C8B-B14F-4D97-AF65-F5344CB8AC3E}">
        <p14:creationId xmlns:p14="http://schemas.microsoft.com/office/powerpoint/2010/main" val="2993101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1288" y="194872"/>
            <a:ext cx="10571998" cy="1618937"/>
          </a:xfrm>
        </p:spPr>
        <p:txBody>
          <a:bodyPr/>
          <a:lstStyle/>
          <a:p>
            <a:pPr algn="ctr"/>
            <a:r>
              <a:rPr lang="en-US" sz="3600" dirty="0">
                <a:latin typeface="Arial" panose="020B0604020202020204" pitchFamily="34" charset="0"/>
                <a:cs typeface="Arial" panose="020B0604020202020204" pitchFamily="34" charset="0"/>
              </a:rPr>
              <a:t>Which symptom is described by:  fidgeting, getting up frequently, restlessness, and difficulty with staying quiet during tasks? </a:t>
            </a:r>
          </a:p>
        </p:txBody>
      </p:sp>
      <p:sp>
        <p:nvSpPr>
          <p:cNvPr id="3" name="Content Placeholder 2"/>
          <p:cNvSpPr>
            <a:spLocks noGrp="1"/>
          </p:cNvSpPr>
          <p:nvPr>
            <p:ph idx="1"/>
          </p:nvPr>
        </p:nvSpPr>
        <p:spPr/>
        <p:txBody>
          <a:bodyPr>
            <a:normAutofit/>
          </a:bodyPr>
          <a:lstStyle/>
          <a:p>
            <a:pPr marL="0" indent="0" algn="ctr">
              <a:buNone/>
            </a:pPr>
            <a:r>
              <a:rPr lang="en-US" sz="9600" b="1" dirty="0">
                <a:solidFill>
                  <a:schemeClr val="bg2">
                    <a:lumMod val="25000"/>
                    <a:lumOff val="75000"/>
                  </a:schemeClr>
                </a:solidFill>
                <a:latin typeface="Arial" panose="020B0604020202020204" pitchFamily="34" charset="0"/>
                <a:cs typeface="Arial" panose="020B0604020202020204" pitchFamily="34" charset="0"/>
              </a:rPr>
              <a:t>Hyperactivity</a:t>
            </a:r>
          </a:p>
        </p:txBody>
      </p:sp>
    </p:spTree>
    <p:extLst>
      <p:ext uri="{BB962C8B-B14F-4D97-AF65-F5344CB8AC3E}">
        <p14:creationId xmlns:p14="http://schemas.microsoft.com/office/powerpoint/2010/main" val="4079090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1"/>
            <a:ext cx="10571998" cy="1738859"/>
          </a:xfrm>
        </p:spPr>
        <p:txBody>
          <a:bodyPr/>
          <a:lstStyle/>
          <a:p>
            <a:pPr algn="ctr"/>
            <a:r>
              <a:rPr lang="en-US" sz="3600" dirty="0">
                <a:latin typeface="Arial" panose="020B0604020202020204" pitchFamily="34" charset="0"/>
                <a:cs typeface="Arial" panose="020B0604020202020204" pitchFamily="34" charset="0"/>
              </a:rPr>
              <a:t>Which symptom is described by:  impatience, having a hard time waiting to talk or react, and blurts out or interrupts?</a:t>
            </a:r>
          </a:p>
        </p:txBody>
      </p:sp>
      <p:sp>
        <p:nvSpPr>
          <p:cNvPr id="3" name="Content Placeholder 2"/>
          <p:cNvSpPr>
            <a:spLocks noGrp="1"/>
          </p:cNvSpPr>
          <p:nvPr>
            <p:ph idx="1"/>
          </p:nvPr>
        </p:nvSpPr>
        <p:spPr/>
        <p:txBody>
          <a:bodyPr>
            <a:normAutofit/>
          </a:bodyPr>
          <a:lstStyle/>
          <a:p>
            <a:pPr marL="0" indent="0" algn="ctr">
              <a:buNone/>
            </a:pPr>
            <a:r>
              <a:rPr lang="en-US" sz="9600" b="1" dirty="0">
                <a:solidFill>
                  <a:schemeClr val="bg2">
                    <a:lumMod val="25000"/>
                    <a:lumOff val="75000"/>
                  </a:schemeClr>
                </a:solidFill>
                <a:latin typeface="Arial" panose="020B0604020202020204" pitchFamily="34" charset="0"/>
                <a:cs typeface="Arial" panose="020B0604020202020204" pitchFamily="34" charset="0"/>
              </a:rPr>
              <a:t>Impulsivity</a:t>
            </a:r>
          </a:p>
        </p:txBody>
      </p:sp>
    </p:spTree>
    <p:extLst>
      <p:ext uri="{BB962C8B-B14F-4D97-AF65-F5344CB8AC3E}">
        <p14:creationId xmlns:p14="http://schemas.microsoft.com/office/powerpoint/2010/main" val="1562946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CASE STUDY</a:t>
            </a:r>
          </a:p>
        </p:txBody>
      </p:sp>
    </p:spTree>
    <p:extLst>
      <p:ext uri="{BB962C8B-B14F-4D97-AF65-F5344CB8AC3E}">
        <p14:creationId xmlns:p14="http://schemas.microsoft.com/office/powerpoint/2010/main" val="964118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756" y="198923"/>
            <a:ext cx="11862487" cy="5758248"/>
          </a:xfrm>
        </p:spPr>
        <p:txBody>
          <a:bodyPr/>
          <a:lstStyle/>
          <a:p>
            <a:r>
              <a:rPr lang="en-US" sz="2400" dirty="0">
                <a:latin typeface="Arial" panose="020B0604020202020204" pitchFamily="34" charset="0"/>
                <a:cs typeface="Arial" panose="020B0604020202020204" pitchFamily="34" charset="0"/>
              </a:rPr>
              <a:t>Jack shows up at your office 10 minutes late for his appointment.  He is 19 years old and just graduated high school last year and this is his first semester of college.  He identifies that he has difficulty staying on task and being organized.  He reports that he doesn’t always hear what the teacher says and gets very frustrated on tests and assignments as he just can’t seem to get them done on time.  Jack reports if it wasn’t for his special education case manager in high school he would have never been organized, as she did it all for him.  Jack says that he was able to go out of the class for tests and received more time.  Jack is unsure of what else may help him here at college.  Jack has proper documentation explaining that he has been diagnosed with ADHD, primarily inattentive and the documentation concurs that it may interfere with his functioning in the college setting due to inability to sustain attention for long periods of time.  What are some possible accommodations for Jack?</a:t>
            </a:r>
            <a:br>
              <a:rPr lang="en-US" dirty="0"/>
            </a:br>
            <a:endParaRPr lang="en-US" dirty="0"/>
          </a:p>
        </p:txBody>
      </p:sp>
      <p:sp>
        <p:nvSpPr>
          <p:cNvPr id="3" name="Subtitle 2"/>
          <p:cNvSpPr>
            <a:spLocks noGrp="1"/>
          </p:cNvSpPr>
          <p:nvPr>
            <p:ph type="subTitle" idx="1"/>
          </p:nvPr>
        </p:nvSpPr>
        <p:spPr>
          <a:xfrm>
            <a:off x="810001" y="5413474"/>
            <a:ext cx="10572000" cy="1716374"/>
          </a:xfrm>
        </p:spPr>
        <p:txBody>
          <a:bodyPr>
            <a:normAutofit/>
          </a:bodyPr>
          <a:lstStyle/>
          <a:p>
            <a:pPr marL="342900" indent="-342900">
              <a:buFont typeface="Arial" panose="020B0604020202020204" pitchFamily="34" charset="0"/>
              <a:buChar char="•"/>
            </a:pPr>
            <a:r>
              <a:rPr lang="en-US" sz="2000" b="1" dirty="0">
                <a:latin typeface="Arial" panose="020B0604020202020204" pitchFamily="34" charset="0"/>
                <a:cs typeface="Arial" panose="020B0604020202020204" pitchFamily="34" charset="0"/>
              </a:rPr>
              <a:t>Priority seating, distraction reduced setting for tests, extended time on tests, advance notice of due dates, periodic check ins with instructor, record lectures. </a:t>
            </a:r>
          </a:p>
          <a:p>
            <a:pPr marL="342900" indent="-342900">
              <a:buFont typeface="Arial" panose="020B0604020202020204" pitchFamily="34" charset="0"/>
              <a:buChar char="•"/>
            </a:pPr>
            <a:r>
              <a:rPr lang="en-US" sz="2000" b="1" dirty="0">
                <a:latin typeface="Arial" panose="020B0604020202020204" pitchFamily="34" charset="0"/>
                <a:cs typeface="Arial" panose="020B0604020202020204" pitchFamily="34" charset="0"/>
              </a:rPr>
              <a:t>Referral to college success coach. </a:t>
            </a:r>
          </a:p>
        </p:txBody>
      </p:sp>
    </p:spTree>
    <p:extLst>
      <p:ext uri="{BB962C8B-B14F-4D97-AF65-F5344CB8AC3E}">
        <p14:creationId xmlns:p14="http://schemas.microsoft.com/office/powerpoint/2010/main" val="1058410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anose="020F0502020204030204" pitchFamily="34" charset="0"/>
              </a:rPr>
              <a:t>ADHD/ADD,  an Invisible Disability  </a:t>
            </a:r>
          </a:p>
        </p:txBody>
      </p:sp>
      <p:sp>
        <p:nvSpPr>
          <p:cNvPr id="3" name="Text Placeholder 2"/>
          <p:cNvSpPr>
            <a:spLocks noGrp="1"/>
          </p:cNvSpPr>
          <p:nvPr>
            <p:ph type="body" idx="1"/>
          </p:nvPr>
        </p:nvSpPr>
        <p:spPr>
          <a:xfrm>
            <a:off x="810000" y="5281201"/>
            <a:ext cx="10561418" cy="971318"/>
          </a:xfrm>
        </p:spPr>
        <p:txBody>
          <a:bodyPr/>
          <a:lstStyle/>
          <a:p>
            <a:r>
              <a:rPr lang="en-US" sz="2400" b="1" dirty="0">
                <a:latin typeface="Calibri" panose="020F0502020204030204" pitchFamily="34" charset="0"/>
                <a:hlinkClick r:id="rId2"/>
              </a:rPr>
              <a:t>Invisible Disabilities and Postsecondary Education Video</a:t>
            </a:r>
            <a:endParaRPr lang="en-US" sz="2400" b="1" dirty="0">
              <a:latin typeface="Calibri" panose="020F0502020204030204" pitchFamily="34" charset="0"/>
            </a:endParaRPr>
          </a:p>
        </p:txBody>
      </p:sp>
    </p:spTree>
    <p:extLst>
      <p:ext uri="{BB962C8B-B14F-4D97-AF65-F5344CB8AC3E}">
        <p14:creationId xmlns:p14="http://schemas.microsoft.com/office/powerpoint/2010/main" val="2086377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Resources</a:t>
            </a:r>
          </a:p>
        </p:txBody>
      </p:sp>
      <p:sp>
        <p:nvSpPr>
          <p:cNvPr id="3" name="Content Placeholder 2"/>
          <p:cNvSpPr>
            <a:spLocks noGrp="1"/>
          </p:cNvSpPr>
          <p:nvPr>
            <p:ph idx="1"/>
          </p:nvPr>
        </p:nvSpPr>
        <p:spPr/>
        <p:txBody>
          <a:bodyPr>
            <a:normAutofit/>
          </a:bodyPr>
          <a:lstStyle/>
          <a:p>
            <a:r>
              <a:rPr lang="en-US" sz="2800" dirty="0">
                <a:hlinkClick r:id="rId2"/>
              </a:rPr>
              <a:t>Understood.org</a:t>
            </a:r>
            <a:r>
              <a:rPr lang="en-US" sz="2800" dirty="0"/>
              <a:t> </a:t>
            </a:r>
          </a:p>
          <a:p>
            <a:r>
              <a:rPr lang="en-US" sz="2800" dirty="0">
                <a:hlinkClick r:id="rId3"/>
              </a:rPr>
              <a:t>American Psychiatric Association</a:t>
            </a:r>
            <a:endParaRPr lang="en-US" sz="2800" dirty="0"/>
          </a:p>
          <a:p>
            <a:r>
              <a:rPr lang="en-US" sz="2800" dirty="0">
                <a:hlinkClick r:id="rId4"/>
              </a:rPr>
              <a:t>ADHD Fact Sheet</a:t>
            </a:r>
            <a:endParaRPr lang="en-US" sz="2800" dirty="0"/>
          </a:p>
          <a:p>
            <a:r>
              <a:rPr lang="en-US" sz="2800" dirty="0">
                <a:hlinkClick r:id="rId5"/>
              </a:rPr>
              <a:t>Overview of ADHD: CHADD</a:t>
            </a:r>
            <a:endParaRPr lang="en-US" sz="2800" dirty="0"/>
          </a:p>
        </p:txBody>
      </p:sp>
    </p:spTree>
    <p:extLst>
      <p:ext uri="{BB962C8B-B14F-4D97-AF65-F5344CB8AC3E}">
        <p14:creationId xmlns:p14="http://schemas.microsoft.com/office/powerpoint/2010/main" val="196882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1145059"/>
            <a:ext cx="10571998" cy="1260390"/>
          </a:xfrm>
        </p:spPr>
        <p:txBody>
          <a:bodyPr/>
          <a:lstStyle/>
          <a:p>
            <a:pPr algn="ctr"/>
            <a:r>
              <a:rPr lang="en-US" sz="5400" dirty="0">
                <a:latin typeface="Calibri" panose="020F0502020204030204" pitchFamily="34" charset="0"/>
              </a:rPr>
              <a:t>How is ADHD diagnosed?</a:t>
            </a:r>
            <a:br>
              <a:rPr lang="en-US" sz="5400" dirty="0">
                <a:latin typeface="Calibri" panose="020F0502020204030204" pitchFamily="34" charset="0"/>
              </a:rPr>
            </a:br>
            <a:endParaRPr lang="en-US" sz="5400" dirty="0">
              <a:latin typeface="Calibri" panose="020F0502020204030204" pitchFamily="34" charset="0"/>
            </a:endParaRPr>
          </a:p>
        </p:txBody>
      </p:sp>
      <p:sp>
        <p:nvSpPr>
          <p:cNvPr id="3" name="Content Placeholder 2"/>
          <p:cNvSpPr>
            <a:spLocks noGrp="1"/>
          </p:cNvSpPr>
          <p:nvPr>
            <p:ph idx="1"/>
          </p:nvPr>
        </p:nvSpPr>
        <p:spPr>
          <a:xfrm>
            <a:off x="818712" y="2471351"/>
            <a:ext cx="10554574" cy="4234249"/>
          </a:xfrm>
        </p:spPr>
        <p:txBody>
          <a:bodyPr>
            <a:normAutofit/>
          </a:bodyPr>
          <a:lstStyle/>
          <a:p>
            <a:r>
              <a:rPr lang="en-US" sz="3200" dirty="0">
                <a:latin typeface="Calibri" panose="020F0502020204030204" pitchFamily="34" charset="0"/>
              </a:rPr>
              <a:t>Healthcare professionals use the guidelines in the American Psychiatric Association’s Diagnostic and Statistical Manual, Fifth edition (DSM-5)</a:t>
            </a:r>
            <a:r>
              <a:rPr lang="en-US" sz="3200" baseline="30000" dirty="0">
                <a:latin typeface="Calibri" panose="020F0502020204030204" pitchFamily="34" charset="0"/>
                <a:hlinkClick r:id="rId2"/>
              </a:rPr>
              <a:t>1</a:t>
            </a:r>
            <a:r>
              <a:rPr lang="en-US" sz="3200" dirty="0">
                <a:latin typeface="Calibri" panose="020F0502020204030204" pitchFamily="34" charset="0"/>
              </a:rPr>
              <a:t>, to help diagnose ADHD. </a:t>
            </a:r>
            <a:r>
              <a:rPr lang="en-US" sz="3200" u="sng" dirty="0">
                <a:latin typeface="Calibri" panose="020F0502020204030204" pitchFamily="34" charset="0"/>
              </a:rPr>
              <a:t>This diagnostic standard helps ensure that people are appropriately diagnosed and treated for ADHD</a:t>
            </a:r>
            <a:r>
              <a:rPr lang="en-US" sz="3200" dirty="0">
                <a:latin typeface="Calibri" panose="020F0502020204030204" pitchFamily="34" charset="0"/>
              </a:rPr>
              <a:t>. Using the same standard across communities can also help determine how many children have ADHD, and how public health is impacted by this condition.</a:t>
            </a:r>
          </a:p>
          <a:p>
            <a:pPr marL="0" indent="0">
              <a:buNone/>
            </a:pPr>
            <a:endParaRPr lang="en-US" dirty="0"/>
          </a:p>
        </p:txBody>
      </p:sp>
    </p:spTree>
    <p:extLst>
      <p:ext uri="{BB962C8B-B14F-4D97-AF65-F5344CB8AC3E}">
        <p14:creationId xmlns:p14="http://schemas.microsoft.com/office/powerpoint/2010/main" val="92249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000" y="447188"/>
            <a:ext cx="10571998" cy="1258044"/>
          </a:xfrm>
        </p:spPr>
        <p:txBody>
          <a:bodyPr/>
          <a:lstStyle/>
          <a:p>
            <a:pPr algn="ctr"/>
            <a:r>
              <a:rPr lang="en-US" sz="2800" i="1" u="sng" dirty="0">
                <a:latin typeface="Calibri" panose="020F0502020204030204" pitchFamily="34" charset="0"/>
              </a:rPr>
              <a:t>DSM V Criteria</a:t>
            </a:r>
            <a:endParaRPr lang="en-US" sz="2800" dirty="0">
              <a:latin typeface="Calibri" panose="020F0502020204030204" pitchFamily="34" charset="0"/>
            </a:endParaRPr>
          </a:p>
        </p:txBody>
      </p:sp>
      <p:sp>
        <p:nvSpPr>
          <p:cNvPr id="3" name="Content Placeholder 2"/>
          <p:cNvSpPr>
            <a:spLocks noGrp="1"/>
          </p:cNvSpPr>
          <p:nvPr>
            <p:ph sz="half" idx="1"/>
          </p:nvPr>
        </p:nvSpPr>
        <p:spPr>
          <a:xfrm>
            <a:off x="230660" y="2042984"/>
            <a:ext cx="5773926" cy="4530811"/>
          </a:xfrm>
        </p:spPr>
        <p:txBody>
          <a:bodyPr>
            <a:normAutofit/>
          </a:bodyPr>
          <a:lstStyle/>
          <a:p>
            <a:r>
              <a:rPr lang="en-US" dirty="0">
                <a:latin typeface="Arial" panose="020B0604020202020204" pitchFamily="34" charset="0"/>
                <a:cs typeface="Arial" panose="020B0604020202020204" pitchFamily="34" charset="0"/>
              </a:rPr>
              <a:t>In order to be diagnosed, a person has met the following criteria by a licensed healthcare provider. (physician, psychiatrist, psychologist, LPC, etc.…)</a:t>
            </a:r>
          </a:p>
          <a:p>
            <a:r>
              <a:rPr lang="en-US" dirty="0">
                <a:latin typeface="Arial" panose="020B0604020202020204" pitchFamily="34" charset="0"/>
                <a:cs typeface="Arial" panose="020B0604020202020204" pitchFamily="34" charset="0"/>
              </a:rPr>
              <a:t>People with ADHD show a persistent pattern of inattention and/or hyperactivity–impulsivity that interferes with functioning or development.  (see next two slides for specifics related to this criteria)</a:t>
            </a:r>
          </a:p>
          <a:p>
            <a:endParaRPr lang="en-US" dirty="0"/>
          </a:p>
        </p:txBody>
      </p:sp>
      <p:sp>
        <p:nvSpPr>
          <p:cNvPr id="4" name="Content Placeholder 3"/>
          <p:cNvSpPr>
            <a:spLocks noGrp="1"/>
          </p:cNvSpPr>
          <p:nvPr>
            <p:ph sz="half" idx="2"/>
          </p:nvPr>
        </p:nvSpPr>
        <p:spPr>
          <a:xfrm>
            <a:off x="6004586" y="2042984"/>
            <a:ext cx="5956755" cy="4530811"/>
          </a:xfrm>
        </p:spPr>
        <p:txBody>
          <a:bodyPr>
            <a:normAutofit/>
          </a:bodyPr>
          <a:lstStyle/>
          <a:p>
            <a:pPr algn="ctr"/>
            <a:r>
              <a:rPr lang="en-US" dirty="0">
                <a:latin typeface="Arial" panose="020B0604020202020204" pitchFamily="34" charset="0"/>
                <a:cs typeface="Arial" panose="020B0604020202020204" pitchFamily="34" charset="0"/>
              </a:rPr>
              <a:t>In addition, the following conditions must be met:</a:t>
            </a:r>
          </a:p>
          <a:p>
            <a:pPr lvl="1"/>
            <a:r>
              <a:rPr lang="en-US" dirty="0">
                <a:latin typeface="Arial" panose="020B0604020202020204" pitchFamily="34" charset="0"/>
                <a:cs typeface="Arial" panose="020B0604020202020204" pitchFamily="34" charset="0"/>
              </a:rPr>
              <a:t>Several inattentive or hyperactive-impulsive symptoms were present before age 12 years.</a:t>
            </a:r>
          </a:p>
          <a:p>
            <a:pPr lvl="1"/>
            <a:r>
              <a:rPr lang="en-US" dirty="0">
                <a:latin typeface="Arial" panose="020B0604020202020204" pitchFamily="34" charset="0"/>
                <a:cs typeface="Arial" panose="020B0604020202020204" pitchFamily="34" charset="0"/>
              </a:rPr>
              <a:t>Several symptoms are present in two or more setting, (such as at home, school or work; with friends or relatives; in other activities).</a:t>
            </a:r>
          </a:p>
          <a:p>
            <a:pPr lvl="1"/>
            <a:r>
              <a:rPr lang="en-US" dirty="0">
                <a:latin typeface="Arial" panose="020B0604020202020204" pitchFamily="34" charset="0"/>
                <a:cs typeface="Arial" panose="020B0604020202020204" pitchFamily="34" charset="0"/>
              </a:rPr>
              <a:t>There is clear evidence that the symptoms interfere with, or reduce the quality of, social, school, or work functioning.</a:t>
            </a:r>
          </a:p>
          <a:p>
            <a:pPr lvl="1"/>
            <a:r>
              <a:rPr lang="en-US" dirty="0">
                <a:latin typeface="Arial" panose="020B0604020202020204" pitchFamily="34" charset="0"/>
                <a:cs typeface="Arial" panose="020B0604020202020204" pitchFamily="34" charset="0"/>
              </a:rPr>
              <a:t>The symptoms are not better explained by another mental disorder (such as a mood disorder, anxiety disorder, dissociative disorder, or a personality disorder). The symptoms do not happen only during the course of schizophrenia or another psychotic disorder.</a:t>
            </a:r>
          </a:p>
          <a:p>
            <a:endParaRPr lang="en-US" dirty="0"/>
          </a:p>
        </p:txBody>
      </p:sp>
    </p:spTree>
    <p:extLst>
      <p:ext uri="{BB962C8B-B14F-4D97-AF65-F5344CB8AC3E}">
        <p14:creationId xmlns:p14="http://schemas.microsoft.com/office/powerpoint/2010/main" val="4060894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860" y="263611"/>
            <a:ext cx="10571998" cy="967312"/>
          </a:xfrm>
        </p:spPr>
        <p:txBody>
          <a:bodyPr/>
          <a:lstStyle/>
          <a:p>
            <a:pPr algn="ctr"/>
            <a:r>
              <a:rPr lang="en-US" sz="3600" i="1" u="sng" dirty="0">
                <a:latin typeface="Arial" panose="020B0604020202020204" pitchFamily="34" charset="0"/>
                <a:cs typeface="Arial" panose="020B0604020202020204" pitchFamily="34" charset="0"/>
              </a:rPr>
              <a:t>Inattention</a:t>
            </a:r>
            <a:r>
              <a:rPr lang="en-US" sz="3600" dirty="0">
                <a:latin typeface="Arial" panose="020B0604020202020204" pitchFamily="34" charset="0"/>
                <a:cs typeface="Arial" panose="020B0604020202020204" pitchFamily="34" charset="0"/>
              </a:rPr>
              <a:t>:</a:t>
            </a:r>
          </a:p>
        </p:txBody>
      </p:sp>
      <p:sp>
        <p:nvSpPr>
          <p:cNvPr id="3" name="Content Placeholder 2"/>
          <p:cNvSpPr>
            <a:spLocks noGrp="1"/>
          </p:cNvSpPr>
          <p:nvPr>
            <p:ph idx="1"/>
          </p:nvPr>
        </p:nvSpPr>
        <p:spPr>
          <a:xfrm>
            <a:off x="530387" y="2174789"/>
            <a:ext cx="10554574" cy="4308389"/>
          </a:xfrm>
        </p:spPr>
        <p:txBody>
          <a:bodyPr>
            <a:normAutofit fontScale="62500" lnSpcReduction="20000"/>
          </a:bodyPr>
          <a:lstStyle/>
          <a:p>
            <a:r>
              <a:rPr lang="en-US" sz="2400" dirty="0">
                <a:latin typeface="Arial" panose="020B0604020202020204" pitchFamily="34" charset="0"/>
                <a:cs typeface="Arial" panose="020B0604020202020204" pitchFamily="34" charset="0"/>
              </a:rPr>
              <a:t>Six or more symptoms of inattention for children up to age 16, or five or more for adolescents 17 and older and adults; symptoms of inattention have been present for at least 6 months, and they are inappropriate for developmental level:</a:t>
            </a:r>
            <a:br>
              <a:rPr lang="en-US" sz="2400" dirty="0">
                <a:latin typeface="Arial" panose="020B0604020202020204" pitchFamily="34" charset="0"/>
                <a:cs typeface="Arial" panose="020B0604020202020204" pitchFamily="34" charset="0"/>
              </a:rPr>
            </a:br>
            <a:endParaRPr lang="en-US" sz="2300" dirty="0">
              <a:latin typeface="Arial" panose="020B0604020202020204" pitchFamily="34" charset="0"/>
              <a:cs typeface="Arial" panose="020B0604020202020204" pitchFamily="34" charset="0"/>
            </a:endParaRPr>
          </a:p>
          <a:p>
            <a:r>
              <a:rPr lang="en-US" sz="2300" dirty="0">
                <a:latin typeface="Arial" panose="020B0604020202020204" pitchFamily="34" charset="0"/>
                <a:cs typeface="Arial" panose="020B0604020202020204" pitchFamily="34" charset="0"/>
              </a:rPr>
              <a:t>Often fails to give close attention to details or makes careless mistakes in schoolwork, at work, or with other activities.</a:t>
            </a:r>
          </a:p>
          <a:p>
            <a:r>
              <a:rPr lang="en-US" sz="2300" dirty="0">
                <a:latin typeface="Arial" panose="020B0604020202020204" pitchFamily="34" charset="0"/>
                <a:cs typeface="Arial" panose="020B0604020202020204" pitchFamily="34" charset="0"/>
              </a:rPr>
              <a:t>Often has trouble holding attention on tasks or play activities.</a:t>
            </a:r>
          </a:p>
          <a:p>
            <a:r>
              <a:rPr lang="en-US" sz="2300" dirty="0">
                <a:latin typeface="Arial" panose="020B0604020202020204" pitchFamily="34" charset="0"/>
                <a:cs typeface="Arial" panose="020B0604020202020204" pitchFamily="34" charset="0"/>
              </a:rPr>
              <a:t>Often does not seem to listen when spoken to directly.</a:t>
            </a:r>
          </a:p>
          <a:p>
            <a:r>
              <a:rPr lang="en-US" sz="2300" dirty="0">
                <a:latin typeface="Arial" panose="020B0604020202020204" pitchFamily="34" charset="0"/>
                <a:cs typeface="Arial" panose="020B0604020202020204" pitchFamily="34" charset="0"/>
              </a:rPr>
              <a:t>Often does not follow through on instructions and fails to finish schoolwork, chores, or duties in the workplace (e.g., loses focus, side-tracked).</a:t>
            </a:r>
          </a:p>
          <a:p>
            <a:r>
              <a:rPr lang="en-US" sz="2300" dirty="0">
                <a:latin typeface="Arial" panose="020B0604020202020204" pitchFamily="34" charset="0"/>
                <a:cs typeface="Arial" panose="020B0604020202020204" pitchFamily="34" charset="0"/>
              </a:rPr>
              <a:t>Often has trouble organizing tasks and activities.</a:t>
            </a:r>
          </a:p>
          <a:p>
            <a:r>
              <a:rPr lang="en-US" sz="2300" dirty="0">
                <a:latin typeface="Arial" panose="020B0604020202020204" pitchFamily="34" charset="0"/>
                <a:cs typeface="Arial" panose="020B0604020202020204" pitchFamily="34" charset="0"/>
              </a:rPr>
              <a:t>Often avoids, dislikes, or is reluctant to do tasks that require mental effort over a long period of time (such as schoolwork or homework).</a:t>
            </a:r>
          </a:p>
          <a:p>
            <a:r>
              <a:rPr lang="en-US" sz="2300" dirty="0">
                <a:latin typeface="Arial" panose="020B0604020202020204" pitchFamily="34" charset="0"/>
                <a:cs typeface="Arial" panose="020B0604020202020204" pitchFamily="34" charset="0"/>
              </a:rPr>
              <a:t>Often loses things necessary for tasks and activities (e.g. school materials, pencils, books, tools, wallets, keys, paperwork, eyeglasses, mobile telephones).</a:t>
            </a:r>
          </a:p>
          <a:p>
            <a:r>
              <a:rPr lang="en-US" sz="2300" dirty="0">
                <a:latin typeface="Arial" panose="020B0604020202020204" pitchFamily="34" charset="0"/>
                <a:cs typeface="Arial" panose="020B0604020202020204" pitchFamily="34" charset="0"/>
              </a:rPr>
              <a:t>Is often easily distracted</a:t>
            </a:r>
          </a:p>
          <a:p>
            <a:r>
              <a:rPr lang="en-US" sz="2300" dirty="0">
                <a:latin typeface="Arial" panose="020B0604020202020204" pitchFamily="34" charset="0"/>
                <a:cs typeface="Arial" panose="020B0604020202020204" pitchFamily="34" charset="0"/>
              </a:rPr>
              <a:t>Is often forgetful in daily activities.</a:t>
            </a:r>
          </a:p>
          <a:p>
            <a:endParaRPr lang="en-US" dirty="0"/>
          </a:p>
        </p:txBody>
      </p:sp>
    </p:spTree>
    <p:extLst>
      <p:ext uri="{BB962C8B-B14F-4D97-AF65-F5344CB8AC3E}">
        <p14:creationId xmlns:p14="http://schemas.microsoft.com/office/powerpoint/2010/main" val="2648225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8151" y="228600"/>
            <a:ext cx="10571998" cy="826478"/>
          </a:xfrm>
        </p:spPr>
        <p:txBody>
          <a:bodyPr/>
          <a:lstStyle/>
          <a:p>
            <a:pPr algn="ctr"/>
            <a:r>
              <a:rPr lang="en-US" sz="3600" i="1" u="sng" dirty="0">
                <a:latin typeface="Arial" panose="020B0604020202020204" pitchFamily="34" charset="0"/>
                <a:cs typeface="Arial" panose="020B0604020202020204" pitchFamily="34" charset="0"/>
              </a:rPr>
              <a:t>Hyperactivity and Impulsivity</a:t>
            </a:r>
            <a:r>
              <a:rPr lang="en-US" sz="3600" dirty="0">
                <a:latin typeface="Arial" panose="020B0604020202020204" pitchFamily="34" charset="0"/>
                <a:cs typeface="Arial" panose="020B0604020202020204" pitchFamily="34" charset="0"/>
              </a:rPr>
              <a:t>:</a:t>
            </a:r>
          </a:p>
        </p:txBody>
      </p:sp>
      <p:sp>
        <p:nvSpPr>
          <p:cNvPr id="3" name="Content Placeholder 2"/>
          <p:cNvSpPr>
            <a:spLocks noGrp="1"/>
          </p:cNvSpPr>
          <p:nvPr>
            <p:ph idx="1"/>
          </p:nvPr>
        </p:nvSpPr>
        <p:spPr>
          <a:xfrm>
            <a:off x="629241" y="2798935"/>
            <a:ext cx="10554574" cy="3636511"/>
          </a:xfrm>
        </p:spPr>
        <p:txBody>
          <a:bodyPr>
            <a:normAutofit fontScale="77500" lnSpcReduction="20000"/>
          </a:bodyPr>
          <a:lstStyle/>
          <a:p>
            <a:r>
              <a:rPr lang="en-US" dirty="0">
                <a:latin typeface="Arial" panose="020B0604020202020204" pitchFamily="34" charset="0"/>
                <a:cs typeface="Arial" panose="020B0604020202020204" pitchFamily="34" charset="0"/>
              </a:rPr>
              <a:t>: Six or more symptoms of hyperactivity-impulsivity for children up to age 16, or five or more for adolescents 17 and older and adults; symptoms of hyperactivity-impulsivity have been present for at least 6 months to an extent that is disruptive and inappropriate for the person’s developmental level:</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Often fidgets with or taps hands or feet, or squirms in seat.</a:t>
            </a:r>
          </a:p>
          <a:p>
            <a:r>
              <a:rPr lang="en-US" dirty="0">
                <a:latin typeface="Arial" panose="020B0604020202020204" pitchFamily="34" charset="0"/>
                <a:cs typeface="Arial" panose="020B0604020202020204" pitchFamily="34" charset="0"/>
              </a:rPr>
              <a:t>Often leaves seat in situations when remaining seated is expected.</a:t>
            </a:r>
          </a:p>
          <a:p>
            <a:r>
              <a:rPr lang="en-US" dirty="0">
                <a:latin typeface="Arial" panose="020B0604020202020204" pitchFamily="34" charset="0"/>
                <a:cs typeface="Arial" panose="020B0604020202020204" pitchFamily="34" charset="0"/>
              </a:rPr>
              <a:t>Often runs about or climbs in situations where it is not appropriate (adolescents or adults may be limited to feeling restless).</a:t>
            </a:r>
          </a:p>
          <a:p>
            <a:r>
              <a:rPr lang="en-US" dirty="0">
                <a:latin typeface="Arial" panose="020B0604020202020204" pitchFamily="34" charset="0"/>
                <a:cs typeface="Arial" panose="020B0604020202020204" pitchFamily="34" charset="0"/>
              </a:rPr>
              <a:t>Often unable to play or take part in leisure activities quietly.</a:t>
            </a:r>
          </a:p>
          <a:p>
            <a:r>
              <a:rPr lang="en-US" dirty="0">
                <a:latin typeface="Arial" panose="020B0604020202020204" pitchFamily="34" charset="0"/>
                <a:cs typeface="Arial" panose="020B0604020202020204" pitchFamily="34" charset="0"/>
              </a:rPr>
              <a:t>Is often “on the go” acting as if “driven by a motor”.</a:t>
            </a:r>
          </a:p>
          <a:p>
            <a:r>
              <a:rPr lang="en-US" dirty="0">
                <a:latin typeface="Arial" panose="020B0604020202020204" pitchFamily="34" charset="0"/>
                <a:cs typeface="Arial" panose="020B0604020202020204" pitchFamily="34" charset="0"/>
              </a:rPr>
              <a:t>Often talks excessively.</a:t>
            </a:r>
          </a:p>
          <a:p>
            <a:r>
              <a:rPr lang="en-US" dirty="0">
                <a:latin typeface="Arial" panose="020B0604020202020204" pitchFamily="34" charset="0"/>
                <a:cs typeface="Arial" panose="020B0604020202020204" pitchFamily="34" charset="0"/>
              </a:rPr>
              <a:t>Often blurts out an answer before a question has been completed.</a:t>
            </a:r>
          </a:p>
          <a:p>
            <a:r>
              <a:rPr lang="en-US" dirty="0">
                <a:latin typeface="Arial" panose="020B0604020202020204" pitchFamily="34" charset="0"/>
                <a:cs typeface="Arial" panose="020B0604020202020204" pitchFamily="34" charset="0"/>
              </a:rPr>
              <a:t>Often has trouble waiting his/her turn.</a:t>
            </a:r>
          </a:p>
          <a:p>
            <a:r>
              <a:rPr lang="en-US" dirty="0">
                <a:latin typeface="Arial" panose="020B0604020202020204" pitchFamily="34" charset="0"/>
                <a:cs typeface="Arial" panose="020B0604020202020204" pitchFamily="34" charset="0"/>
              </a:rPr>
              <a:t>Often interrupts or intrudes on others (e.g., butts into conversations or games)</a:t>
            </a:r>
          </a:p>
          <a:p>
            <a:endParaRPr lang="en-US" dirty="0"/>
          </a:p>
        </p:txBody>
      </p:sp>
    </p:spTree>
    <p:extLst>
      <p:ext uri="{BB962C8B-B14F-4D97-AF65-F5344CB8AC3E}">
        <p14:creationId xmlns:p14="http://schemas.microsoft.com/office/powerpoint/2010/main" val="2390983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3A32B-DCB4-4EAA-9D8B-39CE620D14B9}"/>
              </a:ext>
            </a:extLst>
          </p:cNvPr>
          <p:cNvSpPr>
            <a:spLocks noGrp="1"/>
          </p:cNvSpPr>
          <p:nvPr>
            <p:ph type="title"/>
          </p:nvPr>
        </p:nvSpPr>
        <p:spPr>
          <a:xfrm>
            <a:off x="810000" y="159657"/>
            <a:ext cx="10571998" cy="1257981"/>
          </a:xfrm>
        </p:spPr>
        <p:txBody>
          <a:bodyPr/>
          <a:lstStyle/>
          <a:p>
            <a:r>
              <a:rPr lang="en-US" sz="2800" dirty="0"/>
              <a:t> </a:t>
            </a:r>
            <a:r>
              <a:rPr lang="en-US" sz="2800" dirty="0">
                <a:latin typeface="Arial" panose="020B0604020202020204" pitchFamily="34" charset="0"/>
                <a:cs typeface="Arial" panose="020B0604020202020204" pitchFamily="34" charset="0"/>
              </a:rPr>
              <a:t>Three kinds (presentations) of ADHD can occur:</a:t>
            </a:r>
            <a:br>
              <a:rPr lang="en-US" sz="2800" dirty="0"/>
            </a:br>
            <a:endParaRPr lang="en-US" sz="2800" dirty="0"/>
          </a:p>
        </p:txBody>
      </p:sp>
      <p:sp>
        <p:nvSpPr>
          <p:cNvPr id="3" name="Content Placeholder 2">
            <a:extLst>
              <a:ext uri="{FF2B5EF4-FFF2-40B4-BE49-F238E27FC236}">
                <a16:creationId xmlns:a16="http://schemas.microsoft.com/office/drawing/2014/main" id="{CD2205F1-995D-4DB7-BCE9-C86B36BE04AB}"/>
              </a:ext>
            </a:extLst>
          </p:cNvPr>
          <p:cNvSpPr>
            <a:spLocks noGrp="1"/>
          </p:cNvSpPr>
          <p:nvPr>
            <p:ph idx="1"/>
          </p:nvPr>
        </p:nvSpPr>
        <p:spPr>
          <a:xfrm>
            <a:off x="818712" y="2222287"/>
            <a:ext cx="10554574" cy="4047884"/>
          </a:xfrm>
        </p:spPr>
        <p:txBody>
          <a:bodyPr>
            <a:normAutofit fontScale="92500" lnSpcReduction="10000"/>
          </a:bodyPr>
          <a:lstStyle/>
          <a:p>
            <a:pPr>
              <a:buFont typeface="+mj-lt"/>
              <a:buAutoNum type="arabicPeriod"/>
            </a:pPr>
            <a:r>
              <a:rPr lang="en-US" i="1" dirty="0">
                <a:latin typeface="Arial" panose="020B0604020202020204" pitchFamily="34" charset="0"/>
                <a:cs typeface="Arial" panose="020B0604020202020204" pitchFamily="34" charset="0"/>
              </a:rPr>
              <a:t>Combined Presentation</a:t>
            </a:r>
            <a:r>
              <a:rPr lang="en-US" dirty="0">
                <a:latin typeface="Arial" panose="020B0604020202020204" pitchFamily="34" charset="0"/>
                <a:cs typeface="Arial" panose="020B0604020202020204" pitchFamily="34" charset="0"/>
              </a:rPr>
              <a:t>: if enough symptoms of both criteria inattention and hyperactivity-impulsivity were present for the past 6 months.</a:t>
            </a:r>
          </a:p>
          <a:p>
            <a:pPr>
              <a:buFont typeface="+mj-lt"/>
              <a:buAutoNum type="arabicPeriod"/>
            </a:pPr>
            <a:endParaRPr lang="en-US" i="1" dirty="0">
              <a:latin typeface="Arial" panose="020B0604020202020204" pitchFamily="34" charset="0"/>
              <a:cs typeface="Arial" panose="020B0604020202020204" pitchFamily="34" charset="0"/>
            </a:endParaRPr>
          </a:p>
          <a:p>
            <a:pPr>
              <a:buFont typeface="+mj-lt"/>
              <a:buAutoNum type="arabicPeriod"/>
            </a:pPr>
            <a:r>
              <a:rPr lang="en-US" i="1" dirty="0">
                <a:latin typeface="Arial" panose="020B0604020202020204" pitchFamily="34" charset="0"/>
                <a:cs typeface="Arial" panose="020B0604020202020204" pitchFamily="34" charset="0"/>
              </a:rPr>
              <a:t>Predominantly Inattentive Presentation</a:t>
            </a:r>
            <a:r>
              <a:rPr lang="en-US" dirty="0">
                <a:latin typeface="Arial" panose="020B0604020202020204" pitchFamily="34" charset="0"/>
                <a:cs typeface="Arial" panose="020B0604020202020204" pitchFamily="34" charset="0"/>
              </a:rPr>
              <a:t>: if enough symptoms of inattention, but not hyperactivity-impulsivity, were present for the past six months.</a:t>
            </a:r>
          </a:p>
          <a:p>
            <a:pPr>
              <a:buFont typeface="+mj-lt"/>
              <a:buAutoNum type="arabicPeriod"/>
            </a:pPr>
            <a:endParaRPr lang="en-US" i="1" dirty="0">
              <a:latin typeface="Arial" panose="020B0604020202020204" pitchFamily="34" charset="0"/>
              <a:cs typeface="Arial" panose="020B0604020202020204" pitchFamily="34" charset="0"/>
            </a:endParaRPr>
          </a:p>
          <a:p>
            <a:pPr>
              <a:buFont typeface="+mj-lt"/>
              <a:buAutoNum type="arabicPeriod"/>
            </a:pPr>
            <a:r>
              <a:rPr lang="en-US" i="1" dirty="0">
                <a:latin typeface="Arial" panose="020B0604020202020204" pitchFamily="34" charset="0"/>
                <a:cs typeface="Arial" panose="020B0604020202020204" pitchFamily="34" charset="0"/>
              </a:rPr>
              <a:t>Predominantly Hyperactive-Impulsive Presentation</a:t>
            </a:r>
            <a:r>
              <a:rPr lang="en-US" dirty="0">
                <a:latin typeface="Arial" panose="020B0604020202020204" pitchFamily="34" charset="0"/>
                <a:cs typeface="Arial" panose="020B0604020202020204" pitchFamily="34" charset="0"/>
              </a:rPr>
              <a:t>: if enough symptoms of hyperactivity-impulsivity, but not inattention, were present for the past six months.</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algn="ctr"/>
            <a:r>
              <a:rPr lang="en-US" i="1" dirty="0">
                <a:latin typeface="Arial" panose="020B0604020202020204" pitchFamily="34" charset="0"/>
                <a:cs typeface="Arial" panose="020B0604020202020204" pitchFamily="34" charset="0"/>
              </a:rPr>
              <a:t>Because symptoms can change over time, the presentation may change over time as well.</a:t>
            </a:r>
          </a:p>
          <a:p>
            <a:endParaRPr lang="en-US" dirty="0"/>
          </a:p>
        </p:txBody>
      </p:sp>
    </p:spTree>
    <p:extLst>
      <p:ext uri="{BB962C8B-B14F-4D97-AF65-F5344CB8AC3E}">
        <p14:creationId xmlns:p14="http://schemas.microsoft.com/office/powerpoint/2010/main" val="2517983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816" y="2265405"/>
            <a:ext cx="10571998" cy="3270421"/>
          </a:xfrm>
        </p:spPr>
        <p:txBody>
          <a:bodyPr/>
          <a:lstStyle/>
          <a:p>
            <a:r>
              <a:rPr lang="en-US" sz="3600" b="0" dirty="0">
                <a:latin typeface="Arial" panose="020B0604020202020204" pitchFamily="34" charset="0"/>
                <a:cs typeface="Arial" panose="020B0604020202020204" pitchFamily="34" charset="0"/>
              </a:rPr>
              <a:t>What we look into is, how does that disability affect that specific person for that specific class? And then we make a determination of what types of accommodation will be reasonable and what will be appropriate. </a:t>
            </a:r>
            <a:endParaRPr lang="en-US" sz="3600" dirty="0">
              <a:latin typeface="Arial" panose="020B0604020202020204" pitchFamily="34" charset="0"/>
              <a:cs typeface="Arial" panose="020B0604020202020204" pitchFamily="34" charset="0"/>
            </a:endParaRPr>
          </a:p>
        </p:txBody>
      </p:sp>
      <p:sp>
        <p:nvSpPr>
          <p:cNvPr id="3" name="TextBox 2"/>
          <p:cNvSpPr txBox="1"/>
          <p:nvPr/>
        </p:nvSpPr>
        <p:spPr>
          <a:xfrm>
            <a:off x="646670" y="411892"/>
            <a:ext cx="10602097" cy="523220"/>
          </a:xfrm>
          <a:prstGeom prst="rect">
            <a:avLst/>
          </a:prstGeom>
          <a:noFill/>
        </p:spPr>
        <p:txBody>
          <a:bodyPr wrap="square" rtlCol="0">
            <a:spAutoFit/>
          </a:bodyPr>
          <a:lstStyle/>
          <a:p>
            <a:pPr algn="ctr"/>
            <a:r>
              <a:rPr lang="en-US" sz="2800" dirty="0">
                <a:latin typeface="Arial" panose="020B0604020202020204" pitchFamily="34" charset="0"/>
                <a:cs typeface="Arial" panose="020B0604020202020204" pitchFamily="34" charset="0"/>
              </a:rPr>
              <a:t>NOT all accommodations are reasonable and  appropriate.</a:t>
            </a:r>
          </a:p>
        </p:txBody>
      </p:sp>
    </p:spTree>
    <p:extLst>
      <p:ext uri="{BB962C8B-B14F-4D97-AF65-F5344CB8AC3E}">
        <p14:creationId xmlns:p14="http://schemas.microsoft.com/office/powerpoint/2010/main" val="2912691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Severity and Symptoms</a:t>
            </a:r>
          </a:p>
        </p:txBody>
      </p:sp>
      <p:sp>
        <p:nvSpPr>
          <p:cNvPr id="3" name="Content Placeholder 2"/>
          <p:cNvSpPr>
            <a:spLocks noGrp="1"/>
          </p:cNvSpPr>
          <p:nvPr>
            <p:ph idx="1"/>
          </p:nvPr>
        </p:nvSpPr>
        <p:spPr/>
        <p:txBody>
          <a:bodyPr/>
          <a:lstStyle/>
          <a:p>
            <a:r>
              <a:rPr lang="en-US" sz="4000" b="1" dirty="0">
                <a:latin typeface="Arial" panose="020B0604020202020204" pitchFamily="34" charset="0"/>
                <a:cs typeface="Arial" panose="020B0604020202020204" pitchFamily="34" charset="0"/>
              </a:rPr>
              <a:t>Accommodations</a:t>
            </a:r>
            <a:r>
              <a:rPr lang="en-US" sz="4000" dirty="0">
                <a:latin typeface="Arial" panose="020B0604020202020204" pitchFamily="34" charset="0"/>
                <a:cs typeface="Arial" panose="020B0604020202020204" pitchFamily="34" charset="0"/>
              </a:rPr>
              <a:t> work best when they are tailored for the individual needs of the student based on the severity and symptoms of their </a:t>
            </a:r>
            <a:r>
              <a:rPr lang="en-US" sz="4000" b="1" dirty="0">
                <a:latin typeface="Arial" panose="020B0604020202020204" pitchFamily="34" charset="0"/>
                <a:cs typeface="Arial" panose="020B0604020202020204" pitchFamily="34" charset="0"/>
              </a:rPr>
              <a:t>ADHD</a:t>
            </a:r>
            <a:r>
              <a:rPr lang="en-US" sz="4000" dirty="0">
                <a:latin typeface="Arial" panose="020B0604020202020204" pitchFamily="34" charset="0"/>
                <a:cs typeface="Arial" panose="020B0604020202020204" pitchFamily="34" charset="0"/>
              </a:rPr>
              <a:t> and any other co-occurring conditions</a:t>
            </a:r>
            <a:r>
              <a:rPr lang="en-U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1760994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8664B0"/>
      </a:accent1>
      <a:accent2>
        <a:srgbClr val="D75BCD"/>
      </a:accent2>
      <a:accent3>
        <a:srgbClr val="E54D86"/>
      </a:accent3>
      <a:accent4>
        <a:srgbClr val="DE4547"/>
      </a:accent4>
      <a:accent5>
        <a:srgbClr val="F16E40"/>
      </a:accent5>
      <a:accent6>
        <a:srgbClr val="EB9C5A"/>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docProps/app.xml><?xml version="1.0" encoding="utf-8"?>
<Properties xmlns="http://schemas.openxmlformats.org/officeDocument/2006/extended-properties" xmlns:vt="http://schemas.openxmlformats.org/officeDocument/2006/docPropsVTypes">
  <Template>TM03457503[[fn=Quotable]]</Template>
  <TotalTime>524</TotalTime>
  <Words>1060</Words>
  <Application>Microsoft Office PowerPoint</Application>
  <PresentationFormat>Widescreen</PresentationFormat>
  <Paragraphs>102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Century Gothic</vt:lpstr>
      <vt:lpstr>Wingdings 2</vt:lpstr>
      <vt:lpstr>Quotable</vt:lpstr>
      <vt:lpstr>ADHD</vt:lpstr>
      <vt:lpstr>ADHD/ADD,  an Invisible Disability  </vt:lpstr>
      <vt:lpstr>How is ADHD diagnosed? </vt:lpstr>
      <vt:lpstr>DSM V Criteria</vt:lpstr>
      <vt:lpstr>Inattention:</vt:lpstr>
      <vt:lpstr>Hyperactivity and Impulsivity:</vt:lpstr>
      <vt:lpstr> Three kinds (presentations) of ADHD can occur: </vt:lpstr>
      <vt:lpstr>What we look into is, how does that disability affect that specific person for that specific class? And then we make a determination of what types of accommodation will be reasonable and what will be appropriate. </vt:lpstr>
      <vt:lpstr>Severity and Symptoms</vt:lpstr>
      <vt:lpstr>Areas in the Educational Setting that can be challenging</vt:lpstr>
      <vt:lpstr>Potential Reasonable Post Secondary Accommodations </vt:lpstr>
      <vt:lpstr>More Accommodations</vt:lpstr>
      <vt:lpstr>Refer, Suggest, Encourage </vt:lpstr>
      <vt:lpstr>Review Time</vt:lpstr>
      <vt:lpstr>Which symptom is described by: disorganization, lack of focus, difficulty giving attention to details,  and trouble staying on topic when talking? </vt:lpstr>
      <vt:lpstr>Which symptom is described by:  fidgeting, getting up frequently, restlessness, and difficulty with staying quiet during tasks? </vt:lpstr>
      <vt:lpstr>Which symptom is described by:  impatience, having a hard time waiting to talk or react, and blurts out or interrupts?</vt:lpstr>
      <vt:lpstr>CASE STUDY</vt:lpstr>
      <vt:lpstr>Jack shows up at your office 10 minutes late for his appointment.  He is 19 years old and just graduated high school last year and this is his first semester of college.  He identifies that he has difficulty staying on task and being organized.  He reports that he doesn’t always hear what the teacher says and gets very frustrated on tests and assignments as he just can’t seem to get them done on time.  Jack reports if it wasn’t for his special education case manager in high school he would have never been organized, as she did it all for him.  Jack says that he was able to go out of the class for tests and received more time.  Jack is unsure of what else may help him here at college.  Jack has proper documentation explaining that he has been diagnosed with ADHD, primarily inattentive and the documentation concurs that it may interfere with his functioning in the college setting due to inability to sustain attention for long periods of time.  What are some possible accommodations for Jack? </vt:lpstr>
      <vt:lpstr>Resources</vt:lpstr>
    </vt:vector>
  </TitlesOfParts>
  <Company>DCCC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ADHD</dc:title>
  <dc:creator>Amanda J. Christian</dc:creator>
  <cp:lastModifiedBy>Trudie Hughes</cp:lastModifiedBy>
  <cp:revision>22</cp:revision>
  <dcterms:created xsi:type="dcterms:W3CDTF">2019-03-05T15:47:30Z</dcterms:created>
  <dcterms:modified xsi:type="dcterms:W3CDTF">2019-10-31T13:11:47Z</dcterms:modified>
</cp:coreProperties>
</file>