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95" r:id="rId6"/>
    <p:sldMasterId id="2147483707" r:id="rId7"/>
    <p:sldMasterId id="2147483683" r:id="rId8"/>
  </p:sldMasterIdLst>
  <p:notesMasterIdLst>
    <p:notesMasterId r:id="rId23"/>
  </p:notesMasterIdLst>
  <p:handoutMasterIdLst>
    <p:handoutMasterId r:id="rId24"/>
  </p:handoutMasterIdLst>
  <p:sldIdLst>
    <p:sldId id="351" r:id="rId9"/>
    <p:sldId id="324" r:id="rId10"/>
    <p:sldId id="303" r:id="rId11"/>
    <p:sldId id="283" r:id="rId12"/>
    <p:sldId id="391" r:id="rId13"/>
    <p:sldId id="360" r:id="rId14"/>
    <p:sldId id="392" r:id="rId15"/>
    <p:sldId id="362" r:id="rId16"/>
    <p:sldId id="359" r:id="rId17"/>
    <p:sldId id="361" r:id="rId18"/>
    <p:sldId id="363" r:id="rId19"/>
    <p:sldId id="364" r:id="rId20"/>
    <p:sldId id="389" r:id="rId21"/>
    <p:sldId id="390" r:id="rId22"/>
  </p:sldIdLst>
  <p:sldSz cx="9144000" cy="6858000" type="screen4x3"/>
  <p:notesSz cx="68580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13"/>
    <a:srgbClr val="262626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 snapToGrid="0" snapToObjects="1">
      <p:cViewPr varScale="1">
        <p:scale>
          <a:sx n="102" d="100"/>
          <a:sy n="102" d="100"/>
        </p:scale>
        <p:origin x="1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8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1BE1F0F-83C1-4320-A517-2B88FB90CA2C}" type="datetimeFigureOut">
              <a:rPr lang="en-US"/>
              <a:pPr>
                <a:defRPr/>
              </a:pPr>
              <a:t>12/14/2017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C5C4982-B9CA-45E3-9CCE-A23BD25496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49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D4BE0F-5FE3-4D7B-B5BE-4A15D7281C78}" type="datetimeFigureOut">
              <a:rPr lang="en-US"/>
              <a:pPr>
                <a:defRPr/>
              </a:pPr>
              <a:t>12/14/2017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B741123-0286-49F4-B0A0-0940C937E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45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41123-0286-49F4-B0A0-0940C937EE4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lide_titl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 Same Side Corner Rectangle 5"/>
          <p:cNvSpPr/>
          <p:nvPr userDrawn="1"/>
        </p:nvSpPr>
        <p:spPr>
          <a:xfrm rot="16200000">
            <a:off x="5694456" y="811105"/>
            <a:ext cx="1738888" cy="5160207"/>
          </a:xfrm>
          <a:prstGeom prst="round2SameRect">
            <a:avLst/>
          </a:prstGeom>
          <a:solidFill>
            <a:srgbClr val="FF6D14"/>
          </a:solidFill>
          <a:ln>
            <a:noFill/>
          </a:ln>
          <a:effectLst>
            <a:innerShdw blurRad="635000" dist="190500" dir="18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TE_log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54813" y="357188"/>
            <a:ext cx="20828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6030" y="2505285"/>
            <a:ext cx="4453487" cy="1095165"/>
          </a:xfrm>
        </p:spPr>
        <p:txBody>
          <a:bodyPr>
            <a:noAutofit/>
          </a:bodyPr>
          <a:lstStyle>
            <a:lvl1pPr>
              <a:lnSpc>
                <a:spcPts val="4200"/>
              </a:lnSpc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6030" y="3766626"/>
            <a:ext cx="4453488" cy="915596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B23D4E-205A-4CB3-9C42-86F329DB3B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A3BB392-0AB8-45F8-8C6F-6A28A8FB1F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92F5C76-0989-4C99-A5D3-157525666A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16CCDD2-153F-40D2-83F9-659B468318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D428E4D-74CB-41F0-930B-1F3A864C53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C35227-E9CD-49F5-B007-1436C4D350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E43811F-0EE0-49CE-9688-D3CCFCBF0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BDE2102-7F41-48DA-AEE2-4EE82E9BCD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5F534-15D4-43FE-8D29-44927E4C07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0EAD-056D-4C2B-AB07-FC1C463E65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ide_design_text_reverse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CTE_log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81000"/>
            <a:ext cx="208121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7"/>
          <p:cNvSpPr/>
          <p:nvPr userDrawn="1"/>
        </p:nvSpPr>
        <p:spPr>
          <a:xfrm rot="16200000">
            <a:off x="2904518" y="-1625879"/>
            <a:ext cx="2607687" cy="9871296"/>
          </a:xfrm>
          <a:prstGeom prst="round2SameRect">
            <a:avLst/>
          </a:prstGeom>
          <a:solidFill>
            <a:srgbClr val="FF6D14"/>
          </a:solidFill>
          <a:ln>
            <a:noFill/>
          </a:ln>
          <a:effectLst>
            <a:innerShdw blurRad="635000" dist="190500" dir="18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381000" y="2505075"/>
            <a:ext cx="8308975" cy="10953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lnSpc>
                <a:spcPts val="4200"/>
              </a:lnSpc>
              <a:defRPr sz="3400">
                <a:solidFill>
                  <a:srgbClr val="FFFFFF"/>
                </a:solidFill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dirty="0">
              <a:latin typeface="Geneva"/>
              <a:ea typeface="+mj-ea"/>
              <a:cs typeface="Geneva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81000" y="3767138"/>
            <a:ext cx="8308975" cy="9144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 fontAlgn="auto"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Font typeface="Arial"/>
              <a:buNone/>
              <a:defRPr/>
            </a:pPr>
            <a:endParaRPr lang="en-US" sz="2000" dirty="0">
              <a:latin typeface="Geneva"/>
              <a:cs typeface="Genev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49B15-25D0-4652-868E-E6085224D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F9C9E-1906-4DEA-B75D-AAA5178E3F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10239-DAEB-4646-B51D-036CAE3A3F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28DC-009C-493E-BC2B-0D69B89DD8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4D73D-94FA-4B4F-82F3-47BE997D9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BDFB9-E9E9-4DD8-8590-F2F014123E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E156-3463-43CF-9D89-71AB634CB6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32CCD-1348-4A81-81AE-5E31EFD65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A1D11-E5C4-46A5-9806-9C59C6C6DF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B8401-672F-47F9-A958-2E60BD4C89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Pr>
        <a:solidFill>
          <a:srgbClr val="FF6D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505285"/>
            <a:ext cx="8270417" cy="1095165"/>
          </a:xfrm>
        </p:spPr>
        <p:txBody>
          <a:bodyPr>
            <a:noAutofit/>
          </a:bodyPr>
          <a:lstStyle>
            <a:lvl1pPr algn="ctr">
              <a:lnSpc>
                <a:spcPts val="4200"/>
              </a:lnSpc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3766626"/>
            <a:ext cx="8270418" cy="915596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03DAA-A47F-4D93-9967-C2AAD3453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3AAE7-C0F6-4981-91D9-90B4E9009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E8DE-FA24-4F4C-8460-4D5DFCE8B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5D5C-22AD-4AD6-9E8A-BF22350B5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7FD2E-B6DC-444A-9DA0-AD08A8F1F5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989CE-B94E-4270-9D82-D9548F6293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A2E14-57DB-4179-A725-178E52EF2A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B22BC-5750-4301-838D-2BB10BC097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4C1B-7F55-4FE3-AC57-8D9518E4E3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5081-05F5-4A3C-A459-7B2BB3BFE3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lide_words_tex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76" y="960138"/>
            <a:ext cx="6154872" cy="1143000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176" y="2470489"/>
            <a:ext cx="6154872" cy="3419124"/>
          </a:xfrm>
        </p:spPr>
        <p:txBody>
          <a:bodyPr>
            <a:normAutofit/>
          </a:bodyPr>
          <a:lstStyle>
            <a:lvl1pPr>
              <a:lnSpc>
                <a:spcPts val="3200"/>
              </a:lnSpc>
              <a:spcBef>
                <a:spcPts val="1800"/>
              </a:spcBef>
              <a:defRPr sz="2400"/>
            </a:lvl1pPr>
            <a:lvl2pPr>
              <a:lnSpc>
                <a:spcPts val="3200"/>
              </a:lnSpc>
              <a:spcBef>
                <a:spcPts val="1800"/>
              </a:spcBef>
              <a:defRPr sz="2400"/>
            </a:lvl2pPr>
            <a:lvl3pPr>
              <a:lnSpc>
                <a:spcPts val="3200"/>
              </a:lnSpc>
              <a:spcBef>
                <a:spcPts val="1800"/>
              </a:spcBef>
              <a:defRPr sz="2400"/>
            </a:lvl3pPr>
            <a:lvl4pPr>
              <a:lnSpc>
                <a:spcPts val="3200"/>
              </a:lnSpc>
              <a:spcBef>
                <a:spcPts val="1800"/>
              </a:spcBef>
              <a:defRPr sz="2400"/>
            </a:lvl4pPr>
            <a:lvl5pPr>
              <a:lnSpc>
                <a:spcPts val="3200"/>
              </a:lnSpc>
              <a:spcBef>
                <a:spcPts val="1800"/>
              </a:spcBef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46C7C-4117-4315-A474-FCB270E69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E5DD4-F46C-44D8-A158-FD357A64BB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18C3-8852-4858-A2AB-C755472558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9277-BB11-4BC6-AE2A-DEB18EAA54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67E2C-B722-4A1F-95E1-EB26F2C528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02BF-68D7-4D2F-9E47-4B77D6926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422FD-3AF1-4E03-971E-679865345A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8D115-CA46-449F-AEE5-E4AEE07CAD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B132-A8B6-431C-B8AB-129D0E8123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EB4EB-AFFB-48B8-B69D-57E75321C0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lide_text_num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TE_log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54813" y="357188"/>
            <a:ext cx="20828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0"/>
          <p:cNvCxnSpPr/>
          <p:nvPr userDrawn="1"/>
        </p:nvCxnSpPr>
        <p:spPr>
          <a:xfrm>
            <a:off x="687388" y="2171700"/>
            <a:ext cx="8543925" cy="1588"/>
          </a:xfrm>
          <a:prstGeom prst="line">
            <a:avLst/>
          </a:prstGeom>
          <a:ln w="114300" cap="flat" cmpd="sng" algn="ctr">
            <a:solidFill>
              <a:srgbClr val="FF6D1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76" y="960138"/>
            <a:ext cx="6154872" cy="1143000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176" y="2470489"/>
            <a:ext cx="6154872" cy="3419124"/>
          </a:xfrm>
        </p:spPr>
        <p:txBody>
          <a:bodyPr>
            <a:normAutofit/>
          </a:bodyPr>
          <a:lstStyle>
            <a:lvl1pPr>
              <a:lnSpc>
                <a:spcPts val="3200"/>
              </a:lnSpc>
              <a:spcBef>
                <a:spcPts val="1800"/>
              </a:spcBef>
              <a:defRPr sz="2400"/>
            </a:lvl1pPr>
            <a:lvl2pPr>
              <a:lnSpc>
                <a:spcPts val="3200"/>
              </a:lnSpc>
              <a:spcBef>
                <a:spcPts val="1800"/>
              </a:spcBef>
              <a:defRPr sz="2400"/>
            </a:lvl2pPr>
            <a:lvl3pPr>
              <a:lnSpc>
                <a:spcPts val="3200"/>
              </a:lnSpc>
              <a:spcBef>
                <a:spcPts val="1800"/>
              </a:spcBef>
              <a:defRPr sz="2400"/>
            </a:lvl3pPr>
            <a:lvl4pPr>
              <a:lnSpc>
                <a:spcPts val="3200"/>
              </a:lnSpc>
              <a:spcBef>
                <a:spcPts val="1800"/>
              </a:spcBef>
              <a:defRPr sz="2400"/>
            </a:lvl4pPr>
            <a:lvl5pPr>
              <a:lnSpc>
                <a:spcPts val="3200"/>
              </a:lnSpc>
              <a:spcBef>
                <a:spcPts val="1800"/>
              </a:spcBef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21269-3553-4FB8-BD17-118662A322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de_designs_bar_wh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76" y="503999"/>
            <a:ext cx="6154872" cy="1143000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176" y="2470489"/>
            <a:ext cx="6154872" cy="3419124"/>
          </a:xfrm>
        </p:spPr>
        <p:txBody>
          <a:bodyPr>
            <a:normAutofit/>
          </a:bodyPr>
          <a:lstStyle>
            <a:lvl1pPr>
              <a:lnSpc>
                <a:spcPts val="3200"/>
              </a:lnSpc>
              <a:spcBef>
                <a:spcPts val="1800"/>
              </a:spcBef>
              <a:defRPr sz="2400"/>
            </a:lvl1pPr>
            <a:lvl2pPr>
              <a:lnSpc>
                <a:spcPts val="3200"/>
              </a:lnSpc>
              <a:spcBef>
                <a:spcPts val="1800"/>
              </a:spcBef>
              <a:defRPr sz="2400"/>
            </a:lvl2pPr>
            <a:lvl3pPr>
              <a:lnSpc>
                <a:spcPts val="3200"/>
              </a:lnSpc>
              <a:spcBef>
                <a:spcPts val="1800"/>
              </a:spcBef>
              <a:defRPr sz="2400"/>
            </a:lvl3pPr>
            <a:lvl4pPr>
              <a:lnSpc>
                <a:spcPts val="3200"/>
              </a:lnSpc>
              <a:spcBef>
                <a:spcPts val="1800"/>
              </a:spcBef>
              <a:defRPr sz="2400"/>
            </a:lvl4pPr>
            <a:lvl5pPr>
              <a:lnSpc>
                <a:spcPts val="3200"/>
              </a:lnSpc>
              <a:spcBef>
                <a:spcPts val="1800"/>
              </a:spcBef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Reversed - 1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lide_design_text_reverse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TE_log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81000"/>
            <a:ext cx="208121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9"/>
          <p:cNvCxnSpPr/>
          <p:nvPr userDrawn="1"/>
        </p:nvCxnSpPr>
        <p:spPr>
          <a:xfrm>
            <a:off x="687388" y="2171700"/>
            <a:ext cx="8543925" cy="1588"/>
          </a:xfrm>
          <a:prstGeom prst="line">
            <a:avLst/>
          </a:prstGeom>
          <a:ln w="114300" cap="flat" cmpd="sng" algn="ctr">
            <a:solidFill>
              <a:srgbClr val="FF6D1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0176" y="960138"/>
            <a:ext cx="6154872" cy="1143000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0176" y="2470489"/>
            <a:ext cx="6154872" cy="3419124"/>
          </a:xfrm>
        </p:spPr>
        <p:txBody>
          <a:bodyPr>
            <a:normAutofit/>
          </a:bodyPr>
          <a:lstStyle>
            <a:lvl1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1pPr>
            <a:lvl2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2pPr>
            <a:lvl3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3pPr>
            <a:lvl4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4pPr>
            <a:lvl5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Reversed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de_designs_bar_rev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0176" y="546100"/>
            <a:ext cx="6154872" cy="1143000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0176" y="2044700"/>
            <a:ext cx="6154872" cy="4229100"/>
          </a:xfrm>
        </p:spPr>
        <p:txBody>
          <a:bodyPr>
            <a:normAutofit/>
          </a:bodyPr>
          <a:lstStyle>
            <a:lvl1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1pPr>
            <a:lvl2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2pPr>
            <a:lvl3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3pPr>
            <a:lvl4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4pPr>
            <a:lvl5pPr>
              <a:lnSpc>
                <a:spcPts val="3200"/>
              </a:lnSpc>
              <a:spcBef>
                <a:spcPts val="180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9BBD59B-E97C-4F91-9E95-266F85A41F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0075" y="434975"/>
            <a:ext cx="8112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0075" y="1944688"/>
            <a:ext cx="81121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transition spd="med">
    <p:fade/>
  </p:transition>
  <p:hf hdr="0" dt="0"/>
  <p:txStyles>
    <p:titleStyle>
      <a:lvl1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Geneva"/>
          <a:ea typeface="Geneva"/>
          <a:cs typeface="Geneva"/>
        </a:defRPr>
      </a:lvl1pPr>
      <a:lvl2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2pPr>
      <a:lvl3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3pPr>
      <a:lvl4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4pPr>
      <a:lvl5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5pPr>
      <a:lvl6pPr marL="4572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6pPr>
      <a:lvl7pPr marL="9144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7pPr>
      <a:lvl8pPr marL="13716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8pPr>
      <a:lvl9pPr marL="18288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neva"/>
          <a:ea typeface="Geneva"/>
          <a:cs typeface="Geneva"/>
        </a:defRPr>
      </a:lvl9pPr>
    </p:titleStyle>
    <p:bodyStyle>
      <a:lvl1pPr marL="342900" indent="-342900" algn="l" defTabSz="457200" rtl="0" eaLnBrk="0" fontAlgn="base" hangingPunct="0">
        <a:lnSpc>
          <a:spcPts val="3000"/>
        </a:lnSpc>
        <a:spcBef>
          <a:spcPts val="18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Geneva"/>
          <a:ea typeface="Geneva"/>
          <a:cs typeface="Geneva"/>
        </a:defRPr>
      </a:lvl1pPr>
      <a:lvl2pPr marL="742950" indent="-285750" algn="l" defTabSz="457200" rtl="0" eaLnBrk="0" fontAlgn="base" hangingPunct="0">
        <a:lnSpc>
          <a:spcPts val="3000"/>
        </a:lnSpc>
        <a:spcBef>
          <a:spcPts val="18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Geneva"/>
          <a:ea typeface="Geneva"/>
          <a:cs typeface="Geneva"/>
        </a:defRPr>
      </a:lvl2pPr>
      <a:lvl3pPr marL="1143000" indent="-228600" algn="l" defTabSz="457200" rtl="0" eaLnBrk="0" fontAlgn="base" hangingPunct="0">
        <a:lnSpc>
          <a:spcPts val="3000"/>
        </a:lnSpc>
        <a:spcBef>
          <a:spcPts val="18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Geneva"/>
          <a:ea typeface="Geneva"/>
          <a:cs typeface="Geneva"/>
        </a:defRPr>
      </a:lvl3pPr>
      <a:lvl4pPr marL="1600200" indent="-228600" algn="l" defTabSz="457200" rtl="0" eaLnBrk="0" fontAlgn="base" hangingPunct="0">
        <a:lnSpc>
          <a:spcPts val="3000"/>
        </a:lnSpc>
        <a:spcBef>
          <a:spcPts val="18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Geneva"/>
          <a:ea typeface="Geneva"/>
          <a:cs typeface="Geneva"/>
        </a:defRPr>
      </a:lvl4pPr>
      <a:lvl5pPr marL="2057400" indent="-228600" algn="l" defTabSz="457200" rtl="0" eaLnBrk="0" fontAlgn="base" hangingPunct="0">
        <a:lnSpc>
          <a:spcPts val="3000"/>
        </a:lnSpc>
        <a:spcBef>
          <a:spcPts val="18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Geneva"/>
          <a:ea typeface="Geneva"/>
          <a:cs typeface="Genev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C50445-571E-4C89-B141-07CD210C72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0160AB-CC98-45F1-9BCC-8A9C2B19E2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/>
              <a:t>KDE:OAA:OCTE: la,af,js 1/10/13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E4AC64-934F-422C-9484-6E287E1290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d.state.ak.us/tls/assessment/WorkKeys/WK_ParentStudent_Brochure.pdf" TargetMode="Externa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2.wav"/><Relationship Id="rId6" Type="http://schemas.openxmlformats.org/officeDocument/2006/relationships/image" Target="../media/image21.png"/><Relationship Id="rId5" Type="http://schemas.openxmlformats.org/officeDocument/2006/relationships/hyperlink" Target="http://www.teacherspayteachers.com/" TargetMode="External"/><Relationship Id="rId4" Type="http://schemas.openxmlformats.org/officeDocument/2006/relationships/hyperlink" Target="http://www.careerready.alaska.gov/docs/workkeys/ACT-pubs/ACT-OccupationalOpportunities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.org/" TargetMode="Externa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4.wav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.org/workkeys/practice/" TargetMode="Externa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9.wa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95250" y="546100"/>
            <a:ext cx="6659563" cy="1143000"/>
          </a:xfrm>
        </p:spPr>
        <p:txBody>
          <a:bodyPr/>
          <a:lstStyle/>
          <a:p>
            <a:pPr eaLnBrk="1" hangingPunct="1"/>
            <a:r>
              <a:rPr lang="en-US" sz="3100" b="1" dirty="0"/>
              <a:t>Career and Technical Education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0075" y="2463800"/>
            <a:ext cx="7799388" cy="3835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Font typeface="Arial" pitchFamily="34" charset="0"/>
              <a:buNone/>
              <a:defRPr/>
            </a:pPr>
            <a:r>
              <a:rPr lang="en-US" sz="4400" dirty="0"/>
              <a:t>Preparing </a:t>
            </a:r>
          </a:p>
          <a:p>
            <a:pPr algn="ctr" eaLnBrk="1" hangingPunct="1">
              <a:lnSpc>
                <a:spcPct val="100000"/>
              </a:lnSpc>
              <a:buFont typeface="Arial" pitchFamily="34" charset="0"/>
              <a:buNone/>
              <a:defRPr/>
            </a:pPr>
            <a:r>
              <a:rPr lang="en-US" sz="4400" dirty="0"/>
              <a:t>for the WorkKeys</a:t>
            </a:r>
          </a:p>
          <a:p>
            <a:pPr algn="ctr" eaLnBrk="1" hangingPunct="1">
              <a:lnSpc>
                <a:spcPct val="100000"/>
              </a:lnSpc>
              <a:buFont typeface="Arial" pitchFamily="34" charset="0"/>
              <a:buNone/>
              <a:defRPr/>
            </a:pPr>
            <a:r>
              <a:rPr lang="en-US" sz="4400" dirty="0"/>
              <a:t> Assessments </a:t>
            </a:r>
          </a:p>
          <a:p>
            <a:pPr algn="ctr" eaLnBrk="1" hangingPunct="1">
              <a:lnSpc>
                <a:spcPct val="100000"/>
              </a:lnSpc>
              <a:buFont typeface="Arial" pitchFamily="34" charset="0"/>
              <a:buNone/>
              <a:defRPr/>
            </a:pPr>
            <a:r>
              <a:rPr lang="en-US" sz="2800" dirty="0"/>
              <a:t>Test-Taking Strategies</a:t>
            </a:r>
          </a:p>
          <a:p>
            <a:pPr marL="0" indent="0" eaLnBrk="1" hangingPunct="1">
              <a:defRPr/>
            </a:pPr>
            <a:endParaRPr lang="en-US" dirty="0"/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295275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0888" y="0"/>
            <a:ext cx="5102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362607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00075" y="960438"/>
            <a:ext cx="6154738" cy="1143000"/>
          </a:xfrm>
        </p:spPr>
        <p:txBody>
          <a:bodyPr/>
          <a:lstStyle/>
          <a:p>
            <a:pPr eaLnBrk="1" hangingPunct="1"/>
            <a:r>
              <a:rPr lang="en-US" dirty="0"/>
              <a:t>Classroom Activities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600075" y="2470150"/>
            <a:ext cx="6154738" cy="341947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Develop WorkKeys like questions as bell ringers and test questions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Review current exams and modify questions to provide practice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Provide practice in the classroom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Inventory supplies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Purchasing supplies and equipment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Student organization accounting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Use newspapers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295275" y="631671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00075" y="960438"/>
            <a:ext cx="6154738" cy="1143000"/>
          </a:xfrm>
        </p:spPr>
        <p:txBody>
          <a:bodyPr/>
          <a:lstStyle/>
          <a:p>
            <a:pPr eaLnBrk="1" hangingPunct="1"/>
            <a:r>
              <a:rPr lang="en-US" dirty="0"/>
              <a:t>Other Resources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00075" y="2470150"/>
            <a:ext cx="6931025" cy="4108450"/>
          </a:xfrm>
        </p:spPr>
        <p:txBody>
          <a:bodyPr>
            <a:normAutofit fontScale="77500" lnSpcReduction="20000"/>
          </a:bodyPr>
          <a:lstStyle/>
          <a:p>
            <a:pPr marL="342900" lvl="1" indent="-342900" eaLnBrk="1" hangingPunct="1">
              <a:buFont typeface="Arial" pitchFamily="34" charset="0"/>
              <a:buChar char="•"/>
            </a:pPr>
            <a:r>
              <a:rPr lang="en-US" sz="3000" dirty="0">
                <a:hlinkClick r:id="rId3"/>
              </a:rPr>
              <a:t>http://www.eed.state.ak.us/tls/assessment/WorkKeys/WK_ParentStudent_Brochure.pdf</a:t>
            </a:r>
            <a:r>
              <a:rPr lang="en-US" sz="3000" dirty="0">
                <a:hlinkClick r:id="rId4"/>
              </a:rPr>
              <a:t> </a:t>
            </a:r>
            <a:endParaRPr lang="en-US" sz="3000" dirty="0"/>
          </a:p>
          <a:p>
            <a:pPr marL="342900" lvl="1" indent="-342900" eaLnBrk="1" hangingPunct="1">
              <a:buNone/>
            </a:pPr>
            <a:r>
              <a:rPr lang="en-US" sz="3000" dirty="0"/>
              <a:t>     -     Student and Parent Informational Brochure </a:t>
            </a:r>
          </a:p>
          <a:p>
            <a:pPr marL="342900" lvl="1" indent="-342900" eaLnBrk="1" hangingPunct="1">
              <a:buNone/>
            </a:pPr>
            <a:r>
              <a:rPr lang="en-US" sz="3000" dirty="0"/>
              <a:t>           (offers WorkKeys test taking tips)</a:t>
            </a:r>
            <a:endParaRPr lang="en-US" sz="3000" dirty="0">
              <a:hlinkClick r:id="rId4"/>
            </a:endParaRPr>
          </a:p>
          <a:p>
            <a:pPr eaLnBrk="1" hangingPunct="1"/>
            <a:r>
              <a:rPr lang="en-US" sz="3000" dirty="0">
                <a:hlinkClick r:id="rId5"/>
              </a:rPr>
              <a:t>www.teacherspayteachers.com</a:t>
            </a:r>
            <a:endParaRPr lang="en-US" sz="3000" dirty="0"/>
          </a:p>
          <a:p>
            <a:pPr lvl="1" eaLnBrk="1" hangingPunct="1"/>
            <a:r>
              <a:rPr lang="en-US" sz="3000" dirty="0"/>
              <a:t>USA Today Presentation on Practice Reading Graphs</a:t>
            </a:r>
          </a:p>
          <a:p>
            <a:pPr eaLnBrk="1" hangingPunct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295275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544513"/>
            <a:ext cx="5054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5308600" y="749300"/>
            <a:ext cx="3500438" cy="723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What is the title for this graph?</a:t>
            </a: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USA’s largest national parks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What organization provided the information for this graph?</a:t>
            </a: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National Park Service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The five largest national parks in the USA are in which state?</a:t>
            </a: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Alaska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/>
              <a:t>How much larger is Gates of the Arctic than Delani?</a:t>
            </a:r>
          </a:p>
          <a:p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2.4 million acres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Is the Gates of the Arctic park larger or smaller than 15 thousand acres?</a:t>
            </a: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    larger 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(8.4 million  &gt;  15 thousand) </a:t>
            </a:r>
            <a:endParaRPr lang="en-US" sz="1600" dirty="0">
              <a:latin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203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00075" y="960438"/>
            <a:ext cx="6154738" cy="1143000"/>
          </a:xfrm>
        </p:spPr>
        <p:txBody>
          <a:bodyPr/>
          <a:lstStyle/>
          <a:p>
            <a:pPr eaLnBrk="1" hangingPunct="1"/>
            <a:r>
              <a:rPr lang="en-US" dirty="0"/>
              <a:t>Other Resources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00075" y="2470150"/>
            <a:ext cx="6931025" cy="410845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3000" dirty="0"/>
              <a:t>Similar sample questions (ACT, SAT, COMPASS)</a:t>
            </a:r>
          </a:p>
          <a:p>
            <a:pPr eaLnBrk="1" hangingPunct="1">
              <a:defRPr/>
            </a:pPr>
            <a:r>
              <a:rPr lang="en-US" sz="3000" dirty="0"/>
              <a:t>ACT Website </a:t>
            </a:r>
            <a:r>
              <a:rPr lang="en-US" sz="3000" dirty="0">
                <a:hlinkClick r:id="rId3"/>
              </a:rPr>
              <a:t>www.act.org</a:t>
            </a:r>
            <a:endParaRPr lang="en-US" sz="3000" dirty="0"/>
          </a:p>
          <a:p>
            <a:pPr lvl="1" eaLnBrk="1" hangingPunct="1">
              <a:defRPr/>
            </a:pPr>
            <a:r>
              <a:rPr lang="en-US" dirty="0"/>
              <a:t>Key Train and Career Ready 101</a:t>
            </a:r>
          </a:p>
          <a:p>
            <a:pPr lvl="1" eaLnBrk="1" hangingPunct="1">
              <a:defRPr/>
            </a:pPr>
            <a:r>
              <a:rPr lang="en-US" dirty="0"/>
              <a:t>WorkKeys Preparing for the WorkKeys Assessment</a:t>
            </a:r>
          </a:p>
          <a:p>
            <a:pPr eaLnBrk="1" hangingPunct="1">
              <a:defRPr/>
            </a:pPr>
            <a:r>
              <a:rPr lang="en-US" sz="3000" dirty="0"/>
              <a:t>Contact Office of Career and Technical Education, Angie Fischer at 502-564-3238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295275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0075" y="960438"/>
            <a:ext cx="6154738" cy="1143000"/>
          </a:xfrm>
        </p:spPr>
        <p:txBody>
          <a:bodyPr/>
          <a:lstStyle/>
          <a:p>
            <a:pPr eaLnBrk="1" hangingPunct="1"/>
            <a:r>
              <a:rPr lang="en-US" dirty="0"/>
              <a:t>Getting Ready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idx="1"/>
          </p:nvPr>
        </p:nvSpPr>
        <p:spPr>
          <a:xfrm>
            <a:off x="600075" y="2470150"/>
            <a:ext cx="7362825" cy="4183063"/>
          </a:xfrm>
        </p:spPr>
        <p:txBody>
          <a:bodyPr/>
          <a:lstStyle/>
          <a:p>
            <a:pPr eaLnBrk="1" hangingPunct="1"/>
            <a:r>
              <a:rPr lang="en-US" dirty="0"/>
              <a:t>Prepare all year long</a:t>
            </a:r>
          </a:p>
          <a:p>
            <a:pPr eaLnBrk="1" hangingPunct="1"/>
            <a:r>
              <a:rPr lang="en-US" dirty="0"/>
              <a:t>Include information in the course syllabus</a:t>
            </a:r>
          </a:p>
          <a:p>
            <a:pPr eaLnBrk="1" hangingPunct="1"/>
            <a:r>
              <a:rPr lang="en-US" dirty="0"/>
              <a:t>Instruct students in good test taking habits</a:t>
            </a:r>
          </a:p>
          <a:p>
            <a:pPr eaLnBrk="1" hangingPunct="1"/>
            <a:r>
              <a:rPr lang="en-US" dirty="0"/>
              <a:t>Offer practice questions throughout the year</a:t>
            </a:r>
          </a:p>
          <a:p>
            <a:pPr eaLnBrk="1" hangingPunct="1"/>
            <a:r>
              <a:rPr lang="en-US" dirty="0"/>
              <a:t>Consider the purchase of the WorkKeys Prep Package as a resource  </a:t>
            </a:r>
            <a:r>
              <a:rPr lang="en-US" dirty="0">
                <a:hlinkClick r:id="rId3"/>
              </a:rPr>
              <a:t>http://www.act.org/workkeys/practice/</a:t>
            </a:r>
            <a:r>
              <a:rPr lang="en-US" dirty="0"/>
              <a:t> 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295275" y="650081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600075" y="960438"/>
            <a:ext cx="6154738" cy="1143000"/>
          </a:xfrm>
        </p:spPr>
        <p:txBody>
          <a:bodyPr/>
          <a:lstStyle/>
          <a:p>
            <a:pPr eaLnBrk="1" hangingPunct="1"/>
            <a:r>
              <a:rPr lang="en-US" dirty="0"/>
              <a:t>WorkKeys Prep Package</a:t>
            </a:r>
          </a:p>
        </p:txBody>
      </p:sp>
      <p:sp>
        <p:nvSpPr>
          <p:cNvPr id="22530" name="Content Placeholder 4"/>
          <p:cNvSpPr>
            <a:spLocks noGrp="1"/>
          </p:cNvSpPr>
          <p:nvPr>
            <p:ph idx="1"/>
          </p:nvPr>
        </p:nvSpPr>
        <p:spPr>
          <a:xfrm>
            <a:off x="600075" y="2298700"/>
            <a:ext cx="6804025" cy="428307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Applied Mathematics, Reading for Information, and Locating Information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$5 for each prep package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Each package includes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Test Taking Tips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Answer Sheet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Test Description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Practice Test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Answer Key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Applied Mathematics contains a Formula Sheet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600075" y="960438"/>
            <a:ext cx="6154738" cy="1143000"/>
          </a:xfrm>
        </p:spPr>
        <p:txBody>
          <a:bodyPr/>
          <a:lstStyle/>
          <a:p>
            <a:pPr eaLnBrk="1" hangingPunct="1"/>
            <a:r>
              <a:rPr lang="en-US" dirty="0"/>
              <a:t>Test Taking Tips</a:t>
            </a:r>
          </a:p>
        </p:txBody>
      </p:sp>
      <p:sp>
        <p:nvSpPr>
          <p:cNvPr id="22530" name="Content Placeholder 4"/>
          <p:cNvSpPr>
            <a:spLocks noGrp="1"/>
          </p:cNvSpPr>
          <p:nvPr>
            <p:ph idx="1"/>
          </p:nvPr>
        </p:nvSpPr>
        <p:spPr>
          <a:xfrm>
            <a:off x="600075" y="2298700"/>
            <a:ext cx="6804025" cy="4283075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Pace yourself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Listen to and read the directions for each test carefully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Read each question carefully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Answer the easy questions first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Use logic in more difficult questions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endParaRPr lang="en-US" sz="2800" dirty="0"/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endParaRPr lang="en-US" sz="28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0" y="64293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600" y="520700"/>
            <a:ext cx="66548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2794000" y="138113"/>
            <a:ext cx="3860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Use logic in more difficult questions.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600075" y="960438"/>
            <a:ext cx="6154738" cy="1143000"/>
          </a:xfrm>
        </p:spPr>
        <p:txBody>
          <a:bodyPr/>
          <a:lstStyle/>
          <a:p>
            <a:pPr eaLnBrk="1" hangingPunct="1"/>
            <a:r>
              <a:rPr lang="en-US" dirty="0"/>
              <a:t>Test Taking Tips</a:t>
            </a:r>
          </a:p>
        </p:txBody>
      </p:sp>
      <p:sp>
        <p:nvSpPr>
          <p:cNvPr id="22530" name="Content Placeholder 4"/>
          <p:cNvSpPr>
            <a:spLocks noGrp="1"/>
          </p:cNvSpPr>
          <p:nvPr>
            <p:ph idx="1"/>
          </p:nvPr>
        </p:nvSpPr>
        <p:spPr>
          <a:xfrm>
            <a:off x="600075" y="2540000"/>
            <a:ext cx="6804025" cy="3245945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Answer every question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Review your work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Be precise in marking your answer document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800" dirty="0"/>
              <a:t>Erase completely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defRPr/>
            </a:pPr>
            <a:endParaRPr lang="en-US" sz="28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295275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0" y="0"/>
            <a:ext cx="5016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236483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9150" y="0"/>
            <a:ext cx="4965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299545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CareerReadiness</RoutingRuleDescription>
    <PublishingExpirationDate xmlns="http://schemas.microsoft.com/sharepoint/v3" xsi:nil="true"/>
    <PublishingStartDate xmlns="http://schemas.microsoft.com/sharepoint/v3" xsi:nil="true"/>
    <Publication_x0020_Date xmlns="3a62de7d-ba57-4f43-9dae-9623ba637be0">2013-01-17T05:00:00+00:00</Publication_x0020_Date>
    <Audience1 xmlns="3a62de7d-ba57-4f43-9dae-9623ba637be0"/>
    <_dlc_DocId xmlns="3a62de7d-ba57-4f43-9dae-9623ba637be0">KYED-56-422</_dlc_DocId>
    <_dlc_DocIdUrl xmlns="3a62de7d-ba57-4f43-9dae-9623ba637be0">
      <Url>https://education.ky.gov/CTE/_layouts/DocIdRedir.aspx?ID=KYED-56-422</Url>
      <Description>KYED-56-422</Description>
    </_dlc_DocIdUrl>
    <Accessibility_x0020_Audit_x0020_Status xmlns="3a62de7d-ba57-4f43-9dae-9623ba637be0" xsi:nil="true"/>
    <Application_x0020_Date xmlns="3a62de7d-ba57-4f43-9dae-9623ba637be0" xsi:nil="true"/>
    <Application_x0020_Type xmlns="3a62de7d-ba57-4f43-9dae-9623ba637be0" xsi:nil="true"/>
    <Accessibility_x0020_Audience xmlns="3a62de7d-ba57-4f43-9dae-9623ba637be0" xsi:nil="true"/>
    <Accessibility_x0020_Target_x0020_Date xmlns="3a62de7d-ba57-4f43-9dae-9623ba637be0" xsi:nil="true"/>
    <Application_x0020_Status xmlns="3a62de7d-ba57-4f43-9dae-9623ba637be0" xsi:nil="true"/>
    <Accessibility_x0020_Audit_x0020_Date xmlns="3a62de7d-ba57-4f43-9dae-9623ba637be0" xsi:nil="true"/>
    <Accessibility_x0020_Status xmlns="3a62de7d-ba57-4f43-9dae-9623ba637b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KDE Document" ma:contentTypeID="0x0101001BEB557DBE01834EAB47A683706DCD5B00182A984D01DAE1478775FB3BC1E0F335" ma:contentTypeVersion="17" ma:contentTypeDescription="" ma:contentTypeScope="" ma:versionID="4f4cd4574d91ca7cf53d120f79801719">
  <xsd:schema xmlns:xsd="http://www.w3.org/2001/XMLSchema" xmlns:xs="http://www.w3.org/2001/XMLSchema" xmlns:p="http://schemas.microsoft.com/office/2006/metadata/properties" xmlns:ns1="http://schemas.microsoft.com/sharepoint/v3" xmlns:ns2="3a62de7d-ba57-4f43-9dae-9623ba637be0" targetNamespace="http://schemas.microsoft.com/office/2006/metadata/properties" ma:root="true" ma:fieldsID="b0bc340386756faaa65e0d2f857d964d" ns1:_="" ns2:_="">
    <xsd:import namespace="http://schemas.microsoft.com/sharepoint/v3"/>
    <xsd:import namespace="3a62de7d-ba57-4f43-9dae-9623ba637be0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2:Audience1" minOccurs="0"/>
                <xsd:element ref="ns2:Publication_x0020_Date"/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Application_x0020_Date" minOccurs="0"/>
                <xsd:element ref="ns2:Application_x0020_Status" minOccurs="0"/>
                <xsd:element ref="ns2:Application_x0020_Type" minOccurs="0"/>
                <xsd:element ref="ns2:Accessibility_x0020_Audience" minOccurs="0"/>
                <xsd:element ref="ns2:Accessibility_x0020_Audit_x0020_Date" minOccurs="0"/>
                <xsd:element ref="ns2:Accessibility_x0020_Audit_x0020_Status" minOccurs="0"/>
                <xsd:element ref="ns2:Accessibility_x0020_Target_x0020_Date" minOccurs="0"/>
                <xsd:element ref="ns2:Accessibility_x0020_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5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6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2de7d-ba57-4f43-9dae-9623ba637be0" elementFormDefault="qualified">
    <xsd:import namespace="http://schemas.microsoft.com/office/2006/documentManagement/types"/>
    <xsd:import namespace="http://schemas.microsoft.com/office/infopath/2007/PartnerControls"/>
    <xsd:element name="Audience1" ma:index="3" nillable="true" ma:displayName="Audience" ma:list="{9f2d68f0-dc6b-4e06-b19d-b8792e70efe6}" ma:internalName="Audience1" ma:showField="Title" ma:web="3a62de7d-ba57-4f43-9dae-9623ba637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cation_x0020_Date" ma:index="4" ma:displayName="Publication Date" ma:default="[today]" ma:format="DateOnly" ma:internalName="Publication_x0020_Date" ma:readOnly="false">
      <xsd:simpleType>
        <xsd:restriction base="dms:DateTime"/>
      </xsd:simple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pplication_x0020_Date" ma:index="16" nillable="true" ma:displayName="Application Date" ma:format="DateOnly" ma:internalName="Application_x0020_Date">
      <xsd:simpleType>
        <xsd:restriction base="dms:DateTime"/>
      </xsd:simpleType>
    </xsd:element>
    <xsd:element name="Application_x0020_Status" ma:index="17" nillable="true" ma:displayName="Application Status" ma:format="Dropdown" ma:internalName="Application_x0020_Status">
      <xsd:simpleType>
        <xsd:restriction base="dms:Choice">
          <xsd:enumeration value="Approved"/>
          <xsd:enumeration value="Denied"/>
        </xsd:restriction>
      </xsd:simpleType>
    </xsd:element>
    <xsd:element name="Application_x0020_Type" ma:index="18" nillable="true" ma:displayName="Application Type" ma:format="Dropdown" ma:internalName="Application_x0020_Type">
      <xsd:simpleType>
        <xsd:restriction base="dms:Choice">
          <xsd:enumeration value="Original"/>
          <xsd:enumeration value="Amendment"/>
          <xsd:enumeration value="Year 3 Budget"/>
          <xsd:enumeration value="Addendum"/>
          <xsd:enumeration value="Budget Update"/>
        </xsd:restriction>
      </xsd:simpleType>
    </xsd:element>
    <xsd:element name="Accessibility_x0020_Audience" ma:index="19" nillable="true" ma:displayName="Accessibility Audience" ma:format="Dropdown" ma:internalName="Accessibility_x0020_Audience">
      <xsd:simpleType>
        <xsd:restriction base="dms:Choice">
          <xsd:enumeration value="Public"/>
          <xsd:enumeration value="District"/>
        </xsd:restriction>
      </xsd:simpleType>
    </xsd:element>
    <xsd:element name="Accessibility_x0020_Audit_x0020_Date" ma:index="20" nillable="true" ma:displayName="Accessibility Audit Date" ma:format="DateOnly" ma:internalName="Accessibility_x0020_Audit_x0020_Date">
      <xsd:simpleType>
        <xsd:restriction base="dms:DateTime"/>
      </xsd:simpleType>
    </xsd:element>
    <xsd:element name="Accessibility_x0020_Audit_x0020_Status" ma:index="21" nillable="true" ma:displayName="Accessibility Audit Status" ma:format="Dropdown" ma:internalName="Accessibility_x0020_Audit_x0020_Status">
      <xsd:simpleType>
        <xsd:restriction base="dms:Choice">
          <xsd:enumeration value="OK"/>
          <xsd:enumeration value="Minor"/>
          <xsd:enumeration value="Major"/>
        </xsd:restriction>
      </xsd:simpleType>
    </xsd:element>
    <xsd:element name="Accessibility_x0020_Target_x0020_Date" ma:index="22" nillable="true" ma:displayName="Accessibility Target Date" ma:format="DateOnly" ma:internalName="Accessibility_x0020_Target_x0020_Date">
      <xsd:simpleType>
        <xsd:restriction base="dms:DateTime"/>
      </xsd:simpleType>
    </xsd:element>
    <xsd:element name="Accessibility_x0020_Status" ma:index="23" nillable="true" ma:displayName="Accessibility Status" ma:format="Dropdown" ma:internalName="Accessibility_x0020_Status1">
      <xsd:simpleType>
        <xsd:restriction base="dms:Choice">
          <xsd:enumeration value="Remove"/>
          <xsd:enumeration value="Remediate"/>
          <xsd:enumeration value="Update"/>
          <xsd:enumeration value="Accessibl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32937-256F-4435-B3F1-61079288690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9BC62FB-799E-4943-9BFB-97D4A0CDA028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3a62de7d-ba57-4f43-9dae-9623ba637be0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ED4A7A0-6D75-4B05-9640-5789BC01B12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748257A-9EEA-4AF9-A38B-DFFCCADE5E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62de7d-ba57-4f43-9dae-9623ba637b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369</Words>
  <Application>Microsoft Office PowerPoint</Application>
  <PresentationFormat>On-screen Show (4:3)</PresentationFormat>
  <Paragraphs>72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Geneva</vt:lpstr>
      <vt:lpstr>Office Theme</vt:lpstr>
      <vt:lpstr>1_Custom Design</vt:lpstr>
      <vt:lpstr>2_Custom Design</vt:lpstr>
      <vt:lpstr>Custom Design</vt:lpstr>
      <vt:lpstr>Career and Technical Education</vt:lpstr>
      <vt:lpstr>Getting Ready</vt:lpstr>
      <vt:lpstr>PowerPoint Presentation</vt:lpstr>
      <vt:lpstr>WorkKeys Prep Package</vt:lpstr>
      <vt:lpstr>Test Taking Tips</vt:lpstr>
      <vt:lpstr>PowerPoint Presentation</vt:lpstr>
      <vt:lpstr>Test Taking Tips</vt:lpstr>
      <vt:lpstr>PowerPoint Presentation</vt:lpstr>
      <vt:lpstr>PowerPoint Presentation</vt:lpstr>
      <vt:lpstr>PowerPoint Presentation</vt:lpstr>
      <vt:lpstr>Classroom Activities</vt:lpstr>
      <vt:lpstr>Other Resources</vt:lpstr>
      <vt:lpstr>PowerPoint Presentation</vt:lpstr>
      <vt:lpstr>Other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and Technical Education</dc:title>
  <dc:creator>Renee Thomsen</dc:creator>
  <cp:lastModifiedBy>Frank Scuiletti</cp:lastModifiedBy>
  <cp:revision>387</cp:revision>
  <cp:lastPrinted>2012-07-09T13:25:52Z</cp:lastPrinted>
  <dcterms:created xsi:type="dcterms:W3CDTF">2011-05-16T18:37:38Z</dcterms:created>
  <dcterms:modified xsi:type="dcterms:W3CDTF">2017-12-14T19:39:30Z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0x0101001BEB557DBE01834EAB47A683706DCD5B00182A984D01DAE1478775FB3BC1E0F335</vt:lpwstr>
  </property>
  <property fmtid="{D5CDD505-2E9C-101B-9397-08002B2CF9AE}" pid="3" name="_dlc_DocIdItemGuid">
    <vt:lpwstr>56ef9620-6e15-4b17-afec-0d600594dd0f</vt:lpwstr>
  </property>
</Properties>
</file>