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67" r:id="rId5"/>
    <p:sldId id="331" r:id="rId6"/>
    <p:sldId id="334" r:id="rId7"/>
    <p:sldId id="332" r:id="rId8"/>
    <p:sldId id="325" r:id="rId9"/>
    <p:sldId id="385" r:id="rId10"/>
    <p:sldId id="394" r:id="rId11"/>
    <p:sldId id="393" r:id="rId12"/>
    <p:sldId id="368" r:id="rId13"/>
    <p:sldId id="375" r:id="rId14"/>
    <p:sldId id="370" r:id="rId15"/>
    <p:sldId id="373" r:id="rId16"/>
    <p:sldId id="376" r:id="rId17"/>
    <p:sldId id="387" r:id="rId18"/>
    <p:sldId id="388" r:id="rId19"/>
    <p:sldId id="369" r:id="rId20"/>
    <p:sldId id="389" r:id="rId21"/>
    <p:sldId id="397" r:id="rId22"/>
    <p:sldId id="396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C4AA-6917-4E22-A0F1-23AD6A85E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09BD8-2CB5-4E2A-9FAA-FAB561AFF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D047B-A857-4785-B0BF-D09A2B8C2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6169F-396F-4B41-AE87-B4914220F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77B53-EE95-4B85-B202-8F1183B96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6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975E3-A742-414C-BA09-5646E86F5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A34D2-7976-4C03-92C6-0811341FA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4A311-B4CA-4376-BDC8-343C5CF95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C0D47-B28B-4004-8BB5-1F5D2243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15029-8B4C-40E9-8852-219B2386F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3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0C22DC-2690-4FC0-A323-887EC22744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68892B-4735-4991-845B-BADA06174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D0347-E677-4F3F-8E4A-28134575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FD675-2D54-429C-AA7E-C23E3782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B0F3C-62B2-4186-B0C5-1E2C5997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43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0864"/>
            <a:ext cx="10447867" cy="381000"/>
          </a:xfrm>
          <a:noFill/>
        </p:spPr>
        <p:txBody>
          <a:bodyPr>
            <a:noAutofit/>
          </a:bodyPr>
          <a:lstStyle>
            <a:lvl1pPr>
              <a:defRPr sz="32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7476"/>
            <a:ext cx="10447867" cy="4648200"/>
          </a:xfrm>
        </p:spPr>
        <p:txBody>
          <a:bodyPr/>
          <a:lstStyle>
            <a:lvl1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A90E-3059-4ECA-8815-2ECF9524ED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EF7F0295-3C0A-4E49-AD16-C522D049C7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609600" y="1075267"/>
            <a:ext cx="11040533" cy="1693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508000" y="6400800"/>
            <a:ext cx="110744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577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A9962-E558-4E0D-8EAA-B22A2BC8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EAC22-CE48-4CC3-8CF3-387E78C97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D4D5A-447B-489C-9FE0-2A464BC8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19DD2-E2D0-4DEC-939E-08286ED2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F6773-914A-4096-802B-0D680886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3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A4F4C-A70A-4CF7-9D68-69D8BC4C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54DF9-6A37-4F87-A1C7-AD12EBBB2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ED16E-4B9D-4807-87E1-B86C1FE0C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66F96-CFA9-43DB-B27C-5CF201430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4EBEF-DF6C-4E4D-A854-F21EC52B7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CC230-7458-4D56-9D83-37E5BB64D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5A042-F23E-4A23-9083-9D371DCAA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03C07-BFAB-4E8E-9767-A77E7736A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ECB19-F71C-4BDD-AF97-89BBEA28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160F7-208B-422D-8280-35931903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6369B-5C3F-4A07-BEDB-F6300299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92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1D1E-CCCD-47B0-ABDE-8F40DF970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1BA0C-9527-4493-A28B-4D0D64652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69294B-C5F2-419F-A4F6-EA5AD1FDE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444A8-6F45-402D-851D-7972A7A6C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616A51-46CA-43DB-9C0F-8C469A576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67F8B0-C3E8-4FCC-A31C-96BE9A980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0AE5CE-9430-4791-B46F-433B705B1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C3C4DC-0919-403C-9D5C-625A8BAEA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9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6B6EB-1D47-4DB0-BF8C-D72B87709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549DE2-6DC3-4D84-ABD9-DEAF61DFE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BBCFC-BADD-4279-AD9F-DA6D3E329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676FDA-8E2D-4173-9223-3C4CC5F17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34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00465-31DB-4603-8B72-64010964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8CBB28-EF61-4ED5-AE9E-5AA7A8E30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26676-980F-4ED4-B14C-42A764387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9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FE03-CF60-40D4-B4EF-6B83E0E46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4EF08-0F7D-42C1-9916-AABD5693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4C54C-25B2-412C-96AA-796D64757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0EDECC-A094-4960-8781-9201A22DD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93ADC-FAD6-4A9E-9AEB-64A1A21F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3E4CF1-5A9A-4FC3-BAF3-0DD151AA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52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CABC1-840C-45DD-B17B-5BB96A68D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D8556A-8846-410F-AC00-78D13F71F8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75637-D87C-4916-84F5-D5029FB09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46C82-0C7B-4D11-A0C9-753036CF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C7CE4F-C5EA-430B-80A5-5A1810BB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772D2-C987-41D5-B87C-C1BA7458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7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A35E88-50B9-41E6-9165-49BD7BD52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DC723-D00D-4F09-8ECC-EAC81F8CB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B7D4C-0D88-4293-A949-8CE9308E30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7A9FF-D07E-4F57-B57E-45419555C5C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7B155-91A8-4561-951B-683087334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801EF-51AC-443C-8D87-88E25AA97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FB8BF-9118-48EB-AA47-BFAE88DFB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9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E9106F-3F85-4FA3-AA7F-64E0B3DA4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en-US" b="1"/>
              <a:t>Short Term Workforce RFP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30BFE-20E9-496A-9A45-5B7D3DDFC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Business Solution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92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4F519EA-836C-4E21-87EE-CE7AB018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26280"/>
            <a:ext cx="4449464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10685A-6235-45A7-850D-A6F555466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3374" y="702944"/>
            <a:ext cx="5369325" cy="5586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350182-C0C1-4FAA-B852-5E643E09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805" y="1345958"/>
            <a:ext cx="4193196" cy="41660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Pilot Colleges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33A70A-9722-46F0-A5EB-C72F78747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5" name="Rectangle 2">
              <a:extLst>
                <a:ext uri="{FF2B5EF4-FFF2-40B4-BE49-F238E27FC236}">
                  <a16:creationId xmlns:a16="http://schemas.microsoft.com/office/drawing/2014/main" id="{0E424FCE-3213-4BEE-A1E8-B7E8AEA5A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59">
              <a:extLst>
                <a:ext uri="{FF2B5EF4-FFF2-40B4-BE49-F238E27FC236}">
                  <a16:creationId xmlns:a16="http://schemas.microsoft.com/office/drawing/2014/main" id="{5EE95433-383A-45BD-BFCA-833B8F0AE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2">
              <a:extLst>
                <a:ext uri="{FF2B5EF4-FFF2-40B4-BE49-F238E27FC236}">
                  <a16:creationId xmlns:a16="http://schemas.microsoft.com/office/drawing/2014/main" id="{2EEA944D-C4D5-48D7-804D-86BE8AFC8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F3FCE305-3F55-48BF-8549-01E0364C86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23D7F518-6C41-4C3F-9060-C9FE0B1D4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3B93E94B-19C7-49C9-A135-582F72B1A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FEF28287-3D78-44FC-8C53-70755EAF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2">
              <a:extLst>
                <a:ext uri="{FF2B5EF4-FFF2-40B4-BE49-F238E27FC236}">
                  <a16:creationId xmlns:a16="http://schemas.microsoft.com/office/drawing/2014/main" id="{2E8ECBA7-D5B5-48AD-9108-4EB4FB5AA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9CDB17F-9370-4BDB-AF7D-0C10664AF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65D03FDE-4254-4CCB-ACA1-CCF9ED99A1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">
              <a:extLst>
                <a:ext uri="{FF2B5EF4-FFF2-40B4-BE49-F238E27FC236}">
                  <a16:creationId xmlns:a16="http://schemas.microsoft.com/office/drawing/2014/main" id="{406E5C16-E87A-48D6-808A-4E99A9FA2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59">
              <a:extLst>
                <a:ext uri="{FF2B5EF4-FFF2-40B4-BE49-F238E27FC236}">
                  <a16:creationId xmlns:a16="http://schemas.microsoft.com/office/drawing/2014/main" id="{DD6696B0-7715-471B-835A-DA4F6E0B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2">
              <a:extLst>
                <a:ext uri="{FF2B5EF4-FFF2-40B4-BE49-F238E27FC236}">
                  <a16:creationId xmlns:a16="http://schemas.microsoft.com/office/drawing/2014/main" id="{7B7BE224-1A69-42AA-9C1C-29ADE08B2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F4CBB296-B6FF-43BA-A2F1-471A7D6A32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7B9B8F5E-97B1-4CC6-A25F-0406AF9F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9EB4DAA2-343C-4239-A2B2-D2412770B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8D6B2AAD-8F5E-4D57-B2E6-7DBB7953C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2">
              <a:extLst>
                <a:ext uri="{FF2B5EF4-FFF2-40B4-BE49-F238E27FC236}">
                  <a16:creationId xmlns:a16="http://schemas.microsoft.com/office/drawing/2014/main" id="{9CE95F93-6BC5-4616-9F8D-B941B4B8F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A8C3D8DE-DC76-487C-8C2A-7684D5C9E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56088CB5-E2A8-49A4-8AB5-6D5463E03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">
              <a:extLst>
                <a:ext uri="{FF2B5EF4-FFF2-40B4-BE49-F238E27FC236}">
                  <a16:creationId xmlns:a16="http://schemas.microsoft.com/office/drawing/2014/main" id="{372F50F8-8B88-48EF-B21C-B5B264262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59">
              <a:extLst>
                <a:ext uri="{FF2B5EF4-FFF2-40B4-BE49-F238E27FC236}">
                  <a16:creationId xmlns:a16="http://schemas.microsoft.com/office/drawing/2014/main" id="{37008499-DF9A-4230-BE00-35B862316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2">
              <a:extLst>
                <a:ext uri="{FF2B5EF4-FFF2-40B4-BE49-F238E27FC236}">
                  <a16:creationId xmlns:a16="http://schemas.microsoft.com/office/drawing/2014/main" id="{BCEE48F0-E436-451D-A5FE-0D818D1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4">
              <a:extLst>
                <a:ext uri="{FF2B5EF4-FFF2-40B4-BE49-F238E27FC236}">
                  <a16:creationId xmlns:a16="http://schemas.microsoft.com/office/drawing/2014/main" id="{6852656E-1E8F-41F9-900D-8E8CC1B2B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489DA605-39DD-45FD-9796-12A36B23B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A9F93-61FB-4400-8DA2-60B5F3C91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734" y="750307"/>
            <a:ext cx="5369326" cy="5357387"/>
          </a:xfrm>
        </p:spPr>
        <p:txBody>
          <a:bodyPr vert="horz" lIns="91440" tIns="45720" rIns="91440" bIns="45720" numCol="2" rtlCol="0" anchor="ctr">
            <a:normAutofit/>
          </a:bodyPr>
          <a:lstStyle/>
          <a:p>
            <a:r>
              <a:rPr lang="en-US" sz="2200" dirty="0">
                <a:latin typeface="+mn-lt"/>
                <a:ea typeface="+mn-ea"/>
                <a:cs typeface="+mn-cs"/>
              </a:rPr>
              <a:t>Beaufort CCC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Central Carolina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Central Piedmont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Forsyth TCC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Haywood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Lenoir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Piedmont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Rowan-Cabarrus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Sandhills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Surry CC</a:t>
            </a:r>
          </a:p>
          <a:p>
            <a:r>
              <a:rPr lang="en-US" sz="2200" dirty="0">
                <a:latin typeface="+mn-lt"/>
                <a:ea typeface="+mn-ea"/>
                <a:cs typeface="+mn-cs"/>
              </a:rPr>
              <a:t>Wake TCC</a:t>
            </a:r>
          </a:p>
        </p:txBody>
      </p:sp>
    </p:spTree>
    <p:extLst>
      <p:ext uri="{BB962C8B-B14F-4D97-AF65-F5344CB8AC3E}">
        <p14:creationId xmlns:p14="http://schemas.microsoft.com/office/powerpoint/2010/main" val="2801976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33B2F-0789-4919-997E-6D9C1386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Pilot College Team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336AE-9B48-4854-AB3A-F73B71B21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President</a:t>
            </a:r>
          </a:p>
          <a:p>
            <a:pPr lvl="1"/>
            <a:r>
              <a:rPr lang="en-US" dirty="0"/>
              <a:t>Support of initiative and college staff engaged in successful implementation</a:t>
            </a:r>
          </a:p>
          <a:p>
            <a:r>
              <a:rPr lang="en-US" dirty="0"/>
              <a:t>Senior CE Administrator</a:t>
            </a:r>
          </a:p>
          <a:p>
            <a:pPr lvl="1"/>
            <a:r>
              <a:rPr lang="en-US" dirty="0"/>
              <a:t>Knowledge of broad CE demands and processes</a:t>
            </a:r>
          </a:p>
          <a:p>
            <a:r>
              <a:rPr lang="en-US" dirty="0"/>
              <a:t>CE Operations Staff</a:t>
            </a:r>
          </a:p>
          <a:p>
            <a:pPr lvl="1"/>
            <a:r>
              <a:rPr lang="en-US" dirty="0"/>
              <a:t>Knowledge of current processes around course builds, registrations, communication</a:t>
            </a:r>
          </a:p>
          <a:p>
            <a:r>
              <a:rPr lang="en-US" dirty="0"/>
              <a:t>IT Staff</a:t>
            </a:r>
          </a:p>
          <a:p>
            <a:pPr lvl="1"/>
            <a:r>
              <a:rPr lang="en-US" dirty="0"/>
              <a:t>Knowledge of Colleague administration – ability to monitor integrations</a:t>
            </a:r>
          </a:p>
          <a:p>
            <a:r>
              <a:rPr lang="en-US" dirty="0"/>
              <a:t>Finance Staff</a:t>
            </a:r>
          </a:p>
          <a:p>
            <a:pPr lvl="1"/>
            <a:r>
              <a:rPr lang="en-US" dirty="0"/>
              <a:t>Knowledge of payment flows, reports and ledger activity around payments and refunds</a:t>
            </a:r>
          </a:p>
        </p:txBody>
      </p:sp>
    </p:spTree>
    <p:extLst>
      <p:ext uri="{BB962C8B-B14F-4D97-AF65-F5344CB8AC3E}">
        <p14:creationId xmlns:p14="http://schemas.microsoft.com/office/powerpoint/2010/main" val="1861042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714BF2-3611-46EF-83E9-4C433CEA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91" y="466850"/>
            <a:ext cx="5263009" cy="16507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Pre-Award Work</a:t>
            </a: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 Senior Administrators, CE Operations, IT and Finance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6E1849D-88FD-4EAC-ABAB-9D75EAA0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dirty="0">
                <a:latin typeface="+mn-lt"/>
                <a:ea typeface="+mn-ea"/>
                <a:cs typeface="+mn-cs"/>
              </a:rPr>
              <a:t>Review/Assess workflows developed for Continuing Education through the </a:t>
            </a:r>
            <a:r>
              <a:rPr lang="en-US" sz="2400" dirty="0" err="1">
                <a:latin typeface="+mn-lt"/>
                <a:ea typeface="+mn-ea"/>
                <a:cs typeface="+mn-cs"/>
              </a:rPr>
              <a:t>CampusWorks</a:t>
            </a:r>
            <a:r>
              <a:rPr lang="en-US" sz="2400" dirty="0">
                <a:latin typeface="+mn-lt"/>
                <a:ea typeface="+mn-ea"/>
                <a:cs typeface="+mn-cs"/>
              </a:rPr>
              <a:t> efforts</a:t>
            </a:r>
          </a:p>
          <a:p>
            <a:pPr marL="971550" lvl="1" indent="-514350">
              <a:lnSpc>
                <a:spcPct val="11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dirty="0">
                <a:latin typeface="+mn-lt"/>
                <a:ea typeface="+mn-ea"/>
                <a:cs typeface="+mn-cs"/>
              </a:rPr>
              <a:t>Confirm continued relevance</a:t>
            </a:r>
          </a:p>
          <a:p>
            <a:pPr marL="971550" lvl="1" indent="-514350">
              <a:lnSpc>
                <a:spcPct val="11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dirty="0">
                <a:latin typeface="+mn-lt"/>
                <a:ea typeface="+mn-ea"/>
                <a:cs typeface="+mn-cs"/>
              </a:rPr>
              <a:t>Provide updates to workflows</a:t>
            </a:r>
          </a:p>
          <a:p>
            <a:pPr marL="971550" lvl="1" indent="-514350">
              <a:lnSpc>
                <a:spcPct val="11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dirty="0">
                <a:latin typeface="+mn-lt"/>
                <a:ea typeface="+mn-ea"/>
                <a:cs typeface="+mn-cs"/>
              </a:rPr>
              <a:t>Define new workflows</a:t>
            </a:r>
          </a:p>
          <a:p>
            <a:pPr marL="0" indent="0">
              <a:buNone/>
            </a:pPr>
            <a:endParaRPr lang="en-US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Doris Carver – Piedmont CC</a:t>
            </a:r>
          </a:p>
          <a:p>
            <a:pPr marL="0" indent="0"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Kimberly Blue – Sandhills CC</a:t>
            </a:r>
          </a:p>
          <a:p>
            <a:pPr marL="0" indent="0"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Margaret Roberton – NCCCS </a:t>
            </a:r>
          </a:p>
          <a:p>
            <a:pPr marL="0"/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540BDE-B896-494C-84B9-563A2795F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493" y="1828911"/>
            <a:ext cx="4223252" cy="3260462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73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5">
            <a:extLst>
              <a:ext uri="{FF2B5EF4-FFF2-40B4-BE49-F238E27FC236}">
                <a16:creationId xmlns:a16="http://schemas.microsoft.com/office/drawing/2014/main" id="{18FD74D4-C0F3-4E5B-9628-885593F0B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B9BEB5-6EEB-4C0C-9503-9D96F41A1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4" y="901283"/>
            <a:ext cx="4898135" cy="13466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Areas of Focus</a:t>
            </a:r>
          </a:p>
        </p:txBody>
      </p:sp>
      <p:sp>
        <p:nvSpPr>
          <p:cNvPr id="47" name="Rectangle 37">
            <a:extLst>
              <a:ext uri="{FF2B5EF4-FFF2-40B4-BE49-F238E27FC236}">
                <a16:creationId xmlns:a16="http://schemas.microsoft.com/office/drawing/2014/main" id="{067CFD9A-AD7C-42E8-898D-F51A83B12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2CB0CF-E434-4B0C-8E90-479D80283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4" y="2408844"/>
            <a:ext cx="4878978" cy="36353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latin typeface="+mn-lt"/>
              </a:rPr>
              <a:t>Workforce Continuing Education</a:t>
            </a:r>
          </a:p>
          <a:p>
            <a:r>
              <a:rPr lang="en-US" sz="2400" dirty="0">
                <a:latin typeface="+mn-lt"/>
                <a:ea typeface="+mn-ea"/>
                <a:cs typeface="+mn-cs"/>
              </a:rPr>
              <a:t>College and Career Readiness</a:t>
            </a:r>
          </a:p>
          <a:p>
            <a:r>
              <a:rPr lang="en-US" sz="2400" dirty="0">
                <a:latin typeface="+mn-lt"/>
                <a:ea typeface="+mn-ea"/>
                <a:cs typeface="+mn-cs"/>
              </a:rPr>
              <a:t>Customized Training</a:t>
            </a:r>
          </a:p>
          <a:p>
            <a:endParaRPr lang="en-US" sz="2400" dirty="0">
              <a:latin typeface="+mn-lt"/>
              <a:ea typeface="+mn-ea"/>
              <a:cs typeface="+mn-cs"/>
            </a:endParaRPr>
          </a:p>
          <a:p>
            <a:endParaRPr lang="en-US" sz="2400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1600" i="1" dirty="0">
                <a:latin typeface="+mn-lt"/>
                <a:ea typeface="+mn-ea"/>
                <a:cs typeface="+mn-cs"/>
              </a:rPr>
              <a:t>Small Business Center – retaining separate solution</a:t>
            </a:r>
          </a:p>
          <a:p>
            <a:pPr marL="0" indent="0">
              <a:buNone/>
            </a:pPr>
            <a:r>
              <a:rPr lang="en-US" sz="1600" i="1" dirty="0">
                <a:latin typeface="+mn-lt"/>
                <a:ea typeface="+mn-ea"/>
                <a:cs typeface="+mn-cs"/>
              </a:rPr>
              <a:t>ApprenticeshipNC – retaining separate solution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40C7B8-021B-4CBD-96BD-DEC79D697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073" y="1348033"/>
            <a:ext cx="5726709" cy="4421171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5284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714BF2-3611-46EF-83E9-4C433CEA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dirty="0">
                <a:latin typeface="+mj-lt"/>
                <a:ea typeface="+mj-ea"/>
                <a:cs typeface="+mj-cs"/>
              </a:rPr>
              <a:t>Pre-Award Work</a:t>
            </a:r>
            <a:br>
              <a:rPr lang="en-US" sz="3300" dirty="0">
                <a:latin typeface="+mj-lt"/>
                <a:ea typeface="+mj-ea"/>
                <a:cs typeface="+mj-cs"/>
              </a:rPr>
            </a:br>
            <a:r>
              <a:rPr lang="en-US" sz="3300" b="0" dirty="0">
                <a:latin typeface="+mj-lt"/>
                <a:ea typeface="+mj-ea"/>
                <a:cs typeface="+mj-cs"/>
              </a:rPr>
              <a:t>Information Technology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6E1849D-88FD-4EAC-ABAB-9D75EAA0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5428342" cy="36771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en-US" sz="2400" dirty="0">
                <a:latin typeface="+mn-lt"/>
                <a:ea typeface="+mn-ea"/>
                <a:cs typeface="+mn-cs"/>
              </a:rPr>
              <a:t>Review/Assess processes with Rowan-Cabarrus evaluation support team</a:t>
            </a:r>
          </a:p>
          <a:p>
            <a:pPr marL="285750" indent="-514350">
              <a:spcBef>
                <a:spcPts val="0"/>
              </a:spcBef>
              <a:spcAft>
                <a:spcPts val="600"/>
              </a:spcAft>
              <a:buFont typeface="+mj-lt"/>
              <a:buAutoNum type="romanUcPeriod"/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en-US" sz="2400" dirty="0" err="1">
                <a:latin typeface="+mn-lt"/>
                <a:ea typeface="+mn-ea"/>
                <a:cs typeface="+mn-cs"/>
              </a:rPr>
              <a:t>WebAPI</a:t>
            </a:r>
            <a:r>
              <a:rPr lang="en-US" sz="2400" dirty="0">
                <a:latin typeface="+mn-lt"/>
                <a:ea typeface="+mn-ea"/>
                <a:cs typeface="+mn-cs"/>
              </a:rPr>
              <a:t> up and running and is externally available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Ken Ingle – Rowan Cabarrus CC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Rebecca Anderson – Rowan Cabarrus CC</a:t>
            </a:r>
          </a:p>
        </p:txBody>
      </p:sp>
      <p:pic>
        <p:nvPicPr>
          <p:cNvPr id="4" name="Picture 3" descr="A picture containing toy, table, white, pair&#10;&#10;Description automatically generated">
            <a:extLst>
              <a:ext uri="{FF2B5EF4-FFF2-40B4-BE49-F238E27FC236}">
                <a16:creationId xmlns:a16="http://schemas.microsoft.com/office/drawing/2014/main" id="{02D9F05C-8588-4C41-B022-F1065713D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4" r="20214" b="2"/>
          <a:stretch/>
        </p:blipFill>
        <p:spPr>
          <a:xfrm>
            <a:off x="6788383" y="613147"/>
            <a:ext cx="4565417" cy="5593443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503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714BF2-3611-46EF-83E9-4C433CEA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59" y="799352"/>
            <a:ext cx="4828418" cy="11280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dirty="0">
                <a:latin typeface="+mj-lt"/>
                <a:ea typeface="+mj-ea"/>
                <a:cs typeface="+mj-cs"/>
              </a:rPr>
              <a:t>Pre-Award Work</a:t>
            </a:r>
            <a:br>
              <a:rPr lang="en-US" sz="3700" dirty="0">
                <a:latin typeface="+mj-lt"/>
                <a:ea typeface="+mj-ea"/>
                <a:cs typeface="+mj-cs"/>
              </a:rPr>
            </a:br>
            <a:r>
              <a:rPr lang="en-US" sz="3700" b="0" dirty="0">
                <a:latin typeface="+mj-lt"/>
                <a:ea typeface="+mj-ea"/>
                <a:cs typeface="+mj-cs"/>
              </a:rPr>
              <a:t>CE Senior Administrators, CE Operations, and Finance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6E1849D-88FD-4EAC-ABAB-9D75EAA0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803113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romanUcPeriod"/>
            </a:pPr>
            <a:r>
              <a:rPr lang="en-US" sz="2400" dirty="0">
                <a:latin typeface="+mn-lt"/>
                <a:ea typeface="+mn-ea"/>
                <a:cs typeface="+mn-cs"/>
              </a:rPr>
              <a:t>Identify areas of data clean up – courses, students, local CCL, etc.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romanUcPeriod" startAt="2"/>
            </a:pPr>
            <a:r>
              <a:rPr lang="en-US" sz="2400" dirty="0">
                <a:latin typeface="+mn-lt"/>
                <a:ea typeface="+mn-ea"/>
                <a:cs typeface="+mn-cs"/>
              </a:rPr>
              <a:t>Identify core data elements required for reporting purposes that would be captured and shared through new system</a:t>
            </a:r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Craig Lamb – Rowan Cabarrus CC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Becky Hall – Central Piedmont CC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>
                <a:latin typeface="+mn-lt"/>
                <a:ea typeface="+mn-ea"/>
                <a:cs typeface="+mn-cs"/>
              </a:rPr>
              <a:t>Ashley Sieman – NCCCS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01B8829A-83F8-4AFF-A3FC-48130B4E7F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r="31051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03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8631A7-6737-43F2-9BB7-6E714A4242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3496"/>
          <a:stretch/>
        </p:blipFill>
        <p:spPr>
          <a:xfrm>
            <a:off x="8239533" y="1933675"/>
            <a:ext cx="3237864" cy="31247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C1EEA8-C717-4274-83D8-F523318F0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885" y="337625"/>
            <a:ext cx="9412001" cy="20482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latin typeface="+mj-lt"/>
                <a:ea typeface="+mj-ea"/>
                <a:cs typeface="+mj-cs"/>
              </a:rPr>
              <a:t>Post Assessment Work</a:t>
            </a:r>
            <a:br>
              <a:rPr lang="en-US" sz="3800" dirty="0">
                <a:latin typeface="+mj-lt"/>
                <a:ea typeface="+mj-ea"/>
                <a:cs typeface="+mj-cs"/>
              </a:rPr>
            </a:br>
            <a:r>
              <a:rPr lang="en-US" sz="3800" b="0" dirty="0">
                <a:latin typeface="+mj-lt"/>
                <a:ea typeface="+mj-ea"/>
                <a:cs typeface="+mj-cs"/>
              </a:rPr>
              <a:t>Senior CE Administrators, CE Operations, Finance, and IT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40BEE-5382-413E-A075-ADC57ACFB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736" y="2508105"/>
            <a:ext cx="6628122" cy="38760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Develop templates for Continuing Education data collection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Registration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Course Builds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Prioritize processes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Student		</a:t>
            </a:r>
            <a:r>
              <a:rPr lang="en-US" sz="2000" dirty="0">
                <a:latin typeface="+mn-lt"/>
                <a:ea typeface="+mn-ea"/>
                <a:cs typeface="+mn-cs"/>
              </a:rPr>
              <a:t>•</a:t>
            </a:r>
            <a:r>
              <a:rPr lang="en-US" sz="2200" dirty="0">
                <a:latin typeface="+mn-lt"/>
                <a:ea typeface="+mn-ea"/>
                <a:cs typeface="+mn-cs"/>
              </a:rPr>
              <a:t> Credentials	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Course		</a:t>
            </a:r>
            <a:r>
              <a:rPr lang="en-US" sz="2000" dirty="0"/>
              <a:t>•</a:t>
            </a:r>
            <a:r>
              <a:rPr lang="en-US" sz="2200" dirty="0"/>
              <a:t> </a:t>
            </a:r>
            <a:r>
              <a:rPr lang="en-US" sz="2200" dirty="0">
                <a:latin typeface="+mn-lt"/>
                <a:ea typeface="+mn-ea"/>
                <a:cs typeface="+mn-cs"/>
              </a:rPr>
              <a:t>Pathways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Registration	</a:t>
            </a:r>
            <a:r>
              <a:rPr lang="en-US" sz="2000" dirty="0"/>
              <a:t>•</a:t>
            </a:r>
            <a:r>
              <a:rPr lang="en-US" sz="2200" dirty="0"/>
              <a:t> </a:t>
            </a:r>
            <a:r>
              <a:rPr lang="en-US" sz="2200" dirty="0">
                <a:latin typeface="+mn-lt"/>
                <a:ea typeface="+mn-ea"/>
                <a:cs typeface="+mn-cs"/>
              </a:rPr>
              <a:t>Corporate Accounts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Reporting		</a:t>
            </a:r>
            <a:r>
              <a:rPr lang="en-US" sz="2000" dirty="0"/>
              <a:t>•</a:t>
            </a:r>
            <a:r>
              <a:rPr lang="en-US" sz="2200" dirty="0"/>
              <a:t> </a:t>
            </a:r>
            <a:r>
              <a:rPr lang="en-US" sz="2200" dirty="0">
                <a:latin typeface="+mn-lt"/>
                <a:ea typeface="+mn-ea"/>
                <a:cs typeface="+mn-cs"/>
              </a:rPr>
              <a:t>Communication/Marketing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latin typeface="+mn-lt"/>
                <a:ea typeface="+mn-ea"/>
                <a:cs typeface="+mn-cs"/>
              </a:rPr>
              <a:t>Develop checklists for college preparation</a:t>
            </a:r>
          </a:p>
        </p:txBody>
      </p:sp>
    </p:spTree>
    <p:extLst>
      <p:ext uri="{BB962C8B-B14F-4D97-AF65-F5344CB8AC3E}">
        <p14:creationId xmlns:p14="http://schemas.microsoft.com/office/powerpoint/2010/main" val="3593549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C908-4B08-4E4C-9FA1-A91CE9153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Award - Vendor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7BFF5-560D-4616-A0E8-BDAE87C50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Following deliverables by the time vendor is on-site</a:t>
            </a:r>
          </a:p>
          <a:p>
            <a:r>
              <a:rPr lang="en-US" dirty="0"/>
              <a:t>Confirmed workflows</a:t>
            </a:r>
          </a:p>
          <a:p>
            <a:pPr lvl="1"/>
            <a:r>
              <a:rPr lang="en-US" dirty="0"/>
              <a:t>Student</a:t>
            </a:r>
          </a:p>
          <a:p>
            <a:pPr lvl="1"/>
            <a:r>
              <a:rPr lang="en-US" dirty="0"/>
              <a:t>Course</a:t>
            </a:r>
          </a:p>
          <a:p>
            <a:pPr lvl="1"/>
            <a:r>
              <a:rPr lang="en-US" dirty="0"/>
              <a:t>Registration</a:t>
            </a:r>
          </a:p>
          <a:p>
            <a:r>
              <a:rPr lang="en-US" dirty="0"/>
              <a:t>Technology prepared for integration</a:t>
            </a:r>
          </a:p>
          <a:p>
            <a:r>
              <a:rPr lang="en-US" dirty="0"/>
              <a:t>Data requirements and recommendations</a:t>
            </a:r>
          </a:p>
          <a:p>
            <a:r>
              <a:rPr lang="en-US" dirty="0"/>
              <a:t>Identified templates</a:t>
            </a:r>
          </a:p>
          <a:p>
            <a:pPr lvl="1"/>
            <a:r>
              <a:rPr lang="en-US" dirty="0"/>
              <a:t>Student</a:t>
            </a:r>
          </a:p>
          <a:p>
            <a:pPr lvl="1"/>
            <a:r>
              <a:rPr lang="en-US" dirty="0"/>
              <a:t>Course</a:t>
            </a:r>
          </a:p>
          <a:p>
            <a:pPr lvl="1"/>
            <a:r>
              <a:rPr lang="en-US" dirty="0"/>
              <a:t>Registration</a:t>
            </a:r>
          </a:p>
          <a:p>
            <a:r>
              <a:rPr lang="en-US" dirty="0"/>
              <a:t>Initial preparation checklist for 47 peer colleges</a:t>
            </a:r>
          </a:p>
        </p:txBody>
      </p:sp>
    </p:spTree>
    <p:extLst>
      <p:ext uri="{BB962C8B-B14F-4D97-AF65-F5344CB8AC3E}">
        <p14:creationId xmlns:p14="http://schemas.microsoft.com/office/powerpoint/2010/main" val="928513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7224F-C165-4B04-8C64-8265E5DF9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– TENTATIVE – Aggressive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A9188-E9D9-470F-B8B5-E60006A81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Pilot colleges working in new solution for Fall 2020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Remaining colleges to come on in cohorts of 6 – 8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Proposed overlapping approach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Wave 1	Weeks 1 – 8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Wave 2	Weeks 6 – 13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Wave 3	Weeks 11 – 18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Wave 4	Weeks 16 – 24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Wave 5	Weeks 22 – 30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Wave 6	Weeks 28 – 36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Balance of colleges by Fall 2021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If overlapping not possible or process delayed, then Spring 2022 expectations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Goal </a:t>
            </a:r>
            <a:r>
              <a:rPr lang="en-US" dirty="0"/>
              <a:t>– all colleges working core processes for courses, students and registration and most colleges actively engaged in marketing, pathways and credentials NLT Summer 2022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386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53925-DF7F-41D5-AB23-F1F998FBD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Preparation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22B96-CE9F-46C7-B43A-B00FB0A98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6932" y="1336329"/>
            <a:ext cx="5770329" cy="4382588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dirty="0">
                <a:latin typeface="+mn-lt"/>
                <a:ea typeface="+mn-ea"/>
                <a:cs typeface="+mn-cs"/>
              </a:rPr>
              <a:t>Identify your champions</a:t>
            </a:r>
          </a:p>
          <a:p>
            <a:r>
              <a:rPr lang="en-US" dirty="0">
                <a:latin typeface="+mn-lt"/>
                <a:ea typeface="+mn-ea"/>
                <a:cs typeface="+mn-cs"/>
              </a:rPr>
              <a:t>Review local CCL</a:t>
            </a:r>
          </a:p>
          <a:p>
            <a:r>
              <a:rPr lang="en-US" dirty="0">
                <a:latin typeface="+mn-lt"/>
                <a:ea typeface="+mn-ea"/>
                <a:cs typeface="+mn-cs"/>
              </a:rPr>
              <a:t>Understand and document current workflows</a:t>
            </a:r>
          </a:p>
          <a:p>
            <a:r>
              <a:rPr lang="en-US" dirty="0">
                <a:latin typeface="+mn-lt"/>
                <a:ea typeface="+mn-ea"/>
                <a:cs typeface="+mn-cs"/>
              </a:rPr>
              <a:t>Prioritize needs</a:t>
            </a:r>
          </a:p>
          <a:p>
            <a:r>
              <a:rPr lang="en-US" dirty="0">
                <a:latin typeface="+mn-lt"/>
                <a:ea typeface="+mn-ea"/>
                <a:cs typeface="+mn-cs"/>
              </a:rPr>
              <a:t>Map local program pathways</a:t>
            </a:r>
          </a:p>
          <a:p>
            <a:r>
              <a:rPr lang="en-US" dirty="0">
                <a:latin typeface="+mn-lt"/>
                <a:ea typeface="+mn-ea"/>
                <a:cs typeface="+mn-cs"/>
              </a:rPr>
              <a:t>Identify areas of risk</a:t>
            </a:r>
          </a:p>
          <a:p>
            <a:r>
              <a:rPr lang="en-US" dirty="0">
                <a:latin typeface="+mn-lt"/>
                <a:ea typeface="+mn-ea"/>
                <a:cs typeface="+mn-cs"/>
              </a:rPr>
              <a:t>Communicate with internal partners – finance, IT, marketing on workflows and processes</a:t>
            </a:r>
          </a:p>
        </p:txBody>
      </p:sp>
    </p:spTree>
    <p:extLst>
      <p:ext uri="{BB962C8B-B14F-4D97-AF65-F5344CB8AC3E}">
        <p14:creationId xmlns:p14="http://schemas.microsoft.com/office/powerpoint/2010/main" val="3360587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5C304-A8F0-4818-88DA-224D02FBF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Short-Term Workforce RFP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47632-9C47-41A4-A4E8-C2ABE1993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7476"/>
            <a:ext cx="10447867" cy="479996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The purpose of this RFP is to solicit offers for a high productivity application solution to meet the ongoing and dynamic Short-Term Workforce Development business needs of the NCCCS.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lvl="1" fontAlgn="base"/>
            <a:r>
              <a:rPr lang="en-US" dirty="0"/>
              <a:t>Serve NCCCS students, faculty, staff, and industry partners​</a:t>
            </a:r>
          </a:p>
          <a:p>
            <a:pPr lvl="1" fontAlgn="base"/>
            <a:r>
              <a:rPr lang="en-US" dirty="0"/>
              <a:t>Centralized implementation, operations, maintenance, and support ​</a:t>
            </a:r>
          </a:p>
          <a:p>
            <a:pPr lvl="1" fontAlgn="base"/>
            <a:r>
              <a:rPr lang="en-US" dirty="0"/>
              <a:t>All 58 community colleges and the System Office 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Short Term Workforce Development programs provide training and instruction to meet the needs of individuals seeking to gain new or to upgrade job-related skills and employers who require a skilled labor force. Training programs are dynamic and require responsive delivery from technology to meet course and student needs.</a:t>
            </a:r>
          </a:p>
        </p:txBody>
      </p:sp>
    </p:spTree>
    <p:extLst>
      <p:ext uri="{BB962C8B-B14F-4D97-AF65-F5344CB8AC3E}">
        <p14:creationId xmlns:p14="http://schemas.microsoft.com/office/powerpoint/2010/main" val="41471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F9F79B-A093-478E-96B5-EE02BC93A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13F651-9DA4-46B4-A913-C72EC46E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4526280"/>
            <a:ext cx="7410681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Short Term Workforce Development RFP Consensus Evaluation Team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93813-924B-47D8-9F1E-B87F6A665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853907"/>
            <a:ext cx="6294120" cy="2955625"/>
          </a:xfrm>
        </p:spPr>
        <p:txBody>
          <a:bodyPr vert="horz" lIns="91440" tIns="45720" rIns="91440" bIns="45720" numCol="2" rtlCol="0" anchor="ctr">
            <a:normAutofit fontScale="92500" lnSpcReduction="10000"/>
          </a:bodyPr>
          <a:lstStyle/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Basic Skills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Corporate Training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Customized Training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Finance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Human Resources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Information Technology</a:t>
            </a:r>
          </a:p>
          <a:p>
            <a:pPr fontAlgn="ctr"/>
            <a:endParaRPr lang="en-US" sz="2400" dirty="0">
              <a:latin typeface="+mn-lt"/>
              <a:ea typeface="+mn-ea"/>
              <a:cs typeface="+mn-cs"/>
            </a:endParaRP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Internal Auditor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Occupational Extension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Public Safety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Registrar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Senior CE Administrator</a:t>
            </a:r>
          </a:p>
          <a:p>
            <a:pPr fontAlgn="ctr"/>
            <a:r>
              <a:rPr lang="en-US" sz="2400" dirty="0">
                <a:latin typeface="+mn-lt"/>
                <a:ea typeface="+mn-ea"/>
                <a:cs typeface="+mn-cs"/>
              </a:rPr>
              <a:t>Small Business Center</a:t>
            </a:r>
          </a:p>
          <a:p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1394CD8-BD30-4B74-86F4-51FDF3383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C22394-EBC2-4FAF-A555-6C02D589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508760" y="3431556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7194F93-1F71-4A70-9DF1-28F183771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2897" y="5004581"/>
            <a:ext cx="962395" cy="9623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BBC0C84-DC2A-43AE-9576-0A44295E8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63725" y="4865965"/>
            <a:ext cx="293695" cy="2936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5735830-0909-4A8B-A9B1-653F32AFC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46768"/>
              </p:ext>
            </p:extLst>
          </p:nvPr>
        </p:nvGraphicFramePr>
        <p:xfrm>
          <a:off x="7622652" y="891024"/>
          <a:ext cx="414528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5280">
                  <a:extLst>
                    <a:ext uri="{9D8B030D-6E8A-4147-A177-3AD203B41FA5}">
                      <a16:colId xmlns:a16="http://schemas.microsoft.com/office/drawing/2014/main" val="1265315163"/>
                    </a:ext>
                  </a:extLst>
                </a:gridCol>
              </a:tblGrid>
              <a:tr h="814824">
                <a:tc>
                  <a:txBody>
                    <a:bodyPr/>
                    <a:lstStyle/>
                    <a:p>
                      <a:pPr marL="182880" algn="ctr" defTabSz="914400" rtl="0" eaLnBrk="1" fontAlgn="ctr" latinLnBrk="0" hangingPunct="1"/>
                      <a:r>
                        <a:rPr lang="en-US" sz="2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Subject Matter Experts</a:t>
                      </a:r>
                    </a:p>
                    <a:p>
                      <a:pPr marL="182880" algn="ctr" defTabSz="914400" rtl="0" eaLnBrk="1" fontAlgn="ctr" latinLnBrk="0" hangingPunct="1"/>
                      <a:r>
                        <a:rPr lang="en-US" sz="2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Areas of Representation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291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447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4C3103B-AE2E-41DA-8805-65F1A948F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BC0C31-69A7-4200-9AFE-927230E1E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410"/>
            <a:ext cx="7005134" cy="4827590"/>
          </a:xfrm>
          <a:custGeom>
            <a:avLst/>
            <a:gdLst>
              <a:gd name="connsiteX0" fmla="*/ 1974535 w 7005134"/>
              <a:gd name="connsiteY0" fmla="*/ 0 h 4827590"/>
              <a:gd name="connsiteX1" fmla="*/ 7003848 w 7005134"/>
              <a:gd name="connsiteY1" fmla="*/ 4776721 h 4827590"/>
              <a:gd name="connsiteX2" fmla="*/ 7005134 w 7005134"/>
              <a:gd name="connsiteY2" fmla="*/ 4827590 h 4827590"/>
              <a:gd name="connsiteX3" fmla="*/ 0 w 7005134"/>
              <a:gd name="connsiteY3" fmla="*/ 4827590 h 4827590"/>
              <a:gd name="connsiteX4" fmla="*/ 0 w 7005134"/>
              <a:gd name="connsiteY4" fmla="*/ 402231 h 4827590"/>
              <a:gd name="connsiteX5" fmla="*/ 14349 w 7005134"/>
              <a:gd name="connsiteY5" fmla="*/ 395744 h 4827590"/>
              <a:gd name="connsiteX6" fmla="*/ 1974535 w 7005134"/>
              <a:gd name="connsiteY6" fmla="*/ 0 h 482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134" h="4827590">
                <a:moveTo>
                  <a:pt x="1974535" y="0"/>
                </a:moveTo>
                <a:cubicBezTo>
                  <a:pt x="4668853" y="0"/>
                  <a:pt x="6868971" y="2115921"/>
                  <a:pt x="7003848" y="4776721"/>
                </a:cubicBezTo>
                <a:lnTo>
                  <a:pt x="7005134" y="4827590"/>
                </a:lnTo>
                <a:lnTo>
                  <a:pt x="0" y="4827590"/>
                </a:lnTo>
                <a:lnTo>
                  <a:pt x="0" y="402231"/>
                </a:lnTo>
                <a:lnTo>
                  <a:pt x="14349" y="395744"/>
                </a:lnTo>
                <a:cubicBezTo>
                  <a:pt x="616832" y="140915"/>
                  <a:pt x="1279227" y="0"/>
                  <a:pt x="1974535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2615BB-E5A3-4733-886D-32AE2C0C6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4894262"/>
            <a:ext cx="10307952" cy="1325563"/>
          </a:xfrm>
        </p:spPr>
        <p:txBody>
          <a:bodyPr>
            <a:normAutofit/>
          </a:bodyPr>
          <a:lstStyle/>
          <a:p>
            <a:r>
              <a:rPr lang="en-US" dirty="0"/>
              <a:t>Short Term Workforce Development RFP Consensus Evaluation Team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CEAB99B-84F8-4CA8-9391-2DF86A338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999969"/>
            <a:ext cx="6484094" cy="3002300"/>
          </a:xfrm>
        </p:spPr>
        <p:txBody>
          <a:bodyPr numCol="2" anchor="ctr">
            <a:normAutofit/>
          </a:bodyPr>
          <a:lstStyle/>
          <a:p>
            <a:pPr marL="0" indent="0" fontAlgn="ctr">
              <a:buNone/>
            </a:pPr>
            <a:r>
              <a:rPr lang="en-US" sz="2200" b="1" dirty="0"/>
              <a:t>Legal Affairs</a:t>
            </a:r>
          </a:p>
          <a:p>
            <a:pPr fontAlgn="ctr"/>
            <a:r>
              <a:rPr lang="en-US" sz="2200" dirty="0"/>
              <a:t>Cheryl Kaminski</a:t>
            </a:r>
          </a:p>
          <a:p>
            <a:pPr fontAlgn="ctr"/>
            <a:r>
              <a:rPr lang="en-US" sz="2200" dirty="0"/>
              <a:t>Brian Leonard</a:t>
            </a:r>
          </a:p>
          <a:p>
            <a:pPr marL="0" indent="0" fontAlgn="ctr">
              <a:buNone/>
            </a:pPr>
            <a:r>
              <a:rPr lang="en-US" sz="2200" b="1" dirty="0"/>
              <a:t>Procurement</a:t>
            </a:r>
          </a:p>
          <a:p>
            <a:pPr fontAlgn="ctr"/>
            <a:r>
              <a:rPr lang="en-US" sz="2200" dirty="0"/>
              <a:t>Sharon Rosado</a:t>
            </a:r>
          </a:p>
          <a:p>
            <a:pPr fontAlgn="ctr"/>
            <a:r>
              <a:rPr lang="en-US" sz="2200" dirty="0"/>
              <a:t>Lisa Cobb</a:t>
            </a:r>
          </a:p>
          <a:p>
            <a:pPr marL="0" indent="0" fontAlgn="ctr">
              <a:buNone/>
            </a:pPr>
            <a:endParaRPr lang="en-US" sz="2200" b="1" dirty="0"/>
          </a:p>
          <a:p>
            <a:pPr marL="0" indent="0" fontAlgn="ctr">
              <a:buNone/>
            </a:pPr>
            <a:r>
              <a:rPr lang="en-US" sz="2200" b="1" dirty="0"/>
              <a:t>ERP PMO</a:t>
            </a:r>
          </a:p>
          <a:p>
            <a:pPr fontAlgn="ctr"/>
            <a:r>
              <a:rPr lang="en-US" sz="2200" dirty="0"/>
              <a:t>Patrick Fleming</a:t>
            </a:r>
          </a:p>
          <a:p>
            <a:pPr fontAlgn="ctr"/>
            <a:r>
              <a:rPr lang="en-US" sz="2200" dirty="0"/>
              <a:t>Salman Kidwai</a:t>
            </a:r>
          </a:p>
          <a:p>
            <a:pPr fontAlgn="ctr"/>
            <a:r>
              <a:rPr lang="en-US" sz="2200" dirty="0"/>
              <a:t>Janet Worthington</a:t>
            </a:r>
          </a:p>
          <a:p>
            <a:pPr marL="0" indent="0" fontAlgn="ctr">
              <a:buNone/>
            </a:pPr>
            <a:r>
              <a:rPr lang="en-US" sz="2200" b="1" dirty="0"/>
              <a:t>Programs</a:t>
            </a:r>
          </a:p>
          <a:p>
            <a:pPr fontAlgn="ctr"/>
            <a:r>
              <a:rPr lang="en-US" sz="2200" dirty="0"/>
              <a:t>Margaret Roberton</a:t>
            </a:r>
          </a:p>
          <a:p>
            <a:endParaRPr lang="en-US" sz="14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B5AFC7-2F07-4F7B-9151-E45D7548D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72540" y="4450080"/>
            <a:ext cx="1234440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CB1340FC-C4E2-4CD5-9BCA-7A022E8B4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348" y="999969"/>
            <a:ext cx="3444236" cy="3444236"/>
          </a:xfrm>
          <a:prstGeom prst="ellipse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9B2D6DC-EE8E-4965-BCC8-9C926A538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96917"/>
              </p:ext>
            </p:extLst>
          </p:nvPr>
        </p:nvGraphicFramePr>
        <p:xfrm>
          <a:off x="8458201" y="2089638"/>
          <a:ext cx="2727960" cy="1339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960">
                  <a:extLst>
                    <a:ext uri="{9D8B030D-6E8A-4147-A177-3AD203B41FA5}">
                      <a16:colId xmlns:a16="http://schemas.microsoft.com/office/drawing/2014/main" val="1265315163"/>
                    </a:ext>
                  </a:extLst>
                </a:gridCol>
              </a:tblGrid>
              <a:tr h="1339362">
                <a:tc>
                  <a:txBody>
                    <a:bodyPr/>
                    <a:lstStyle/>
                    <a:p>
                      <a:pPr marL="182880" algn="ctr" defTabSz="914400" rtl="0" eaLnBrk="1" fontAlgn="ctr" latinLnBrk="0" hangingPunct="1"/>
                      <a:r>
                        <a:rPr lang="en-US" sz="28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Office Resources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1291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146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E100B1-80D7-487A-8AC0-5204E0824FF0}"/>
              </a:ext>
            </a:extLst>
          </p:cNvPr>
          <p:cNvSpPr/>
          <p:nvPr/>
        </p:nvSpPr>
        <p:spPr>
          <a:xfrm>
            <a:off x="2362200" y="3129239"/>
            <a:ext cx="1914938" cy="19676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92B87D-C59A-45B9-BC28-84DE9624F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600201"/>
            <a:ext cx="3322320" cy="318343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Short-Term Workforce – RFP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Milestones	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0B6F40-560D-45E9-8B8C-34D201DB73CD}"/>
              </a:ext>
            </a:extLst>
          </p:cNvPr>
          <p:cNvSpPr/>
          <p:nvPr/>
        </p:nvSpPr>
        <p:spPr>
          <a:xfrm>
            <a:off x="1142779" y="1171731"/>
            <a:ext cx="980053" cy="1017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5C25289-62CE-4C62-BBFF-1DBD0D49FA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4942365"/>
              </p:ext>
            </p:extLst>
          </p:nvPr>
        </p:nvGraphicFramePr>
        <p:xfrm>
          <a:off x="4277138" y="961811"/>
          <a:ext cx="6772083" cy="49309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428143">
                  <a:extLst>
                    <a:ext uri="{9D8B030D-6E8A-4147-A177-3AD203B41FA5}">
                      <a16:colId xmlns:a16="http://schemas.microsoft.com/office/drawing/2014/main" val="3098071951"/>
                    </a:ext>
                  </a:extLst>
                </a:gridCol>
                <a:gridCol w="2343940">
                  <a:extLst>
                    <a:ext uri="{9D8B030D-6E8A-4147-A177-3AD203B41FA5}">
                      <a16:colId xmlns:a16="http://schemas.microsoft.com/office/drawing/2014/main" val="3315987495"/>
                    </a:ext>
                  </a:extLst>
                </a:gridCol>
              </a:tblGrid>
              <a:tr h="380535">
                <a:tc>
                  <a:txBody>
                    <a:bodyPr/>
                    <a:lstStyle/>
                    <a:p>
                      <a:r>
                        <a:rPr lang="en-US" sz="1900" dirty="0"/>
                        <a:t>Action</a:t>
                      </a:r>
                      <a:endParaRPr lang="en-US" sz="1900" dirty="0">
                        <a:solidFill>
                          <a:schemeClr val="tx1"/>
                        </a:solidFill>
                      </a:endParaRPr>
                    </a:p>
                  </a:txBody>
                  <a:tcPr marL="59567" marR="59567" marT="29783" marB="29783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Date</a:t>
                      </a:r>
                      <a:endParaRPr lang="en-US" sz="1900" dirty="0">
                        <a:solidFill>
                          <a:schemeClr val="tx1"/>
                        </a:solidFill>
                      </a:endParaRPr>
                    </a:p>
                  </a:txBody>
                  <a:tcPr marL="59567" marR="59567" marT="29783" marB="29783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579336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Issue of RFP</a:t>
                      </a:r>
                    </a:p>
                  </a:txBody>
                  <a:tcPr marL="59567" marR="59567" marT="29783" marB="29783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April 10</a:t>
                      </a:r>
                    </a:p>
                  </a:txBody>
                  <a:tcPr marL="59567" marR="59567" marT="29783" marB="29783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38216606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Pre-Bid Conference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April 23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1891403884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Vendor Questions and Responses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May - June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14787502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Submission of Offers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June 28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83130869"/>
                  </a:ext>
                </a:extLst>
              </a:tr>
              <a:tr h="609798">
                <a:tc>
                  <a:txBody>
                    <a:bodyPr/>
                    <a:lstStyle/>
                    <a:p>
                      <a:pPr algn="l"/>
                      <a:r>
                        <a:rPr lang="en-US" sz="1700"/>
                        <a:t>Offer Analysis - Substantial Conformity to RFP Evaluation Criteria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July – September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2482497087"/>
                  </a:ext>
                </a:extLst>
              </a:tr>
              <a:tr h="86771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700" kern="1200" dirty="0">
                          <a:effectLst/>
                        </a:rPr>
                        <a:t>Enterprise Resource Planning Executive Steering Committee Consensus on Finalists​</a:t>
                      </a:r>
                      <a:endParaRPr lang="en-US" sz="17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October 2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2134474717"/>
                  </a:ext>
                </a:extLst>
              </a:tr>
              <a:tr h="609798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Product Demonstration by Finalists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October 2019 – </a:t>
                      </a:r>
                    </a:p>
                    <a:p>
                      <a:pPr algn="ctr"/>
                      <a:r>
                        <a:rPr lang="en-US" sz="1700" dirty="0"/>
                        <a:t>February 2020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251741501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/>
                        <a:t>Negotiations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February 2020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3141230169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/>
                        <a:t>Recommendation to Award</a:t>
                      </a:r>
                    </a:p>
                  </a:txBody>
                  <a:tcPr marL="59567" marR="59567" marT="29783" marB="2978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March 2020</a:t>
                      </a:r>
                    </a:p>
                  </a:txBody>
                  <a:tcPr marL="59567" marR="59567" marT="29783" marB="29783" anchor="ctr"/>
                </a:tc>
                <a:extLst>
                  <a:ext uri="{0D108BD9-81ED-4DB2-BD59-A6C34878D82A}">
                    <a16:rowId xmlns:a16="http://schemas.microsoft.com/office/drawing/2014/main" val="752464403"/>
                  </a:ext>
                </a:extLst>
              </a:tr>
              <a:tr h="351877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Contract Award</a:t>
                      </a:r>
                    </a:p>
                  </a:txBody>
                  <a:tcPr marL="59567" marR="59567" marT="29783" marB="29783" anchor="ctr"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Spring 2020</a:t>
                      </a:r>
                    </a:p>
                  </a:txBody>
                  <a:tcPr marL="59567" marR="59567" marT="29783" marB="29783" anchor="ctr"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956886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E1B04089-8754-4348-89F1-6D125C1B2940}"/>
              </a:ext>
            </a:extLst>
          </p:cNvPr>
          <p:cNvSpPr/>
          <p:nvPr/>
        </p:nvSpPr>
        <p:spPr>
          <a:xfrm>
            <a:off x="8805640" y="5046751"/>
            <a:ext cx="2243581" cy="1190785"/>
          </a:xfrm>
          <a:prstGeom prst="ellipse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63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EA1760-46AE-4D83-8E9D-89BBF538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51517"/>
            <a:ext cx="5130795" cy="146177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STWF Vendor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BC835B-E066-49D4-A764-57BBF2B0B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199" y="2470248"/>
            <a:ext cx="4342091" cy="353623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/>
              <a:t>Until the Contract to Award process is complete the vendor decision remains under the rules of procurement. </a:t>
            </a:r>
          </a:p>
          <a:p>
            <a:r>
              <a:rPr lang="en-US" b="1" dirty="0"/>
              <a:t>*State Board of Community Colleges, Office of State Budget and Management, DIT Legal, &amp; Statewide IT Procurement.</a:t>
            </a:r>
            <a:r>
              <a:rPr lang="en-US" dirty="0"/>
              <a:t>	</a:t>
            </a:r>
          </a:p>
          <a:p>
            <a:endParaRPr lang="en-US" sz="2400" b="1" dirty="0"/>
          </a:p>
          <a:p>
            <a:r>
              <a:rPr lang="en-US" sz="2400" b="1" dirty="0"/>
              <a:t>It is not currently public knowledge</a:t>
            </a:r>
          </a:p>
        </p:txBody>
      </p:sp>
      <p:pic>
        <p:nvPicPr>
          <p:cNvPr id="36" name="Content Placeholder 35" descr="A close up of a box&#10;&#10;Description automatically generated">
            <a:extLst>
              <a:ext uri="{FF2B5EF4-FFF2-40B4-BE49-F238E27FC236}">
                <a16:creationId xmlns:a16="http://schemas.microsoft.com/office/drawing/2014/main" id="{1B68C094-6911-49B1-95A5-77523B3AE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2" b="13215"/>
          <a:stretch/>
        </p:blipFill>
        <p:spPr>
          <a:xfrm>
            <a:off x="5510369" y="851517"/>
            <a:ext cx="6184807" cy="5154967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2523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C598D-E5C3-4A17-AEE0-E5233B4EF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>
                <a:latin typeface="+mj-lt"/>
                <a:ea typeface="+mj-ea"/>
                <a:cs typeface="+mj-cs"/>
              </a:rPr>
              <a:t>Vendor Example of Preparation Activities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F99E06-40A9-4DCD-BCAA-A0D0752B1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653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7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71C8C-4034-4425-AE1F-CB6ADE125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>
                <a:latin typeface="+mj-lt"/>
                <a:ea typeface="+mj-ea"/>
                <a:cs typeface="+mj-cs"/>
              </a:rPr>
              <a:t>Project Timelines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A6473D-63AD-4DC9-977B-A85E6E563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900" r="3607" b="-1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61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FB3A8-4C64-4AD8-9D6F-A740D73C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Pre-Award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2D9D0-F6F1-4084-A512-540A41A86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dirty="0"/>
              <a:t>Identify colleges with interest and capacity to participate as implementation partners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endParaRPr lang="en-US" dirty="0"/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dirty="0"/>
              <a:t>Review/Assess workflows developed for Continuing Education through the </a:t>
            </a:r>
            <a:r>
              <a:rPr lang="en-US" dirty="0" err="1"/>
              <a:t>CampusWorks</a:t>
            </a:r>
            <a:r>
              <a:rPr lang="en-US" dirty="0"/>
              <a:t> efforts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eriod" startAt="2"/>
            </a:pPr>
            <a:endParaRPr lang="en-US" dirty="0"/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dirty="0"/>
              <a:t>Review/Assess Continuing Education data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i="1" dirty="0"/>
              <a:t>      (Colleague is the current system of record)</a:t>
            </a:r>
            <a:endParaRPr lang="en-US" i="1" dirty="0"/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Identify areas of data clean up should be considered – courses, students, etc.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Identify core data elements required for reporting purposes that would be captured and shared through new system</a:t>
            </a:r>
          </a:p>
        </p:txBody>
      </p:sp>
    </p:spTree>
    <p:extLst>
      <p:ext uri="{BB962C8B-B14F-4D97-AF65-F5344CB8AC3E}">
        <p14:creationId xmlns:p14="http://schemas.microsoft.com/office/powerpoint/2010/main" val="3336030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602DBE9080884B8FA71FEEBCFA1D23" ma:contentTypeVersion="8" ma:contentTypeDescription="Create a new document." ma:contentTypeScope="" ma:versionID="f121b0b7fea774bb9fd0450647ac15f5">
  <xsd:schema xmlns:xsd="http://www.w3.org/2001/XMLSchema" xmlns:xs="http://www.w3.org/2001/XMLSchema" xmlns:p="http://schemas.microsoft.com/office/2006/metadata/properties" xmlns:ns3="a177874b-ecc9-4f7e-9745-6180bfddcba3" xmlns:ns4="567a126e-433f-496e-9fdc-947e38de8053" targetNamespace="http://schemas.microsoft.com/office/2006/metadata/properties" ma:root="true" ma:fieldsID="f6c1bad09b60b9b314cb698c6f41cbf6" ns3:_="" ns4:_="">
    <xsd:import namespace="a177874b-ecc9-4f7e-9745-6180bfddcba3"/>
    <xsd:import namespace="567a126e-433f-496e-9fdc-947e38de805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77874b-ecc9-4f7e-9745-6180bfddcb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7a126e-433f-496e-9fdc-947e38de805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182A4DB-0DF6-4C0F-9D75-C9EC9D0DBE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6BD332-6F9F-4700-ADD1-A4A43EBBF6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77874b-ecc9-4f7e-9745-6180bfddcba3"/>
    <ds:schemaRef ds:uri="567a126e-433f-496e-9fdc-947e38de8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A939DD-4FB0-43F9-86C3-2DAF3BA93265}">
  <ds:schemaRefs>
    <ds:schemaRef ds:uri="http://purl.org/dc/dcmitype/"/>
    <ds:schemaRef ds:uri="http://purl.org/dc/elements/1.1/"/>
    <ds:schemaRef ds:uri="a177874b-ecc9-4f7e-9745-6180bfddcba3"/>
    <ds:schemaRef ds:uri="567a126e-433f-496e-9fdc-947e38de8053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2335</TotalTime>
  <Words>899</Words>
  <Application>Microsoft Office PowerPoint</Application>
  <PresentationFormat>Widescreen</PresentationFormat>
  <Paragraphs>180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Wingdings</vt:lpstr>
      <vt:lpstr>Office Theme</vt:lpstr>
      <vt:lpstr>Short Term Workforce RFP</vt:lpstr>
      <vt:lpstr>Short-Term Workforce RFP</vt:lpstr>
      <vt:lpstr>Short Term Workforce Development RFP Consensus Evaluation Team</vt:lpstr>
      <vt:lpstr>Short Term Workforce Development RFP Consensus Evaluation Team</vt:lpstr>
      <vt:lpstr>Short-Term Workforce – RFP    Milestones </vt:lpstr>
      <vt:lpstr>STWF Vendor</vt:lpstr>
      <vt:lpstr>Vendor Example of Preparation Activities</vt:lpstr>
      <vt:lpstr>Project Timelines</vt:lpstr>
      <vt:lpstr>Pre-Award Work</vt:lpstr>
      <vt:lpstr>Pilot Colleges</vt:lpstr>
      <vt:lpstr>Pilot College Team Representation</vt:lpstr>
      <vt:lpstr>Pre-Award Work CE Senior Administrators, CE Operations, IT and Finance</vt:lpstr>
      <vt:lpstr>Areas of Focus</vt:lpstr>
      <vt:lpstr>Pre-Award Work Information Technology</vt:lpstr>
      <vt:lpstr>Pre-Award Work CE Senior Administrators, CE Operations, and Finance</vt:lpstr>
      <vt:lpstr>Post Assessment Work Senior CE Administrators, CE Operations, Finance, and IT</vt:lpstr>
      <vt:lpstr>Post Award - Vendor</vt:lpstr>
      <vt:lpstr>When – TENTATIVE – Aggressive Model</vt:lpstr>
      <vt:lpstr>Preparation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Term Workforce RFP</dc:title>
  <dc:creator>Margaret Roberton</dc:creator>
  <cp:lastModifiedBy>Margaret Roberton</cp:lastModifiedBy>
  <cp:revision>22</cp:revision>
  <cp:lastPrinted>2020-03-23T09:40:49Z</cp:lastPrinted>
  <dcterms:created xsi:type="dcterms:W3CDTF">2020-03-15T10:35:06Z</dcterms:created>
  <dcterms:modified xsi:type="dcterms:W3CDTF">2020-03-24T17:33:04Z</dcterms:modified>
</cp:coreProperties>
</file>