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bin" ContentType="application/vnd.openxmlformats-officedocument.oleObject"/>
  <Default Extension="m4a" ContentType="audio/mp4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21"/>
  </p:notesMasterIdLst>
  <p:handoutMasterIdLst>
    <p:handoutMasterId r:id="rId22"/>
  </p:handoutMasterIdLst>
  <p:sldIdLst>
    <p:sldId id="256" r:id="rId5"/>
    <p:sldId id="268" r:id="rId6"/>
    <p:sldId id="273" r:id="rId7"/>
    <p:sldId id="282" r:id="rId8"/>
    <p:sldId id="274" r:id="rId9"/>
    <p:sldId id="275" r:id="rId10"/>
    <p:sldId id="281" r:id="rId11"/>
    <p:sldId id="280" r:id="rId12"/>
    <p:sldId id="269" r:id="rId13"/>
    <p:sldId id="278" r:id="rId14"/>
    <p:sldId id="279" r:id="rId15"/>
    <p:sldId id="271" r:id="rId16"/>
    <p:sldId id="272" r:id="rId17"/>
    <p:sldId id="276" r:id="rId18"/>
    <p:sldId id="284" r:id="rId19"/>
    <p:sldId id="26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6075023-0A84-46E7-AE23-3721AAED72A8}" v="272" dt="2019-06-24T13:11:00.4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4667" autoAdjust="0"/>
  </p:normalViewPr>
  <p:slideViewPr>
    <p:cSldViewPr snapToGrid="0">
      <p:cViewPr varScale="1">
        <p:scale>
          <a:sx n="63" d="100"/>
          <a:sy n="63" d="100"/>
        </p:scale>
        <p:origin x="8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5/10/relationships/revisionInfo" Target="revisionInfo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A2E547D-1406-4A6F-8F93-E441204CE6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6667F8A-B889-49B3-AC77-5DDF11A08AF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B2889B-A0AC-4482-8592-5C96F2309420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7AFD4F-C0E7-421C-AF77-6F9CC963C9C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74AB9F-6726-4FB1-8769-82E23336CEB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529299-61FF-4B93-ADA6-2FD5975D62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270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0EB223-FFC0-462A-A3B8-EAA7CE0F8CBD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849E9A-41F7-4779-A581-48A7C374A2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5518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Disability Academy Module 8 Assistive Technology Resources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49E9A-41F7-4779-A581-48A7C374A22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80634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Reading resource links provided include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Access Text Network for alternative textbooks and is a free service</a:t>
            </a: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Bookshare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is good for accessible books and is also a free service</a:t>
            </a: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Texthelp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link is the company for Read and Write that is good for reading and writing skills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Kurzweil is another program good for reading and writing skills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Read and Write and Kurzweil require a license to use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849E9A-41F7-4779-A581-48A7C374A22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2671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Here is a list with links to different screen readers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Free readers include NVDA, Google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ChromeVox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Apple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VoiceOver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and Orca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JAWS requires a purchase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849E9A-41F7-4779-A581-48A7C374A22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0788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Some writing resources with links are provided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Again Read and Write and Kurzweil are a resource here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Dragon Naturally Speaking  and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iWordQ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Natural Reader is a free speak to text software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849E9A-41F7-4779-A581-48A7C374A22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739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Math resources and their links  include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EquatIO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by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Texthelp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creators of Read and Write</a:t>
            </a: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MathType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is a cheaper resource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Graspable Math is a free resource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Khan Academy have some videos that may be helpful as well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849E9A-41F7-4779-A581-48A7C374A22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8929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General resources and their website links include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North Carolina Community Colleges System Office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Deaf and Hard of Hearing Mental Health and Substance Use Disorder Services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Adult Mental Health Services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Vocational Rehabilitation Services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Intellectual and Developmental Disabilities from North Carolina Department of Health and Human Services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849E9A-41F7-4779-A581-48A7C374A22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3962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Some additional resource websites are 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North Carolina Assistive Technology Program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And the VLC, Virtual Learning Community North Carolina Community College System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849E9A-41F7-4779-A581-48A7C374A22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7551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>
                <a:latin typeface="Arial" panose="020B0604020202020204" pitchFamily="34" charset="0"/>
                <a:cs typeface="Arial" panose="020B0604020202020204" pitchFamily="34" charset="0"/>
              </a:rPr>
              <a:t>This concludes Module 8 Assistive Technology Resources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849E9A-41F7-4779-A581-48A7C374A22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202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next slides will focus on purchasing equipment and loan processes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849E9A-41F7-4779-A581-48A7C374A22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21025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Purchasing equipment process based on Wilkes Community College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WCC maintains an inventory of the most needed or used equipment such as voice recorders, Livescribe pens, along with batteries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inventory is based off average student usage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Budgets are reviewed each year and damaged or written-off equipment is replaced in relation to student need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If an item is requested that WCC does not have in inventory then we refer the student to outside agencies and research the possibility purchasing the item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849E9A-41F7-4779-A581-48A7C374A22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0261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Sometimes a school may need to refer students to outside agencies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North Carolina Assistive Technology Program, the NCATP is one agency that can provide assistive technology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There website which is provided also has other alternative financing programs for students to choose from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NCATP does endorse one program Self-Help Credit Union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Some qualifying requirements for the low interest loan from Self-Help Credit Union include: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Persons with any disability or their family members are eligible to apply for financing.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State of North Carolina and Medicaid assistive technology restrictions do not apply.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Rates and terms may vary depending on each individual's credit history and the credit union's underwriting factors.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Applicants must visit a branch once the financing is approved.</a:t>
            </a:r>
          </a:p>
          <a:p>
            <a:r>
              <a:rPr lang="en-US" sz="1200" b="0" i="0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The website is provided to find local branches and learn more about the program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849E9A-41F7-4779-A581-48A7C374A22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53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Assistive technology loan process at Wilkes Community College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Once accommodations and assistive technology needs have been determined, student makes an appointment to receive equipment and training.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Equipment is signed out, and before end of semester, a reminder letter is sent to return the equipment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letter reminds students that holds will be placed on account if equipment is not returned. 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above info is entered into an equipment tracking database.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849E9A-41F7-4779-A581-48A7C374A22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8281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 of Wilkes Community College Equipment sign-out sheet is attached</a:t>
            </a:r>
          </a:p>
          <a:p>
            <a:r>
              <a:rPr lang="en-US" dirty="0"/>
              <a:t>It does inform students that they must return the equipment at the end of each semester, or a hold will be placed on their account.</a:t>
            </a:r>
          </a:p>
          <a:p>
            <a:r>
              <a:rPr lang="en-US" dirty="0"/>
              <a:t>They must return the equipment or pay replacement cost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849E9A-41F7-4779-A581-48A7C374A22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698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is another example from Rowan-Cabarrus Community College of an equipment sign out sheet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849E9A-41F7-4779-A581-48A7C374A22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2987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Wilkes Community College alternative textbook order process</a:t>
            </a:r>
          </a:p>
          <a:p>
            <a:pPr marL="457200" indent="-45720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Once accommodations determine the student qualifies for textbooks in alternative format, the ISBN and name of book is obtained from the college bookstore or instructor.</a:t>
            </a:r>
          </a:p>
          <a:p>
            <a:pPr marL="457200" indent="-45720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Proof of purchase from student must be provided</a:t>
            </a:r>
          </a:p>
          <a:p>
            <a:pPr marL="457200" indent="-45720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Contacts are made for the alternative book from sources such as accesstext.org</a:t>
            </a:r>
          </a:p>
          <a:p>
            <a:pPr marL="457200" indent="-45720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students books are put into OneDrive and shared with the student</a:t>
            </a:r>
          </a:p>
          <a:p>
            <a:pPr marL="457200" indent="-45720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If the student requests, WCC will put the books on a flash drive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849E9A-41F7-4779-A581-48A7C374A22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7241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Several websites are listed for communication resources for augmentative and alternative communication devices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Links for Snap plus core first,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Tobii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Go-talk, and others such as Proloquo2go,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Eyespeak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and Zuvo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849E9A-41F7-4779-A581-48A7C374A22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000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718B7-7F68-4CC9-8291-332587FA31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81D6BB-0446-49E8-8677-EADF274E95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5AEE24-534A-40F1-99E4-00B7D5FD9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F21A4-E71B-4D3A-AF45-E989C23A7BB1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594011-48FF-493D-8286-F62D34552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80EFCD-7E72-4882-86DC-2F371D7D9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1B4E-90EC-4A51-B6E5-B702C054E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813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47D73-EDDA-49A6-BA12-1CA980DA9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89B82E-4CA1-47A5-B133-FBD4D8A839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8A267F-D142-4D04-9F03-6CB099E6F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F21A4-E71B-4D3A-AF45-E989C23A7BB1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5127CA-154D-4E90-B776-A2EE71F78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5F0BA5-F4EE-4282-B111-76B869BE2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1B4E-90EC-4A51-B6E5-B702C054E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408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256E92A-52E0-4710-BDEF-0A15346854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A240E1-5EB0-47FD-AA37-BF945D136CC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A14243-F1E4-487A-ABEC-30516A01DF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F21A4-E71B-4D3A-AF45-E989C23A7BB1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358244-98FD-472D-AB8C-075F71C10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998D5A-820D-4519-967F-33320971C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1B4E-90EC-4A51-B6E5-B702C054E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4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334F3-0709-471B-A734-C4B404F5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795016-AF78-4708-9C5F-21110C197B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EA2D1-B124-4454-AFDC-EA60A14BA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F21A4-E71B-4D3A-AF45-E989C23A7BB1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F58000-F9D7-4A53-A6C5-E5E815422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D22AAD-0D08-4F47-8D5A-EFE29017E8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1B4E-90EC-4A51-B6E5-B702C054E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0462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036159-1280-4EE9-96D3-A56BD5826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A27A78-1874-488A-B215-7D763D3381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4BB3D1-3138-4B69-BF5D-4B1A21345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F21A4-E71B-4D3A-AF45-E989C23A7BB1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FF90C5-31F4-4A22-AC00-3FB5ED291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1F787E-B946-4091-ABC6-F9DB06BBE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1B4E-90EC-4A51-B6E5-B702C054E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272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0CAA11-CC97-44E5-AE4D-808FD741A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3AB6CB-9460-4BCA-86C5-5F26357AB8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FAB0F6-401D-4BAF-A300-65AD684DF9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561BBA-B185-4B45-B152-3D320E15F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F21A4-E71B-4D3A-AF45-E989C23A7BB1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1CD760-96AC-4821-A56B-0B805F2FA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750665-D5B5-4D0B-B2F0-CB6B027CD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1B4E-90EC-4A51-B6E5-B702C054E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061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A47C3-C498-415A-A057-E19BCEB5F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F6677F-2712-4810-A3AA-56FA75386D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71B54A-6775-4978-8E19-32694C9B5E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BA1303-B245-476D-BD02-A4E4A359F6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8E898F-5B79-46F1-89C1-F827997CC4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417A4D-2EC9-4294-BFF4-EAE22EE10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F21A4-E71B-4D3A-AF45-E989C23A7BB1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150E317-3602-42A1-BB7F-0184072E8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0CE2C97-E26C-4A8B-93A0-B01E2C7F45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1B4E-90EC-4A51-B6E5-B702C054E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698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9F68FC-5755-447A-8D7F-9ADED3E99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B50287-81AA-46CA-8CB3-53A7F8313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F21A4-E71B-4D3A-AF45-E989C23A7BB1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F1BA4AA-02C9-459E-9362-3DA60E3B5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2A2C8F-DBB4-4235-A67E-FB4039D9A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1B4E-90EC-4A51-B6E5-B702C054E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3954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6ACAA5-F8E7-46E9-8BA7-A510948B6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F21A4-E71B-4D3A-AF45-E989C23A7BB1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1F2DEE8-5654-4DCA-A8D0-D883E52B6F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B179A5-4329-4057-9DEB-5B6E3AD11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1B4E-90EC-4A51-B6E5-B702C054E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7904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1DA80-336B-4DBB-91A1-6E3E4B3C2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40D456-F0A3-4789-A310-A23F01B2E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8A8B05-7071-44D4-80F7-3E8191C9A4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D8562E-E6F1-449B-909C-98426BA86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F21A4-E71B-4D3A-AF45-E989C23A7BB1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B47A9A-FB08-407B-A73A-0AC513F0F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FF841F-796A-4FE6-B5E0-C8A4986793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1B4E-90EC-4A51-B6E5-B702C054E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84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D474D-6779-4C23-BD3C-82F5DC3E3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A21096C-E430-49C7-A801-21C0BD95DC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24828F-334F-4A50-850D-10684F2452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3293F4-2B70-4BB5-A982-219E4133E2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CF21A4-E71B-4D3A-AF45-E989C23A7BB1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F9A86F-B378-4759-B50E-2E0BFAE624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A95BDC-FC58-4638-AA59-A3DA9931F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AF1B4E-90EC-4A51-B6E5-B702C054E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833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80BC3B-525F-4038-9330-0729879F91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629186-93D7-46FA-AE02-36D9426043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BF1CEB-0530-4996-BAEF-2E6A04DAD6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CF21A4-E71B-4D3A-AF45-E989C23A7BB1}" type="datetimeFigureOut">
              <a:rPr lang="en-US" smtClean="0"/>
              <a:t>6/24/2019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DCFF3D-7353-4B4D-9E75-FA835E06E7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82C8D6-8B0B-4982-9EE4-AA823C69C3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AF1B4E-90EC-4A51-B6E5-B702C054EC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604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svg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12" Type="http://schemas.openxmlformats.org/officeDocument/2006/relationships/image" Target="../media/image8.sv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svg"/><Relationship Id="rId11" Type="http://schemas.openxmlformats.org/officeDocument/2006/relationships/image" Target="../media/image7.png"/><Relationship Id="rId5" Type="http://schemas.openxmlformats.org/officeDocument/2006/relationships/image" Target="../media/image1.png"/><Relationship Id="rId10" Type="http://schemas.openxmlformats.org/officeDocument/2006/relationships/image" Target="../media/image6.sv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kurzweiledu.com/default.html" TargetMode="External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www.texthelp.com/en-us/products/read-write/" TargetMode="Externa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hyperlink" Target="https://www.bookshare.org/cms/" TargetMode="External"/><Relationship Id="rId11" Type="http://schemas.openxmlformats.org/officeDocument/2006/relationships/image" Target="../media/image9.png"/><Relationship Id="rId5" Type="http://schemas.openxmlformats.org/officeDocument/2006/relationships/hyperlink" Target="http://www.accesstext.org/home" TargetMode="External"/><Relationship Id="rId10" Type="http://schemas.openxmlformats.org/officeDocument/2006/relationships/image" Target="../media/image8.sv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apple.com/accessibility/mac/vision/" TargetMode="External"/><Relationship Id="rId3" Type="http://schemas.openxmlformats.org/officeDocument/2006/relationships/slideLayout" Target="../slideLayouts/slideLayout2.xml"/><Relationship Id="rId7" Type="http://schemas.openxmlformats.org/officeDocument/2006/relationships/hyperlink" Target="http://www.chromevox.com/" TargetMode="External"/><Relationship Id="rId12" Type="http://schemas.openxmlformats.org/officeDocument/2006/relationships/image" Target="../media/image9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hyperlink" Target="http://www.freedomscientific.com/Products/software/JAWS/" TargetMode="External"/><Relationship Id="rId11" Type="http://schemas.openxmlformats.org/officeDocument/2006/relationships/image" Target="../media/image4.svg"/><Relationship Id="rId5" Type="http://schemas.openxmlformats.org/officeDocument/2006/relationships/hyperlink" Target="https://www.nvaccess.org/" TargetMode="External"/><Relationship Id="rId10" Type="http://schemas.openxmlformats.org/officeDocument/2006/relationships/image" Target="../media/image3.png"/><Relationship Id="rId4" Type="http://schemas.openxmlformats.org/officeDocument/2006/relationships/notesSlide" Target="../notesSlides/notesSlide11.xml"/><Relationship Id="rId9" Type="http://schemas.openxmlformats.org/officeDocument/2006/relationships/hyperlink" Target="https://help.gnome.org/users/orca/stable/introduction.html.en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quillsoft.ca/iwordq" TargetMode="External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www.kurzweiledu.com/default.html" TargetMode="Externa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hyperlink" Target="https://www.nuance.com/dragon.html" TargetMode="External"/><Relationship Id="rId11" Type="http://schemas.openxmlformats.org/officeDocument/2006/relationships/image" Target="../media/image9.png"/><Relationship Id="rId5" Type="http://schemas.openxmlformats.org/officeDocument/2006/relationships/hyperlink" Target="https://www.texthelp.com/en-us/products/read-write/" TargetMode="External"/><Relationship Id="rId10" Type="http://schemas.openxmlformats.org/officeDocument/2006/relationships/image" Target="../media/image13.png"/><Relationship Id="rId4" Type="http://schemas.openxmlformats.org/officeDocument/2006/relationships/notesSlide" Target="../notesSlides/notesSlide12.xml"/><Relationship Id="rId9" Type="http://schemas.openxmlformats.org/officeDocument/2006/relationships/hyperlink" Target="https://www.naturalreaders.com/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khanacademy.org/math" TargetMode="External"/><Relationship Id="rId3" Type="http://schemas.openxmlformats.org/officeDocument/2006/relationships/slideLayout" Target="../slideLayouts/slideLayout2.xml"/><Relationship Id="rId7" Type="http://schemas.openxmlformats.org/officeDocument/2006/relationships/hyperlink" Target="http://www.wiris.com/mathtype" TargetMode="Externa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hyperlink" Target="https://graspablemath.com/" TargetMode="External"/><Relationship Id="rId5" Type="http://schemas.openxmlformats.org/officeDocument/2006/relationships/hyperlink" Target="https://www.texthelp.com/en-us/products/equatio/" TargetMode="External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13.xml"/><Relationship Id="rId9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ncdhhs.gov/divisions/dvrs" TargetMode="External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www.ncdhhs.gov/divisions/mhddsas/adultmentalhealth" TargetMode="Externa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hyperlink" Target="https://www.ncdhhs.gov/divisions/mental-health-developmental-disabilities-and-substance-abuse/deaf-and-hard-hearing-mental" TargetMode="External"/><Relationship Id="rId5" Type="http://schemas.openxmlformats.org/officeDocument/2006/relationships/hyperlink" Target="https://www.nccommunitycolleges.edu/about-us/main-campuses/system-office" TargetMode="External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14.xml"/><Relationship Id="rId9" Type="http://schemas.openxmlformats.org/officeDocument/2006/relationships/hyperlink" Target="https://www.ncdhhs.gov/assistance/disability-services/intellectual-developmental-disabilities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2.xml"/><Relationship Id="rId7" Type="http://schemas.openxmlformats.org/officeDocument/2006/relationships/hyperlink" Target="http://vlc.nccommunitycolleges.edu/faculty/technology-showcase/" TargetMode="Externa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hyperlink" Target="https://www.ncdhhs.gov/divisions/vocational-rehabilitation-services/north-carolina-assistive-technology-program" TargetMode="External"/><Relationship Id="rId5" Type="http://schemas.openxmlformats.org/officeDocument/2006/relationships/hyperlink" Target="https://www.ncdhhs.gov/documents/nc-assistive-technology-program-flyer" TargetMode="External"/><Relationship Id="rId4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12" Type="http://schemas.openxmlformats.org/officeDocument/2006/relationships/image" Target="../media/image4.svg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6" Type="http://schemas.openxmlformats.org/officeDocument/2006/relationships/image" Target="../media/image8.svg"/><Relationship Id="rId11" Type="http://schemas.openxmlformats.org/officeDocument/2006/relationships/image" Target="../media/image3.png"/><Relationship Id="rId5" Type="http://schemas.openxmlformats.org/officeDocument/2006/relationships/image" Target="../media/image7.png"/><Relationship Id="rId10" Type="http://schemas.openxmlformats.org/officeDocument/2006/relationships/image" Target="../media/image2.svg"/><Relationship Id="rId4" Type="http://schemas.openxmlformats.org/officeDocument/2006/relationships/notesSlide" Target="../notesSlides/notesSlide16.xml"/><Relationship Id="rId9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hyperlink" Target="https://www.self-help.org/personal/loans/other-loans/assistive-technology-loans" TargetMode="External"/><Relationship Id="rId5" Type="http://schemas.openxmlformats.org/officeDocument/2006/relationships/hyperlink" Target="https://www.ncdhhs.gov/divisions/vocational-rehabilitation-services/north-carolina-assistive-technology-program" TargetMode="Externa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media6.m4a"/><Relationship Id="rId7" Type="http://schemas.openxmlformats.org/officeDocument/2006/relationships/image" Target="../media/image10.emf"/><Relationship Id="rId2" Type="http://schemas.microsoft.com/office/2007/relationships/media" Target="../media/media6.m4a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media7.m4a"/><Relationship Id="rId7" Type="http://schemas.openxmlformats.org/officeDocument/2006/relationships/image" Target="../media/image11.emf"/><Relationship Id="rId2" Type="http://schemas.microsoft.com/office/2007/relationships/media" Target="../media/media7.m4a"/><Relationship Id="rId1" Type="http://schemas.openxmlformats.org/officeDocument/2006/relationships/vmlDrawing" Target="../drawings/vmlDrawing2.vml"/><Relationship Id="rId6" Type="http://schemas.openxmlformats.org/officeDocument/2006/relationships/package" Target="../embeddings/Microsoft_Word_Document.docx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talktometechnologies.com/pages/all-aac-devices" TargetMode="External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www.spectronics.com.au/catalogue/gotalk-communication-device-series" TargetMode="Externa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hyperlink" Target="https://www.tobiidynavox.com/" TargetMode="External"/><Relationship Id="rId5" Type="http://schemas.openxmlformats.org/officeDocument/2006/relationships/hyperlink" Target="https://www.tobiidynavox.com/en-US/software/windows-software/snap/" TargetMode="External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14253EE-4FA2-4843-BE27-C7D5B08FFB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54296" y="3945418"/>
            <a:ext cx="5609219" cy="576738"/>
          </a:xfrm>
        </p:spPr>
        <p:txBody>
          <a:bodyPr anchor="b">
            <a:normAutofit/>
          </a:bodyPr>
          <a:lstStyle/>
          <a:p>
            <a:pPr algn="l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Disability Academy Module 8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61AC0E-7195-4ACF-AA0A-5E2923A987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54295" y="4522156"/>
            <a:ext cx="5609222" cy="1363215"/>
          </a:xfrm>
        </p:spPr>
        <p:txBody>
          <a:bodyPr anchor="t">
            <a:normAutofit/>
          </a:bodyPr>
          <a:lstStyle/>
          <a:p>
            <a:pPr algn="l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Assistive Technology Resources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F6E384F5-137A-40B1-97F0-694CC6ECD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122218"/>
            <a:ext cx="3730752" cy="4735782"/>
          </a:xfrm>
          <a:custGeom>
            <a:avLst/>
            <a:gdLst>
              <a:gd name="connsiteX0" fmla="*/ 640080 w 3730752"/>
              <a:gd name="connsiteY0" fmla="*/ 0 h 4735782"/>
              <a:gd name="connsiteX1" fmla="*/ 3730752 w 3730752"/>
              <a:gd name="connsiteY1" fmla="*/ 3090672 h 4735782"/>
              <a:gd name="connsiteX2" fmla="*/ 3357725 w 3730752"/>
              <a:gd name="connsiteY2" fmla="*/ 4563870 h 4735782"/>
              <a:gd name="connsiteX3" fmla="*/ 3253285 w 3730752"/>
              <a:gd name="connsiteY3" fmla="*/ 4735782 h 4735782"/>
              <a:gd name="connsiteX4" fmla="*/ 0 w 3730752"/>
              <a:gd name="connsiteY4" fmla="*/ 4735782 h 4735782"/>
              <a:gd name="connsiteX5" fmla="*/ 0 w 3730752"/>
              <a:gd name="connsiteY5" fmla="*/ 67215 h 4735782"/>
              <a:gd name="connsiteX6" fmla="*/ 17202 w 3730752"/>
              <a:gd name="connsiteY6" fmla="*/ 62792 h 4735782"/>
              <a:gd name="connsiteX7" fmla="*/ 640080 w 3730752"/>
              <a:gd name="connsiteY7" fmla="*/ 0 h 4735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30752" h="4735782">
                <a:moveTo>
                  <a:pt x="640080" y="0"/>
                </a:moveTo>
                <a:cubicBezTo>
                  <a:pt x="2347011" y="0"/>
                  <a:pt x="3730752" y="1383741"/>
                  <a:pt x="3730752" y="3090672"/>
                </a:cubicBezTo>
                <a:cubicBezTo>
                  <a:pt x="3730752" y="3624088"/>
                  <a:pt x="3595621" y="4125943"/>
                  <a:pt x="3357725" y="4563870"/>
                </a:cubicBezTo>
                <a:lnTo>
                  <a:pt x="3253285" y="4735782"/>
                </a:lnTo>
                <a:lnTo>
                  <a:pt x="0" y="4735782"/>
                </a:lnTo>
                <a:lnTo>
                  <a:pt x="0" y="67215"/>
                </a:lnTo>
                <a:lnTo>
                  <a:pt x="17202" y="62792"/>
                </a:lnTo>
                <a:cubicBezTo>
                  <a:pt x="218397" y="21621"/>
                  <a:pt x="426714" y="0"/>
                  <a:pt x="64008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EBA87361-6D30-46E4-834B-719CF5905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88332"/>
            <a:ext cx="3564638" cy="4569668"/>
          </a:xfrm>
          <a:custGeom>
            <a:avLst/>
            <a:gdLst>
              <a:gd name="connsiteX0" fmla="*/ 640080 w 3564638"/>
              <a:gd name="connsiteY0" fmla="*/ 0 h 4569668"/>
              <a:gd name="connsiteX1" fmla="*/ 3564638 w 3564638"/>
              <a:gd name="connsiteY1" fmla="*/ 2924558 h 4569668"/>
              <a:gd name="connsiteX2" fmla="*/ 3065170 w 3564638"/>
              <a:gd name="connsiteY2" fmla="*/ 4559707 h 4569668"/>
              <a:gd name="connsiteX3" fmla="*/ 3057720 w 3564638"/>
              <a:gd name="connsiteY3" fmla="*/ 4569668 h 4569668"/>
              <a:gd name="connsiteX4" fmla="*/ 0 w 3564638"/>
              <a:gd name="connsiteY4" fmla="*/ 4569668 h 4569668"/>
              <a:gd name="connsiteX5" fmla="*/ 0 w 3564638"/>
              <a:gd name="connsiteY5" fmla="*/ 72448 h 4569668"/>
              <a:gd name="connsiteX6" fmla="*/ 50679 w 3564638"/>
              <a:gd name="connsiteY6" fmla="*/ 59417 h 4569668"/>
              <a:gd name="connsiteX7" fmla="*/ 640080 w 3564638"/>
              <a:gd name="connsiteY7" fmla="*/ 0 h 4569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64638" h="4569668">
                <a:moveTo>
                  <a:pt x="640080" y="0"/>
                </a:moveTo>
                <a:cubicBezTo>
                  <a:pt x="2255269" y="0"/>
                  <a:pt x="3564638" y="1309369"/>
                  <a:pt x="3564638" y="2924558"/>
                </a:cubicBezTo>
                <a:cubicBezTo>
                  <a:pt x="3564638" y="3530254"/>
                  <a:pt x="3380508" y="4092944"/>
                  <a:pt x="3065170" y="4559707"/>
                </a:cubicBezTo>
                <a:lnTo>
                  <a:pt x="3057720" y="4569668"/>
                </a:lnTo>
                <a:lnTo>
                  <a:pt x="0" y="4569668"/>
                </a:lnTo>
                <a:lnTo>
                  <a:pt x="0" y="72448"/>
                </a:lnTo>
                <a:lnTo>
                  <a:pt x="50679" y="59417"/>
                </a:lnTo>
                <a:cubicBezTo>
                  <a:pt x="241061" y="20459"/>
                  <a:pt x="438181" y="0"/>
                  <a:pt x="64008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Graphic 6" descr="Blackboard">
            <a:extLst>
              <a:ext uri="{FF2B5EF4-FFF2-40B4-BE49-F238E27FC236}">
                <a16:creationId xmlns:a16="http://schemas.microsoft.com/office/drawing/2014/main" id="{2696A1A4-8E43-47F6-A6DC-A9ADAB053D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0924" y="3621724"/>
            <a:ext cx="2594886" cy="2594886"/>
          </a:xfrm>
          <a:prstGeom prst="rect">
            <a:avLst/>
          </a:prstGeom>
        </p:spPr>
      </p:pic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9DBC4630-03DA-474F-BBCB-BA3AE6B31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1982" y="-4332"/>
            <a:ext cx="4242816" cy="2454158"/>
          </a:xfrm>
          <a:custGeom>
            <a:avLst/>
            <a:gdLst>
              <a:gd name="connsiteX0" fmla="*/ 28633 w 4242816"/>
              <a:gd name="connsiteY0" fmla="*/ 0 h 2454158"/>
              <a:gd name="connsiteX1" fmla="*/ 4214183 w 4242816"/>
              <a:gd name="connsiteY1" fmla="*/ 0 h 2454158"/>
              <a:gd name="connsiteX2" fmla="*/ 4231864 w 4242816"/>
              <a:gd name="connsiteY2" fmla="*/ 115848 h 2454158"/>
              <a:gd name="connsiteX3" fmla="*/ 4242816 w 4242816"/>
              <a:gd name="connsiteY3" fmla="*/ 332750 h 2454158"/>
              <a:gd name="connsiteX4" fmla="*/ 2121408 w 4242816"/>
              <a:gd name="connsiteY4" fmla="*/ 2454158 h 2454158"/>
              <a:gd name="connsiteX5" fmla="*/ 0 w 4242816"/>
              <a:gd name="connsiteY5" fmla="*/ 332750 h 2454158"/>
              <a:gd name="connsiteX6" fmla="*/ 10953 w 4242816"/>
              <a:gd name="connsiteY6" fmla="*/ 115848 h 2454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42816" h="2454158">
                <a:moveTo>
                  <a:pt x="28633" y="0"/>
                </a:moveTo>
                <a:lnTo>
                  <a:pt x="4214183" y="0"/>
                </a:lnTo>
                <a:lnTo>
                  <a:pt x="4231864" y="115848"/>
                </a:lnTo>
                <a:cubicBezTo>
                  <a:pt x="4239106" y="187164"/>
                  <a:pt x="4242816" y="259524"/>
                  <a:pt x="4242816" y="332750"/>
                </a:cubicBezTo>
                <a:cubicBezTo>
                  <a:pt x="4242816" y="1504371"/>
                  <a:pt x="3293029" y="2454158"/>
                  <a:pt x="2121408" y="2454158"/>
                </a:cubicBezTo>
                <a:cubicBezTo>
                  <a:pt x="949787" y="2454158"/>
                  <a:pt x="0" y="1504371"/>
                  <a:pt x="0" y="332750"/>
                </a:cubicBezTo>
                <a:cubicBezTo>
                  <a:pt x="0" y="259524"/>
                  <a:pt x="3710" y="187164"/>
                  <a:pt x="10953" y="115848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D89DB1C0-FEEC-4CB6-88B2-F9C5562E0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6574" y="0"/>
            <a:ext cx="3913632" cy="2285234"/>
          </a:xfrm>
          <a:custGeom>
            <a:avLst/>
            <a:gdLst>
              <a:gd name="connsiteX0" fmla="*/ 29691 w 3913632"/>
              <a:gd name="connsiteY0" fmla="*/ 0 h 2285234"/>
              <a:gd name="connsiteX1" fmla="*/ 3883942 w 3913632"/>
              <a:gd name="connsiteY1" fmla="*/ 0 h 2285234"/>
              <a:gd name="connsiteX2" fmla="*/ 3903529 w 3913632"/>
              <a:gd name="connsiteY2" fmla="*/ 128345 h 2285234"/>
              <a:gd name="connsiteX3" fmla="*/ 3913632 w 3913632"/>
              <a:gd name="connsiteY3" fmla="*/ 328418 h 2285234"/>
              <a:gd name="connsiteX4" fmla="*/ 1956816 w 3913632"/>
              <a:gd name="connsiteY4" fmla="*/ 2285234 h 2285234"/>
              <a:gd name="connsiteX5" fmla="*/ 0 w 3913632"/>
              <a:gd name="connsiteY5" fmla="*/ 328418 h 2285234"/>
              <a:gd name="connsiteX6" fmla="*/ 10103 w 3913632"/>
              <a:gd name="connsiteY6" fmla="*/ 128345 h 2285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13632" h="2285234">
                <a:moveTo>
                  <a:pt x="29691" y="0"/>
                </a:moveTo>
                <a:lnTo>
                  <a:pt x="3883942" y="0"/>
                </a:lnTo>
                <a:lnTo>
                  <a:pt x="3903529" y="128345"/>
                </a:lnTo>
                <a:cubicBezTo>
                  <a:pt x="3910210" y="194127"/>
                  <a:pt x="3913632" y="260873"/>
                  <a:pt x="3913632" y="328418"/>
                </a:cubicBezTo>
                <a:cubicBezTo>
                  <a:pt x="3913632" y="1409138"/>
                  <a:pt x="3037536" y="2285234"/>
                  <a:pt x="1956816" y="2285234"/>
                </a:cubicBezTo>
                <a:cubicBezTo>
                  <a:pt x="876096" y="2285234"/>
                  <a:pt x="0" y="1409138"/>
                  <a:pt x="0" y="328418"/>
                </a:cubicBezTo>
                <a:cubicBezTo>
                  <a:pt x="0" y="260873"/>
                  <a:pt x="3422" y="194127"/>
                  <a:pt x="10103" y="128345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Graphic 8" descr="Open Book">
            <a:extLst>
              <a:ext uri="{FF2B5EF4-FFF2-40B4-BE49-F238E27FC236}">
                <a16:creationId xmlns:a16="http://schemas.microsoft.com/office/drawing/2014/main" id="{93E427C7-0218-4592-82DA-2431E4BF875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385250" y="164573"/>
            <a:ext cx="1636279" cy="1636279"/>
          </a:xfrm>
          <a:prstGeom prst="rect">
            <a:avLst/>
          </a:prstGeom>
        </p:spPr>
      </p:pic>
      <p:sp>
        <p:nvSpPr>
          <p:cNvPr id="37" name="Oval 36">
            <a:extLst>
              <a:ext uri="{FF2B5EF4-FFF2-40B4-BE49-F238E27FC236}">
                <a16:creationId xmlns:a16="http://schemas.microsoft.com/office/drawing/2014/main" id="{78418A25-6EAC-4140-BFE6-284E1925B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03117" y="615908"/>
            <a:ext cx="3182112" cy="3182112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08163D1C-ED91-4D5F-A33B-CF1256B27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67709" y="780500"/>
            <a:ext cx="2852928" cy="285292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at">
            <a:extLst>
              <a:ext uri="{FF2B5EF4-FFF2-40B4-BE49-F238E27FC236}">
                <a16:creationId xmlns:a16="http://schemas.microsoft.com/office/drawing/2014/main" id="{EB71843F-0A0B-4317-B205-4B0A0B97C0F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980302" y="1293093"/>
            <a:ext cx="1827742" cy="1827742"/>
          </a:xfrm>
          <a:prstGeom prst="rect">
            <a:avLst/>
          </a:prstGeom>
        </p:spPr>
      </p:pic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31103AB2-C090-458F-B752-294F23AFA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52568" y="-4331"/>
            <a:ext cx="3439432" cy="3785157"/>
          </a:xfrm>
          <a:custGeom>
            <a:avLst/>
            <a:gdLst>
              <a:gd name="connsiteX0" fmla="*/ 198262 w 3439432"/>
              <a:gd name="connsiteY0" fmla="*/ 0 h 3785157"/>
              <a:gd name="connsiteX1" fmla="*/ 3439432 w 3439432"/>
              <a:gd name="connsiteY1" fmla="*/ 0 h 3785157"/>
              <a:gd name="connsiteX2" fmla="*/ 3439432 w 3439432"/>
              <a:gd name="connsiteY2" fmla="*/ 3697836 h 3785157"/>
              <a:gd name="connsiteX3" fmla="*/ 3318024 w 3439432"/>
              <a:gd name="connsiteY3" fmla="*/ 3729054 h 3785157"/>
              <a:gd name="connsiteX4" fmla="*/ 2761488 w 3439432"/>
              <a:gd name="connsiteY4" fmla="*/ 3785157 h 3785157"/>
              <a:gd name="connsiteX5" fmla="*/ 0 w 3439432"/>
              <a:gd name="connsiteY5" fmla="*/ 1023669 h 3785157"/>
              <a:gd name="connsiteX6" fmla="*/ 124151 w 3439432"/>
              <a:gd name="connsiteY6" fmla="*/ 202487 h 3785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39432" h="3785157">
                <a:moveTo>
                  <a:pt x="198262" y="0"/>
                </a:moveTo>
                <a:lnTo>
                  <a:pt x="3439432" y="0"/>
                </a:lnTo>
                <a:lnTo>
                  <a:pt x="3439432" y="3697836"/>
                </a:lnTo>
                <a:lnTo>
                  <a:pt x="3318024" y="3729054"/>
                </a:lnTo>
                <a:cubicBezTo>
                  <a:pt x="3138258" y="3765839"/>
                  <a:pt x="2952129" y="3785157"/>
                  <a:pt x="2761488" y="3785157"/>
                </a:cubicBezTo>
                <a:cubicBezTo>
                  <a:pt x="1236360" y="3785157"/>
                  <a:pt x="0" y="2548797"/>
                  <a:pt x="0" y="1023669"/>
                </a:cubicBezTo>
                <a:cubicBezTo>
                  <a:pt x="0" y="737708"/>
                  <a:pt x="43466" y="461898"/>
                  <a:pt x="124151" y="20248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83D471F3-782A-4BA1-9CAB-FF5CDF0A75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8761" y="-4332"/>
            <a:ext cx="3273238" cy="3618965"/>
          </a:xfrm>
          <a:custGeom>
            <a:avLst/>
            <a:gdLst>
              <a:gd name="connsiteX0" fmla="*/ 210437 w 3273238"/>
              <a:gd name="connsiteY0" fmla="*/ 0 h 3618965"/>
              <a:gd name="connsiteX1" fmla="*/ 3273238 w 3273238"/>
              <a:gd name="connsiteY1" fmla="*/ 0 h 3618965"/>
              <a:gd name="connsiteX2" fmla="*/ 3273238 w 3273238"/>
              <a:gd name="connsiteY2" fmla="*/ 3526409 h 3618965"/>
              <a:gd name="connsiteX3" fmla="*/ 3118338 w 3273238"/>
              <a:gd name="connsiteY3" fmla="*/ 3566238 h 3618965"/>
              <a:gd name="connsiteX4" fmla="*/ 2595295 w 3273238"/>
              <a:gd name="connsiteY4" fmla="*/ 3618965 h 3618965"/>
              <a:gd name="connsiteX5" fmla="*/ 0 w 3273238"/>
              <a:gd name="connsiteY5" fmla="*/ 1023670 h 3618965"/>
              <a:gd name="connsiteX6" fmla="*/ 203951 w 3273238"/>
              <a:gd name="connsiteY6" fmla="*/ 13464 h 3618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73238" h="3618965">
                <a:moveTo>
                  <a:pt x="210437" y="0"/>
                </a:moveTo>
                <a:lnTo>
                  <a:pt x="3273238" y="0"/>
                </a:lnTo>
                <a:lnTo>
                  <a:pt x="3273238" y="3526409"/>
                </a:lnTo>
                <a:lnTo>
                  <a:pt x="3118338" y="3566238"/>
                </a:lnTo>
                <a:cubicBezTo>
                  <a:pt x="2949390" y="3600810"/>
                  <a:pt x="2774463" y="3618965"/>
                  <a:pt x="2595295" y="3618965"/>
                </a:cubicBezTo>
                <a:cubicBezTo>
                  <a:pt x="1161953" y="3618965"/>
                  <a:pt x="0" y="2457012"/>
                  <a:pt x="0" y="1023670"/>
                </a:cubicBezTo>
                <a:cubicBezTo>
                  <a:pt x="0" y="665335"/>
                  <a:pt x="72622" y="323961"/>
                  <a:pt x="203951" y="13464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 descr="Books on Shelf">
            <a:extLst>
              <a:ext uri="{FF2B5EF4-FFF2-40B4-BE49-F238E27FC236}">
                <a16:creationId xmlns:a16="http://schemas.microsoft.com/office/drawing/2014/main" id="{18A239E6-97C0-4A74-8E7A-C9FD39A8C92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725024" y="327889"/>
            <a:ext cx="2260711" cy="2260711"/>
          </a:xfrm>
          <a:prstGeom prst="rect">
            <a:avLst/>
          </a:prstGeom>
        </p:spPr>
      </p:pic>
      <p:pic>
        <p:nvPicPr>
          <p:cNvPr id="4" name="Recorded Sound" descr="recorded sound slide 1">
            <a:hlinkClick r:id="" action="ppaction://media"/>
            <a:extLst>
              <a:ext uri="{FF2B5EF4-FFF2-40B4-BE49-F238E27FC236}">
                <a16:creationId xmlns:a16="http://schemas.microsoft.com/office/drawing/2014/main" id="{6BEAC926-A522-4C46-9101-E4DD82754F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1049000" y="588537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989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537A0039-63F3-4C93-8C78-D1B72DEBD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407" y="236652"/>
            <a:ext cx="7223231" cy="1777886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Reading Resources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9A5517B-98A2-4587-BCA5-8D44C4270140}"/>
              </a:ext>
            </a:extLst>
          </p:cNvPr>
          <p:cNvSpPr/>
          <p:nvPr/>
        </p:nvSpPr>
        <p:spPr>
          <a:xfrm>
            <a:off x="359664" y="2345531"/>
            <a:ext cx="6096000" cy="34778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alternative books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http://www.accesstext.org/home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accessible books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https://www.bookshare.org/cms/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read and write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https://www.texthelp.com/en-us/products/read-write/</a:t>
            </a:r>
            <a:b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Kurzweil products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https://www.kurzweiledu.com/default.html</a:t>
            </a:r>
          </a:p>
        </p:txBody>
      </p:sp>
      <p:pic>
        <p:nvPicPr>
          <p:cNvPr id="9" name="Graphic 8" descr="Image of books on shelf">
            <a:extLst>
              <a:ext uri="{FF2B5EF4-FFF2-40B4-BE49-F238E27FC236}">
                <a16:creationId xmlns:a16="http://schemas.microsoft.com/office/drawing/2014/main" id="{28DF7B4F-3E39-49CF-AE56-A848A0F1420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149441" y="899434"/>
            <a:ext cx="2529566" cy="2529566"/>
          </a:xfrm>
          <a:prstGeom prst="rect">
            <a:avLst/>
          </a:prstGeom>
        </p:spPr>
      </p:pic>
      <p:pic>
        <p:nvPicPr>
          <p:cNvPr id="3" name="Recorded Sound" descr="recorded sound slide 10">
            <a:hlinkClick r:id="" action="ppaction://media"/>
            <a:extLst>
              <a:ext uri="{FF2B5EF4-FFF2-40B4-BE49-F238E27FC236}">
                <a16:creationId xmlns:a16="http://schemas.microsoft.com/office/drawing/2014/main" id="{1F112E63-5A12-4BBF-9DB9-4342B173B2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164657" y="52138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882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8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A8976CE3-46AD-455E-A80B-59BF1232CB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" y="246220"/>
            <a:ext cx="7614285" cy="1097281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Screen Readers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9A5517B-98A2-4587-BCA5-8D44C4270140}"/>
              </a:ext>
            </a:extLst>
          </p:cNvPr>
          <p:cNvSpPr/>
          <p:nvPr/>
        </p:nvSpPr>
        <p:spPr>
          <a:xfrm>
            <a:off x="290103" y="1139428"/>
            <a:ext cx="7193280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nvda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https://www.nvaccess.org/ (free)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JAWS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http://www.freedomscientific.com/Products/software/JAWS/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Chromevox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http://www.chromevox.com/ (free)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Apple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VoiceOver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(free)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https://www.apple.com/accessibility/mac/vision/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Orca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https://help.gnome.org/users/orca/stable/introduction.html.en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(free, Linux-based)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Graphic 7" descr="Image of open book">
            <a:extLst>
              <a:ext uri="{FF2B5EF4-FFF2-40B4-BE49-F238E27FC236}">
                <a16:creationId xmlns:a16="http://schemas.microsoft.com/office/drawing/2014/main" id="{74E3D731-1F1F-4753-90FF-1F58EF95CF1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106965" y="933688"/>
            <a:ext cx="3138250" cy="3138250"/>
          </a:xfrm>
          <a:prstGeom prst="rect">
            <a:avLst/>
          </a:prstGeom>
        </p:spPr>
      </p:pic>
      <p:pic>
        <p:nvPicPr>
          <p:cNvPr id="3" name="Recorded Sound" descr="recorded sound slide 11">
            <a:hlinkClick r:id="" action="ppaction://media"/>
            <a:extLst>
              <a:ext uri="{FF2B5EF4-FFF2-40B4-BE49-F238E27FC236}">
                <a16:creationId xmlns:a16="http://schemas.microsoft.com/office/drawing/2014/main" id="{8BDD4BD9-0A95-40C6-B17D-14803818D1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635615" y="52861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12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AD876B3-8443-4D29-9853-EE9F0944E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985" y="293687"/>
            <a:ext cx="7628603" cy="963613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Writing Resources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08F965-B293-47B3-B684-4631A57C9685}"/>
              </a:ext>
            </a:extLst>
          </p:cNvPr>
          <p:cNvSpPr txBox="1"/>
          <p:nvPr/>
        </p:nvSpPr>
        <p:spPr>
          <a:xfrm>
            <a:off x="500985" y="1390317"/>
            <a:ext cx="854039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read-write resources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https://www.texthelp.com/en-us/products/read-write/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Dragon speech recognition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https://www.nuance.com/dragon.html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Kurzweil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https://www.kurzweiledu.com/default.html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iWordQ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https://www.quillsoft.ca/iwordq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Natural Reader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https://www.naturalreaders.com/ (free)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Image of pen and ink">
            <a:extLst>
              <a:ext uri="{FF2B5EF4-FFF2-40B4-BE49-F238E27FC236}">
                <a16:creationId xmlns:a16="http://schemas.microsoft.com/office/drawing/2014/main" id="{161D131C-D3D9-408A-A1A6-CECA7E4676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9588" y="1985961"/>
            <a:ext cx="2254249" cy="261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corded Sound" descr="recorded sound slide 12">
            <a:hlinkClick r:id="" action="ppaction://media"/>
            <a:extLst>
              <a:ext uri="{FF2B5EF4-FFF2-40B4-BE49-F238E27FC236}">
                <a16:creationId xmlns:a16="http://schemas.microsoft.com/office/drawing/2014/main" id="{8DAE180B-F629-4742-A737-79F7BCC244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754543" y="554024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908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5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9B84EBE-75D9-42F1-A3F5-E696660591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536" y="285198"/>
            <a:ext cx="6220839" cy="1325563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Math Resources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08F965-B293-47B3-B684-4631A57C9685}"/>
              </a:ext>
            </a:extLst>
          </p:cNvPr>
          <p:cNvSpPr txBox="1"/>
          <p:nvPr/>
        </p:nvSpPr>
        <p:spPr>
          <a:xfrm>
            <a:off x="208536" y="1051417"/>
            <a:ext cx="8260860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Equat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/O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https://www.texthelp.com/en-us/products/equatio/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Graspablemath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https://graspablemath.com/ (free)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MathType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http://www.wiris.com/mathtype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Khan Academy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https://www.khanacademy.org/math (videos)</a:t>
            </a:r>
          </a:p>
        </p:txBody>
      </p:sp>
      <p:pic>
        <p:nvPicPr>
          <p:cNvPr id="2050" name="Picture 2" descr="Image of math flashcard">
            <a:extLst>
              <a:ext uri="{FF2B5EF4-FFF2-40B4-BE49-F238E27FC236}">
                <a16:creationId xmlns:a16="http://schemas.microsoft.com/office/drawing/2014/main" id="{3D708B0B-3CBD-4CAD-AF49-9A79D91FA3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8607" y="2586038"/>
            <a:ext cx="4048863" cy="2814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corded Sound" descr="recorded sound slide 13">
            <a:hlinkClick r:id="" action="ppaction://media"/>
            <a:extLst>
              <a:ext uri="{FF2B5EF4-FFF2-40B4-BE49-F238E27FC236}">
                <a16:creationId xmlns:a16="http://schemas.microsoft.com/office/drawing/2014/main" id="{38AFA2B7-12D0-450D-A5DB-851CE12406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591800" y="55835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791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1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EDEFBF8-171E-4CA4-8404-F9EC38DE44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112" y="207963"/>
            <a:ext cx="9920288" cy="1063626"/>
          </a:xfrm>
        </p:spPr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General Resources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F08F965-B293-47B3-B684-4631A57C9685}"/>
              </a:ext>
            </a:extLst>
          </p:cNvPr>
          <p:cNvSpPr txBox="1"/>
          <p:nvPr/>
        </p:nvSpPr>
        <p:spPr>
          <a:xfrm>
            <a:off x="0" y="1271589"/>
            <a:ext cx="11496514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NC Community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Collges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 Service Agreement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https://www.nccommunitycolleges.edu/about-us/main-campuses/system-office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Deaf and Hard of Hearing Mental Health and Substance Use Disorder Services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https://www.ncdhhs.gov/divisions/mental-health-developmental-disabilities-and-substance-abuse/deaf-and-hard-hearing-mental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Adult Mental Health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https://www.ncdhhs.gov/divisions/mhddsas/adultmentalhealth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DVRS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https://www.ncdhhs.gov/divisions/dvrs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9"/>
              </a:rPr>
              <a:t>Intellectual - developmental disabilities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https://www.ncdhhs.gov/assistance/disability-services/intellectual-developmental-disabilities</a:t>
            </a:r>
          </a:p>
        </p:txBody>
      </p:sp>
      <p:pic>
        <p:nvPicPr>
          <p:cNvPr id="2" name="Recorded Sound" descr="recorded sound slide 14">
            <a:hlinkClick r:id="" action="ppaction://media"/>
            <a:extLst>
              <a:ext uri="{FF2B5EF4-FFF2-40B4-BE49-F238E27FC236}">
                <a16:creationId xmlns:a16="http://schemas.microsoft.com/office/drawing/2014/main" id="{F7F09A7D-1DD5-4CF7-B39B-8F2AF604EA9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691812" y="53959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333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97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A27945-8F4D-4596-B900-535E43D393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Additional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1CE70A-9D04-4624-A479-974E50B25D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Assistive Technology Program Flyer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https://www.ncdhhs.gov/documents/nc-assistive-technology-program-flyer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NC Assistive Technology Programs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https://www.ncdhhs.gov/divisions/vocational-rehabilitation-services/north-carolina-assistive-technology-program</a:t>
            </a: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Virtual Learning Community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/>
              <a:t>http://vlc.nccommunitycolleges.edu/faculty/technology-showcase/</a:t>
            </a:r>
          </a:p>
        </p:txBody>
      </p:sp>
      <p:pic>
        <p:nvPicPr>
          <p:cNvPr id="4" name="Recorded Sound" descr="recorded sound slide 15">
            <a:hlinkClick r:id="" action="ppaction://media"/>
            <a:extLst>
              <a:ext uri="{FF2B5EF4-FFF2-40B4-BE49-F238E27FC236}">
                <a16:creationId xmlns:a16="http://schemas.microsoft.com/office/drawing/2014/main" id="{7CAAC953-3583-4D58-95E7-EF7336863F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591800" y="57594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276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AE95D8F-9825-4222-8846-E3461598CC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561AC0E-7195-4ACF-AA0A-5E2923A987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7538" y="4756638"/>
            <a:ext cx="11139854" cy="930447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Module 8 Assistive Technology Resources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4253EE-4FA2-4843-BE27-C7D5B08FFB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9362" y="5815698"/>
            <a:ext cx="9144000" cy="420001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rgbClr val="E7E6E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Created by Renee Macemore and April Teague</a:t>
            </a:r>
          </a:p>
        </p:txBody>
      </p:sp>
      <p:pic>
        <p:nvPicPr>
          <p:cNvPr id="11" name="Graphic 10" descr="Books on Shelf">
            <a:extLst>
              <a:ext uri="{FF2B5EF4-FFF2-40B4-BE49-F238E27FC236}">
                <a16:creationId xmlns:a16="http://schemas.microsoft.com/office/drawing/2014/main" id="{18A239E6-97C0-4A74-8E7A-C9FD39A8C9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0041" y="982364"/>
            <a:ext cx="2659472" cy="2659472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FDA47BC-3069-47F5-8257-24B3B1F76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29276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Graphic 4" descr="Chat">
            <a:extLst>
              <a:ext uri="{FF2B5EF4-FFF2-40B4-BE49-F238E27FC236}">
                <a16:creationId xmlns:a16="http://schemas.microsoft.com/office/drawing/2014/main" id="{EB71843F-0A0B-4317-B205-4B0A0B97C0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90143" y="983211"/>
            <a:ext cx="2646677" cy="2646677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42B920A-73AD-402A-8EEF-B88E1A939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97686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phic 6" descr="Blackboard">
            <a:extLst>
              <a:ext uri="{FF2B5EF4-FFF2-40B4-BE49-F238E27FC236}">
                <a16:creationId xmlns:a16="http://schemas.microsoft.com/office/drawing/2014/main" id="{2696A1A4-8E43-47F6-A6DC-A9ADAB053D8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256859" y="982364"/>
            <a:ext cx="2648371" cy="2648371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0C9EB70-BC82-414A-BF8D-AD7FC67276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66096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8" descr="Open Book">
            <a:extLst>
              <a:ext uri="{FF2B5EF4-FFF2-40B4-BE49-F238E27FC236}">
                <a16:creationId xmlns:a16="http://schemas.microsoft.com/office/drawing/2014/main" id="{93E427C7-0218-4592-82DA-2431E4BF875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225269" y="1004677"/>
            <a:ext cx="2648372" cy="2648372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217665F-0036-444A-8D4A-33AF36A36A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Recorded Sound" descr="recorded sound slide 16">
            <a:hlinkClick r:id="" action="ppaction://media"/>
            <a:extLst>
              <a:ext uri="{FF2B5EF4-FFF2-40B4-BE49-F238E27FC236}">
                <a16:creationId xmlns:a16="http://schemas.microsoft.com/office/drawing/2014/main" id="{1F6BF9D0-3910-4352-B4EF-A04109E05B4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0685219" y="56034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968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43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C824B-4279-4D47-92DD-71F5353FAA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Assistive Technology Resources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083C25-04BE-4728-9F89-B97160CF321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Purchasing Equipment and Loan Process </a:t>
            </a:r>
          </a:p>
          <a:p>
            <a:endParaRPr lang="en-US" dirty="0"/>
          </a:p>
        </p:txBody>
      </p:sp>
      <p:pic>
        <p:nvPicPr>
          <p:cNvPr id="4" name="Recorded Sound" descr="Recorded sound slide 2">
            <a:hlinkClick r:id="" action="ppaction://media"/>
            <a:extLst>
              <a:ext uri="{FF2B5EF4-FFF2-40B4-BE49-F238E27FC236}">
                <a16:creationId xmlns:a16="http://schemas.microsoft.com/office/drawing/2014/main" id="{D96A746B-E3BD-4C88-9C5E-FDCED102CB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48962" y="54673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91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C824B-4279-4D47-92DD-71F5353FA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Purchasing Equipment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780D11-06CF-4AC4-A012-4DD1E77103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Wilkes Community College maintains an inventory of the most needed/used equipment such as voice recorders and Livescribe pens, along with batteries, etc. </a:t>
            </a:r>
          </a:p>
          <a:p>
            <a:pPr marL="457200" indent="-457200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This inventory is based off average student usage.</a:t>
            </a:r>
          </a:p>
          <a:p>
            <a:pPr marL="457200" indent="-457200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Budgets are reviewed each year and damaged or written-off equipment replaced in relation to student need.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" name="Recorded Sound" descr="recorded sound slide 3">
            <a:hlinkClick r:id="" action="ppaction://media"/>
            <a:extLst>
              <a:ext uri="{FF2B5EF4-FFF2-40B4-BE49-F238E27FC236}">
                <a16:creationId xmlns:a16="http://schemas.microsoft.com/office/drawing/2014/main" id="{235A870B-340F-4E52-AAB8-277F6EDDEF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34637" y="5567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66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10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C824B-4279-4D47-92DD-71F5353FA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Resources for Students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BCA148-40EF-4C6B-A32E-49B4EE48D3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North Carolina Assistive Technology Program (NCATP)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Provides assistive technology statewide to all ages and abilities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Provide list of other alternative financing programs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v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ocational rehabilitation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https://www.ncdhhs.gov/divisions/vocational-rehabilitation-services/north-carolina-assistive-technology-program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Self-Help Credit Union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Endorsed by NCATP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Help with device financing through low interest loans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assistive technology loans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https://www.self-help.org/personal/loans/other-loans/assistive-technology-loans</a:t>
            </a:r>
          </a:p>
          <a:p>
            <a:pPr lvl="1"/>
            <a:endParaRPr lang="en-US" dirty="0"/>
          </a:p>
        </p:txBody>
      </p:sp>
      <p:pic>
        <p:nvPicPr>
          <p:cNvPr id="4" name="Recorded Sound" descr="recorded sound slide 4">
            <a:hlinkClick r:id="" action="ppaction://media"/>
            <a:extLst>
              <a:ext uri="{FF2B5EF4-FFF2-40B4-BE49-F238E27FC236}">
                <a16:creationId xmlns:a16="http://schemas.microsoft.com/office/drawing/2014/main" id="{F4572F43-9864-4AE5-8026-84925EC888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744200" y="5702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581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08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C824B-4279-4D47-92DD-71F5353FAA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Assistive Technology Loan Process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D0E5B6-18BF-4F2F-B547-43A255D4C5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Wilkes</a:t>
            </a:r>
            <a:r>
              <a:rPr lang="en-US" sz="3200" dirty="0">
                <a:latin typeface="Arial"/>
                <a:cs typeface="Arial"/>
              </a:rPr>
              <a:t> Community College process: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Once accommodations and assistive technology needs have been determined, student makes appointment to receive equipment and training. 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Equipment is signed out, and before end of semester, a reminder letter is sent. 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letter reminds students that holds will be placed on account if equipment is not returned. </a:t>
            </a:r>
          </a:p>
          <a:p>
            <a:pPr lvl="1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above info is entered into an equipment tracking database.</a:t>
            </a:r>
          </a:p>
          <a:p>
            <a:endParaRPr lang="en-US" dirty="0"/>
          </a:p>
        </p:txBody>
      </p:sp>
      <p:pic>
        <p:nvPicPr>
          <p:cNvPr id="4" name="Recorded Sound" descr="recorded sound slide 5">
            <a:hlinkClick r:id="" action="ppaction://media"/>
            <a:extLst>
              <a:ext uri="{FF2B5EF4-FFF2-40B4-BE49-F238E27FC236}">
                <a16:creationId xmlns:a16="http://schemas.microsoft.com/office/drawing/2014/main" id="{4C32AD1A-C144-4D2E-973B-58FFAAB8A0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696575" y="5702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812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87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C824B-4279-4D47-92DD-71F5353FA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746" y="1912648"/>
            <a:ext cx="5114640" cy="2016415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Example of WCC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equipment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sign-out sheet:</a:t>
            </a:r>
          </a:p>
        </p:txBody>
      </p:sp>
      <p:graphicFrame>
        <p:nvGraphicFramePr>
          <p:cNvPr id="4" name="Object 3" descr="WCC equipment sign out sheet">
            <a:extLst>
              <a:ext uri="{FF2B5EF4-FFF2-40B4-BE49-F238E27FC236}">
                <a16:creationId xmlns:a16="http://schemas.microsoft.com/office/drawing/2014/main" id="{C098BCB1-CE80-44BC-AD6D-19AC24F2BEE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3236413"/>
              </p:ext>
            </p:extLst>
          </p:nvPr>
        </p:nvGraphicFramePr>
        <p:xfrm>
          <a:off x="6196013" y="257909"/>
          <a:ext cx="5114640" cy="63421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Document" r:id="rId6" imgW="6872357" imgH="7568578" progId="Word.Document.8">
                  <p:embed/>
                </p:oleObj>
              </mc:Choice>
              <mc:Fallback>
                <p:oleObj name="Document" r:id="rId6" imgW="6872357" imgH="7568578" progId="Word.Document.8">
                  <p:embed/>
                  <p:pic>
                    <p:nvPicPr>
                      <p:cNvPr id="4" name="Object 3" descr="WCC equipment sign out sheet">
                        <a:extLst>
                          <a:ext uri="{FF2B5EF4-FFF2-40B4-BE49-F238E27FC236}">
                            <a16:creationId xmlns:a16="http://schemas.microsoft.com/office/drawing/2014/main" id="{C098BCB1-CE80-44BC-AD6D-19AC24F2BEE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196013" y="257909"/>
                        <a:ext cx="5114640" cy="63421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Recorded Sound" descr="recorded sound slide 6">
            <a:hlinkClick r:id="" action="ppaction://media"/>
            <a:extLst>
              <a:ext uri="{FF2B5EF4-FFF2-40B4-BE49-F238E27FC236}">
                <a16:creationId xmlns:a16="http://schemas.microsoft.com/office/drawing/2014/main" id="{DB3457B4-82EC-446E-BC9F-26B60B24136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701053" y="57102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917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9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2C824B-4279-4D47-92DD-71F5353FA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8415" y="1338263"/>
            <a:ext cx="4402992" cy="3259427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Example of Rowan-Cabarrus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Community College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equipment</a:t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sign-out sheet:</a:t>
            </a:r>
          </a:p>
        </p:txBody>
      </p:sp>
      <p:graphicFrame>
        <p:nvGraphicFramePr>
          <p:cNvPr id="8" name="Object 7" descr="RCCC equipment sign out sheet">
            <a:extLst>
              <a:ext uri="{FF2B5EF4-FFF2-40B4-BE49-F238E27FC236}">
                <a16:creationId xmlns:a16="http://schemas.microsoft.com/office/drawing/2014/main" id="{B77E649E-3528-4306-B96D-125EC226EEE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7157989"/>
              </p:ext>
            </p:extLst>
          </p:nvPr>
        </p:nvGraphicFramePr>
        <p:xfrm>
          <a:off x="598487" y="171450"/>
          <a:ext cx="5497513" cy="6686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Document" r:id="rId6" imgW="5497885" imgH="6686795" progId="Word.Document.12">
                  <p:embed/>
                </p:oleObj>
              </mc:Choice>
              <mc:Fallback>
                <p:oleObj name="Document" r:id="rId6" imgW="5497885" imgH="6686795" progId="Word.Document.12">
                  <p:embed/>
                  <p:pic>
                    <p:nvPicPr>
                      <p:cNvPr id="8" name="Object 7" descr="RCCC equipment sign out sheet">
                        <a:extLst>
                          <a:ext uri="{FF2B5EF4-FFF2-40B4-BE49-F238E27FC236}">
                            <a16:creationId xmlns:a16="http://schemas.microsoft.com/office/drawing/2014/main" id="{B77E649E-3528-4306-B96D-125EC226EE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98487" y="171450"/>
                        <a:ext cx="5497513" cy="6686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Recorded Sound" descr="recorded sound slide 7">
            <a:hlinkClick r:id="" action="ppaction://media"/>
            <a:extLst>
              <a:ext uri="{FF2B5EF4-FFF2-40B4-BE49-F238E27FC236}">
                <a16:creationId xmlns:a16="http://schemas.microsoft.com/office/drawing/2014/main" id="{BBC9DD2F-881E-4534-B91B-38A3D76E66E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926607" y="5410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39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5032FF-781A-446D-9793-9BBFE67F3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Alternative textbook order process: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ED6DDE-1250-4ADC-8192-7B24C73402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Once accommodations determine student qualifies for textbooks in alternative format (electronic), obtain the ISBN/name of book from college bookstore or instructor.</a:t>
            </a:r>
          </a:p>
          <a:p>
            <a:pPr marL="457200" indent="-457200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Obtain proof of purchase from student. </a:t>
            </a:r>
          </a:p>
          <a:p>
            <a:pPr marL="457200" indent="-457200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Contact an alternative book source such as accesstext.org and order book.</a:t>
            </a:r>
          </a:p>
          <a:p>
            <a:pPr marL="457200" indent="-457200"/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4" name="Recorded Sound" descr="recorded sound slide 8">
            <a:hlinkClick r:id="" action="ppaction://media"/>
            <a:extLst>
              <a:ext uri="{FF2B5EF4-FFF2-40B4-BE49-F238E27FC236}">
                <a16:creationId xmlns:a16="http://schemas.microsoft.com/office/drawing/2014/main" id="{3DE202FB-4177-4F26-B9F9-0027676653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744200" y="55673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665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99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4BD0A42-B011-4DBF-B5CD-6718A97E3C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46" y="280002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Communication Resources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Augmentative and Alternative Communication (AAC) Devices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699FB0-8480-4C06-85F8-CE9AFA094B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4588" y="1463040"/>
            <a:ext cx="9253947" cy="5198839"/>
          </a:xfrm>
        </p:spPr>
        <p:txBody>
          <a:bodyPr>
            <a:normAutofit fontScale="70000" lnSpcReduction="20000"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Snap + Core First, symbol-based communication app</a:t>
            </a: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dynavox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 software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https://www.tobiidynavox.com/en-US/software/windows-software/snap/</a:t>
            </a: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Tobii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AAC products, including software, apps, and devices </a:t>
            </a: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dynavox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 website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https://www.tobiidynavox.com/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Go-Talk communication devices and apps</a:t>
            </a: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spectronics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 tutorial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https://www.spectronics.com.au/catalogue/gotalk-communication-device-series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Proloquo2go</a:t>
            </a:r>
          </a:p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Eyespeak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Zuvo</a:t>
            </a:r>
          </a:p>
          <a:p>
            <a:r>
              <a:rPr lang="en-US" dirty="0">
                <a:hlinkClick r:id="rId8"/>
              </a:rPr>
              <a:t>talk to me site</a:t>
            </a:r>
            <a:endParaRPr lang="en-US" dirty="0"/>
          </a:p>
          <a:p>
            <a:pPr marL="0" indent="0"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https://www.talktometechnologies.com/pages/all-aac-devices</a:t>
            </a:r>
          </a:p>
        </p:txBody>
      </p:sp>
      <p:pic>
        <p:nvPicPr>
          <p:cNvPr id="2054" name="Picture 6" descr="Image of hands using sign language">
            <a:extLst>
              <a:ext uri="{FF2B5EF4-FFF2-40B4-BE49-F238E27FC236}">
                <a16:creationId xmlns:a16="http://schemas.microsoft.com/office/drawing/2014/main" id="{F7642F9F-51B4-4A65-AED1-DEA6800EAD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r="24911" b="75077"/>
          <a:stretch/>
        </p:blipFill>
        <p:spPr bwMode="auto">
          <a:xfrm>
            <a:off x="9808637" y="426156"/>
            <a:ext cx="1462481" cy="1452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of hand reading Braille">
            <a:extLst>
              <a:ext uri="{FF2B5EF4-FFF2-40B4-BE49-F238E27FC236}">
                <a16:creationId xmlns:a16="http://schemas.microsoft.com/office/drawing/2014/main" id="{75ED6A34-5C91-4099-8D72-E8FDA5BCFE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076" r="74705"/>
          <a:stretch/>
        </p:blipFill>
        <p:spPr bwMode="auto">
          <a:xfrm>
            <a:off x="9802607" y="2340472"/>
            <a:ext cx="1474540" cy="1452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Image of ear">
            <a:extLst>
              <a:ext uri="{FF2B5EF4-FFF2-40B4-BE49-F238E27FC236}">
                <a16:creationId xmlns:a16="http://schemas.microsoft.com/office/drawing/2014/main" id="{8DDABD92-510E-48FC-8C5B-17241E325D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29" t="75154" r="24931"/>
          <a:stretch/>
        </p:blipFill>
        <p:spPr bwMode="auto">
          <a:xfrm>
            <a:off x="9832304" y="4254789"/>
            <a:ext cx="1459684" cy="1448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Recorded Sound" descr="recorded sound slide 9">
            <a:hlinkClick r:id="" action="ppaction://media"/>
            <a:extLst>
              <a:ext uri="{FF2B5EF4-FFF2-40B4-BE49-F238E27FC236}">
                <a16:creationId xmlns:a16="http://schemas.microsoft.com/office/drawing/2014/main" id="{B2F390A5-C362-4BDC-8405-7B4944481C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506539" y="589368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580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3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44781794_Research presentation_RVA_v3" id="{DF2794B4-2314-4F87-8639-5DCB9EEE28EE}" vid="{3B969E49-204F-4FF6-BD10-D26195B8D4D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5CA875DA-F9FD-4F83-A049-3B1027B542D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2AB02E3-5ADF-4BF0-9C1B-35CDF3FE95B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3C7D9E6-B0D9-433E-BD46-EB60F64F4DA8}">
  <ds:schemaRefs>
    <ds:schemaRef ds:uri="http://schemas.microsoft.com/office/2006/documentManagement/types"/>
    <ds:schemaRef ds:uri="http://purl.org/dc/terms/"/>
    <ds:schemaRef ds:uri="http://schemas.openxmlformats.org/package/2006/metadata/core-properties"/>
    <ds:schemaRef ds:uri="16c05727-aa75-4e4a-9b5f-8a80a1165891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71af3243-3dd4-4a8d-8c0d-dd76da1f02a5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Research presentation</Template>
  <TotalTime>0</TotalTime>
  <Words>1463</Words>
  <Application>Microsoft Office PowerPoint</Application>
  <PresentationFormat>Widescreen</PresentationFormat>
  <Paragraphs>206</Paragraphs>
  <Slides>16</Slides>
  <Notes>16</Notes>
  <HiddenSlides>0</HiddenSlides>
  <MMClips>16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Document</vt:lpstr>
      <vt:lpstr>Assistive Technology Resources</vt:lpstr>
      <vt:lpstr>     Assistive Technology Resources </vt:lpstr>
      <vt:lpstr>Purchasing Equipment </vt:lpstr>
      <vt:lpstr>Resources for Students</vt:lpstr>
      <vt:lpstr>Assistive Technology Loan Process </vt:lpstr>
      <vt:lpstr>Example of WCC equipment sign-out sheet:</vt:lpstr>
      <vt:lpstr>Example of Rowan-Cabarrus Community College equipment sign-out sheet:</vt:lpstr>
      <vt:lpstr> Alternative textbook order process: </vt:lpstr>
      <vt:lpstr>Communication Resources Augmentative and Alternative Communication (AAC) Devices</vt:lpstr>
      <vt:lpstr>Reading Resources</vt:lpstr>
      <vt:lpstr>Screen Readers</vt:lpstr>
      <vt:lpstr>Writing Resources</vt:lpstr>
      <vt:lpstr>Math Resources</vt:lpstr>
      <vt:lpstr>General Resources</vt:lpstr>
      <vt:lpstr>Additional Resources</vt:lpstr>
      <vt:lpstr>Module 8 Assistive Technology 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Assistive Technology Resources</dc:title>
  <dc:creator/>
  <cp:lastModifiedBy/>
  <cp:revision>1</cp:revision>
  <dcterms:created xsi:type="dcterms:W3CDTF">2019-05-21T13:40:11Z</dcterms:created>
  <dcterms:modified xsi:type="dcterms:W3CDTF">2019-06-24T13:11:21Z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