
<file path=[Content_Types].xml><?xml version="1.0" encoding="utf-8"?>
<Types xmlns="http://schemas.openxmlformats.org/package/2006/content-types">
  <Default Extension="emf" ContentType="image/x-emf"/>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4"/>
  </p:notesMasterIdLst>
  <p:sldIdLst>
    <p:sldId id="256" r:id="rId2"/>
    <p:sldId id="269" r:id="rId3"/>
    <p:sldId id="282" r:id="rId4"/>
    <p:sldId id="270" r:id="rId5"/>
    <p:sldId id="257" r:id="rId6"/>
    <p:sldId id="267" r:id="rId7"/>
    <p:sldId id="271" r:id="rId8"/>
    <p:sldId id="272" r:id="rId9"/>
    <p:sldId id="407" r:id="rId10"/>
    <p:sldId id="408" r:id="rId11"/>
    <p:sldId id="406" r:id="rId12"/>
    <p:sldId id="279" r:id="rId13"/>
    <p:sldId id="258" r:id="rId14"/>
    <p:sldId id="262" r:id="rId15"/>
    <p:sldId id="263" r:id="rId16"/>
    <p:sldId id="264" r:id="rId17"/>
    <p:sldId id="266" r:id="rId18"/>
    <p:sldId id="265" r:id="rId19"/>
    <p:sldId id="280" r:id="rId20"/>
    <p:sldId id="259" r:id="rId21"/>
    <p:sldId id="273" r:id="rId22"/>
    <p:sldId id="274" r:id="rId23"/>
    <p:sldId id="275" r:id="rId24"/>
    <p:sldId id="281" r:id="rId25"/>
    <p:sldId id="277" r:id="rId26"/>
    <p:sldId id="260" r:id="rId27"/>
    <p:sldId id="276" r:id="rId28"/>
    <p:sldId id="278" r:id="rId29"/>
    <p:sldId id="261" r:id="rId30"/>
    <p:sldId id="283" r:id="rId31"/>
    <p:sldId id="298" r:id="rId32"/>
    <p:sldId id="299" r:id="rId33"/>
    <p:sldId id="300" r:id="rId34"/>
    <p:sldId id="301" r:id="rId35"/>
    <p:sldId id="311" r:id="rId36"/>
    <p:sldId id="395" r:id="rId37"/>
    <p:sldId id="403" r:id="rId38"/>
    <p:sldId id="396" r:id="rId39"/>
    <p:sldId id="404" r:id="rId40"/>
    <p:sldId id="328" r:id="rId41"/>
    <p:sldId id="330" r:id="rId42"/>
    <p:sldId id="405" r:id="rId43"/>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980" autoAdjust="0"/>
    <p:restoredTop sz="95112" autoAdjust="0"/>
  </p:normalViewPr>
  <p:slideViewPr>
    <p:cSldViewPr snapToGrid="0">
      <p:cViewPr varScale="1">
        <p:scale>
          <a:sx n="101" d="100"/>
          <a:sy n="101" d="100"/>
        </p:scale>
        <p:origin x="798"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s>
</file>

<file path=ppt/diagrams/_rels/data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svg"/><Relationship Id="rId1" Type="http://schemas.openxmlformats.org/officeDocument/2006/relationships/image" Target="../media/image6.png"/><Relationship Id="rId6" Type="http://schemas.openxmlformats.org/officeDocument/2006/relationships/image" Target="../media/image11.svg"/><Relationship Id="rId5" Type="http://schemas.openxmlformats.org/officeDocument/2006/relationships/image" Target="../media/image10.png"/><Relationship Id="rId4" Type="http://schemas.openxmlformats.org/officeDocument/2006/relationships/image" Target="../media/image9.svg"/></Relationships>
</file>

<file path=ppt/diagrams/_rels/data2.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6.svg"/><Relationship Id="rId1" Type="http://schemas.openxmlformats.org/officeDocument/2006/relationships/image" Target="../media/image15.png"/><Relationship Id="rId4" Type="http://schemas.openxmlformats.org/officeDocument/2006/relationships/image" Target="../media/image18.svg"/></Relationships>
</file>

<file path=ppt/diagrams/_rels/drawing1.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7.svg"/><Relationship Id="rId1" Type="http://schemas.openxmlformats.org/officeDocument/2006/relationships/image" Target="../media/image12.png"/><Relationship Id="rId6" Type="http://schemas.openxmlformats.org/officeDocument/2006/relationships/image" Target="../media/image11.svg"/><Relationship Id="rId5" Type="http://schemas.openxmlformats.org/officeDocument/2006/relationships/image" Target="../media/image14.png"/><Relationship Id="rId4" Type="http://schemas.openxmlformats.org/officeDocument/2006/relationships/image" Target="../media/image9.svg"/></Relationships>
</file>

<file path=ppt/diagrams/_rels/drawing2.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image" Target="../media/image16.svg"/><Relationship Id="rId1" Type="http://schemas.openxmlformats.org/officeDocument/2006/relationships/image" Target="../media/image19.png"/><Relationship Id="rId4" Type="http://schemas.openxmlformats.org/officeDocument/2006/relationships/image" Target="../media/image18.svg"/></Relationships>
</file>

<file path=ppt/diagrams/colors1.xml><?xml version="1.0" encoding="utf-8"?>
<dgm:colorsDef xmlns:dgm="http://schemas.openxmlformats.org/drawingml/2006/diagram" xmlns:a="http://schemas.openxmlformats.org/drawingml/2006/main" uniqueId="urn:microsoft.com/office/officeart/2018/5/colors/Iconchunking_neutralicon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18/5/colors/Iconchunking_neutralicon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42A509A-F336-4C14-B053-2774E552B7C6}" type="doc">
      <dgm:prSet loTypeId="urn:microsoft.com/office/officeart/2018/5/layout/IconCircleLabelList" loCatId="icon" qsTypeId="urn:microsoft.com/office/officeart/2005/8/quickstyle/simple1" qsCatId="simple" csTypeId="urn:microsoft.com/office/officeart/2018/5/colors/Iconchunking_neutralicon_colorful1" csCatId="colorful" phldr="1"/>
      <dgm:spPr/>
      <dgm:t>
        <a:bodyPr/>
        <a:lstStyle/>
        <a:p>
          <a:endParaRPr lang="en-US"/>
        </a:p>
      </dgm:t>
    </dgm:pt>
    <dgm:pt modelId="{617027FC-46FC-4AD6-959C-1A84BAA34738}">
      <dgm:prSet/>
      <dgm:spPr/>
      <dgm:t>
        <a:bodyPr/>
        <a:lstStyle/>
        <a:p>
          <a:pPr>
            <a:lnSpc>
              <a:spcPct val="100000"/>
            </a:lnSpc>
            <a:defRPr cap="all"/>
          </a:pPr>
          <a:r>
            <a:rPr lang="en-US" dirty="0"/>
            <a:t>Right course</a:t>
          </a:r>
        </a:p>
      </dgm:t>
    </dgm:pt>
    <dgm:pt modelId="{94C29F87-B3F7-482E-8D89-4F1C68FAF645}" type="sibTrans" cxnId="{7A965029-A46E-4843-B6B3-E513421B7764}">
      <dgm:prSet/>
      <dgm:spPr/>
      <dgm:t>
        <a:bodyPr/>
        <a:lstStyle/>
        <a:p>
          <a:endParaRPr lang="en-US"/>
        </a:p>
      </dgm:t>
    </dgm:pt>
    <dgm:pt modelId="{0C2E1D64-D605-4497-822E-4086A12125C1}" type="parTrans" cxnId="{7A965029-A46E-4843-B6B3-E513421B7764}">
      <dgm:prSet/>
      <dgm:spPr/>
      <dgm:t>
        <a:bodyPr/>
        <a:lstStyle/>
        <a:p>
          <a:endParaRPr lang="en-US"/>
        </a:p>
      </dgm:t>
    </dgm:pt>
    <dgm:pt modelId="{8BBB3EE0-ACE5-46BA-8423-F161C2CE7BD9}">
      <dgm:prSet/>
      <dgm:spPr/>
      <dgm:t>
        <a:bodyPr/>
        <a:lstStyle/>
        <a:p>
          <a:pPr>
            <a:lnSpc>
              <a:spcPct val="100000"/>
            </a:lnSpc>
            <a:defRPr cap="all"/>
          </a:pPr>
          <a:r>
            <a:rPr lang="en-US" dirty="0"/>
            <a:t>Right time</a:t>
          </a:r>
        </a:p>
      </dgm:t>
    </dgm:pt>
    <dgm:pt modelId="{7A946880-CC8A-4FA0-93B2-907F346A8B59}" type="sibTrans" cxnId="{FD0F4112-F35B-4D84-83C2-B2A2C3307C40}">
      <dgm:prSet/>
      <dgm:spPr/>
      <dgm:t>
        <a:bodyPr/>
        <a:lstStyle/>
        <a:p>
          <a:endParaRPr lang="en-US"/>
        </a:p>
      </dgm:t>
    </dgm:pt>
    <dgm:pt modelId="{8C5C3772-43AF-47AE-BE31-501B214152C4}" type="parTrans" cxnId="{FD0F4112-F35B-4D84-83C2-B2A2C3307C40}">
      <dgm:prSet/>
      <dgm:spPr/>
      <dgm:t>
        <a:bodyPr/>
        <a:lstStyle/>
        <a:p>
          <a:endParaRPr lang="en-US"/>
        </a:p>
      </dgm:t>
    </dgm:pt>
    <dgm:pt modelId="{E9420143-C275-4D0A-8128-326627520024}">
      <dgm:prSet/>
      <dgm:spPr/>
      <dgm:t>
        <a:bodyPr/>
        <a:lstStyle/>
        <a:p>
          <a:pPr>
            <a:lnSpc>
              <a:spcPct val="100000"/>
            </a:lnSpc>
            <a:defRPr cap="all"/>
          </a:pPr>
          <a:r>
            <a:rPr lang="en-US" dirty="0"/>
            <a:t>Right path</a:t>
          </a:r>
        </a:p>
      </dgm:t>
    </dgm:pt>
    <dgm:pt modelId="{B918A72A-3863-4274-B2CE-B3616DCE0E48}" type="sibTrans" cxnId="{02B8F243-F52F-4D60-B462-4FBA263AE913}">
      <dgm:prSet/>
      <dgm:spPr/>
      <dgm:t>
        <a:bodyPr/>
        <a:lstStyle/>
        <a:p>
          <a:endParaRPr lang="en-US"/>
        </a:p>
      </dgm:t>
    </dgm:pt>
    <dgm:pt modelId="{E6EEA558-46B2-4A07-82D1-241447B8940A}" type="parTrans" cxnId="{02B8F243-F52F-4D60-B462-4FBA263AE913}">
      <dgm:prSet/>
      <dgm:spPr/>
      <dgm:t>
        <a:bodyPr/>
        <a:lstStyle/>
        <a:p>
          <a:endParaRPr lang="en-US"/>
        </a:p>
      </dgm:t>
    </dgm:pt>
    <dgm:pt modelId="{11430743-27B1-4903-AE70-3C8CD641D01F}" type="pres">
      <dgm:prSet presAssocID="{042A509A-F336-4C14-B053-2774E552B7C6}" presName="root" presStyleCnt="0">
        <dgm:presLayoutVars>
          <dgm:dir/>
          <dgm:resizeHandles val="exact"/>
        </dgm:presLayoutVars>
      </dgm:prSet>
      <dgm:spPr/>
    </dgm:pt>
    <dgm:pt modelId="{5837481F-B629-4E57-BAF7-46F315D1E3D6}" type="pres">
      <dgm:prSet presAssocID="{617027FC-46FC-4AD6-959C-1A84BAA34738}" presName="compNode" presStyleCnt="0"/>
      <dgm:spPr/>
    </dgm:pt>
    <dgm:pt modelId="{D1F0CAF7-54C2-44E4-84C6-C4F8F0EA40F8}" type="pres">
      <dgm:prSet presAssocID="{617027FC-46FC-4AD6-959C-1A84BAA34738}" presName="iconBgRect" presStyleLbl="bgShp" presStyleIdx="0" presStyleCnt="3"/>
      <dgm:spPr>
        <a:solidFill>
          <a:schemeClr val="accent5"/>
        </a:solidFill>
      </dgm:spPr>
    </dgm:pt>
    <dgm:pt modelId="{A140B59A-3C5A-408A-85F6-EB893C6D5D7B}" type="pres">
      <dgm:prSet presAssocID="{617027FC-46FC-4AD6-959C-1A84BAA34738}"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pt>
    <dgm:pt modelId="{56692B17-DD50-4522-ADF0-10DC96C9803F}" type="pres">
      <dgm:prSet presAssocID="{617027FC-46FC-4AD6-959C-1A84BAA34738}" presName="spaceRect" presStyleCnt="0"/>
      <dgm:spPr/>
    </dgm:pt>
    <dgm:pt modelId="{EF949B4A-2A74-4661-A54F-4CABE8EA31CF}" type="pres">
      <dgm:prSet presAssocID="{617027FC-46FC-4AD6-959C-1A84BAA34738}" presName="textRect" presStyleLbl="revTx" presStyleIdx="0" presStyleCnt="3">
        <dgm:presLayoutVars>
          <dgm:chMax val="1"/>
          <dgm:chPref val="1"/>
        </dgm:presLayoutVars>
      </dgm:prSet>
      <dgm:spPr/>
    </dgm:pt>
    <dgm:pt modelId="{B8B60FF2-CB61-49FD-AF6A-95ADAF5685BC}" type="pres">
      <dgm:prSet presAssocID="{94C29F87-B3F7-482E-8D89-4F1C68FAF645}" presName="sibTrans" presStyleCnt="0"/>
      <dgm:spPr/>
    </dgm:pt>
    <dgm:pt modelId="{11634FB4-7AB9-42E5-B423-1B9D24DB138A}" type="pres">
      <dgm:prSet presAssocID="{8BBB3EE0-ACE5-46BA-8423-F161C2CE7BD9}" presName="compNode" presStyleCnt="0"/>
      <dgm:spPr/>
    </dgm:pt>
    <dgm:pt modelId="{7E45DCA2-D448-41FB-8AEE-3F77DFFDFA61}" type="pres">
      <dgm:prSet presAssocID="{8BBB3EE0-ACE5-46BA-8423-F161C2CE7BD9}" presName="iconBgRect" presStyleLbl="bgShp" presStyleIdx="1" presStyleCnt="3"/>
      <dgm:spPr>
        <a:solidFill>
          <a:schemeClr val="accent6"/>
        </a:solidFill>
      </dgm:spPr>
    </dgm:pt>
    <dgm:pt modelId="{F778288D-45E6-4DF3-AA02-D7A8EC559B95}" type="pres">
      <dgm:prSet presAssocID="{8BBB3EE0-ACE5-46BA-8423-F161C2CE7BD9}"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Stopwatch"/>
        </a:ext>
      </dgm:extLst>
    </dgm:pt>
    <dgm:pt modelId="{5B1B9757-E67F-45CB-9434-13E7D05DC908}" type="pres">
      <dgm:prSet presAssocID="{8BBB3EE0-ACE5-46BA-8423-F161C2CE7BD9}" presName="spaceRect" presStyleCnt="0"/>
      <dgm:spPr/>
    </dgm:pt>
    <dgm:pt modelId="{88D99625-0726-4ABC-B012-8625EBDF5F89}" type="pres">
      <dgm:prSet presAssocID="{8BBB3EE0-ACE5-46BA-8423-F161C2CE7BD9}" presName="textRect" presStyleLbl="revTx" presStyleIdx="1" presStyleCnt="3">
        <dgm:presLayoutVars>
          <dgm:chMax val="1"/>
          <dgm:chPref val="1"/>
        </dgm:presLayoutVars>
      </dgm:prSet>
      <dgm:spPr/>
    </dgm:pt>
    <dgm:pt modelId="{473BAB4D-4007-4050-AE05-FC774A410896}" type="pres">
      <dgm:prSet presAssocID="{7A946880-CC8A-4FA0-93B2-907F346A8B59}" presName="sibTrans" presStyleCnt="0"/>
      <dgm:spPr/>
    </dgm:pt>
    <dgm:pt modelId="{66F792F1-32E5-4A8C-86F4-0B21C7F6FA7C}" type="pres">
      <dgm:prSet presAssocID="{E9420143-C275-4D0A-8128-326627520024}" presName="compNode" presStyleCnt="0"/>
      <dgm:spPr/>
    </dgm:pt>
    <dgm:pt modelId="{4482F54B-5D89-4062-94B8-1CFC4147A5D9}" type="pres">
      <dgm:prSet presAssocID="{E9420143-C275-4D0A-8128-326627520024}" presName="iconBgRect" presStyleLbl="bgShp" presStyleIdx="2" presStyleCnt="3"/>
      <dgm:spPr/>
    </dgm:pt>
    <dgm:pt modelId="{2708E10B-2DCD-486C-8F54-8A05607475B0}" type="pres">
      <dgm:prSet presAssocID="{E9420143-C275-4D0A-8128-326627520024}"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Arrow: Slight curve"/>
        </a:ext>
      </dgm:extLst>
    </dgm:pt>
    <dgm:pt modelId="{832192B7-4BD8-4080-BD02-384669B494C0}" type="pres">
      <dgm:prSet presAssocID="{E9420143-C275-4D0A-8128-326627520024}" presName="spaceRect" presStyleCnt="0"/>
      <dgm:spPr/>
    </dgm:pt>
    <dgm:pt modelId="{A6A0014A-8E07-4393-A59B-D015A59CB92C}" type="pres">
      <dgm:prSet presAssocID="{E9420143-C275-4D0A-8128-326627520024}" presName="textRect" presStyleLbl="revTx" presStyleIdx="2" presStyleCnt="3">
        <dgm:presLayoutVars>
          <dgm:chMax val="1"/>
          <dgm:chPref val="1"/>
        </dgm:presLayoutVars>
      </dgm:prSet>
      <dgm:spPr/>
    </dgm:pt>
  </dgm:ptLst>
  <dgm:cxnLst>
    <dgm:cxn modelId="{FD0F4112-F35B-4D84-83C2-B2A2C3307C40}" srcId="{042A509A-F336-4C14-B053-2774E552B7C6}" destId="{8BBB3EE0-ACE5-46BA-8423-F161C2CE7BD9}" srcOrd="1" destOrd="0" parTransId="{8C5C3772-43AF-47AE-BE31-501B214152C4}" sibTransId="{7A946880-CC8A-4FA0-93B2-907F346A8B59}"/>
    <dgm:cxn modelId="{91D87B16-AE96-4F23-B5F0-4F2C82AE5E7C}" type="presOf" srcId="{E9420143-C275-4D0A-8128-326627520024}" destId="{A6A0014A-8E07-4393-A59B-D015A59CB92C}" srcOrd="0" destOrd="0" presId="urn:microsoft.com/office/officeart/2018/5/layout/IconCircleLabelList"/>
    <dgm:cxn modelId="{7A965029-A46E-4843-B6B3-E513421B7764}" srcId="{042A509A-F336-4C14-B053-2774E552B7C6}" destId="{617027FC-46FC-4AD6-959C-1A84BAA34738}" srcOrd="0" destOrd="0" parTransId="{0C2E1D64-D605-4497-822E-4086A12125C1}" sibTransId="{94C29F87-B3F7-482E-8D89-4F1C68FAF645}"/>
    <dgm:cxn modelId="{4E92C742-08B8-4645-9686-7671193F41FB}" type="presOf" srcId="{617027FC-46FC-4AD6-959C-1A84BAA34738}" destId="{EF949B4A-2A74-4661-A54F-4CABE8EA31CF}" srcOrd="0" destOrd="0" presId="urn:microsoft.com/office/officeart/2018/5/layout/IconCircleLabelList"/>
    <dgm:cxn modelId="{02B8F243-F52F-4D60-B462-4FBA263AE913}" srcId="{042A509A-F336-4C14-B053-2774E552B7C6}" destId="{E9420143-C275-4D0A-8128-326627520024}" srcOrd="2" destOrd="0" parTransId="{E6EEA558-46B2-4A07-82D1-241447B8940A}" sibTransId="{B918A72A-3863-4274-B2CE-B3616DCE0E48}"/>
    <dgm:cxn modelId="{356764A7-26D9-4927-8D74-66033D3822B7}" type="presOf" srcId="{8BBB3EE0-ACE5-46BA-8423-F161C2CE7BD9}" destId="{88D99625-0726-4ABC-B012-8625EBDF5F89}" srcOrd="0" destOrd="0" presId="urn:microsoft.com/office/officeart/2018/5/layout/IconCircleLabelList"/>
    <dgm:cxn modelId="{8CE8B5BE-1E1A-4038-BA6F-8D9AAFA0A331}" type="presOf" srcId="{042A509A-F336-4C14-B053-2774E552B7C6}" destId="{11430743-27B1-4903-AE70-3C8CD641D01F}" srcOrd="0" destOrd="0" presId="urn:microsoft.com/office/officeart/2018/5/layout/IconCircleLabelList"/>
    <dgm:cxn modelId="{F6F9F54B-6761-4AE1-A3EB-DBE4BB144B6E}" type="presParOf" srcId="{11430743-27B1-4903-AE70-3C8CD641D01F}" destId="{5837481F-B629-4E57-BAF7-46F315D1E3D6}" srcOrd="0" destOrd="0" presId="urn:microsoft.com/office/officeart/2018/5/layout/IconCircleLabelList"/>
    <dgm:cxn modelId="{2877B973-5425-4F5F-B8CE-499B5A6D80C4}" type="presParOf" srcId="{5837481F-B629-4E57-BAF7-46F315D1E3D6}" destId="{D1F0CAF7-54C2-44E4-84C6-C4F8F0EA40F8}" srcOrd="0" destOrd="0" presId="urn:microsoft.com/office/officeart/2018/5/layout/IconCircleLabelList"/>
    <dgm:cxn modelId="{3F8B9F3D-0B21-4A97-8EAE-F3DAB61C2D58}" type="presParOf" srcId="{5837481F-B629-4E57-BAF7-46F315D1E3D6}" destId="{A140B59A-3C5A-408A-85F6-EB893C6D5D7B}" srcOrd="1" destOrd="0" presId="urn:microsoft.com/office/officeart/2018/5/layout/IconCircleLabelList"/>
    <dgm:cxn modelId="{6224973D-5905-447C-823D-4A4E6ED2514C}" type="presParOf" srcId="{5837481F-B629-4E57-BAF7-46F315D1E3D6}" destId="{56692B17-DD50-4522-ADF0-10DC96C9803F}" srcOrd="2" destOrd="0" presId="urn:microsoft.com/office/officeart/2018/5/layout/IconCircleLabelList"/>
    <dgm:cxn modelId="{65641FDB-8A25-4BC1-AA40-C5BBA9FF5ABE}" type="presParOf" srcId="{5837481F-B629-4E57-BAF7-46F315D1E3D6}" destId="{EF949B4A-2A74-4661-A54F-4CABE8EA31CF}" srcOrd="3" destOrd="0" presId="urn:microsoft.com/office/officeart/2018/5/layout/IconCircleLabelList"/>
    <dgm:cxn modelId="{00B9B209-5034-49A1-A0BE-BB8697F33749}" type="presParOf" srcId="{11430743-27B1-4903-AE70-3C8CD641D01F}" destId="{B8B60FF2-CB61-49FD-AF6A-95ADAF5685BC}" srcOrd="1" destOrd="0" presId="urn:microsoft.com/office/officeart/2018/5/layout/IconCircleLabelList"/>
    <dgm:cxn modelId="{31DF94FC-1F90-4207-88E5-B10C0DEF59DC}" type="presParOf" srcId="{11430743-27B1-4903-AE70-3C8CD641D01F}" destId="{11634FB4-7AB9-42E5-B423-1B9D24DB138A}" srcOrd="2" destOrd="0" presId="urn:microsoft.com/office/officeart/2018/5/layout/IconCircleLabelList"/>
    <dgm:cxn modelId="{30450EAD-5081-474D-A0E0-1FF43EAD04F0}" type="presParOf" srcId="{11634FB4-7AB9-42E5-B423-1B9D24DB138A}" destId="{7E45DCA2-D448-41FB-8AEE-3F77DFFDFA61}" srcOrd="0" destOrd="0" presId="urn:microsoft.com/office/officeart/2018/5/layout/IconCircleLabelList"/>
    <dgm:cxn modelId="{8BDA1E94-70DB-4008-9787-089DF3E17B30}" type="presParOf" srcId="{11634FB4-7AB9-42E5-B423-1B9D24DB138A}" destId="{F778288D-45E6-4DF3-AA02-D7A8EC559B95}" srcOrd="1" destOrd="0" presId="urn:microsoft.com/office/officeart/2018/5/layout/IconCircleLabelList"/>
    <dgm:cxn modelId="{4E2ABF2C-2236-402E-8074-E9B16A3730FB}" type="presParOf" srcId="{11634FB4-7AB9-42E5-B423-1B9D24DB138A}" destId="{5B1B9757-E67F-45CB-9434-13E7D05DC908}" srcOrd="2" destOrd="0" presId="urn:microsoft.com/office/officeart/2018/5/layout/IconCircleLabelList"/>
    <dgm:cxn modelId="{19AA33F5-10FD-4E6F-BFB0-4F12B0CC7268}" type="presParOf" srcId="{11634FB4-7AB9-42E5-B423-1B9D24DB138A}" destId="{88D99625-0726-4ABC-B012-8625EBDF5F89}" srcOrd="3" destOrd="0" presId="urn:microsoft.com/office/officeart/2018/5/layout/IconCircleLabelList"/>
    <dgm:cxn modelId="{D5B22E76-C21C-4706-8EF9-871C31819B2A}" type="presParOf" srcId="{11430743-27B1-4903-AE70-3C8CD641D01F}" destId="{473BAB4D-4007-4050-AE05-FC774A410896}" srcOrd="3" destOrd="0" presId="urn:microsoft.com/office/officeart/2018/5/layout/IconCircleLabelList"/>
    <dgm:cxn modelId="{DAF3AC7C-A7C1-4834-93CB-5BE8EA312D62}" type="presParOf" srcId="{11430743-27B1-4903-AE70-3C8CD641D01F}" destId="{66F792F1-32E5-4A8C-86F4-0B21C7F6FA7C}" srcOrd="4" destOrd="0" presId="urn:microsoft.com/office/officeart/2018/5/layout/IconCircleLabelList"/>
    <dgm:cxn modelId="{43C8CA13-1B8A-4D09-98BF-D06F84451242}" type="presParOf" srcId="{66F792F1-32E5-4A8C-86F4-0B21C7F6FA7C}" destId="{4482F54B-5D89-4062-94B8-1CFC4147A5D9}" srcOrd="0" destOrd="0" presId="urn:microsoft.com/office/officeart/2018/5/layout/IconCircleLabelList"/>
    <dgm:cxn modelId="{3F60DF47-FB0B-4EF6-B288-4C23AECFFB70}" type="presParOf" srcId="{66F792F1-32E5-4A8C-86F4-0B21C7F6FA7C}" destId="{2708E10B-2DCD-486C-8F54-8A05607475B0}" srcOrd="1" destOrd="0" presId="urn:microsoft.com/office/officeart/2018/5/layout/IconCircleLabelList"/>
    <dgm:cxn modelId="{3B883414-FE14-48C5-A0E6-A0F35662572D}" type="presParOf" srcId="{66F792F1-32E5-4A8C-86F4-0B21C7F6FA7C}" destId="{832192B7-4BD8-4080-BD02-384669B494C0}" srcOrd="2" destOrd="0" presId="urn:microsoft.com/office/officeart/2018/5/layout/IconCircleLabelList"/>
    <dgm:cxn modelId="{51851CA0-B5DC-484C-9AA6-447DD1D90F4B}" type="presParOf" srcId="{66F792F1-32E5-4A8C-86F4-0B21C7F6FA7C}" destId="{A6A0014A-8E07-4393-A59B-D015A59CB92C}" srcOrd="3" destOrd="0" presId="urn:microsoft.com/office/officeart/2018/5/layout/IconCircleLabel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42A509A-F336-4C14-B053-2774E552B7C6}" type="doc">
      <dgm:prSet loTypeId="urn:microsoft.com/office/officeart/2018/5/layout/IconCircleLabelList" loCatId="icon" qsTypeId="urn:microsoft.com/office/officeart/2005/8/quickstyle/simple1" qsCatId="simple" csTypeId="urn:microsoft.com/office/officeart/2018/5/colors/Iconchunking_neutralicon_colorful1" csCatId="colorful" phldr="1"/>
      <dgm:spPr/>
      <dgm:t>
        <a:bodyPr/>
        <a:lstStyle/>
        <a:p>
          <a:endParaRPr lang="en-US"/>
        </a:p>
      </dgm:t>
    </dgm:pt>
    <dgm:pt modelId="{8915D97C-934B-4DB1-9304-0B9D4380C8B0}">
      <dgm:prSet/>
      <dgm:spPr/>
      <dgm:t>
        <a:bodyPr/>
        <a:lstStyle/>
        <a:p>
          <a:pPr>
            <a:lnSpc>
              <a:spcPct val="100000"/>
            </a:lnSpc>
            <a:defRPr cap="all"/>
          </a:pPr>
          <a:r>
            <a:rPr lang="en-US"/>
            <a:t>Student Focused</a:t>
          </a:r>
        </a:p>
      </dgm:t>
    </dgm:pt>
    <dgm:pt modelId="{03BA00F8-CDDA-41C9-A738-F3CF472349E3}" type="parTrans" cxnId="{352D0E0D-DD00-4435-82A0-078193EB7808}">
      <dgm:prSet/>
      <dgm:spPr/>
      <dgm:t>
        <a:bodyPr/>
        <a:lstStyle/>
        <a:p>
          <a:endParaRPr lang="en-US"/>
        </a:p>
      </dgm:t>
    </dgm:pt>
    <dgm:pt modelId="{5E44B279-D22E-4491-8E30-D864B8FF8829}" type="sibTrans" cxnId="{352D0E0D-DD00-4435-82A0-078193EB7808}">
      <dgm:prSet/>
      <dgm:spPr/>
      <dgm:t>
        <a:bodyPr/>
        <a:lstStyle/>
        <a:p>
          <a:endParaRPr lang="en-US"/>
        </a:p>
      </dgm:t>
    </dgm:pt>
    <dgm:pt modelId="{B806D6B5-5761-4C90-A0E3-46893381BE1E}">
      <dgm:prSet/>
      <dgm:spPr/>
      <dgm:t>
        <a:bodyPr/>
        <a:lstStyle/>
        <a:p>
          <a:pPr>
            <a:lnSpc>
              <a:spcPct val="100000"/>
            </a:lnSpc>
            <a:defRPr cap="all"/>
          </a:pPr>
          <a:r>
            <a:rPr lang="en-US" dirty="0"/>
            <a:t>Employer Driven</a:t>
          </a:r>
        </a:p>
      </dgm:t>
    </dgm:pt>
    <dgm:pt modelId="{C49CE803-406F-485D-8156-9C11DAFEFEC8}" type="parTrans" cxnId="{E9187DDB-75E1-4CC3-A7BA-31829A35D3F5}">
      <dgm:prSet/>
      <dgm:spPr/>
      <dgm:t>
        <a:bodyPr/>
        <a:lstStyle/>
        <a:p>
          <a:endParaRPr lang="en-US"/>
        </a:p>
      </dgm:t>
    </dgm:pt>
    <dgm:pt modelId="{3049A411-BCE6-4908-AC81-E2D7E416D2C3}" type="sibTrans" cxnId="{E9187DDB-75E1-4CC3-A7BA-31829A35D3F5}">
      <dgm:prSet/>
      <dgm:spPr/>
      <dgm:t>
        <a:bodyPr/>
        <a:lstStyle/>
        <a:p>
          <a:endParaRPr lang="en-US"/>
        </a:p>
      </dgm:t>
    </dgm:pt>
    <dgm:pt modelId="{11430743-27B1-4903-AE70-3C8CD641D01F}" type="pres">
      <dgm:prSet presAssocID="{042A509A-F336-4C14-B053-2774E552B7C6}" presName="root" presStyleCnt="0">
        <dgm:presLayoutVars>
          <dgm:dir/>
          <dgm:resizeHandles val="exact"/>
        </dgm:presLayoutVars>
      </dgm:prSet>
      <dgm:spPr/>
    </dgm:pt>
    <dgm:pt modelId="{2BA0006A-4293-4CAE-9560-1A1F277C8EFB}" type="pres">
      <dgm:prSet presAssocID="{8915D97C-934B-4DB1-9304-0B9D4380C8B0}" presName="compNode" presStyleCnt="0"/>
      <dgm:spPr/>
    </dgm:pt>
    <dgm:pt modelId="{6FACEDCD-02DF-48B2-969D-04ED82EC6CFA}" type="pres">
      <dgm:prSet presAssocID="{8915D97C-934B-4DB1-9304-0B9D4380C8B0}" presName="iconBgRect" presStyleLbl="bgShp" presStyleIdx="0" presStyleCnt="2"/>
      <dgm:spPr/>
    </dgm:pt>
    <dgm:pt modelId="{15E6D12E-FE34-4A28-94FD-BFBED7DADAE5}" type="pres">
      <dgm:prSet presAssocID="{8915D97C-934B-4DB1-9304-0B9D4380C8B0}" presName="iconRect" presStyleLbl="node1" presStyleIdx="0" presStyleCnt="2"/>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User"/>
        </a:ext>
      </dgm:extLst>
    </dgm:pt>
    <dgm:pt modelId="{A306C366-B297-4DA7-BF4A-EF11ECB2C37E}" type="pres">
      <dgm:prSet presAssocID="{8915D97C-934B-4DB1-9304-0B9D4380C8B0}" presName="spaceRect" presStyleCnt="0"/>
      <dgm:spPr/>
    </dgm:pt>
    <dgm:pt modelId="{743F2275-B654-4C66-AAA1-748629C9CCED}" type="pres">
      <dgm:prSet presAssocID="{8915D97C-934B-4DB1-9304-0B9D4380C8B0}" presName="textRect" presStyleLbl="revTx" presStyleIdx="0" presStyleCnt="2">
        <dgm:presLayoutVars>
          <dgm:chMax val="1"/>
          <dgm:chPref val="1"/>
        </dgm:presLayoutVars>
      </dgm:prSet>
      <dgm:spPr/>
    </dgm:pt>
    <dgm:pt modelId="{AEC741FF-53C4-41D0-8907-8155B7C2C00C}" type="pres">
      <dgm:prSet presAssocID="{5E44B279-D22E-4491-8E30-D864B8FF8829}" presName="sibTrans" presStyleCnt="0"/>
      <dgm:spPr/>
    </dgm:pt>
    <dgm:pt modelId="{783A207C-E1BA-400F-9F08-19F918944CF2}" type="pres">
      <dgm:prSet presAssocID="{B806D6B5-5761-4C90-A0E3-46893381BE1E}" presName="compNode" presStyleCnt="0"/>
      <dgm:spPr/>
    </dgm:pt>
    <dgm:pt modelId="{74C40307-A19A-4629-9DC5-9391F285FFEE}" type="pres">
      <dgm:prSet presAssocID="{B806D6B5-5761-4C90-A0E3-46893381BE1E}" presName="iconBgRect" presStyleLbl="bgShp" presStyleIdx="1" presStyleCnt="2"/>
      <dgm:spPr/>
    </dgm:pt>
    <dgm:pt modelId="{01A51FAA-D055-46F4-ACBD-97C637B7CE27}" type="pres">
      <dgm:prSet presAssocID="{B806D6B5-5761-4C90-A0E3-46893381BE1E}" presName="iconRect" presStyleLbl="node1" presStyleIdx="1" presStyleCnt="2"/>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Group"/>
        </a:ext>
      </dgm:extLst>
    </dgm:pt>
    <dgm:pt modelId="{B9C0C8A8-EB15-4152-9233-2345DE909B80}" type="pres">
      <dgm:prSet presAssocID="{B806D6B5-5761-4C90-A0E3-46893381BE1E}" presName="spaceRect" presStyleCnt="0"/>
      <dgm:spPr/>
    </dgm:pt>
    <dgm:pt modelId="{85F472FD-C9F8-46B6-AF85-34DE6827365F}" type="pres">
      <dgm:prSet presAssocID="{B806D6B5-5761-4C90-A0E3-46893381BE1E}" presName="textRect" presStyleLbl="revTx" presStyleIdx="1" presStyleCnt="2">
        <dgm:presLayoutVars>
          <dgm:chMax val="1"/>
          <dgm:chPref val="1"/>
        </dgm:presLayoutVars>
      </dgm:prSet>
      <dgm:spPr/>
    </dgm:pt>
  </dgm:ptLst>
  <dgm:cxnLst>
    <dgm:cxn modelId="{352D0E0D-DD00-4435-82A0-078193EB7808}" srcId="{042A509A-F336-4C14-B053-2774E552B7C6}" destId="{8915D97C-934B-4DB1-9304-0B9D4380C8B0}" srcOrd="0" destOrd="0" parTransId="{03BA00F8-CDDA-41C9-A738-F3CF472349E3}" sibTransId="{5E44B279-D22E-4491-8E30-D864B8FF8829}"/>
    <dgm:cxn modelId="{0443A01C-9728-4D91-9B17-D7E5957E8704}" type="presOf" srcId="{8915D97C-934B-4DB1-9304-0B9D4380C8B0}" destId="{743F2275-B654-4C66-AAA1-748629C9CCED}" srcOrd="0" destOrd="0" presId="urn:microsoft.com/office/officeart/2018/5/layout/IconCircleLabelList"/>
    <dgm:cxn modelId="{D313307F-13E4-413B-8135-A4A0A328DA38}" type="presOf" srcId="{B806D6B5-5761-4C90-A0E3-46893381BE1E}" destId="{85F472FD-C9F8-46B6-AF85-34DE6827365F}" srcOrd="0" destOrd="0" presId="urn:microsoft.com/office/officeart/2018/5/layout/IconCircleLabelList"/>
    <dgm:cxn modelId="{8CE8B5BE-1E1A-4038-BA6F-8D9AAFA0A331}" type="presOf" srcId="{042A509A-F336-4C14-B053-2774E552B7C6}" destId="{11430743-27B1-4903-AE70-3C8CD641D01F}" srcOrd="0" destOrd="0" presId="urn:microsoft.com/office/officeart/2018/5/layout/IconCircleLabelList"/>
    <dgm:cxn modelId="{E9187DDB-75E1-4CC3-A7BA-31829A35D3F5}" srcId="{042A509A-F336-4C14-B053-2774E552B7C6}" destId="{B806D6B5-5761-4C90-A0E3-46893381BE1E}" srcOrd="1" destOrd="0" parTransId="{C49CE803-406F-485D-8156-9C11DAFEFEC8}" sibTransId="{3049A411-BCE6-4908-AC81-E2D7E416D2C3}"/>
    <dgm:cxn modelId="{0D7326C5-24D7-43C4-87C9-929D1661EC07}" type="presParOf" srcId="{11430743-27B1-4903-AE70-3C8CD641D01F}" destId="{2BA0006A-4293-4CAE-9560-1A1F277C8EFB}" srcOrd="0" destOrd="0" presId="urn:microsoft.com/office/officeart/2018/5/layout/IconCircleLabelList"/>
    <dgm:cxn modelId="{85152290-1432-4883-AF6A-D738F4404A1F}" type="presParOf" srcId="{2BA0006A-4293-4CAE-9560-1A1F277C8EFB}" destId="{6FACEDCD-02DF-48B2-969D-04ED82EC6CFA}" srcOrd="0" destOrd="0" presId="urn:microsoft.com/office/officeart/2018/5/layout/IconCircleLabelList"/>
    <dgm:cxn modelId="{AF4394C4-77A5-4943-AF17-5F6925F787C5}" type="presParOf" srcId="{2BA0006A-4293-4CAE-9560-1A1F277C8EFB}" destId="{15E6D12E-FE34-4A28-94FD-BFBED7DADAE5}" srcOrd="1" destOrd="0" presId="urn:microsoft.com/office/officeart/2018/5/layout/IconCircleLabelList"/>
    <dgm:cxn modelId="{8B1A7ACF-2C22-4FFE-8B12-7D0E6AE9B9B3}" type="presParOf" srcId="{2BA0006A-4293-4CAE-9560-1A1F277C8EFB}" destId="{A306C366-B297-4DA7-BF4A-EF11ECB2C37E}" srcOrd="2" destOrd="0" presId="urn:microsoft.com/office/officeart/2018/5/layout/IconCircleLabelList"/>
    <dgm:cxn modelId="{B7A2A6B8-D83A-4906-ABE7-1794D299C0D9}" type="presParOf" srcId="{2BA0006A-4293-4CAE-9560-1A1F277C8EFB}" destId="{743F2275-B654-4C66-AAA1-748629C9CCED}" srcOrd="3" destOrd="0" presId="urn:microsoft.com/office/officeart/2018/5/layout/IconCircleLabelList"/>
    <dgm:cxn modelId="{F906F9E5-6735-408F-98B5-4E9D3E1BDA1D}" type="presParOf" srcId="{11430743-27B1-4903-AE70-3C8CD641D01F}" destId="{AEC741FF-53C4-41D0-8907-8155B7C2C00C}" srcOrd="1" destOrd="0" presId="urn:microsoft.com/office/officeart/2018/5/layout/IconCircleLabelList"/>
    <dgm:cxn modelId="{2F3840E5-37CD-4440-9418-426E16CB2C48}" type="presParOf" srcId="{11430743-27B1-4903-AE70-3C8CD641D01F}" destId="{783A207C-E1BA-400F-9F08-19F918944CF2}" srcOrd="2" destOrd="0" presId="urn:microsoft.com/office/officeart/2018/5/layout/IconCircleLabelList"/>
    <dgm:cxn modelId="{33EC44A4-A115-4122-8C87-1224790BCB53}" type="presParOf" srcId="{783A207C-E1BA-400F-9F08-19F918944CF2}" destId="{74C40307-A19A-4629-9DC5-9391F285FFEE}" srcOrd="0" destOrd="0" presId="urn:microsoft.com/office/officeart/2018/5/layout/IconCircleLabelList"/>
    <dgm:cxn modelId="{34C12055-3B2A-46A4-A5C6-37A4AAE8BF0C}" type="presParOf" srcId="{783A207C-E1BA-400F-9F08-19F918944CF2}" destId="{01A51FAA-D055-46F4-ACBD-97C637B7CE27}" srcOrd="1" destOrd="0" presId="urn:microsoft.com/office/officeart/2018/5/layout/IconCircleLabelList"/>
    <dgm:cxn modelId="{02DFCA4D-8C67-4C10-AE65-EAF232FF0952}" type="presParOf" srcId="{783A207C-E1BA-400F-9F08-19F918944CF2}" destId="{B9C0C8A8-EB15-4152-9233-2345DE909B80}" srcOrd="2" destOrd="0" presId="urn:microsoft.com/office/officeart/2018/5/layout/IconCircleLabelList"/>
    <dgm:cxn modelId="{7927F5CF-CD6E-43A6-A267-F228F90ED6E7}" type="presParOf" srcId="{783A207C-E1BA-400F-9F08-19F918944CF2}" destId="{85F472FD-C9F8-46B6-AF85-34DE6827365F}" srcOrd="3" destOrd="0" presId="urn:microsoft.com/office/officeart/2018/5/layout/IconCircleLabelList"/>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1F0CAF7-54C2-44E4-84C6-C4F8F0EA40F8}">
      <dsp:nvSpPr>
        <dsp:cNvPr id="0" name=""/>
        <dsp:cNvSpPr/>
      </dsp:nvSpPr>
      <dsp:spPr>
        <a:xfrm>
          <a:off x="2820135" y="330"/>
          <a:ext cx="1004712" cy="1004712"/>
        </a:xfrm>
        <a:prstGeom prst="ellipse">
          <a:avLst/>
        </a:prstGeom>
        <a:solidFill>
          <a:schemeClr val="accent5"/>
        </a:solidFill>
        <a:ln>
          <a:noFill/>
        </a:ln>
        <a:effectLst/>
      </dsp:spPr>
      <dsp:style>
        <a:lnRef idx="0">
          <a:scrgbClr r="0" g="0" b="0"/>
        </a:lnRef>
        <a:fillRef idx="1">
          <a:scrgbClr r="0" g="0" b="0"/>
        </a:fillRef>
        <a:effectRef idx="0">
          <a:scrgbClr r="0" g="0" b="0"/>
        </a:effectRef>
        <a:fontRef idx="minor"/>
      </dsp:style>
    </dsp:sp>
    <dsp:sp modelId="{A140B59A-3C5A-408A-85F6-EB893C6D5D7B}">
      <dsp:nvSpPr>
        <dsp:cNvPr id="0" name=""/>
        <dsp:cNvSpPr/>
      </dsp:nvSpPr>
      <dsp:spPr>
        <a:xfrm>
          <a:off x="3034255" y="214449"/>
          <a:ext cx="576474" cy="576474"/>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EF949B4A-2A74-4661-A54F-4CABE8EA31CF}">
      <dsp:nvSpPr>
        <dsp:cNvPr id="0" name=""/>
        <dsp:cNvSpPr/>
      </dsp:nvSpPr>
      <dsp:spPr>
        <a:xfrm>
          <a:off x="2498957" y="1317987"/>
          <a:ext cx="1647070" cy="65882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933450">
            <a:lnSpc>
              <a:spcPct val="100000"/>
            </a:lnSpc>
            <a:spcBef>
              <a:spcPct val="0"/>
            </a:spcBef>
            <a:spcAft>
              <a:spcPct val="35000"/>
            </a:spcAft>
            <a:buNone/>
            <a:defRPr cap="all"/>
          </a:pPr>
          <a:r>
            <a:rPr lang="en-US" sz="2100" kern="1200" dirty="0"/>
            <a:t>Right course</a:t>
          </a:r>
        </a:p>
      </dsp:txBody>
      <dsp:txXfrm>
        <a:off x="2498957" y="1317987"/>
        <a:ext cx="1647070" cy="658828"/>
      </dsp:txXfrm>
    </dsp:sp>
    <dsp:sp modelId="{7E45DCA2-D448-41FB-8AEE-3F77DFFDFA61}">
      <dsp:nvSpPr>
        <dsp:cNvPr id="0" name=""/>
        <dsp:cNvSpPr/>
      </dsp:nvSpPr>
      <dsp:spPr>
        <a:xfrm>
          <a:off x="4755443" y="330"/>
          <a:ext cx="1004712" cy="1004712"/>
        </a:xfrm>
        <a:prstGeom prst="ellipse">
          <a:avLst/>
        </a:prstGeom>
        <a:solidFill>
          <a:schemeClr val="accent6"/>
        </a:solidFill>
        <a:ln>
          <a:noFill/>
        </a:ln>
        <a:effectLst/>
      </dsp:spPr>
      <dsp:style>
        <a:lnRef idx="0">
          <a:scrgbClr r="0" g="0" b="0"/>
        </a:lnRef>
        <a:fillRef idx="1">
          <a:scrgbClr r="0" g="0" b="0"/>
        </a:fillRef>
        <a:effectRef idx="0">
          <a:scrgbClr r="0" g="0" b="0"/>
        </a:effectRef>
        <a:fontRef idx="minor"/>
      </dsp:style>
    </dsp:sp>
    <dsp:sp modelId="{F778288D-45E6-4DF3-AA02-D7A8EC559B95}">
      <dsp:nvSpPr>
        <dsp:cNvPr id="0" name=""/>
        <dsp:cNvSpPr/>
      </dsp:nvSpPr>
      <dsp:spPr>
        <a:xfrm>
          <a:off x="4969562" y="214449"/>
          <a:ext cx="576474" cy="576474"/>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88D99625-0726-4ABC-B012-8625EBDF5F89}">
      <dsp:nvSpPr>
        <dsp:cNvPr id="0" name=""/>
        <dsp:cNvSpPr/>
      </dsp:nvSpPr>
      <dsp:spPr>
        <a:xfrm>
          <a:off x="4434264" y="1317987"/>
          <a:ext cx="1647070" cy="65882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933450">
            <a:lnSpc>
              <a:spcPct val="100000"/>
            </a:lnSpc>
            <a:spcBef>
              <a:spcPct val="0"/>
            </a:spcBef>
            <a:spcAft>
              <a:spcPct val="35000"/>
            </a:spcAft>
            <a:buNone/>
            <a:defRPr cap="all"/>
          </a:pPr>
          <a:r>
            <a:rPr lang="en-US" sz="2100" kern="1200" dirty="0"/>
            <a:t>Right time</a:t>
          </a:r>
        </a:p>
      </dsp:txBody>
      <dsp:txXfrm>
        <a:off x="4434264" y="1317987"/>
        <a:ext cx="1647070" cy="658828"/>
      </dsp:txXfrm>
    </dsp:sp>
    <dsp:sp modelId="{4482F54B-5D89-4062-94B8-1CFC4147A5D9}">
      <dsp:nvSpPr>
        <dsp:cNvPr id="0" name=""/>
        <dsp:cNvSpPr/>
      </dsp:nvSpPr>
      <dsp:spPr>
        <a:xfrm>
          <a:off x="6690751" y="330"/>
          <a:ext cx="1004712" cy="1004712"/>
        </a:xfrm>
        <a:prstGeom prst="ellipse">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708E10B-2DCD-486C-8F54-8A05607475B0}">
      <dsp:nvSpPr>
        <dsp:cNvPr id="0" name=""/>
        <dsp:cNvSpPr/>
      </dsp:nvSpPr>
      <dsp:spPr>
        <a:xfrm>
          <a:off x="6904870" y="214449"/>
          <a:ext cx="576474" cy="576474"/>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A6A0014A-8E07-4393-A59B-D015A59CB92C}">
      <dsp:nvSpPr>
        <dsp:cNvPr id="0" name=""/>
        <dsp:cNvSpPr/>
      </dsp:nvSpPr>
      <dsp:spPr>
        <a:xfrm>
          <a:off x="6369572" y="1317987"/>
          <a:ext cx="1647070" cy="65882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933450">
            <a:lnSpc>
              <a:spcPct val="100000"/>
            </a:lnSpc>
            <a:spcBef>
              <a:spcPct val="0"/>
            </a:spcBef>
            <a:spcAft>
              <a:spcPct val="35000"/>
            </a:spcAft>
            <a:buNone/>
            <a:defRPr cap="all"/>
          </a:pPr>
          <a:r>
            <a:rPr lang="en-US" sz="2100" kern="1200" dirty="0"/>
            <a:t>Right path</a:t>
          </a:r>
        </a:p>
      </dsp:txBody>
      <dsp:txXfrm>
        <a:off x="6369572" y="1317987"/>
        <a:ext cx="1647070" cy="65882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FACEDCD-02DF-48B2-969D-04ED82EC6CFA}">
      <dsp:nvSpPr>
        <dsp:cNvPr id="0" name=""/>
        <dsp:cNvSpPr/>
      </dsp:nvSpPr>
      <dsp:spPr>
        <a:xfrm>
          <a:off x="2278546" y="12960"/>
          <a:ext cx="1784250" cy="1784250"/>
        </a:xfrm>
        <a:prstGeom prst="ellipse">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15E6D12E-FE34-4A28-94FD-BFBED7DADAE5}">
      <dsp:nvSpPr>
        <dsp:cNvPr id="0" name=""/>
        <dsp:cNvSpPr/>
      </dsp:nvSpPr>
      <dsp:spPr>
        <a:xfrm>
          <a:off x="2658796" y="393210"/>
          <a:ext cx="1023750" cy="1023750"/>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743F2275-B654-4C66-AAA1-748629C9CCED}">
      <dsp:nvSpPr>
        <dsp:cNvPr id="0" name=""/>
        <dsp:cNvSpPr/>
      </dsp:nvSpPr>
      <dsp:spPr>
        <a:xfrm>
          <a:off x="1708171" y="2352961"/>
          <a:ext cx="292500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1289050">
            <a:lnSpc>
              <a:spcPct val="100000"/>
            </a:lnSpc>
            <a:spcBef>
              <a:spcPct val="0"/>
            </a:spcBef>
            <a:spcAft>
              <a:spcPct val="35000"/>
            </a:spcAft>
            <a:buNone/>
            <a:defRPr cap="all"/>
          </a:pPr>
          <a:r>
            <a:rPr lang="en-US" sz="2900" kern="1200"/>
            <a:t>Student Focused</a:t>
          </a:r>
        </a:p>
      </dsp:txBody>
      <dsp:txXfrm>
        <a:off x="1708171" y="2352961"/>
        <a:ext cx="2925000" cy="720000"/>
      </dsp:txXfrm>
    </dsp:sp>
    <dsp:sp modelId="{74C40307-A19A-4629-9DC5-9391F285FFEE}">
      <dsp:nvSpPr>
        <dsp:cNvPr id="0" name=""/>
        <dsp:cNvSpPr/>
      </dsp:nvSpPr>
      <dsp:spPr>
        <a:xfrm>
          <a:off x="5715421" y="12960"/>
          <a:ext cx="1784250" cy="1784250"/>
        </a:xfrm>
        <a:prstGeom prst="ellipse">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01A51FAA-D055-46F4-ACBD-97C637B7CE27}">
      <dsp:nvSpPr>
        <dsp:cNvPr id="0" name=""/>
        <dsp:cNvSpPr/>
      </dsp:nvSpPr>
      <dsp:spPr>
        <a:xfrm>
          <a:off x="6095671" y="393210"/>
          <a:ext cx="1023750" cy="1023750"/>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85F472FD-C9F8-46B6-AF85-34DE6827365F}">
      <dsp:nvSpPr>
        <dsp:cNvPr id="0" name=""/>
        <dsp:cNvSpPr/>
      </dsp:nvSpPr>
      <dsp:spPr>
        <a:xfrm>
          <a:off x="5145046" y="2352961"/>
          <a:ext cx="292500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1289050">
            <a:lnSpc>
              <a:spcPct val="100000"/>
            </a:lnSpc>
            <a:spcBef>
              <a:spcPct val="0"/>
            </a:spcBef>
            <a:spcAft>
              <a:spcPct val="35000"/>
            </a:spcAft>
            <a:buNone/>
            <a:defRPr cap="all"/>
          </a:pPr>
          <a:r>
            <a:rPr lang="en-US" sz="2900" kern="1200" dirty="0"/>
            <a:t>Employer Driven</a:t>
          </a:r>
        </a:p>
      </dsp:txBody>
      <dsp:txXfrm>
        <a:off x="5145046" y="2352961"/>
        <a:ext cx="2925000" cy="720000"/>
      </dsp:txXfrm>
    </dsp:sp>
  </dsp:spTree>
</dsp:drawing>
</file>

<file path=ppt/diagrams/layout1.xml><?xml version="1.0" encoding="utf-8"?>
<dgm:layoutDef xmlns:dgm="http://schemas.openxmlformats.org/drawingml/2006/diagram" xmlns:a="http://schemas.openxmlformats.org/drawingml/2006/main" uniqueId="urn:microsoft.com/office/officeart/2018/5/layout/IconCircleLabelList">
  <dgm:title val="Icon Circle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4"/>
          <dgm:constr type="h" for="des" forName="compNode" op="equ"/>
          <dgm:constr type="h" for="des" forName="textRect" op="equ"/>
        </dgm:constrLst>
      </dgm:if>
      <dgm:if name="Name5" axis="ch" ptType="node" func="cnt" op="lte" val="3">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0"/>
          <dgm:constr type="h" for="des" forName="compNode" op="equ"/>
          <dgm:constr type="h" for="des" forName="textRect" op="equ"/>
        </dgm:constrLst>
      </dgm:if>
      <dgm:if name="Name6"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2"/>
          <dgm:constr type="h" for="des" forName="compNode" op="equ"/>
          <dgm:constr type="h" for="des" forName="textRect" op="equ"/>
        </dgm:constrLst>
      </dgm:if>
      <dgm:else name="Name7">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8" axis="ch" ptType="node">
      <dgm:layoutNode name="compNode">
        <dgm:alg type="composite"/>
        <dgm:shape xmlns:r="http://schemas.openxmlformats.org/officeDocument/2006/relationships" r:blip="">
          <dgm:adjLst/>
        </dgm:shape>
        <dgm:presOf axis="self"/>
        <dgm:constrLst>
          <dgm:constr type="w" for="ch" forName="iconBgRect" refType="w" fact="0.61"/>
          <dgm:constr type="h" for="ch" forName="iconBgRect" refType="w" refFor="ch" refForName="iconBgRect"/>
          <dgm:constr type="t" for="ch" forName="iconBgRect"/>
          <dgm:constr type="ctrX" for="ch" forName="iconBgRect" refType="w" fact="0.5"/>
          <dgm:constr type="w" for="ch" forName="iconRect" refType="w" fact="0.35"/>
          <dgm:constr type="h" for="ch" forName="iconRect" refType="w" refFor="ch" refForName="iconRect"/>
          <dgm:constr type="ctrX" for="ch" forName="iconRect" refType="ctrX" refFor="ch" refForName="iconBgRect"/>
          <dgm:constr type="ctrY" for="ch" forName="iconRect" refType="ctrY" refFor="ch" refForName="iconBgRect"/>
          <dgm:constr type="h" for="ch" forName="spaceRect" refType="w" fact="0.19"/>
          <dgm:constr type="w" for="ch" forName="spaceRect" refType="w"/>
          <dgm:constr type="l" for="ch" forName="spaceRect"/>
          <dgm:constr type="t" for="ch" forName="spaceRect" refType="b" refFor="ch" refForName="iconBg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BgRect" styleLbl="bgShp">
          <dgm:alg type="sp"/>
          <dgm:shape xmlns:r="http://schemas.openxmlformats.org/officeDocument/2006/relationships" type="ellipse" r:blip="">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9"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cap="all"/>
        </a:lvl1pPr>
      </dgm1612:lstStyle>
    </a:ext>
  </dgm:extLst>
</dgm:layoutDef>
</file>

<file path=ppt/diagrams/layout2.xml><?xml version="1.0" encoding="utf-8"?>
<dgm:layoutDef xmlns:dgm="http://schemas.openxmlformats.org/drawingml/2006/diagram" xmlns:a="http://schemas.openxmlformats.org/drawingml/2006/main" uniqueId="urn:microsoft.com/office/officeart/2018/5/layout/IconCircleLabelList">
  <dgm:title val="Icon Circle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4"/>
          <dgm:constr type="h" for="des" forName="compNode" op="equ"/>
          <dgm:constr type="h" for="des" forName="textRect" op="equ"/>
        </dgm:constrLst>
      </dgm:if>
      <dgm:if name="Name5" axis="ch" ptType="node" func="cnt" op="lte" val="3">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0"/>
          <dgm:constr type="h" for="des" forName="compNode" op="equ"/>
          <dgm:constr type="h" for="des" forName="textRect" op="equ"/>
        </dgm:constrLst>
      </dgm:if>
      <dgm:if name="Name6"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2"/>
          <dgm:constr type="h" for="des" forName="compNode" op="equ"/>
          <dgm:constr type="h" for="des" forName="textRect" op="equ"/>
        </dgm:constrLst>
      </dgm:if>
      <dgm:else name="Name7">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8" axis="ch" ptType="node">
      <dgm:layoutNode name="compNode">
        <dgm:alg type="composite"/>
        <dgm:shape xmlns:r="http://schemas.openxmlformats.org/officeDocument/2006/relationships" r:blip="">
          <dgm:adjLst/>
        </dgm:shape>
        <dgm:presOf axis="self"/>
        <dgm:constrLst>
          <dgm:constr type="w" for="ch" forName="iconBgRect" refType="w" fact="0.61"/>
          <dgm:constr type="h" for="ch" forName="iconBgRect" refType="w" refFor="ch" refForName="iconBgRect"/>
          <dgm:constr type="t" for="ch" forName="iconBgRect"/>
          <dgm:constr type="ctrX" for="ch" forName="iconBgRect" refType="w" fact="0.5"/>
          <dgm:constr type="w" for="ch" forName="iconRect" refType="w" fact="0.35"/>
          <dgm:constr type="h" for="ch" forName="iconRect" refType="w" refFor="ch" refForName="iconRect"/>
          <dgm:constr type="ctrX" for="ch" forName="iconRect" refType="ctrX" refFor="ch" refForName="iconBgRect"/>
          <dgm:constr type="ctrY" for="ch" forName="iconRect" refType="ctrY" refFor="ch" refForName="iconBgRect"/>
          <dgm:constr type="h" for="ch" forName="spaceRect" refType="w" fact="0.19"/>
          <dgm:constr type="w" for="ch" forName="spaceRect" refType="w"/>
          <dgm:constr type="l" for="ch" forName="spaceRect"/>
          <dgm:constr type="t" for="ch" forName="spaceRect" refType="b" refFor="ch" refForName="iconBg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BgRect" styleLbl="bgShp">
          <dgm:alg type="sp"/>
          <dgm:shape xmlns:r="http://schemas.openxmlformats.org/officeDocument/2006/relationships" type="ellipse" r:blip="">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9"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cap="all"/>
        </a:lvl1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8264C20C-B64F-414D-A077-DDCBF56B3E58}" type="datetimeFigureOut">
              <a:rPr lang="en-US" smtClean="0"/>
              <a:t>3/23/2020</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E25101F7-9432-470C-8FA9-634F30812D6F}" type="slidenum">
              <a:rPr lang="en-US" smtClean="0"/>
              <a:t>‹#›</a:t>
            </a:fld>
            <a:endParaRPr lang="en-US"/>
          </a:p>
        </p:txBody>
      </p:sp>
    </p:spTree>
    <p:extLst>
      <p:ext uri="{BB962C8B-B14F-4D97-AF65-F5344CB8AC3E}">
        <p14:creationId xmlns:p14="http://schemas.microsoft.com/office/powerpoint/2010/main" val="239667982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25101F7-9432-470C-8FA9-634F30812D6F}" type="slidenum">
              <a:rPr lang="en-US" smtClean="0"/>
              <a:t>10</a:t>
            </a:fld>
            <a:endParaRPr lang="en-US"/>
          </a:p>
        </p:txBody>
      </p:sp>
    </p:spTree>
    <p:extLst>
      <p:ext uri="{BB962C8B-B14F-4D97-AF65-F5344CB8AC3E}">
        <p14:creationId xmlns:p14="http://schemas.microsoft.com/office/powerpoint/2010/main" val="296200480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Need a structure for on-going assessment</a:t>
            </a:r>
          </a:p>
          <a:p>
            <a:r>
              <a:rPr lang="en-US" dirty="0"/>
              <a:t>	Leverage WDLC</a:t>
            </a:r>
          </a:p>
          <a:p>
            <a:r>
              <a:rPr lang="en-US" dirty="0"/>
              <a:t>	Leverage CCRC for CPL</a:t>
            </a:r>
          </a:p>
          <a:p>
            <a:r>
              <a:rPr lang="en-US" dirty="0"/>
              <a:t>Need to define successful completion</a:t>
            </a:r>
          </a:p>
          <a:p>
            <a:r>
              <a:rPr lang="en-US" dirty="0"/>
              <a:t>	Beginning work with RPM on grade definitions in WCE</a:t>
            </a:r>
          </a:p>
          <a:p>
            <a:endParaRPr lang="en-US" dirty="0"/>
          </a:p>
        </p:txBody>
      </p:sp>
      <p:sp>
        <p:nvSpPr>
          <p:cNvPr id="4" name="Slide Number Placeholder 3"/>
          <p:cNvSpPr>
            <a:spLocks noGrp="1"/>
          </p:cNvSpPr>
          <p:nvPr>
            <p:ph type="sldNum" sz="quarter" idx="5"/>
          </p:nvPr>
        </p:nvSpPr>
        <p:spPr/>
        <p:txBody>
          <a:bodyPr/>
          <a:lstStyle/>
          <a:p>
            <a:fld id="{E40E3AB5-26B2-4EB6-BDA0-4A821BF80D67}" type="slidenum">
              <a:rPr lang="en-US" smtClean="0"/>
              <a:t>39</a:t>
            </a:fld>
            <a:endParaRPr lang="en-US"/>
          </a:p>
        </p:txBody>
      </p:sp>
    </p:spTree>
    <p:extLst>
      <p:ext uri="{BB962C8B-B14F-4D97-AF65-F5344CB8AC3E}">
        <p14:creationId xmlns:p14="http://schemas.microsoft.com/office/powerpoint/2010/main" val="261175898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A5511E-D0DD-4D7B-A66E-DC228DEFC9A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A846D5F6-581F-4D28-ADDF-03B7E32CAEA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444A836C-F2E0-4A89-9311-5501A97B2869}"/>
              </a:ext>
            </a:extLst>
          </p:cNvPr>
          <p:cNvSpPr>
            <a:spLocks noGrp="1"/>
          </p:cNvSpPr>
          <p:nvPr>
            <p:ph type="dt" sz="half" idx="10"/>
          </p:nvPr>
        </p:nvSpPr>
        <p:spPr/>
        <p:txBody>
          <a:bodyPr/>
          <a:lstStyle/>
          <a:p>
            <a:fld id="{7502176E-02E4-48AB-BA48-031071863E0A}" type="datetimeFigureOut">
              <a:rPr lang="en-US" smtClean="0"/>
              <a:t>3/23/2020</a:t>
            </a:fld>
            <a:endParaRPr lang="en-US"/>
          </a:p>
        </p:txBody>
      </p:sp>
      <p:sp>
        <p:nvSpPr>
          <p:cNvPr id="5" name="Footer Placeholder 4">
            <a:extLst>
              <a:ext uri="{FF2B5EF4-FFF2-40B4-BE49-F238E27FC236}">
                <a16:creationId xmlns:a16="http://schemas.microsoft.com/office/drawing/2014/main" id="{BE6778C5-0F09-4436-8A8A-F46C7D2D750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97233D0-C233-4829-BE81-41B143EC6A59}"/>
              </a:ext>
            </a:extLst>
          </p:cNvPr>
          <p:cNvSpPr>
            <a:spLocks noGrp="1"/>
          </p:cNvSpPr>
          <p:nvPr>
            <p:ph type="sldNum" sz="quarter" idx="12"/>
          </p:nvPr>
        </p:nvSpPr>
        <p:spPr/>
        <p:txBody>
          <a:bodyPr/>
          <a:lstStyle/>
          <a:p>
            <a:fld id="{BD8CFFE8-A0CF-4818-9831-0C8E0B0F3C7F}" type="slidenum">
              <a:rPr lang="en-US" smtClean="0"/>
              <a:t>‹#›</a:t>
            </a:fld>
            <a:endParaRPr lang="en-US"/>
          </a:p>
        </p:txBody>
      </p:sp>
    </p:spTree>
    <p:extLst>
      <p:ext uri="{BB962C8B-B14F-4D97-AF65-F5344CB8AC3E}">
        <p14:creationId xmlns:p14="http://schemas.microsoft.com/office/powerpoint/2010/main" val="683548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AB5619-6DFC-4040-BFD1-30DB65EA50F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CA5E5AC7-A21D-4051-A552-BFA282C91BD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3629C72-9633-4478-99D9-76ECD876D76C}"/>
              </a:ext>
            </a:extLst>
          </p:cNvPr>
          <p:cNvSpPr>
            <a:spLocks noGrp="1"/>
          </p:cNvSpPr>
          <p:nvPr>
            <p:ph type="dt" sz="half" idx="10"/>
          </p:nvPr>
        </p:nvSpPr>
        <p:spPr/>
        <p:txBody>
          <a:bodyPr/>
          <a:lstStyle/>
          <a:p>
            <a:fld id="{7502176E-02E4-48AB-BA48-031071863E0A}" type="datetimeFigureOut">
              <a:rPr lang="en-US" smtClean="0"/>
              <a:t>3/23/2020</a:t>
            </a:fld>
            <a:endParaRPr lang="en-US"/>
          </a:p>
        </p:txBody>
      </p:sp>
      <p:sp>
        <p:nvSpPr>
          <p:cNvPr id="5" name="Footer Placeholder 4">
            <a:extLst>
              <a:ext uri="{FF2B5EF4-FFF2-40B4-BE49-F238E27FC236}">
                <a16:creationId xmlns:a16="http://schemas.microsoft.com/office/drawing/2014/main" id="{844624C7-E771-4445-9BC3-CA959C7F9C3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E341E0C-C665-4E0F-8067-5D277EB778C4}"/>
              </a:ext>
            </a:extLst>
          </p:cNvPr>
          <p:cNvSpPr>
            <a:spLocks noGrp="1"/>
          </p:cNvSpPr>
          <p:nvPr>
            <p:ph type="sldNum" sz="quarter" idx="12"/>
          </p:nvPr>
        </p:nvSpPr>
        <p:spPr/>
        <p:txBody>
          <a:bodyPr/>
          <a:lstStyle/>
          <a:p>
            <a:fld id="{BD8CFFE8-A0CF-4818-9831-0C8E0B0F3C7F}" type="slidenum">
              <a:rPr lang="en-US" smtClean="0"/>
              <a:t>‹#›</a:t>
            </a:fld>
            <a:endParaRPr lang="en-US"/>
          </a:p>
        </p:txBody>
      </p:sp>
    </p:spTree>
    <p:extLst>
      <p:ext uri="{BB962C8B-B14F-4D97-AF65-F5344CB8AC3E}">
        <p14:creationId xmlns:p14="http://schemas.microsoft.com/office/powerpoint/2010/main" val="33792226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984D869-FAD6-4BED-83BF-6786054B64ED}"/>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853CC77-1FF8-449C-9722-9AD750B7EB3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23009AE-7A4C-42B4-9A9D-8B7F4B3583D9}"/>
              </a:ext>
            </a:extLst>
          </p:cNvPr>
          <p:cNvSpPr>
            <a:spLocks noGrp="1"/>
          </p:cNvSpPr>
          <p:nvPr>
            <p:ph type="dt" sz="half" idx="10"/>
          </p:nvPr>
        </p:nvSpPr>
        <p:spPr/>
        <p:txBody>
          <a:bodyPr/>
          <a:lstStyle/>
          <a:p>
            <a:fld id="{7502176E-02E4-48AB-BA48-031071863E0A}" type="datetimeFigureOut">
              <a:rPr lang="en-US" smtClean="0"/>
              <a:t>3/23/2020</a:t>
            </a:fld>
            <a:endParaRPr lang="en-US"/>
          </a:p>
        </p:txBody>
      </p:sp>
      <p:sp>
        <p:nvSpPr>
          <p:cNvPr id="5" name="Footer Placeholder 4">
            <a:extLst>
              <a:ext uri="{FF2B5EF4-FFF2-40B4-BE49-F238E27FC236}">
                <a16:creationId xmlns:a16="http://schemas.microsoft.com/office/drawing/2014/main" id="{B3B45DCB-C01C-4FC3-9945-584B0F6698A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227EF72-5463-49AF-9B58-80678AB2DC3C}"/>
              </a:ext>
            </a:extLst>
          </p:cNvPr>
          <p:cNvSpPr>
            <a:spLocks noGrp="1"/>
          </p:cNvSpPr>
          <p:nvPr>
            <p:ph type="sldNum" sz="quarter" idx="12"/>
          </p:nvPr>
        </p:nvSpPr>
        <p:spPr/>
        <p:txBody>
          <a:bodyPr/>
          <a:lstStyle/>
          <a:p>
            <a:fld id="{BD8CFFE8-A0CF-4818-9831-0C8E0B0F3C7F}" type="slidenum">
              <a:rPr lang="en-US" smtClean="0"/>
              <a:t>‹#›</a:t>
            </a:fld>
            <a:endParaRPr lang="en-US"/>
          </a:p>
        </p:txBody>
      </p:sp>
    </p:spTree>
    <p:extLst>
      <p:ext uri="{BB962C8B-B14F-4D97-AF65-F5344CB8AC3E}">
        <p14:creationId xmlns:p14="http://schemas.microsoft.com/office/powerpoint/2010/main" val="23987867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5D0F5A-A509-4B4F-90BB-38F55C9A7AD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B6B9D4D-0EFD-4F9C-991D-420335D523B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382F0A7-A972-405C-99AC-FC81FC58619C}"/>
              </a:ext>
            </a:extLst>
          </p:cNvPr>
          <p:cNvSpPr>
            <a:spLocks noGrp="1"/>
          </p:cNvSpPr>
          <p:nvPr>
            <p:ph type="dt" sz="half" idx="10"/>
          </p:nvPr>
        </p:nvSpPr>
        <p:spPr/>
        <p:txBody>
          <a:bodyPr/>
          <a:lstStyle/>
          <a:p>
            <a:fld id="{7502176E-02E4-48AB-BA48-031071863E0A}" type="datetimeFigureOut">
              <a:rPr lang="en-US" smtClean="0"/>
              <a:t>3/23/2020</a:t>
            </a:fld>
            <a:endParaRPr lang="en-US"/>
          </a:p>
        </p:txBody>
      </p:sp>
      <p:sp>
        <p:nvSpPr>
          <p:cNvPr id="5" name="Footer Placeholder 4">
            <a:extLst>
              <a:ext uri="{FF2B5EF4-FFF2-40B4-BE49-F238E27FC236}">
                <a16:creationId xmlns:a16="http://schemas.microsoft.com/office/drawing/2014/main" id="{8FEEAD5E-7CEF-4F33-85A3-58BEACF7902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29B94F0-B308-4605-86F6-8A7A18EE755B}"/>
              </a:ext>
            </a:extLst>
          </p:cNvPr>
          <p:cNvSpPr>
            <a:spLocks noGrp="1"/>
          </p:cNvSpPr>
          <p:nvPr>
            <p:ph type="sldNum" sz="quarter" idx="12"/>
          </p:nvPr>
        </p:nvSpPr>
        <p:spPr/>
        <p:txBody>
          <a:bodyPr/>
          <a:lstStyle/>
          <a:p>
            <a:fld id="{BD8CFFE8-A0CF-4818-9831-0C8E0B0F3C7F}" type="slidenum">
              <a:rPr lang="en-US" smtClean="0"/>
              <a:t>‹#›</a:t>
            </a:fld>
            <a:endParaRPr lang="en-US"/>
          </a:p>
        </p:txBody>
      </p:sp>
    </p:spTree>
    <p:extLst>
      <p:ext uri="{BB962C8B-B14F-4D97-AF65-F5344CB8AC3E}">
        <p14:creationId xmlns:p14="http://schemas.microsoft.com/office/powerpoint/2010/main" val="21214180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1AF31E-91EE-4F50-835F-BC2F0B4B925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E84A4710-E90A-4DAB-B92D-6B2CBD5647A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412F3F7-60EC-41D9-9C62-521C81E8B7F3}"/>
              </a:ext>
            </a:extLst>
          </p:cNvPr>
          <p:cNvSpPr>
            <a:spLocks noGrp="1"/>
          </p:cNvSpPr>
          <p:nvPr>
            <p:ph type="dt" sz="half" idx="10"/>
          </p:nvPr>
        </p:nvSpPr>
        <p:spPr/>
        <p:txBody>
          <a:bodyPr/>
          <a:lstStyle/>
          <a:p>
            <a:fld id="{7502176E-02E4-48AB-BA48-031071863E0A}" type="datetimeFigureOut">
              <a:rPr lang="en-US" smtClean="0"/>
              <a:t>3/23/2020</a:t>
            </a:fld>
            <a:endParaRPr lang="en-US"/>
          </a:p>
        </p:txBody>
      </p:sp>
      <p:sp>
        <p:nvSpPr>
          <p:cNvPr id="5" name="Footer Placeholder 4">
            <a:extLst>
              <a:ext uri="{FF2B5EF4-FFF2-40B4-BE49-F238E27FC236}">
                <a16:creationId xmlns:a16="http://schemas.microsoft.com/office/drawing/2014/main" id="{913E9D7C-6620-40F4-9411-799CFC3EDDA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0F7C96F-8FCE-403D-8AB4-205363520FA0}"/>
              </a:ext>
            </a:extLst>
          </p:cNvPr>
          <p:cNvSpPr>
            <a:spLocks noGrp="1"/>
          </p:cNvSpPr>
          <p:nvPr>
            <p:ph type="sldNum" sz="quarter" idx="12"/>
          </p:nvPr>
        </p:nvSpPr>
        <p:spPr/>
        <p:txBody>
          <a:bodyPr/>
          <a:lstStyle/>
          <a:p>
            <a:fld id="{BD8CFFE8-A0CF-4818-9831-0C8E0B0F3C7F}" type="slidenum">
              <a:rPr lang="en-US" smtClean="0"/>
              <a:t>‹#›</a:t>
            </a:fld>
            <a:endParaRPr lang="en-US"/>
          </a:p>
        </p:txBody>
      </p:sp>
    </p:spTree>
    <p:extLst>
      <p:ext uri="{BB962C8B-B14F-4D97-AF65-F5344CB8AC3E}">
        <p14:creationId xmlns:p14="http://schemas.microsoft.com/office/powerpoint/2010/main" val="31084504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409561-87A2-426F-9564-9065FB3BB51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7E8BD8B-9BD0-4832-8056-1A2FD5E0970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665BE384-4595-40E4-87B6-A1F708A79895}"/>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633A8EB2-A0FA-4FF5-8406-5CC161F1D340}"/>
              </a:ext>
            </a:extLst>
          </p:cNvPr>
          <p:cNvSpPr>
            <a:spLocks noGrp="1"/>
          </p:cNvSpPr>
          <p:nvPr>
            <p:ph type="dt" sz="half" idx="10"/>
          </p:nvPr>
        </p:nvSpPr>
        <p:spPr/>
        <p:txBody>
          <a:bodyPr/>
          <a:lstStyle/>
          <a:p>
            <a:fld id="{7502176E-02E4-48AB-BA48-031071863E0A}" type="datetimeFigureOut">
              <a:rPr lang="en-US" smtClean="0"/>
              <a:t>3/23/2020</a:t>
            </a:fld>
            <a:endParaRPr lang="en-US"/>
          </a:p>
        </p:txBody>
      </p:sp>
      <p:sp>
        <p:nvSpPr>
          <p:cNvPr id="6" name="Footer Placeholder 5">
            <a:extLst>
              <a:ext uri="{FF2B5EF4-FFF2-40B4-BE49-F238E27FC236}">
                <a16:creationId xmlns:a16="http://schemas.microsoft.com/office/drawing/2014/main" id="{130B61CA-C03B-4CAC-AADD-EA88DC93469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E14A130-EFE3-4C9D-8F43-F187216A9741}"/>
              </a:ext>
            </a:extLst>
          </p:cNvPr>
          <p:cNvSpPr>
            <a:spLocks noGrp="1"/>
          </p:cNvSpPr>
          <p:nvPr>
            <p:ph type="sldNum" sz="quarter" idx="12"/>
          </p:nvPr>
        </p:nvSpPr>
        <p:spPr/>
        <p:txBody>
          <a:bodyPr/>
          <a:lstStyle/>
          <a:p>
            <a:fld id="{BD8CFFE8-A0CF-4818-9831-0C8E0B0F3C7F}" type="slidenum">
              <a:rPr lang="en-US" smtClean="0"/>
              <a:t>‹#›</a:t>
            </a:fld>
            <a:endParaRPr lang="en-US"/>
          </a:p>
        </p:txBody>
      </p:sp>
    </p:spTree>
    <p:extLst>
      <p:ext uri="{BB962C8B-B14F-4D97-AF65-F5344CB8AC3E}">
        <p14:creationId xmlns:p14="http://schemas.microsoft.com/office/powerpoint/2010/main" val="24654421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192794-2F9C-4A94-911E-408CEBB85435}"/>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22EFEC61-9F8D-46C8-8833-5D3A3952430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75C8EA6-FADE-4F7A-925E-1E8A87691C1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B7899034-8492-4732-AF68-8AFBE50C8F7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9CECFA5-A1AF-4C56-8024-B58E0DE9BA3F}"/>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27558D6-B090-454C-A945-3CE90252F003}"/>
              </a:ext>
            </a:extLst>
          </p:cNvPr>
          <p:cNvSpPr>
            <a:spLocks noGrp="1"/>
          </p:cNvSpPr>
          <p:nvPr>
            <p:ph type="dt" sz="half" idx="10"/>
          </p:nvPr>
        </p:nvSpPr>
        <p:spPr/>
        <p:txBody>
          <a:bodyPr/>
          <a:lstStyle/>
          <a:p>
            <a:fld id="{7502176E-02E4-48AB-BA48-031071863E0A}" type="datetimeFigureOut">
              <a:rPr lang="en-US" smtClean="0"/>
              <a:t>3/23/2020</a:t>
            </a:fld>
            <a:endParaRPr lang="en-US"/>
          </a:p>
        </p:txBody>
      </p:sp>
      <p:sp>
        <p:nvSpPr>
          <p:cNvPr id="8" name="Footer Placeholder 7">
            <a:extLst>
              <a:ext uri="{FF2B5EF4-FFF2-40B4-BE49-F238E27FC236}">
                <a16:creationId xmlns:a16="http://schemas.microsoft.com/office/drawing/2014/main" id="{771BAB0D-F544-40E1-A6D8-92ED15D1631E}"/>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2E907AB8-BC62-4B6A-88CB-8E7FED78D738}"/>
              </a:ext>
            </a:extLst>
          </p:cNvPr>
          <p:cNvSpPr>
            <a:spLocks noGrp="1"/>
          </p:cNvSpPr>
          <p:nvPr>
            <p:ph type="sldNum" sz="quarter" idx="12"/>
          </p:nvPr>
        </p:nvSpPr>
        <p:spPr/>
        <p:txBody>
          <a:bodyPr/>
          <a:lstStyle/>
          <a:p>
            <a:fld id="{BD8CFFE8-A0CF-4818-9831-0C8E0B0F3C7F}" type="slidenum">
              <a:rPr lang="en-US" smtClean="0"/>
              <a:t>‹#›</a:t>
            </a:fld>
            <a:endParaRPr lang="en-US"/>
          </a:p>
        </p:txBody>
      </p:sp>
    </p:spTree>
    <p:extLst>
      <p:ext uri="{BB962C8B-B14F-4D97-AF65-F5344CB8AC3E}">
        <p14:creationId xmlns:p14="http://schemas.microsoft.com/office/powerpoint/2010/main" val="5252656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E2A651-5B49-4238-87B9-BF547E580E1B}"/>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D2AA222-33A3-4300-A2C9-47CC3356B6FA}"/>
              </a:ext>
            </a:extLst>
          </p:cNvPr>
          <p:cNvSpPr>
            <a:spLocks noGrp="1"/>
          </p:cNvSpPr>
          <p:nvPr>
            <p:ph type="dt" sz="half" idx="10"/>
          </p:nvPr>
        </p:nvSpPr>
        <p:spPr/>
        <p:txBody>
          <a:bodyPr/>
          <a:lstStyle/>
          <a:p>
            <a:fld id="{7502176E-02E4-48AB-BA48-031071863E0A}" type="datetimeFigureOut">
              <a:rPr lang="en-US" smtClean="0"/>
              <a:t>3/23/2020</a:t>
            </a:fld>
            <a:endParaRPr lang="en-US"/>
          </a:p>
        </p:txBody>
      </p:sp>
      <p:sp>
        <p:nvSpPr>
          <p:cNvPr id="4" name="Footer Placeholder 3">
            <a:extLst>
              <a:ext uri="{FF2B5EF4-FFF2-40B4-BE49-F238E27FC236}">
                <a16:creationId xmlns:a16="http://schemas.microsoft.com/office/drawing/2014/main" id="{1289040D-ADCB-41A0-A83C-6DED2679E572}"/>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E02D0D05-1E62-40F5-A198-049B374D2DC1}"/>
              </a:ext>
            </a:extLst>
          </p:cNvPr>
          <p:cNvSpPr>
            <a:spLocks noGrp="1"/>
          </p:cNvSpPr>
          <p:nvPr>
            <p:ph type="sldNum" sz="quarter" idx="12"/>
          </p:nvPr>
        </p:nvSpPr>
        <p:spPr/>
        <p:txBody>
          <a:bodyPr/>
          <a:lstStyle/>
          <a:p>
            <a:fld id="{BD8CFFE8-A0CF-4818-9831-0C8E0B0F3C7F}" type="slidenum">
              <a:rPr lang="en-US" smtClean="0"/>
              <a:t>‹#›</a:t>
            </a:fld>
            <a:endParaRPr lang="en-US"/>
          </a:p>
        </p:txBody>
      </p:sp>
    </p:spTree>
    <p:extLst>
      <p:ext uri="{BB962C8B-B14F-4D97-AF65-F5344CB8AC3E}">
        <p14:creationId xmlns:p14="http://schemas.microsoft.com/office/powerpoint/2010/main" val="32088070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B8B1C03-5FE9-4345-8AB3-191277E636EF}"/>
              </a:ext>
            </a:extLst>
          </p:cNvPr>
          <p:cNvSpPr>
            <a:spLocks noGrp="1"/>
          </p:cNvSpPr>
          <p:nvPr>
            <p:ph type="dt" sz="half" idx="10"/>
          </p:nvPr>
        </p:nvSpPr>
        <p:spPr/>
        <p:txBody>
          <a:bodyPr/>
          <a:lstStyle/>
          <a:p>
            <a:fld id="{7502176E-02E4-48AB-BA48-031071863E0A}" type="datetimeFigureOut">
              <a:rPr lang="en-US" smtClean="0"/>
              <a:t>3/23/2020</a:t>
            </a:fld>
            <a:endParaRPr lang="en-US"/>
          </a:p>
        </p:txBody>
      </p:sp>
      <p:sp>
        <p:nvSpPr>
          <p:cNvPr id="3" name="Footer Placeholder 2">
            <a:extLst>
              <a:ext uri="{FF2B5EF4-FFF2-40B4-BE49-F238E27FC236}">
                <a16:creationId xmlns:a16="http://schemas.microsoft.com/office/drawing/2014/main" id="{B43E3351-08A2-4E4B-8C4E-9D4C54188880}"/>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CCFB8F33-A0A8-44B6-8BE1-50D02A049314}"/>
              </a:ext>
            </a:extLst>
          </p:cNvPr>
          <p:cNvSpPr>
            <a:spLocks noGrp="1"/>
          </p:cNvSpPr>
          <p:nvPr>
            <p:ph type="sldNum" sz="quarter" idx="12"/>
          </p:nvPr>
        </p:nvSpPr>
        <p:spPr/>
        <p:txBody>
          <a:bodyPr/>
          <a:lstStyle/>
          <a:p>
            <a:fld id="{BD8CFFE8-A0CF-4818-9831-0C8E0B0F3C7F}" type="slidenum">
              <a:rPr lang="en-US" smtClean="0"/>
              <a:t>‹#›</a:t>
            </a:fld>
            <a:endParaRPr lang="en-US"/>
          </a:p>
        </p:txBody>
      </p:sp>
    </p:spTree>
    <p:extLst>
      <p:ext uri="{BB962C8B-B14F-4D97-AF65-F5344CB8AC3E}">
        <p14:creationId xmlns:p14="http://schemas.microsoft.com/office/powerpoint/2010/main" val="26118237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EBD38D-546E-48C8-9FA1-E34B54BFB15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12867451-C7DB-4B54-945E-FCF7A0435BA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53EA0F2F-7FAA-4B24-8905-AA5B9296764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091AAB4-F181-4BA2-A7D8-103F0E2B06D1}"/>
              </a:ext>
            </a:extLst>
          </p:cNvPr>
          <p:cNvSpPr>
            <a:spLocks noGrp="1"/>
          </p:cNvSpPr>
          <p:nvPr>
            <p:ph type="dt" sz="half" idx="10"/>
          </p:nvPr>
        </p:nvSpPr>
        <p:spPr/>
        <p:txBody>
          <a:bodyPr/>
          <a:lstStyle/>
          <a:p>
            <a:fld id="{7502176E-02E4-48AB-BA48-031071863E0A}" type="datetimeFigureOut">
              <a:rPr lang="en-US" smtClean="0"/>
              <a:t>3/23/2020</a:t>
            </a:fld>
            <a:endParaRPr lang="en-US"/>
          </a:p>
        </p:txBody>
      </p:sp>
      <p:sp>
        <p:nvSpPr>
          <p:cNvPr id="6" name="Footer Placeholder 5">
            <a:extLst>
              <a:ext uri="{FF2B5EF4-FFF2-40B4-BE49-F238E27FC236}">
                <a16:creationId xmlns:a16="http://schemas.microsoft.com/office/drawing/2014/main" id="{4956C1D5-BDFC-45FC-8B13-07A6197137C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3098F60-B0D8-4736-9B3C-8D46E036D30F}"/>
              </a:ext>
            </a:extLst>
          </p:cNvPr>
          <p:cNvSpPr>
            <a:spLocks noGrp="1"/>
          </p:cNvSpPr>
          <p:nvPr>
            <p:ph type="sldNum" sz="quarter" idx="12"/>
          </p:nvPr>
        </p:nvSpPr>
        <p:spPr/>
        <p:txBody>
          <a:bodyPr/>
          <a:lstStyle/>
          <a:p>
            <a:fld id="{BD8CFFE8-A0CF-4818-9831-0C8E0B0F3C7F}" type="slidenum">
              <a:rPr lang="en-US" smtClean="0"/>
              <a:t>‹#›</a:t>
            </a:fld>
            <a:endParaRPr lang="en-US"/>
          </a:p>
        </p:txBody>
      </p:sp>
    </p:spTree>
    <p:extLst>
      <p:ext uri="{BB962C8B-B14F-4D97-AF65-F5344CB8AC3E}">
        <p14:creationId xmlns:p14="http://schemas.microsoft.com/office/powerpoint/2010/main" val="27434201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072EFC-90C8-44A5-9465-90480741DA7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920CE119-327A-4923-BAD6-DFC83B03DE4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40F7ED43-9FC4-4F98-B4E3-BDAFC95BC8A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771612C-A0A9-4BC9-A2ED-87BC68DF4B8F}"/>
              </a:ext>
            </a:extLst>
          </p:cNvPr>
          <p:cNvSpPr>
            <a:spLocks noGrp="1"/>
          </p:cNvSpPr>
          <p:nvPr>
            <p:ph type="dt" sz="half" idx="10"/>
          </p:nvPr>
        </p:nvSpPr>
        <p:spPr/>
        <p:txBody>
          <a:bodyPr/>
          <a:lstStyle/>
          <a:p>
            <a:fld id="{7502176E-02E4-48AB-BA48-031071863E0A}" type="datetimeFigureOut">
              <a:rPr lang="en-US" smtClean="0"/>
              <a:t>3/23/2020</a:t>
            </a:fld>
            <a:endParaRPr lang="en-US"/>
          </a:p>
        </p:txBody>
      </p:sp>
      <p:sp>
        <p:nvSpPr>
          <p:cNvPr id="6" name="Footer Placeholder 5">
            <a:extLst>
              <a:ext uri="{FF2B5EF4-FFF2-40B4-BE49-F238E27FC236}">
                <a16:creationId xmlns:a16="http://schemas.microsoft.com/office/drawing/2014/main" id="{13CE3C86-37E3-48A2-95A8-A416A22FE79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51B73C3-9060-498A-A26F-581813C92775}"/>
              </a:ext>
            </a:extLst>
          </p:cNvPr>
          <p:cNvSpPr>
            <a:spLocks noGrp="1"/>
          </p:cNvSpPr>
          <p:nvPr>
            <p:ph type="sldNum" sz="quarter" idx="12"/>
          </p:nvPr>
        </p:nvSpPr>
        <p:spPr/>
        <p:txBody>
          <a:bodyPr/>
          <a:lstStyle/>
          <a:p>
            <a:fld id="{BD8CFFE8-A0CF-4818-9831-0C8E0B0F3C7F}" type="slidenum">
              <a:rPr lang="en-US" smtClean="0"/>
              <a:t>‹#›</a:t>
            </a:fld>
            <a:endParaRPr lang="en-US"/>
          </a:p>
        </p:txBody>
      </p:sp>
    </p:spTree>
    <p:extLst>
      <p:ext uri="{BB962C8B-B14F-4D97-AF65-F5344CB8AC3E}">
        <p14:creationId xmlns:p14="http://schemas.microsoft.com/office/powerpoint/2010/main" val="3135947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2276445-8E34-4FF3-B9FD-6745E68C929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35E8B24A-77C9-46A1-AE89-91515633FD4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A744C10-2D6B-4242-8A7C-4FEA3095512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502176E-02E4-48AB-BA48-031071863E0A}" type="datetimeFigureOut">
              <a:rPr lang="en-US" smtClean="0"/>
              <a:t>3/23/2020</a:t>
            </a:fld>
            <a:endParaRPr lang="en-US"/>
          </a:p>
        </p:txBody>
      </p:sp>
      <p:sp>
        <p:nvSpPr>
          <p:cNvPr id="5" name="Footer Placeholder 4">
            <a:extLst>
              <a:ext uri="{FF2B5EF4-FFF2-40B4-BE49-F238E27FC236}">
                <a16:creationId xmlns:a16="http://schemas.microsoft.com/office/drawing/2014/main" id="{05A4661C-EF13-4092-B1D0-C41089DE7FF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6223BB66-7752-40B1-B6B3-156C21E799D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D8CFFE8-A0CF-4818-9831-0C8E0B0F3C7F}" type="slidenum">
              <a:rPr lang="en-US" smtClean="0"/>
              <a:t>‹#›</a:t>
            </a:fld>
            <a:endParaRPr lang="en-US"/>
          </a:p>
        </p:txBody>
      </p:sp>
    </p:spTree>
    <p:extLst>
      <p:ext uri="{BB962C8B-B14F-4D97-AF65-F5344CB8AC3E}">
        <p14:creationId xmlns:p14="http://schemas.microsoft.com/office/powerpoint/2010/main" val="187291379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8" Type="http://schemas.openxmlformats.org/officeDocument/2006/relationships/diagramLayout" Target="../diagrams/layout2.xml"/><Relationship Id="rId3" Type="http://schemas.openxmlformats.org/officeDocument/2006/relationships/diagramLayout" Target="../diagrams/layout1.xml"/><Relationship Id="rId7" Type="http://schemas.openxmlformats.org/officeDocument/2006/relationships/diagramData" Target="../diagrams/data2.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11" Type="http://schemas.microsoft.com/office/2007/relationships/diagramDrawing" Target="../diagrams/drawing2.xml"/><Relationship Id="rId5" Type="http://schemas.openxmlformats.org/officeDocument/2006/relationships/diagramColors" Target="../diagrams/colors1.xml"/><Relationship Id="rId10" Type="http://schemas.openxmlformats.org/officeDocument/2006/relationships/diagramColors" Target="../diagrams/colors2.xml"/><Relationship Id="rId4" Type="http://schemas.openxmlformats.org/officeDocument/2006/relationships/diagramQuickStyle" Target="../diagrams/quickStyle1.xml"/><Relationship Id="rId9" Type="http://schemas.openxmlformats.org/officeDocument/2006/relationships/diagramQuickStyle" Target="../diagrams/quickStyle2.xml"/></Relationships>
</file>

<file path=ppt/slides/_rels/slide37.xml.rels><?xml version="1.0" encoding="UTF-8" standalone="yes"?>
<Relationships xmlns="http://schemas.openxmlformats.org/package/2006/relationships"><Relationship Id="rId3" Type="http://schemas.openxmlformats.org/officeDocument/2006/relationships/image" Target="../media/image21.svg"/><Relationship Id="rId7" Type="http://schemas.openxmlformats.org/officeDocument/2006/relationships/image" Target="../media/image23.svg"/><Relationship Id="rId2" Type="http://schemas.openxmlformats.org/officeDocument/2006/relationships/image" Target="../media/image12.png"/><Relationship Id="rId1" Type="http://schemas.openxmlformats.org/officeDocument/2006/relationships/slideLayout" Target="../slideLayouts/slideLayout2.xml"/><Relationship Id="rId6" Type="http://schemas.openxmlformats.org/officeDocument/2006/relationships/image" Target="../media/image14.png"/><Relationship Id="rId5" Type="http://schemas.openxmlformats.org/officeDocument/2006/relationships/image" Target="../media/image22.svg"/><Relationship Id="rId4" Type="http://schemas.openxmlformats.org/officeDocument/2006/relationships/image" Target="../media/image13.png"/></Relationships>
</file>

<file path=ppt/slides/_rels/slide38.xml.rels><?xml version="1.0" encoding="UTF-8" standalone="yes"?>
<Relationships xmlns="http://schemas.openxmlformats.org/package/2006/relationships"><Relationship Id="rId8" Type="http://schemas.openxmlformats.org/officeDocument/2006/relationships/image" Target="../media/image24.jpg"/><Relationship Id="rId3" Type="http://schemas.openxmlformats.org/officeDocument/2006/relationships/image" Target="../media/image21.svg"/><Relationship Id="rId7" Type="http://schemas.openxmlformats.org/officeDocument/2006/relationships/image" Target="../media/image23.svg"/><Relationship Id="rId2" Type="http://schemas.openxmlformats.org/officeDocument/2006/relationships/image" Target="../media/image12.png"/><Relationship Id="rId1" Type="http://schemas.openxmlformats.org/officeDocument/2006/relationships/slideLayout" Target="../slideLayouts/slideLayout2.xml"/><Relationship Id="rId6" Type="http://schemas.openxmlformats.org/officeDocument/2006/relationships/image" Target="../media/image14.png"/><Relationship Id="rId5" Type="http://schemas.openxmlformats.org/officeDocument/2006/relationships/image" Target="../media/image22.svg"/><Relationship Id="rId4" Type="http://schemas.openxmlformats.org/officeDocument/2006/relationships/image" Target="../media/image13.png"/></Relationships>
</file>

<file path=ppt/slides/_rels/slide39.xml.rels><?xml version="1.0" encoding="UTF-8" standalone="yes"?>
<Relationships xmlns="http://schemas.openxmlformats.org/package/2006/relationships"><Relationship Id="rId3" Type="http://schemas.openxmlformats.org/officeDocument/2006/relationships/image" Target="../media/image25.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26.png"/></Relationships>
</file>

<file path=ppt/slides/_rels/slide4.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emf"/><Relationship Id="rId1" Type="http://schemas.openxmlformats.org/officeDocument/2006/relationships/slideLayout" Target="../slideLayouts/slideLayout4.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27.png"/><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image" Target="../media/image29.jpg"/><Relationship Id="rId2" Type="http://schemas.openxmlformats.org/officeDocument/2006/relationships/image" Target="../media/image28.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EB270761-CC40-4F3F-A916-7E3BC398934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1695" cy="6858000"/>
          </a:xfrm>
          <a:prstGeom prst="rect">
            <a:avLst/>
          </a:prstGeo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2820855C-9FA4-417A-BE67-63C022F8198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891540"/>
            <a:ext cx="722376" cy="5071110"/>
          </a:xfrm>
          <a:prstGeom prst="rect">
            <a:avLst/>
          </a:prstGeom>
          <a:solidFill>
            <a:srgbClr val="4C525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D7E6A49B-1B06-403E-8CC5-ACB38A6BDEE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02435" y="891540"/>
            <a:ext cx="10989565" cy="5071110"/>
          </a:xfrm>
          <a:prstGeom prst="rect">
            <a:avLst/>
          </a:prstGeom>
          <a:solidFill>
            <a:schemeClr val="bg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33A6FF7-6780-4705-8C6E-C3902256A8F6}"/>
              </a:ext>
            </a:extLst>
          </p:cNvPr>
          <p:cNvSpPr>
            <a:spLocks noGrp="1"/>
          </p:cNvSpPr>
          <p:nvPr>
            <p:ph type="ctrTitle"/>
          </p:nvPr>
        </p:nvSpPr>
        <p:spPr>
          <a:xfrm>
            <a:off x="1366160" y="1660121"/>
            <a:ext cx="9623404" cy="3305493"/>
          </a:xfrm>
        </p:spPr>
        <p:txBody>
          <a:bodyPr>
            <a:normAutofit/>
          </a:bodyPr>
          <a:lstStyle/>
          <a:p>
            <a:pPr algn="l"/>
            <a:r>
              <a:rPr lang="en-US" sz="8800" dirty="0"/>
              <a:t>WCE Updates</a:t>
            </a:r>
          </a:p>
        </p:txBody>
      </p:sp>
      <p:sp>
        <p:nvSpPr>
          <p:cNvPr id="3" name="Subtitle 2">
            <a:extLst>
              <a:ext uri="{FF2B5EF4-FFF2-40B4-BE49-F238E27FC236}">
                <a16:creationId xmlns:a16="http://schemas.microsoft.com/office/drawing/2014/main" id="{1542068A-89D8-42C1-84CB-CB07BE18ECBE}"/>
              </a:ext>
            </a:extLst>
          </p:cNvPr>
          <p:cNvSpPr>
            <a:spLocks noGrp="1"/>
          </p:cNvSpPr>
          <p:nvPr>
            <p:ph type="subTitle" idx="1"/>
          </p:nvPr>
        </p:nvSpPr>
        <p:spPr>
          <a:xfrm>
            <a:off x="1366159" y="4965614"/>
            <a:ext cx="9623404" cy="834454"/>
          </a:xfrm>
        </p:spPr>
        <p:txBody>
          <a:bodyPr>
            <a:normAutofit/>
          </a:bodyPr>
          <a:lstStyle/>
          <a:p>
            <a:pPr algn="l"/>
            <a:r>
              <a:rPr lang="en-US" dirty="0"/>
              <a:t>2019 – 2020 </a:t>
            </a:r>
            <a:endParaRPr lang="en-US"/>
          </a:p>
        </p:txBody>
      </p:sp>
    </p:spTree>
    <p:extLst>
      <p:ext uri="{BB962C8B-B14F-4D97-AF65-F5344CB8AC3E}">
        <p14:creationId xmlns:p14="http://schemas.microsoft.com/office/powerpoint/2010/main" val="422328550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EB270761-CC40-4F3F-A916-7E3BC398934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A21EA9F-9031-4458-B776-7B87B701B5BB}"/>
              </a:ext>
            </a:extLst>
          </p:cNvPr>
          <p:cNvSpPr>
            <a:spLocks noGrp="1"/>
          </p:cNvSpPr>
          <p:nvPr>
            <p:ph type="title"/>
          </p:nvPr>
        </p:nvSpPr>
        <p:spPr>
          <a:xfrm>
            <a:off x="1365854" y="4696531"/>
            <a:ext cx="9623404" cy="1257202"/>
          </a:xfrm>
        </p:spPr>
        <p:txBody>
          <a:bodyPr vert="horz" lIns="91440" tIns="45720" rIns="91440" bIns="45720" rtlCol="0" anchor="b">
            <a:normAutofit/>
          </a:bodyPr>
          <a:lstStyle/>
          <a:p>
            <a:r>
              <a:rPr lang="en-US" sz="6600" kern="1200" dirty="0">
                <a:solidFill>
                  <a:schemeClr val="tx1"/>
                </a:solidFill>
                <a:latin typeface="+mj-lt"/>
                <a:ea typeface="+mj-ea"/>
                <a:cs typeface="+mj-cs"/>
              </a:rPr>
              <a:t>Resource Links</a:t>
            </a:r>
          </a:p>
        </p:txBody>
      </p:sp>
      <p:sp>
        <p:nvSpPr>
          <p:cNvPr id="11" name="Rectangle 10">
            <a:extLst>
              <a:ext uri="{FF2B5EF4-FFF2-40B4-BE49-F238E27FC236}">
                <a16:creationId xmlns:a16="http://schemas.microsoft.com/office/drawing/2014/main" id="{A2555B16-BE1D-4C33-A27C-FF0671B6C94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891540"/>
            <a:ext cx="722376" cy="5071110"/>
          </a:xfrm>
          <a:prstGeom prst="rect">
            <a:avLst/>
          </a:prstGeom>
          <a:solidFill>
            <a:srgbClr val="4C525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4" name="Table 5">
            <a:extLst>
              <a:ext uri="{FF2B5EF4-FFF2-40B4-BE49-F238E27FC236}">
                <a16:creationId xmlns:a16="http://schemas.microsoft.com/office/drawing/2014/main" id="{DD61775E-4FF5-41A1-A1D8-E1117E16D372}"/>
              </a:ext>
            </a:extLst>
          </p:cNvPr>
          <p:cNvGraphicFramePr>
            <a:graphicFrameLocks noGrp="1"/>
          </p:cNvGraphicFramePr>
          <p:nvPr>
            <p:extLst>
              <p:ext uri="{D42A27DB-BD31-4B8C-83A1-F6EECF244321}">
                <p14:modId xmlns:p14="http://schemas.microsoft.com/office/powerpoint/2010/main" val="1853537452"/>
              </p:ext>
            </p:extLst>
          </p:nvPr>
        </p:nvGraphicFramePr>
        <p:xfrm>
          <a:off x="1365855" y="1030874"/>
          <a:ext cx="9934606" cy="3665657"/>
        </p:xfrm>
        <a:graphic>
          <a:graphicData uri="http://schemas.openxmlformats.org/drawingml/2006/table">
            <a:tbl>
              <a:tblPr firstRow="1" bandRow="1">
                <a:tableStyleId>{9D7B26C5-4107-4FEC-AEDC-1716B250A1EF}</a:tableStyleId>
              </a:tblPr>
              <a:tblGrid>
                <a:gridCol w="1976735">
                  <a:extLst>
                    <a:ext uri="{9D8B030D-6E8A-4147-A177-3AD203B41FA5}">
                      <a16:colId xmlns:a16="http://schemas.microsoft.com/office/drawing/2014/main" val="1596829414"/>
                    </a:ext>
                  </a:extLst>
                </a:gridCol>
                <a:gridCol w="7957871">
                  <a:extLst>
                    <a:ext uri="{9D8B030D-6E8A-4147-A177-3AD203B41FA5}">
                      <a16:colId xmlns:a16="http://schemas.microsoft.com/office/drawing/2014/main" val="120064803"/>
                    </a:ext>
                  </a:extLst>
                </a:gridCol>
              </a:tblGrid>
              <a:tr h="329447">
                <a:tc>
                  <a:txBody>
                    <a:bodyPr/>
                    <a:lstStyle/>
                    <a:p>
                      <a:endParaRPr lang="en-US" sz="1300"/>
                    </a:p>
                  </a:txBody>
                  <a:tcPr marL="65889" marR="65889" marT="32945" marB="32945"/>
                </a:tc>
                <a:tc>
                  <a:txBody>
                    <a:bodyPr/>
                    <a:lstStyle/>
                    <a:p>
                      <a:endParaRPr lang="en-US" sz="1300"/>
                    </a:p>
                  </a:txBody>
                  <a:tcPr marL="65889" marR="65889" marT="32945" marB="32945"/>
                </a:tc>
                <a:extLst>
                  <a:ext uri="{0D108BD9-81ED-4DB2-BD59-A6C34878D82A}">
                    <a16:rowId xmlns:a16="http://schemas.microsoft.com/office/drawing/2014/main" val="529215526"/>
                  </a:ext>
                </a:extLst>
              </a:tr>
              <a:tr h="289914">
                <a:tc>
                  <a:txBody>
                    <a:bodyPr/>
                    <a:lstStyle/>
                    <a:p>
                      <a:r>
                        <a:rPr lang="en-US" sz="1800" dirty="0"/>
                        <a:t>NCCARE360</a:t>
                      </a:r>
                    </a:p>
                  </a:txBody>
                  <a:tcPr marL="65889" marR="65889" marT="32945" marB="32945"/>
                </a:tc>
                <a:tc>
                  <a:txBody>
                    <a:bodyPr/>
                    <a:lstStyle/>
                    <a:p>
                      <a:r>
                        <a:rPr lang="en-US" sz="1800"/>
                        <a:t>https://nccare360.org/</a:t>
                      </a:r>
                    </a:p>
                  </a:txBody>
                  <a:tcPr marL="65889" marR="65889" marT="32945" marB="32945"/>
                </a:tc>
                <a:extLst>
                  <a:ext uri="{0D108BD9-81ED-4DB2-BD59-A6C34878D82A}">
                    <a16:rowId xmlns:a16="http://schemas.microsoft.com/office/drawing/2014/main" val="960671374"/>
                  </a:ext>
                </a:extLst>
              </a:tr>
              <a:tr h="289914">
                <a:tc>
                  <a:txBody>
                    <a:bodyPr/>
                    <a:lstStyle/>
                    <a:p>
                      <a:r>
                        <a:rPr lang="en-US" sz="1800" dirty="0"/>
                        <a:t>Aunt Bertha</a:t>
                      </a:r>
                    </a:p>
                  </a:txBody>
                  <a:tcPr marL="65889" marR="65889" marT="32945" marB="32945"/>
                </a:tc>
                <a:tc>
                  <a:txBody>
                    <a:bodyPr/>
                    <a:lstStyle/>
                    <a:p>
                      <a:r>
                        <a:rPr lang="en-US" sz="1800" dirty="0"/>
                        <a:t>https://www.auntbertha.com/</a:t>
                      </a:r>
                    </a:p>
                  </a:txBody>
                  <a:tcPr marL="65889" marR="65889" marT="32945" marB="32945"/>
                </a:tc>
                <a:extLst>
                  <a:ext uri="{0D108BD9-81ED-4DB2-BD59-A6C34878D82A}">
                    <a16:rowId xmlns:a16="http://schemas.microsoft.com/office/drawing/2014/main" val="1785004393"/>
                  </a:ext>
                </a:extLst>
              </a:tr>
              <a:tr h="289914">
                <a:tc>
                  <a:txBody>
                    <a:bodyPr/>
                    <a:lstStyle/>
                    <a:p>
                      <a:r>
                        <a:rPr lang="en-US" sz="1800"/>
                        <a:t>Zoom</a:t>
                      </a:r>
                    </a:p>
                  </a:txBody>
                  <a:tcPr marL="65889" marR="65889" marT="32945" marB="32945"/>
                </a:tc>
                <a:tc>
                  <a:txBody>
                    <a:bodyPr/>
                    <a:lstStyle/>
                    <a:p>
                      <a:r>
                        <a:rPr lang="en-US" sz="1800" dirty="0"/>
                        <a:t>https://zoom.us/</a:t>
                      </a:r>
                    </a:p>
                  </a:txBody>
                  <a:tcPr marL="65889" marR="65889" marT="32945" marB="32945"/>
                </a:tc>
                <a:extLst>
                  <a:ext uri="{0D108BD9-81ED-4DB2-BD59-A6C34878D82A}">
                    <a16:rowId xmlns:a16="http://schemas.microsoft.com/office/drawing/2014/main" val="4255649866"/>
                  </a:ext>
                </a:extLst>
              </a:tr>
              <a:tr h="289914">
                <a:tc>
                  <a:txBody>
                    <a:bodyPr/>
                    <a:lstStyle/>
                    <a:p>
                      <a:r>
                        <a:rPr lang="en-US" sz="1800"/>
                        <a:t>WebEX</a:t>
                      </a:r>
                    </a:p>
                  </a:txBody>
                  <a:tcPr marL="65889" marR="65889" marT="32945" marB="32945"/>
                </a:tc>
                <a:tc>
                  <a:txBody>
                    <a:bodyPr/>
                    <a:lstStyle/>
                    <a:p>
                      <a:r>
                        <a:rPr lang="en-US" sz="1800" dirty="0"/>
                        <a:t>https://www.webex.com/webexremoteedu.html</a:t>
                      </a:r>
                    </a:p>
                  </a:txBody>
                  <a:tcPr marL="65889" marR="65889" marT="32945" marB="32945"/>
                </a:tc>
                <a:extLst>
                  <a:ext uri="{0D108BD9-81ED-4DB2-BD59-A6C34878D82A}">
                    <a16:rowId xmlns:a16="http://schemas.microsoft.com/office/drawing/2014/main" val="4193403784"/>
                  </a:ext>
                </a:extLst>
              </a:tr>
              <a:tr h="289914">
                <a:tc>
                  <a:txBody>
                    <a:bodyPr/>
                    <a:lstStyle/>
                    <a:p>
                      <a:r>
                        <a:rPr lang="en-US" sz="1800"/>
                        <a:t>Google Classroom</a:t>
                      </a:r>
                    </a:p>
                  </a:txBody>
                  <a:tcPr marL="65889" marR="65889" marT="32945" marB="32945"/>
                </a:tc>
                <a:tc>
                  <a:txBody>
                    <a:bodyPr/>
                    <a:lstStyle/>
                    <a:p>
                      <a:r>
                        <a:rPr lang="en-US" sz="1800" dirty="0"/>
                        <a:t>https://edu.google.com/products/classroom/?modal_active=none</a:t>
                      </a:r>
                    </a:p>
                  </a:txBody>
                  <a:tcPr marL="65889" marR="65889" marT="32945" marB="32945"/>
                </a:tc>
                <a:extLst>
                  <a:ext uri="{0D108BD9-81ED-4DB2-BD59-A6C34878D82A}">
                    <a16:rowId xmlns:a16="http://schemas.microsoft.com/office/drawing/2014/main" val="2660823363"/>
                  </a:ext>
                </a:extLst>
              </a:tr>
              <a:tr h="289914">
                <a:tc>
                  <a:txBody>
                    <a:bodyPr/>
                    <a:lstStyle/>
                    <a:p>
                      <a:r>
                        <a:rPr lang="en-US" sz="1800"/>
                        <a:t>Welding Content</a:t>
                      </a:r>
                    </a:p>
                  </a:txBody>
                  <a:tcPr marL="65889" marR="65889" marT="32945" marB="32945"/>
                </a:tc>
                <a:tc>
                  <a:txBody>
                    <a:bodyPr/>
                    <a:lstStyle/>
                    <a:p>
                      <a:r>
                        <a:rPr lang="en-US" sz="1800" dirty="0"/>
                        <a:t>https://www.millerwelds.com/industries/welding-education-and-training</a:t>
                      </a:r>
                    </a:p>
                  </a:txBody>
                  <a:tcPr marL="65889" marR="65889" marT="32945" marB="32945"/>
                </a:tc>
                <a:extLst>
                  <a:ext uri="{0D108BD9-81ED-4DB2-BD59-A6C34878D82A}">
                    <a16:rowId xmlns:a16="http://schemas.microsoft.com/office/drawing/2014/main" val="2030681963"/>
                  </a:ext>
                </a:extLst>
              </a:tr>
              <a:tr h="289914">
                <a:tc>
                  <a:txBody>
                    <a:bodyPr/>
                    <a:lstStyle/>
                    <a:p>
                      <a:r>
                        <a:rPr lang="en-US" sz="1800"/>
                        <a:t>Tools &amp; Tech</a:t>
                      </a:r>
                    </a:p>
                  </a:txBody>
                  <a:tcPr marL="65889" marR="65889" marT="32945" marB="32945"/>
                </a:tc>
                <a:tc>
                  <a:txBody>
                    <a:bodyPr/>
                    <a:lstStyle/>
                    <a:p>
                      <a:r>
                        <a:rPr lang="en-US" sz="1800" dirty="0"/>
                        <a:t>http://bit.ly/remotelearningcovid19 </a:t>
                      </a:r>
                    </a:p>
                  </a:txBody>
                  <a:tcPr marL="65889" marR="65889" marT="32945" marB="32945"/>
                </a:tc>
                <a:extLst>
                  <a:ext uri="{0D108BD9-81ED-4DB2-BD59-A6C34878D82A}">
                    <a16:rowId xmlns:a16="http://schemas.microsoft.com/office/drawing/2014/main" val="779712001"/>
                  </a:ext>
                </a:extLst>
              </a:tr>
              <a:tr h="289914">
                <a:tc>
                  <a:txBody>
                    <a:bodyPr/>
                    <a:lstStyle/>
                    <a:p>
                      <a:r>
                        <a:rPr lang="en-US" sz="1800"/>
                        <a:t>Lincs</a:t>
                      </a:r>
                    </a:p>
                  </a:txBody>
                  <a:tcPr marL="65889" marR="65889" marT="32945" marB="32945"/>
                </a:tc>
                <a:tc>
                  <a:txBody>
                    <a:bodyPr/>
                    <a:lstStyle/>
                    <a:p>
                      <a:r>
                        <a:rPr lang="en-US" sz="1800" dirty="0"/>
                        <a:t>https://community.lincs.ed.gov/discussion/preparing-and-offering-adult-basic-skills-online-during-pandemic</a:t>
                      </a:r>
                    </a:p>
                  </a:txBody>
                  <a:tcPr marL="65889" marR="65889" marT="32945" marB="32945"/>
                </a:tc>
                <a:extLst>
                  <a:ext uri="{0D108BD9-81ED-4DB2-BD59-A6C34878D82A}">
                    <a16:rowId xmlns:a16="http://schemas.microsoft.com/office/drawing/2014/main" val="251236080"/>
                  </a:ext>
                </a:extLst>
              </a:tr>
              <a:tr h="289914">
                <a:tc>
                  <a:txBody>
                    <a:bodyPr/>
                    <a:lstStyle/>
                    <a:p>
                      <a:r>
                        <a:rPr lang="en-US" sz="1800"/>
                        <a:t>Resource List</a:t>
                      </a:r>
                    </a:p>
                  </a:txBody>
                  <a:tcPr marL="65889" marR="65889" marT="32945" marB="32945"/>
                </a:tc>
                <a:tc>
                  <a:txBody>
                    <a:bodyPr/>
                    <a:lstStyle/>
                    <a:p>
                      <a:r>
                        <a:rPr lang="en-US" sz="1800" dirty="0"/>
                        <a:t>http://www.amazingeducationalresources.com/</a:t>
                      </a:r>
                    </a:p>
                  </a:txBody>
                  <a:tcPr marL="65889" marR="65889" marT="32945" marB="32945"/>
                </a:tc>
                <a:extLst>
                  <a:ext uri="{0D108BD9-81ED-4DB2-BD59-A6C34878D82A}">
                    <a16:rowId xmlns:a16="http://schemas.microsoft.com/office/drawing/2014/main" val="2807617854"/>
                  </a:ext>
                </a:extLst>
              </a:tr>
            </a:tbl>
          </a:graphicData>
        </a:graphic>
      </p:graphicFrame>
    </p:spTree>
    <p:extLst>
      <p:ext uri="{BB962C8B-B14F-4D97-AF65-F5344CB8AC3E}">
        <p14:creationId xmlns:p14="http://schemas.microsoft.com/office/powerpoint/2010/main" val="7814867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7D67C2EE-AFA7-458A-8695-51B546F4732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A5271697-90F1-4A23-8EF2-0179F2EAFA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1"/>
            <a:ext cx="606972" cy="3233984"/>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9D800584-727A-48CF-8223-244AD9717CA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06967" y="0"/>
            <a:ext cx="11585033" cy="323398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87BB809-963E-471B-AEAA-9D5F78BF68C7}"/>
              </a:ext>
            </a:extLst>
          </p:cNvPr>
          <p:cNvSpPr>
            <a:spLocks noGrp="1"/>
          </p:cNvSpPr>
          <p:nvPr>
            <p:ph type="title"/>
          </p:nvPr>
        </p:nvSpPr>
        <p:spPr>
          <a:xfrm>
            <a:off x="1166649" y="721805"/>
            <a:ext cx="10258732" cy="2147520"/>
          </a:xfrm>
        </p:spPr>
        <p:txBody>
          <a:bodyPr anchor="b">
            <a:normAutofit/>
          </a:bodyPr>
          <a:lstStyle/>
          <a:p>
            <a:r>
              <a:rPr lang="en-US" sz="6000"/>
              <a:t>Best Practices / Support</a:t>
            </a:r>
          </a:p>
        </p:txBody>
      </p:sp>
      <p:grpSp>
        <p:nvGrpSpPr>
          <p:cNvPr id="14" name="Group 13">
            <a:extLst>
              <a:ext uri="{FF2B5EF4-FFF2-40B4-BE49-F238E27FC236}">
                <a16:creationId xmlns:a16="http://schemas.microsoft.com/office/drawing/2014/main" id="{1221A507-76C4-489F-9F32-ECC44C5DC4F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88720" y="73152"/>
            <a:ext cx="1178966" cy="232963"/>
            <a:chOff x="1188720" y="73152"/>
            <a:chExt cx="1178966" cy="232963"/>
          </a:xfrm>
        </p:grpSpPr>
        <p:sp>
          <p:nvSpPr>
            <p:cNvPr id="15" name="Rectangle 64">
              <a:extLst>
                <a:ext uri="{FF2B5EF4-FFF2-40B4-BE49-F238E27FC236}">
                  <a16:creationId xmlns:a16="http://schemas.microsoft.com/office/drawing/2014/main" id="{7DC847D7-5EB9-4FE0-B168-3DE1EB4EF37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88541" y="73152"/>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66">
              <a:extLst>
                <a:ext uri="{FF2B5EF4-FFF2-40B4-BE49-F238E27FC236}">
                  <a16:creationId xmlns:a16="http://schemas.microsoft.com/office/drawing/2014/main" id="{F6F873C5-6B08-4AFE-A352-0A7CBBF461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88541" y="24688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64">
              <a:extLst>
                <a:ext uri="{FF2B5EF4-FFF2-40B4-BE49-F238E27FC236}">
                  <a16:creationId xmlns:a16="http://schemas.microsoft.com/office/drawing/2014/main" id="{B0DB0814-1ED8-487C-B9C3-0A3D8FCF939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563586" y="73152"/>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66">
              <a:extLst>
                <a:ext uri="{FF2B5EF4-FFF2-40B4-BE49-F238E27FC236}">
                  <a16:creationId xmlns:a16="http://schemas.microsoft.com/office/drawing/2014/main" id="{F5F3852A-F720-4D40-A134-9973D3E1F0F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563586" y="24688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64">
              <a:extLst>
                <a:ext uri="{FF2B5EF4-FFF2-40B4-BE49-F238E27FC236}">
                  <a16:creationId xmlns:a16="http://schemas.microsoft.com/office/drawing/2014/main" id="{1B5D5737-4218-40BA-8AF2-1AE5DECD3EC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438631" y="73152"/>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66">
              <a:extLst>
                <a:ext uri="{FF2B5EF4-FFF2-40B4-BE49-F238E27FC236}">
                  <a16:creationId xmlns:a16="http://schemas.microsoft.com/office/drawing/2014/main" id="{B935F463-D65C-49FE-A92B-41F5ECDA689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438631" y="24688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64">
              <a:extLst>
                <a:ext uri="{FF2B5EF4-FFF2-40B4-BE49-F238E27FC236}">
                  <a16:creationId xmlns:a16="http://schemas.microsoft.com/office/drawing/2014/main" id="{F6CA73CF-0DFE-4798-BC6E-C387843B4D6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313675" y="73152"/>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66">
              <a:extLst>
                <a:ext uri="{FF2B5EF4-FFF2-40B4-BE49-F238E27FC236}">
                  <a16:creationId xmlns:a16="http://schemas.microsoft.com/office/drawing/2014/main" id="{98C7D6EA-A5D9-4522-AE62-F469FE68FF8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313675" y="24688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64">
              <a:extLst>
                <a:ext uri="{FF2B5EF4-FFF2-40B4-BE49-F238E27FC236}">
                  <a16:creationId xmlns:a16="http://schemas.microsoft.com/office/drawing/2014/main" id="{B04050F1-B046-473B-B19A-E9E56235EBE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88720" y="73152"/>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66">
              <a:extLst>
                <a:ext uri="{FF2B5EF4-FFF2-40B4-BE49-F238E27FC236}">
                  <a16:creationId xmlns:a16="http://schemas.microsoft.com/office/drawing/2014/main" id="{975EDD96-1800-4F89-BFE1-9B91350FB6F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88720" y="24688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64">
              <a:extLst>
                <a:ext uri="{FF2B5EF4-FFF2-40B4-BE49-F238E27FC236}">
                  <a16:creationId xmlns:a16="http://schemas.microsoft.com/office/drawing/2014/main" id="{20884670-A662-4E05-AAE8-45BD0052633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313318" y="73152"/>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66">
              <a:extLst>
                <a:ext uri="{FF2B5EF4-FFF2-40B4-BE49-F238E27FC236}">
                  <a16:creationId xmlns:a16="http://schemas.microsoft.com/office/drawing/2014/main" id="{3FF1EA1E-0B30-4AB3-9D10-CAFB149C880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313318" y="24688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64">
              <a:extLst>
                <a:ext uri="{FF2B5EF4-FFF2-40B4-BE49-F238E27FC236}">
                  <a16:creationId xmlns:a16="http://schemas.microsoft.com/office/drawing/2014/main" id="{45623CE9-FC05-43E5-A0BF-7BD5F22B853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188363" y="73152"/>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66">
              <a:extLst>
                <a:ext uri="{FF2B5EF4-FFF2-40B4-BE49-F238E27FC236}">
                  <a16:creationId xmlns:a16="http://schemas.microsoft.com/office/drawing/2014/main" id="{E5FDD108-3711-4CC4-AA3A-62731494DED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188363" y="24688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64">
              <a:extLst>
                <a:ext uri="{FF2B5EF4-FFF2-40B4-BE49-F238E27FC236}">
                  <a16:creationId xmlns:a16="http://schemas.microsoft.com/office/drawing/2014/main" id="{A17CDDB6-3812-4D05-B01E-102B32F6BFE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063408" y="73152"/>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66">
              <a:extLst>
                <a:ext uri="{FF2B5EF4-FFF2-40B4-BE49-F238E27FC236}">
                  <a16:creationId xmlns:a16="http://schemas.microsoft.com/office/drawing/2014/main" id="{D6726100-858D-44CA-B0A8-DC13EA7BFEF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063408" y="24688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64">
              <a:extLst>
                <a:ext uri="{FF2B5EF4-FFF2-40B4-BE49-F238E27FC236}">
                  <a16:creationId xmlns:a16="http://schemas.microsoft.com/office/drawing/2014/main" id="{C299ED46-3E2E-408F-82A1-FB2A0A2B9C2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38452" y="73152"/>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66">
              <a:extLst>
                <a:ext uri="{FF2B5EF4-FFF2-40B4-BE49-F238E27FC236}">
                  <a16:creationId xmlns:a16="http://schemas.microsoft.com/office/drawing/2014/main" id="{772859DA-EE4D-4BF7-B000-0718B4A0F3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38452" y="24688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64">
              <a:extLst>
                <a:ext uri="{FF2B5EF4-FFF2-40B4-BE49-F238E27FC236}">
                  <a16:creationId xmlns:a16="http://schemas.microsoft.com/office/drawing/2014/main" id="{666A5CAC-B220-49E0-A1BC-AD5F1682795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813497" y="73152"/>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66">
              <a:extLst>
                <a:ext uri="{FF2B5EF4-FFF2-40B4-BE49-F238E27FC236}">
                  <a16:creationId xmlns:a16="http://schemas.microsoft.com/office/drawing/2014/main" id="{6690C2E3-0443-48E4-8F94-E3D9113FFEF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813497" y="24688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6" name="Rectangle 35">
            <a:extLst>
              <a:ext uri="{FF2B5EF4-FFF2-40B4-BE49-F238E27FC236}">
                <a16:creationId xmlns:a16="http://schemas.microsoft.com/office/drawing/2014/main" id="{D9F5512A-48E1-4C07-B75E-3CCC517B68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3233984"/>
            <a:ext cx="606972" cy="362401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D830BDFE-6F62-49E0-BD9F-22E320AAE7B4}"/>
              </a:ext>
            </a:extLst>
          </p:cNvPr>
          <p:cNvSpPr>
            <a:spLocks noGrp="1"/>
          </p:cNvSpPr>
          <p:nvPr>
            <p:ph idx="1"/>
          </p:nvPr>
        </p:nvSpPr>
        <p:spPr>
          <a:xfrm>
            <a:off x="1166649" y="3509010"/>
            <a:ext cx="10258733" cy="3057328"/>
          </a:xfrm>
        </p:spPr>
        <p:txBody>
          <a:bodyPr anchor="ctr">
            <a:normAutofit/>
          </a:bodyPr>
          <a:lstStyle/>
          <a:p>
            <a:r>
              <a:rPr lang="en-US" sz="2400" b="1" dirty="0"/>
              <a:t>What can we do to help share best practices?</a:t>
            </a:r>
          </a:p>
          <a:p>
            <a:r>
              <a:rPr lang="en-US" sz="2400" b="1" dirty="0"/>
              <a:t>What supports would help?</a:t>
            </a:r>
          </a:p>
        </p:txBody>
      </p:sp>
    </p:spTree>
    <p:extLst>
      <p:ext uri="{BB962C8B-B14F-4D97-AF65-F5344CB8AC3E}">
        <p14:creationId xmlns:p14="http://schemas.microsoft.com/office/powerpoint/2010/main" val="313773956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9C602DC3-9AE9-41A8-A15E-4A92F171B3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3">
            <a:extLst>
              <a:ext uri="{FF2B5EF4-FFF2-40B4-BE49-F238E27FC236}">
                <a16:creationId xmlns:a16="http://schemas.microsoft.com/office/drawing/2014/main" id="{23F7C8AE-C080-4FC1-9CB0-FEFFFCC897DE}"/>
              </a:ext>
            </a:extLst>
          </p:cNvPr>
          <p:cNvSpPr>
            <a:spLocks noGrp="1"/>
          </p:cNvSpPr>
          <p:nvPr>
            <p:ph type="title"/>
          </p:nvPr>
        </p:nvSpPr>
        <p:spPr>
          <a:xfrm>
            <a:off x="1303850" y="891541"/>
            <a:ext cx="5866189" cy="4074074"/>
          </a:xfrm>
        </p:spPr>
        <p:txBody>
          <a:bodyPr vert="horz" lIns="91440" tIns="45720" rIns="91440" bIns="45720" rtlCol="0" anchor="b">
            <a:normAutofit/>
          </a:bodyPr>
          <a:lstStyle/>
          <a:p>
            <a:r>
              <a:rPr lang="en-US" sz="8800" kern="1200">
                <a:solidFill>
                  <a:schemeClr val="tx1"/>
                </a:solidFill>
                <a:latin typeface="+mj-lt"/>
                <a:ea typeface="+mj-ea"/>
                <a:cs typeface="+mj-cs"/>
              </a:rPr>
              <a:t>Other Changes</a:t>
            </a:r>
          </a:p>
        </p:txBody>
      </p:sp>
      <p:sp>
        <p:nvSpPr>
          <p:cNvPr id="5" name="Text Placeholder 4">
            <a:extLst>
              <a:ext uri="{FF2B5EF4-FFF2-40B4-BE49-F238E27FC236}">
                <a16:creationId xmlns:a16="http://schemas.microsoft.com/office/drawing/2014/main" id="{8D585FA3-DB3F-4648-87F5-E529744E5028}"/>
              </a:ext>
            </a:extLst>
          </p:cNvPr>
          <p:cNvSpPr>
            <a:spLocks noGrp="1"/>
          </p:cNvSpPr>
          <p:nvPr>
            <p:ph type="body" idx="1"/>
          </p:nvPr>
        </p:nvSpPr>
        <p:spPr>
          <a:xfrm>
            <a:off x="1303850" y="4965613"/>
            <a:ext cx="5866189" cy="921039"/>
          </a:xfrm>
        </p:spPr>
        <p:txBody>
          <a:bodyPr vert="horz" lIns="91440" tIns="45720" rIns="91440" bIns="45720" rtlCol="0">
            <a:normAutofit/>
          </a:bodyPr>
          <a:lstStyle/>
          <a:p>
            <a:r>
              <a:rPr lang="en-US" kern="1200">
                <a:solidFill>
                  <a:schemeClr val="tx1"/>
                </a:solidFill>
                <a:latin typeface="+mn-lt"/>
                <a:ea typeface="+mn-ea"/>
                <a:cs typeface="+mn-cs"/>
              </a:rPr>
              <a:t>State Board Code</a:t>
            </a:r>
          </a:p>
        </p:txBody>
      </p:sp>
      <p:sp>
        <p:nvSpPr>
          <p:cNvPr id="12" name="Rectangle 11">
            <a:extLst>
              <a:ext uri="{FF2B5EF4-FFF2-40B4-BE49-F238E27FC236}">
                <a16:creationId xmlns:a16="http://schemas.microsoft.com/office/drawing/2014/main" id="{1FD8995B-B799-4347-9329-AB4302D71F8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891540"/>
            <a:ext cx="722376" cy="5071110"/>
          </a:xfrm>
          <a:prstGeom prst="rect">
            <a:avLst/>
          </a:prstGeom>
          <a:solidFill>
            <a:srgbClr val="4C525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06B9930B-1C7C-4FD2-8FC6-263F72BA814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552509" y="891540"/>
            <a:ext cx="4639186" cy="5071110"/>
          </a:xfrm>
          <a:prstGeom prst="rect">
            <a:avLst/>
          </a:prstGeom>
          <a:solidFill>
            <a:srgbClr val="687074"/>
          </a:solidFill>
          <a:ln>
            <a:noFill/>
          </a:ln>
          <a:effectLst>
            <a:outerShdw blurRad="406400" dist="317500" dir="5400000" sx="89000" sy="89000"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13624577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A93628A-4A26-42A6-859F-D1C95150AD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427BDE4-F7F6-4B93-8985-593324D7199C}"/>
              </a:ext>
            </a:extLst>
          </p:cNvPr>
          <p:cNvSpPr>
            <a:spLocks noGrp="1"/>
          </p:cNvSpPr>
          <p:nvPr>
            <p:ph type="title"/>
          </p:nvPr>
        </p:nvSpPr>
        <p:spPr>
          <a:xfrm>
            <a:off x="1197864" y="891539"/>
            <a:ext cx="5715000" cy="1346693"/>
          </a:xfrm>
        </p:spPr>
        <p:txBody>
          <a:bodyPr>
            <a:normAutofit/>
          </a:bodyPr>
          <a:lstStyle/>
          <a:p>
            <a:r>
              <a:rPr lang="en-US" sz="4000"/>
              <a:t>State Board Code</a:t>
            </a:r>
          </a:p>
        </p:txBody>
      </p:sp>
      <p:sp>
        <p:nvSpPr>
          <p:cNvPr id="10" name="Rectangle 9">
            <a:extLst>
              <a:ext uri="{FF2B5EF4-FFF2-40B4-BE49-F238E27FC236}">
                <a16:creationId xmlns:a16="http://schemas.microsoft.com/office/drawing/2014/main" id="{3532152E-6A17-42D3-9591-5CAC0BFEE60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891540"/>
            <a:ext cx="722376" cy="5071110"/>
          </a:xfrm>
          <a:prstGeom prst="rect">
            <a:avLst/>
          </a:prstGeom>
          <a:solidFill>
            <a:srgbClr val="4C525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9DB5AAA4-6D9B-4AE6-9236-072B0AED34A4}"/>
              </a:ext>
            </a:extLst>
          </p:cNvPr>
          <p:cNvSpPr>
            <a:spLocks noGrp="1"/>
          </p:cNvSpPr>
          <p:nvPr>
            <p:ph idx="1"/>
          </p:nvPr>
        </p:nvSpPr>
        <p:spPr>
          <a:xfrm>
            <a:off x="1197864" y="2399100"/>
            <a:ext cx="5715000" cy="3563550"/>
          </a:xfrm>
        </p:spPr>
        <p:txBody>
          <a:bodyPr>
            <a:normAutofit/>
          </a:bodyPr>
          <a:lstStyle/>
          <a:p>
            <a:pPr marL="0" indent="0">
              <a:spcBef>
                <a:spcPts val="0"/>
              </a:spcBef>
              <a:spcAft>
                <a:spcPts val="600"/>
              </a:spcAft>
              <a:buNone/>
            </a:pPr>
            <a:r>
              <a:rPr lang="en-US" sz="1800" b="1" dirty="0"/>
              <a:t>Recodify Instructional Cost Definition</a:t>
            </a:r>
          </a:p>
          <a:p>
            <a:pPr marL="0" indent="0">
              <a:spcBef>
                <a:spcPts val="0"/>
              </a:spcBef>
              <a:spcAft>
                <a:spcPts val="600"/>
              </a:spcAft>
              <a:buNone/>
            </a:pPr>
            <a:endParaRPr lang="en-US" sz="1800" dirty="0"/>
          </a:p>
          <a:p>
            <a:pPr marL="0" indent="0">
              <a:spcBef>
                <a:spcPts val="0"/>
              </a:spcBef>
              <a:spcAft>
                <a:spcPts val="600"/>
              </a:spcAft>
              <a:buNone/>
            </a:pPr>
            <a:r>
              <a:rPr lang="en-US" sz="1800" dirty="0"/>
              <a:t>1G SBCCC 100.1(6)</a:t>
            </a:r>
          </a:p>
          <a:p>
            <a:pPr marL="0" indent="0">
              <a:spcBef>
                <a:spcPts val="0"/>
              </a:spcBef>
              <a:spcAft>
                <a:spcPts val="600"/>
              </a:spcAft>
              <a:buNone/>
            </a:pPr>
            <a:r>
              <a:rPr lang="en-US" sz="1800" dirty="0"/>
              <a:t>“Instructional Cost” – The direct cost of delivering course content to include the salary of the instructor(s), fringe benefits, supplies, materials and travel paid from college funds.</a:t>
            </a:r>
          </a:p>
          <a:p>
            <a:pPr marL="0" indent="0">
              <a:spcBef>
                <a:spcPts val="0"/>
              </a:spcBef>
              <a:spcAft>
                <a:spcPts val="600"/>
              </a:spcAft>
              <a:buNone/>
            </a:pPr>
            <a:endParaRPr lang="en-US" sz="1800" dirty="0"/>
          </a:p>
          <a:p>
            <a:pPr marL="0" indent="0">
              <a:spcBef>
                <a:spcPts val="0"/>
              </a:spcBef>
              <a:spcAft>
                <a:spcPts val="600"/>
              </a:spcAft>
              <a:buNone/>
            </a:pPr>
            <a:r>
              <a:rPr lang="en-US" sz="1800" dirty="0"/>
              <a:t>1G SBCCC 100.99(a)(1)</a:t>
            </a:r>
          </a:p>
          <a:p>
            <a:pPr marL="0" indent="0">
              <a:spcBef>
                <a:spcPts val="0"/>
              </a:spcBef>
              <a:spcAft>
                <a:spcPts val="600"/>
              </a:spcAft>
              <a:buNone/>
            </a:pPr>
            <a:r>
              <a:rPr lang="en-US" sz="1800" dirty="0"/>
              <a:t>College-sponsored instruction shall not supplant existing training which may take place without the college's involvement.</a:t>
            </a:r>
          </a:p>
        </p:txBody>
      </p:sp>
      <p:sp>
        <p:nvSpPr>
          <p:cNvPr id="12" name="Rectangle 11">
            <a:extLst>
              <a:ext uri="{FF2B5EF4-FFF2-40B4-BE49-F238E27FC236}">
                <a16:creationId xmlns:a16="http://schemas.microsoft.com/office/drawing/2014/main" id="{D0D1E45D-067D-4152-BAD5-4265AFF7D0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552509" y="891540"/>
            <a:ext cx="4639186" cy="5071110"/>
          </a:xfrm>
          <a:prstGeom prst="rect">
            <a:avLst/>
          </a:prstGeom>
          <a:solidFill>
            <a:srgbClr val="687074"/>
          </a:solidFill>
          <a:ln>
            <a:noFill/>
          </a:ln>
          <a:effectLst>
            <a:outerShdw blurRad="406400" dist="317500" dir="5400000" sx="89000" sy="89000"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46524353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488333BA-AE6E-427A-9B16-A39C8073F4E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F98ED85F-DCEE-4B50-802E-71A6E3E12B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21564" y="320040"/>
            <a:ext cx="11548872" cy="6217920"/>
          </a:xfrm>
          <a:prstGeom prst="rect">
            <a:avLst/>
          </a:prstGeom>
          <a:solidFill>
            <a:schemeClr val="bg1"/>
          </a:solidFill>
          <a:ln w="127000" cap="sq" cmpd="thinThick">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E41C121-7573-4BA9-8FE8-73587226ECEC}"/>
              </a:ext>
            </a:extLst>
          </p:cNvPr>
          <p:cNvSpPr>
            <a:spLocks noGrp="1"/>
          </p:cNvSpPr>
          <p:nvPr>
            <p:ph type="title"/>
          </p:nvPr>
        </p:nvSpPr>
        <p:spPr>
          <a:xfrm>
            <a:off x="838200" y="631825"/>
            <a:ext cx="10515600" cy="1325563"/>
          </a:xfrm>
        </p:spPr>
        <p:txBody>
          <a:bodyPr>
            <a:normAutofit/>
          </a:bodyPr>
          <a:lstStyle/>
          <a:p>
            <a:r>
              <a:rPr lang="en-US" dirty="0"/>
              <a:t>State Board Code</a:t>
            </a:r>
          </a:p>
        </p:txBody>
      </p:sp>
      <p:sp>
        <p:nvSpPr>
          <p:cNvPr id="3" name="Content Placeholder 2">
            <a:extLst>
              <a:ext uri="{FF2B5EF4-FFF2-40B4-BE49-F238E27FC236}">
                <a16:creationId xmlns:a16="http://schemas.microsoft.com/office/drawing/2014/main" id="{8B76E0B8-8A63-42CB-94BF-ED50CE394E24}"/>
              </a:ext>
            </a:extLst>
          </p:cNvPr>
          <p:cNvSpPr>
            <a:spLocks noGrp="1"/>
          </p:cNvSpPr>
          <p:nvPr>
            <p:ph idx="1"/>
          </p:nvPr>
        </p:nvSpPr>
        <p:spPr>
          <a:xfrm>
            <a:off x="838200" y="2057400"/>
            <a:ext cx="10515600" cy="3871762"/>
          </a:xfrm>
        </p:spPr>
        <p:txBody>
          <a:bodyPr>
            <a:normAutofit/>
          </a:bodyPr>
          <a:lstStyle/>
          <a:p>
            <a:pPr marL="0" indent="0">
              <a:spcBef>
                <a:spcPts val="0"/>
              </a:spcBef>
              <a:spcAft>
                <a:spcPts val="600"/>
              </a:spcAft>
              <a:buNone/>
            </a:pPr>
            <a:r>
              <a:rPr lang="en-US" sz="1700" b="1"/>
              <a:t>Amendment to the Reporting of Student Hours for Continuing Education</a:t>
            </a:r>
          </a:p>
          <a:p>
            <a:pPr marL="0" indent="0">
              <a:spcBef>
                <a:spcPts val="0"/>
              </a:spcBef>
              <a:spcAft>
                <a:spcPts val="600"/>
              </a:spcAft>
              <a:buNone/>
            </a:pPr>
            <a:endParaRPr lang="en-US" sz="1700" b="1"/>
          </a:p>
          <a:p>
            <a:pPr marL="0" indent="0">
              <a:spcBef>
                <a:spcPts val="0"/>
              </a:spcBef>
              <a:spcAft>
                <a:spcPts val="600"/>
              </a:spcAft>
              <a:buNone/>
            </a:pPr>
            <a:r>
              <a:rPr lang="en-US" sz="1700"/>
              <a:t>1E SBCCC 900.2 Continuing Education Registration Refunds</a:t>
            </a:r>
          </a:p>
          <a:p>
            <a:pPr marL="0" indent="0">
              <a:spcBef>
                <a:spcPts val="0"/>
              </a:spcBef>
              <a:spcAft>
                <a:spcPts val="600"/>
              </a:spcAft>
              <a:buNone/>
            </a:pPr>
            <a:r>
              <a:rPr lang="en-US" sz="1700"/>
              <a:t>(a)(4) “Independently scheduled course section” – A course section that meets the definition of “independently scheduled course section” found in 1G SBCCC 200.94(d).</a:t>
            </a:r>
          </a:p>
          <a:p>
            <a:pPr marL="0" indent="0">
              <a:spcBef>
                <a:spcPts val="0"/>
              </a:spcBef>
              <a:spcAft>
                <a:spcPts val="600"/>
              </a:spcAft>
              <a:buNone/>
            </a:pPr>
            <a:endParaRPr lang="en-US" sz="1700"/>
          </a:p>
          <a:p>
            <a:pPr marL="0" indent="0">
              <a:spcBef>
                <a:spcPts val="0"/>
              </a:spcBef>
              <a:spcAft>
                <a:spcPts val="600"/>
              </a:spcAft>
              <a:buNone/>
            </a:pPr>
            <a:r>
              <a:rPr lang="en-US" sz="1700"/>
              <a:t>(b)(3) After a regularly scheduled </a:t>
            </a:r>
            <a:r>
              <a:rPr lang="en-US" sz="1700" u="sng"/>
              <a:t>or independently scheduled </a:t>
            </a:r>
            <a:r>
              <a:rPr lang="en-US" sz="1700"/>
              <a:t>course section begins, the college shall provide a 75 percent refund upon the request of the student if the student officially withdraws or is officially withdrawn by the college from the course section prior to or on the </a:t>
            </a:r>
            <a:r>
              <a:rPr lang="en-US" sz="1700" strike="sngStrike"/>
              <a:t>10 percent point </a:t>
            </a:r>
            <a:r>
              <a:rPr lang="en-US" sz="1700" u="sng"/>
              <a:t>census date, as defined in 1G SBCCC 200.94(b)(C)(i) or 1G SBCCC 200.94(d)(C)(i)</a:t>
            </a:r>
            <a:r>
              <a:rPr lang="en-US" sz="1700"/>
              <a:t>, of the </a:t>
            </a:r>
            <a:r>
              <a:rPr lang="en-US" sz="1700" strike="sngStrike"/>
              <a:t>scheduled hours</a:t>
            </a:r>
            <a:r>
              <a:rPr lang="en-US" sz="1700"/>
              <a:t> of the course section. This sub-section applies to all course sections except those course 1E SBCCC 900.2 is amended as follows: sections that begin and end on the same calendar day. Colleges shall not provide a student a refund using State funds after the start of a course section that begins and ends on the same calendar day.</a:t>
            </a:r>
          </a:p>
        </p:txBody>
      </p:sp>
    </p:spTree>
    <p:extLst>
      <p:ext uri="{BB962C8B-B14F-4D97-AF65-F5344CB8AC3E}">
        <p14:creationId xmlns:p14="http://schemas.microsoft.com/office/powerpoint/2010/main" val="306394476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A93628A-4A26-42A6-859F-D1C95150AD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1215BFB-30B8-4D7C-A5EC-9FC0F3C73D3A}"/>
              </a:ext>
            </a:extLst>
          </p:cNvPr>
          <p:cNvSpPr>
            <a:spLocks noGrp="1"/>
          </p:cNvSpPr>
          <p:nvPr>
            <p:ph type="title"/>
          </p:nvPr>
        </p:nvSpPr>
        <p:spPr>
          <a:xfrm>
            <a:off x="1197864" y="891539"/>
            <a:ext cx="5715000" cy="1346693"/>
          </a:xfrm>
        </p:spPr>
        <p:txBody>
          <a:bodyPr>
            <a:normAutofit/>
          </a:bodyPr>
          <a:lstStyle/>
          <a:p>
            <a:r>
              <a:rPr lang="en-US" sz="4000"/>
              <a:t>State Board Code</a:t>
            </a:r>
          </a:p>
        </p:txBody>
      </p:sp>
      <p:sp>
        <p:nvSpPr>
          <p:cNvPr id="10" name="Rectangle 9">
            <a:extLst>
              <a:ext uri="{FF2B5EF4-FFF2-40B4-BE49-F238E27FC236}">
                <a16:creationId xmlns:a16="http://schemas.microsoft.com/office/drawing/2014/main" id="{3532152E-6A17-42D3-9591-5CAC0BFEE60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891540"/>
            <a:ext cx="722376" cy="5071110"/>
          </a:xfrm>
          <a:prstGeom prst="rect">
            <a:avLst/>
          </a:prstGeom>
          <a:solidFill>
            <a:srgbClr val="4C525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E6CC3FC0-5A5E-45CD-8219-7FADA8D30577}"/>
              </a:ext>
            </a:extLst>
          </p:cNvPr>
          <p:cNvSpPr>
            <a:spLocks noGrp="1"/>
          </p:cNvSpPr>
          <p:nvPr>
            <p:ph idx="1"/>
          </p:nvPr>
        </p:nvSpPr>
        <p:spPr>
          <a:xfrm>
            <a:off x="1197863" y="2399100"/>
            <a:ext cx="6030709" cy="3563550"/>
          </a:xfrm>
        </p:spPr>
        <p:txBody>
          <a:bodyPr>
            <a:normAutofit/>
          </a:bodyPr>
          <a:lstStyle/>
          <a:p>
            <a:pPr marL="0" indent="0">
              <a:spcBef>
                <a:spcPts val="0"/>
              </a:spcBef>
              <a:spcAft>
                <a:spcPts val="600"/>
              </a:spcAft>
              <a:buNone/>
            </a:pPr>
            <a:r>
              <a:rPr lang="en-US" sz="1800" dirty="0"/>
              <a:t>1G SBCCC 200.94 Reporting of Student Hours in Membership for Continuing Education </a:t>
            </a:r>
            <a:r>
              <a:rPr lang="en-US" sz="1800" strike="sngStrike" dirty="0"/>
              <a:t>Classes</a:t>
            </a:r>
            <a:r>
              <a:rPr lang="en-US" sz="1800" dirty="0"/>
              <a:t> </a:t>
            </a:r>
            <a:r>
              <a:rPr lang="en-US" sz="1800" u="sng" dirty="0"/>
              <a:t>Course Sections</a:t>
            </a:r>
          </a:p>
          <a:p>
            <a:pPr marL="0" indent="0">
              <a:spcBef>
                <a:spcPts val="0"/>
              </a:spcBef>
              <a:spcAft>
                <a:spcPts val="600"/>
              </a:spcAft>
              <a:buNone/>
            </a:pPr>
            <a:endParaRPr lang="en-US" sz="1800" dirty="0"/>
          </a:p>
          <a:p>
            <a:pPr marL="0" indent="0">
              <a:spcBef>
                <a:spcPts val="0"/>
              </a:spcBef>
              <a:spcAft>
                <a:spcPts val="600"/>
              </a:spcAft>
              <a:buNone/>
            </a:pPr>
            <a:r>
              <a:rPr lang="en-US" sz="1800" u="sng" dirty="0"/>
              <a:t>(a) Definitions.</a:t>
            </a:r>
          </a:p>
          <a:p>
            <a:pPr marL="514350" indent="-514350">
              <a:spcBef>
                <a:spcPts val="0"/>
              </a:spcBef>
              <a:spcAft>
                <a:spcPts val="600"/>
              </a:spcAft>
              <a:buAutoNum type="arabicParenBoth"/>
            </a:pPr>
            <a:r>
              <a:rPr lang="en-US" sz="1800" u="sng" dirty="0"/>
              <a:t>Synchronous. Teaching method in which instructor(s) and students are engaging in learning at the same time.</a:t>
            </a:r>
          </a:p>
          <a:p>
            <a:pPr marL="514350" indent="-514350">
              <a:spcBef>
                <a:spcPts val="0"/>
              </a:spcBef>
              <a:spcAft>
                <a:spcPts val="600"/>
              </a:spcAft>
              <a:buAutoNum type="arabicParenBoth"/>
            </a:pPr>
            <a:r>
              <a:rPr lang="en-US" sz="1800" u="sng" dirty="0"/>
              <a:t>Asynchronous. Teaching method that uses learning resources to facilitate information sharing outside the constraints of time.</a:t>
            </a:r>
          </a:p>
          <a:p>
            <a:pPr marL="514350" indent="-514350">
              <a:spcBef>
                <a:spcPts val="0"/>
              </a:spcBef>
              <a:spcAft>
                <a:spcPts val="600"/>
              </a:spcAft>
              <a:buAutoNum type="arabicParenBoth"/>
            </a:pPr>
            <a:r>
              <a:rPr lang="en-US" sz="1800" u="sng" dirty="0"/>
              <a:t>Census Date. Date marking the end of the add/drop period for a course section.</a:t>
            </a:r>
          </a:p>
        </p:txBody>
      </p:sp>
      <p:sp>
        <p:nvSpPr>
          <p:cNvPr id="12" name="Rectangle 11">
            <a:extLst>
              <a:ext uri="{FF2B5EF4-FFF2-40B4-BE49-F238E27FC236}">
                <a16:creationId xmlns:a16="http://schemas.microsoft.com/office/drawing/2014/main" id="{D0D1E45D-067D-4152-BAD5-4265AFF7D0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552509" y="891540"/>
            <a:ext cx="4639186" cy="5071110"/>
          </a:xfrm>
          <a:prstGeom prst="rect">
            <a:avLst/>
          </a:prstGeom>
          <a:solidFill>
            <a:srgbClr val="687074"/>
          </a:solidFill>
          <a:ln>
            <a:noFill/>
          </a:ln>
          <a:effectLst>
            <a:outerShdw blurRad="406400" dist="317500" dir="5400000" sx="89000" sy="89000"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14746718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488333BA-AE6E-427A-9B16-A39C8073F4E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F98ED85F-DCEE-4B50-802E-71A6E3E12B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21564" y="320040"/>
            <a:ext cx="11548872" cy="6217920"/>
          </a:xfrm>
          <a:prstGeom prst="rect">
            <a:avLst/>
          </a:prstGeom>
          <a:solidFill>
            <a:schemeClr val="bg1"/>
          </a:solidFill>
          <a:ln w="127000" cap="sq" cmpd="thinThick">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6B25CE0-61AF-48B6-8517-F43DCF647368}"/>
              </a:ext>
            </a:extLst>
          </p:cNvPr>
          <p:cNvSpPr>
            <a:spLocks noGrp="1"/>
          </p:cNvSpPr>
          <p:nvPr>
            <p:ph type="title"/>
          </p:nvPr>
        </p:nvSpPr>
        <p:spPr>
          <a:xfrm>
            <a:off x="838200" y="310732"/>
            <a:ext cx="10515600" cy="1325563"/>
          </a:xfrm>
        </p:spPr>
        <p:txBody>
          <a:bodyPr>
            <a:normAutofit/>
          </a:bodyPr>
          <a:lstStyle/>
          <a:p>
            <a:r>
              <a:rPr lang="en-US" dirty="0"/>
              <a:t>State Board Code</a:t>
            </a:r>
          </a:p>
        </p:txBody>
      </p:sp>
      <p:sp>
        <p:nvSpPr>
          <p:cNvPr id="3" name="Content Placeholder 2">
            <a:extLst>
              <a:ext uri="{FF2B5EF4-FFF2-40B4-BE49-F238E27FC236}">
                <a16:creationId xmlns:a16="http://schemas.microsoft.com/office/drawing/2014/main" id="{00B500AD-3F1A-4465-9CCE-7F6FD898EEED}"/>
              </a:ext>
            </a:extLst>
          </p:cNvPr>
          <p:cNvSpPr>
            <a:spLocks noGrp="1"/>
          </p:cNvSpPr>
          <p:nvPr>
            <p:ph idx="1"/>
          </p:nvPr>
        </p:nvSpPr>
        <p:spPr>
          <a:xfrm>
            <a:off x="510139" y="1222408"/>
            <a:ext cx="11184556" cy="5188017"/>
          </a:xfrm>
        </p:spPr>
        <p:txBody>
          <a:bodyPr>
            <a:normAutofit/>
          </a:bodyPr>
          <a:lstStyle/>
          <a:p>
            <a:pPr marL="0" indent="0">
              <a:spcBef>
                <a:spcPts val="0"/>
              </a:spcBef>
              <a:spcAft>
                <a:spcPts val="600"/>
              </a:spcAft>
              <a:buNone/>
            </a:pPr>
            <a:r>
              <a:rPr lang="en-US" sz="1400" dirty="0"/>
              <a:t>(d) Course Section Identified as Independently Scheduled.</a:t>
            </a:r>
          </a:p>
          <a:p>
            <a:pPr marL="0" indent="0">
              <a:spcBef>
                <a:spcPts val="0"/>
              </a:spcBef>
              <a:spcAft>
                <a:spcPts val="600"/>
              </a:spcAft>
              <a:buNone/>
              <a:tabLst>
                <a:tab pos="457200" algn="l"/>
                <a:tab pos="914400" algn="l"/>
              </a:tabLst>
            </a:pPr>
            <a:r>
              <a:rPr lang="en-US" sz="1400" dirty="0"/>
              <a:t>	(1) A course section is considered independently scheduled if it meets all the following criteria:</a:t>
            </a:r>
          </a:p>
          <a:p>
            <a:pPr marL="0" indent="0">
              <a:spcBef>
                <a:spcPts val="0"/>
              </a:spcBef>
              <a:spcAft>
                <a:spcPts val="600"/>
              </a:spcAft>
              <a:buNone/>
            </a:pPr>
            <a:r>
              <a:rPr lang="en-US" sz="1400" dirty="0"/>
              <a:t>	(A) A course section where </a:t>
            </a:r>
            <a:r>
              <a:rPr lang="en-US" sz="1400" b="1" dirty="0"/>
              <a:t>definitive begin and end times are not defined</a:t>
            </a:r>
            <a:r>
              <a:rPr lang="en-US" sz="1400" dirty="0"/>
              <a:t>.</a:t>
            </a:r>
          </a:p>
          <a:p>
            <a:pPr marL="0" indent="0">
              <a:spcBef>
                <a:spcPts val="0"/>
              </a:spcBef>
              <a:spcAft>
                <a:spcPts val="600"/>
              </a:spcAft>
              <a:buNone/>
            </a:pPr>
            <a:r>
              <a:rPr lang="en-US" sz="1400" dirty="0"/>
              <a:t>	(B) Instructional content is </a:t>
            </a:r>
            <a:r>
              <a:rPr lang="en-US" sz="1400" b="1" dirty="0"/>
              <a:t>delivered asynchronously</a:t>
            </a:r>
            <a:r>
              <a:rPr lang="en-US" sz="1400" dirty="0"/>
              <a:t>.</a:t>
            </a:r>
          </a:p>
          <a:p>
            <a:pPr marL="0" indent="0">
              <a:spcBef>
                <a:spcPts val="0"/>
              </a:spcBef>
              <a:spcAft>
                <a:spcPts val="600"/>
              </a:spcAft>
              <a:buNone/>
            </a:pPr>
            <a:r>
              <a:rPr lang="en-US" sz="1400" dirty="0"/>
              <a:t>	(C) A course section in which a student may enroll during the initial college registration period or in which a student may be permitted to 	enroll at any time prior to the census date of the course section.</a:t>
            </a:r>
          </a:p>
          <a:p>
            <a:pPr marL="0" indent="0">
              <a:spcBef>
                <a:spcPts val="0"/>
              </a:spcBef>
              <a:spcAft>
                <a:spcPts val="600"/>
              </a:spcAft>
              <a:buNone/>
              <a:tabLst>
                <a:tab pos="1371600" algn="l"/>
              </a:tabLst>
            </a:pPr>
            <a:r>
              <a:rPr lang="en-US" sz="1400" dirty="0"/>
              <a:t>	(i) The census date shall be determined from the calculation of the total scheduled course section hours </a:t>
            </a:r>
            <a:r>
              <a:rPr lang="en-US" sz="1400" b="1" dirty="0"/>
              <a:t>divided by four (4) 	and applying the rounded whole number from the end date of the course section</a:t>
            </a:r>
            <a:r>
              <a:rPr lang="en-US" sz="1400" dirty="0"/>
              <a:t>. If the calculated number equals one (1) 	or less than one (1) then the next to last date is the census date. No 1 census date shall be applied on the end date of the 	course section.</a:t>
            </a:r>
          </a:p>
          <a:p>
            <a:pPr marL="0" indent="0">
              <a:spcBef>
                <a:spcPts val="0"/>
              </a:spcBef>
              <a:spcAft>
                <a:spcPts val="600"/>
              </a:spcAft>
              <a:buNone/>
              <a:tabLst>
                <a:tab pos="457200" algn="l"/>
              </a:tabLst>
            </a:pPr>
            <a:r>
              <a:rPr lang="en-US" sz="1400" dirty="0"/>
              <a:t>	(2) Definition of Student Membership: A student is considered to be in course section membership when the student meets the following 	criteria:</a:t>
            </a:r>
          </a:p>
          <a:p>
            <a:pPr marL="0" indent="0">
              <a:spcBef>
                <a:spcPts val="0"/>
              </a:spcBef>
              <a:spcAft>
                <a:spcPts val="600"/>
              </a:spcAft>
              <a:buNone/>
            </a:pPr>
            <a:r>
              <a:rPr lang="en-US" sz="1400" dirty="0"/>
              <a:t>	(A) Enrolled as evidenced by payment of the applicable registration fees or obtained a waiver consistent with 1E SBCCC Subchapter 800.</a:t>
            </a:r>
          </a:p>
          <a:p>
            <a:pPr marL="0" indent="0">
              <a:spcBef>
                <a:spcPts val="0"/>
              </a:spcBef>
              <a:spcAft>
                <a:spcPts val="600"/>
              </a:spcAft>
              <a:buNone/>
            </a:pPr>
            <a:r>
              <a:rPr lang="en-US" sz="1400" dirty="0"/>
              <a:t>	(B) Accessed instructional content prior to or on the census date of the course section as defined in 1G SBCCC 200.94(d)(1)(C)(i); and</a:t>
            </a:r>
          </a:p>
          <a:p>
            <a:pPr marL="0" indent="0">
              <a:spcBef>
                <a:spcPts val="0"/>
              </a:spcBef>
              <a:spcAft>
                <a:spcPts val="600"/>
              </a:spcAft>
              <a:buNone/>
            </a:pPr>
            <a:r>
              <a:rPr lang="en-US" sz="1400" dirty="0"/>
              <a:t>	(C) Has not withdrawn or dropped the course section prior to or on the census date of the course section.</a:t>
            </a:r>
          </a:p>
          <a:p>
            <a:pPr marL="0" indent="0">
              <a:spcBef>
                <a:spcPts val="0"/>
              </a:spcBef>
              <a:spcAft>
                <a:spcPts val="600"/>
              </a:spcAft>
              <a:buNone/>
              <a:tabLst>
                <a:tab pos="457200" algn="l"/>
              </a:tabLst>
            </a:pPr>
            <a:r>
              <a:rPr lang="en-US" sz="1400" dirty="0"/>
              <a:t>	(3) Student Membership Hour. A student membership hour is one hour of scheduled instructional content. A college shall not report more hours 	per student than the number of course section hours scheduled in official college documents. Colleges shall not report more hours per student 	than the number of hours specified in the instructional contract.</a:t>
            </a:r>
          </a:p>
          <a:p>
            <a:pPr marL="0" indent="0">
              <a:spcBef>
                <a:spcPts val="0"/>
              </a:spcBef>
              <a:spcAft>
                <a:spcPts val="600"/>
              </a:spcAft>
              <a:buNone/>
              <a:tabLst>
                <a:tab pos="457200" algn="l"/>
              </a:tabLst>
            </a:pPr>
            <a:r>
              <a:rPr lang="en-US" sz="1400" dirty="0"/>
              <a:t>	(4) Calculation of Student Membership Hours. Student membership hours are obtained by multiplying the number of students in membership at 	the census date in the course section by the total number of instructional hours scheduled as stated in official college documents.</a:t>
            </a:r>
          </a:p>
        </p:txBody>
      </p:sp>
    </p:spTree>
    <p:extLst>
      <p:ext uri="{BB962C8B-B14F-4D97-AF65-F5344CB8AC3E}">
        <p14:creationId xmlns:p14="http://schemas.microsoft.com/office/powerpoint/2010/main" val="287852087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7D67C2EE-AFA7-458A-8695-51B546F4732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A5271697-90F1-4A23-8EF2-0179F2EAFA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1"/>
            <a:ext cx="606972" cy="3233984"/>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9D800584-727A-48CF-8223-244AD9717CA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06967" y="0"/>
            <a:ext cx="11585033" cy="323398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438AE90-AB4E-4BDD-8F69-FFBB3C7FE0CD}"/>
              </a:ext>
            </a:extLst>
          </p:cNvPr>
          <p:cNvSpPr>
            <a:spLocks noGrp="1"/>
          </p:cNvSpPr>
          <p:nvPr>
            <p:ph type="title"/>
          </p:nvPr>
        </p:nvSpPr>
        <p:spPr>
          <a:xfrm>
            <a:off x="1166649" y="721805"/>
            <a:ext cx="10258732" cy="2147520"/>
          </a:xfrm>
        </p:spPr>
        <p:txBody>
          <a:bodyPr anchor="b">
            <a:normAutofit/>
          </a:bodyPr>
          <a:lstStyle/>
          <a:p>
            <a:r>
              <a:rPr lang="en-US" sz="6000"/>
              <a:t>Public Comment to Independently Scheduled</a:t>
            </a:r>
          </a:p>
        </p:txBody>
      </p:sp>
      <p:grpSp>
        <p:nvGrpSpPr>
          <p:cNvPr id="16" name="Group 15">
            <a:extLst>
              <a:ext uri="{FF2B5EF4-FFF2-40B4-BE49-F238E27FC236}">
                <a16:creationId xmlns:a16="http://schemas.microsoft.com/office/drawing/2014/main" id="{1221A507-76C4-489F-9F32-ECC44C5DC4F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88720" y="73152"/>
            <a:ext cx="1178966" cy="232963"/>
            <a:chOff x="1188720" y="73152"/>
            <a:chExt cx="1178966" cy="232963"/>
          </a:xfrm>
        </p:grpSpPr>
        <p:sp>
          <p:nvSpPr>
            <p:cNvPr id="17" name="Rectangle 64">
              <a:extLst>
                <a:ext uri="{FF2B5EF4-FFF2-40B4-BE49-F238E27FC236}">
                  <a16:creationId xmlns:a16="http://schemas.microsoft.com/office/drawing/2014/main" id="{7DC847D7-5EB9-4FE0-B168-3DE1EB4EF37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88541" y="73152"/>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66">
              <a:extLst>
                <a:ext uri="{FF2B5EF4-FFF2-40B4-BE49-F238E27FC236}">
                  <a16:creationId xmlns:a16="http://schemas.microsoft.com/office/drawing/2014/main" id="{F6F873C5-6B08-4AFE-A352-0A7CBBF461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88541" y="24688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64">
              <a:extLst>
                <a:ext uri="{FF2B5EF4-FFF2-40B4-BE49-F238E27FC236}">
                  <a16:creationId xmlns:a16="http://schemas.microsoft.com/office/drawing/2014/main" id="{B0DB0814-1ED8-487C-B9C3-0A3D8FCF939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563586" y="73152"/>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66">
              <a:extLst>
                <a:ext uri="{FF2B5EF4-FFF2-40B4-BE49-F238E27FC236}">
                  <a16:creationId xmlns:a16="http://schemas.microsoft.com/office/drawing/2014/main" id="{F5F3852A-F720-4D40-A134-9973D3E1F0F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563586" y="24688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64">
              <a:extLst>
                <a:ext uri="{FF2B5EF4-FFF2-40B4-BE49-F238E27FC236}">
                  <a16:creationId xmlns:a16="http://schemas.microsoft.com/office/drawing/2014/main" id="{1B5D5737-4218-40BA-8AF2-1AE5DECD3EC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438631" y="73152"/>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66">
              <a:extLst>
                <a:ext uri="{FF2B5EF4-FFF2-40B4-BE49-F238E27FC236}">
                  <a16:creationId xmlns:a16="http://schemas.microsoft.com/office/drawing/2014/main" id="{B935F463-D65C-49FE-A92B-41F5ECDA689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438631" y="24688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64">
              <a:extLst>
                <a:ext uri="{FF2B5EF4-FFF2-40B4-BE49-F238E27FC236}">
                  <a16:creationId xmlns:a16="http://schemas.microsoft.com/office/drawing/2014/main" id="{F6CA73CF-0DFE-4798-BC6E-C387843B4D6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313675" y="73152"/>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66">
              <a:extLst>
                <a:ext uri="{FF2B5EF4-FFF2-40B4-BE49-F238E27FC236}">
                  <a16:creationId xmlns:a16="http://schemas.microsoft.com/office/drawing/2014/main" id="{98C7D6EA-A5D9-4522-AE62-F469FE68FF8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313675" y="24688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64">
              <a:extLst>
                <a:ext uri="{FF2B5EF4-FFF2-40B4-BE49-F238E27FC236}">
                  <a16:creationId xmlns:a16="http://schemas.microsoft.com/office/drawing/2014/main" id="{B04050F1-B046-473B-B19A-E9E56235EBE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88720" y="73152"/>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66">
              <a:extLst>
                <a:ext uri="{FF2B5EF4-FFF2-40B4-BE49-F238E27FC236}">
                  <a16:creationId xmlns:a16="http://schemas.microsoft.com/office/drawing/2014/main" id="{975EDD96-1800-4F89-BFE1-9B91350FB6F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88720" y="24688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64">
              <a:extLst>
                <a:ext uri="{FF2B5EF4-FFF2-40B4-BE49-F238E27FC236}">
                  <a16:creationId xmlns:a16="http://schemas.microsoft.com/office/drawing/2014/main" id="{20884670-A662-4E05-AAE8-45BD0052633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313318" y="73152"/>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66">
              <a:extLst>
                <a:ext uri="{FF2B5EF4-FFF2-40B4-BE49-F238E27FC236}">
                  <a16:creationId xmlns:a16="http://schemas.microsoft.com/office/drawing/2014/main" id="{3FF1EA1E-0B30-4AB3-9D10-CAFB149C880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313318" y="24688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64">
              <a:extLst>
                <a:ext uri="{FF2B5EF4-FFF2-40B4-BE49-F238E27FC236}">
                  <a16:creationId xmlns:a16="http://schemas.microsoft.com/office/drawing/2014/main" id="{45623CE9-FC05-43E5-A0BF-7BD5F22B853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188363" y="73152"/>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66">
              <a:extLst>
                <a:ext uri="{FF2B5EF4-FFF2-40B4-BE49-F238E27FC236}">
                  <a16:creationId xmlns:a16="http://schemas.microsoft.com/office/drawing/2014/main" id="{E5FDD108-3711-4CC4-AA3A-62731494DED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188363" y="24688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64">
              <a:extLst>
                <a:ext uri="{FF2B5EF4-FFF2-40B4-BE49-F238E27FC236}">
                  <a16:creationId xmlns:a16="http://schemas.microsoft.com/office/drawing/2014/main" id="{A17CDDB6-3812-4D05-B01E-102B32F6BFE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063408" y="73152"/>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66">
              <a:extLst>
                <a:ext uri="{FF2B5EF4-FFF2-40B4-BE49-F238E27FC236}">
                  <a16:creationId xmlns:a16="http://schemas.microsoft.com/office/drawing/2014/main" id="{D6726100-858D-44CA-B0A8-DC13EA7BFEF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063408" y="24688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64">
              <a:extLst>
                <a:ext uri="{FF2B5EF4-FFF2-40B4-BE49-F238E27FC236}">
                  <a16:creationId xmlns:a16="http://schemas.microsoft.com/office/drawing/2014/main" id="{C299ED46-3E2E-408F-82A1-FB2A0A2B9C2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38452" y="73152"/>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66">
              <a:extLst>
                <a:ext uri="{FF2B5EF4-FFF2-40B4-BE49-F238E27FC236}">
                  <a16:creationId xmlns:a16="http://schemas.microsoft.com/office/drawing/2014/main" id="{772859DA-EE4D-4BF7-B000-0718B4A0F3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38452" y="24688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64">
              <a:extLst>
                <a:ext uri="{FF2B5EF4-FFF2-40B4-BE49-F238E27FC236}">
                  <a16:creationId xmlns:a16="http://schemas.microsoft.com/office/drawing/2014/main" id="{666A5CAC-B220-49E0-A1BC-AD5F1682795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813497" y="73152"/>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66">
              <a:extLst>
                <a:ext uri="{FF2B5EF4-FFF2-40B4-BE49-F238E27FC236}">
                  <a16:creationId xmlns:a16="http://schemas.microsoft.com/office/drawing/2014/main" id="{6690C2E3-0443-48E4-8F94-E3D9113FFEF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813497" y="24688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8" name="Rectangle 37">
            <a:extLst>
              <a:ext uri="{FF2B5EF4-FFF2-40B4-BE49-F238E27FC236}">
                <a16:creationId xmlns:a16="http://schemas.microsoft.com/office/drawing/2014/main" id="{D9F5512A-48E1-4C07-B75E-3CCC517B68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3233984"/>
            <a:ext cx="606972" cy="362401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Content Placeholder 4">
            <a:extLst>
              <a:ext uri="{FF2B5EF4-FFF2-40B4-BE49-F238E27FC236}">
                <a16:creationId xmlns:a16="http://schemas.microsoft.com/office/drawing/2014/main" id="{F0D0E700-1EE3-43A3-8518-34285AE46FB5}"/>
              </a:ext>
            </a:extLst>
          </p:cNvPr>
          <p:cNvSpPr>
            <a:spLocks noGrp="1"/>
          </p:cNvSpPr>
          <p:nvPr>
            <p:ph idx="1"/>
          </p:nvPr>
        </p:nvSpPr>
        <p:spPr>
          <a:xfrm>
            <a:off x="1166649" y="3509010"/>
            <a:ext cx="10258733" cy="3057328"/>
          </a:xfrm>
        </p:spPr>
        <p:txBody>
          <a:bodyPr anchor="ctr">
            <a:normAutofit/>
          </a:bodyPr>
          <a:lstStyle/>
          <a:p>
            <a:pPr marL="0" indent="0">
              <a:buNone/>
            </a:pPr>
            <a:r>
              <a:rPr lang="en-US" sz="1700"/>
              <a:t>Refund policy as applied to definition of ‘Independently Scheduled’ courses would provide opportunity through 75% of instructional time.</a:t>
            </a:r>
          </a:p>
          <a:p>
            <a:pPr marL="0" indent="0">
              <a:buNone/>
            </a:pPr>
            <a:r>
              <a:rPr lang="en-US" sz="1700"/>
              <a:t>System Office Response:</a:t>
            </a:r>
          </a:p>
          <a:p>
            <a:pPr lvl="1"/>
            <a:r>
              <a:rPr lang="en-US" sz="1700"/>
              <a:t>Language is intended to give colleges flexibility to offer online coursework and report as membership hour.</a:t>
            </a:r>
          </a:p>
          <a:p>
            <a:pPr lvl="1"/>
            <a:r>
              <a:rPr lang="en-US" sz="1700"/>
              <a:t>Risk mitigation:</a:t>
            </a:r>
          </a:p>
          <a:p>
            <a:pPr lvl="2"/>
            <a:r>
              <a:rPr lang="en-US" sz="1700"/>
              <a:t>Self-support</a:t>
            </a:r>
          </a:p>
          <a:p>
            <a:pPr lvl="2"/>
            <a:r>
              <a:rPr lang="en-US" sz="1700"/>
              <a:t>Non-regularly scheduled</a:t>
            </a:r>
          </a:p>
          <a:p>
            <a:pPr lvl="2"/>
            <a:r>
              <a:rPr lang="en-US" sz="1700"/>
              <a:t>Content release control</a:t>
            </a:r>
          </a:p>
          <a:p>
            <a:pPr lvl="2"/>
            <a:r>
              <a:rPr lang="en-US" sz="1700"/>
              <a:t>Student need for documentation reflecting successful completion</a:t>
            </a:r>
          </a:p>
        </p:txBody>
      </p:sp>
    </p:spTree>
    <p:extLst>
      <p:ext uri="{BB962C8B-B14F-4D97-AF65-F5344CB8AC3E}">
        <p14:creationId xmlns:p14="http://schemas.microsoft.com/office/powerpoint/2010/main" val="23932364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4C608BEB-860E-4094-8511-78603564A75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059050" cy="6858000"/>
          </a:xfrm>
          <a:prstGeom prst="rect">
            <a:avLst/>
          </a:pr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4AD58F50-CD68-42D8-89B7-51A5D94B7488}"/>
              </a:ext>
            </a:extLst>
          </p:cNvPr>
          <p:cNvSpPr>
            <a:spLocks noGrp="1"/>
          </p:cNvSpPr>
          <p:nvPr>
            <p:ph type="title"/>
          </p:nvPr>
        </p:nvSpPr>
        <p:spPr>
          <a:xfrm>
            <a:off x="838200" y="1412488"/>
            <a:ext cx="2899189" cy="4363844"/>
          </a:xfrm>
        </p:spPr>
        <p:txBody>
          <a:bodyPr anchor="t">
            <a:normAutofit/>
          </a:bodyPr>
          <a:lstStyle/>
          <a:p>
            <a:r>
              <a:rPr lang="en-US" sz="3400">
                <a:solidFill>
                  <a:srgbClr val="FFFFFF"/>
                </a:solidFill>
              </a:rPr>
              <a:t>Independently Scheduled - Examples</a:t>
            </a:r>
          </a:p>
        </p:txBody>
      </p:sp>
      <p:sp>
        <p:nvSpPr>
          <p:cNvPr id="3" name="Content Placeholder 2">
            <a:extLst>
              <a:ext uri="{FF2B5EF4-FFF2-40B4-BE49-F238E27FC236}">
                <a16:creationId xmlns:a16="http://schemas.microsoft.com/office/drawing/2014/main" id="{C1077ACA-3394-49E8-A487-CB3D5C9D62C5}"/>
              </a:ext>
            </a:extLst>
          </p:cNvPr>
          <p:cNvSpPr>
            <a:spLocks noGrp="1"/>
          </p:cNvSpPr>
          <p:nvPr>
            <p:ph sz="half" idx="1"/>
          </p:nvPr>
        </p:nvSpPr>
        <p:spPr>
          <a:xfrm>
            <a:off x="4380855" y="1412489"/>
            <a:ext cx="3427283" cy="4363844"/>
          </a:xfrm>
        </p:spPr>
        <p:txBody>
          <a:bodyPr>
            <a:normAutofit/>
          </a:bodyPr>
          <a:lstStyle/>
          <a:p>
            <a:pPr marL="0" indent="0">
              <a:buNone/>
            </a:pPr>
            <a:r>
              <a:rPr lang="en-US" sz="2000"/>
              <a:t>16 scheduled hours</a:t>
            </a:r>
          </a:p>
          <a:p>
            <a:pPr marL="0" indent="0">
              <a:buNone/>
            </a:pPr>
            <a:r>
              <a:rPr lang="en-US" sz="2000"/>
              <a:t>Begin date: June 1, 2020</a:t>
            </a:r>
          </a:p>
          <a:p>
            <a:pPr marL="0" indent="0">
              <a:buNone/>
            </a:pPr>
            <a:r>
              <a:rPr lang="en-US" sz="2000"/>
              <a:t>End date: June 30, 2020</a:t>
            </a:r>
          </a:p>
          <a:p>
            <a:pPr marL="0" indent="0">
              <a:buNone/>
            </a:pPr>
            <a:r>
              <a:rPr lang="en-US" sz="2000"/>
              <a:t>16/4 = 4</a:t>
            </a:r>
          </a:p>
          <a:p>
            <a:pPr marL="0" indent="0">
              <a:buNone/>
            </a:pPr>
            <a:r>
              <a:rPr lang="en-US" sz="2000"/>
              <a:t>Census: June 27, 2020</a:t>
            </a:r>
          </a:p>
        </p:txBody>
      </p:sp>
      <p:cxnSp>
        <p:nvCxnSpPr>
          <p:cNvPr id="11" name="Straight Connector 10">
            <a:extLst>
              <a:ext uri="{FF2B5EF4-FFF2-40B4-BE49-F238E27FC236}">
                <a16:creationId xmlns:a16="http://schemas.microsoft.com/office/drawing/2014/main" id="{1F16A8D4-FE87-4604-88B2-394B5D1EB43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129871" y="1412488"/>
            <a:ext cx="0" cy="3657600"/>
          </a:xfrm>
          <a:prstGeom prst="line">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4" name="Content Placeholder 3">
            <a:extLst>
              <a:ext uri="{FF2B5EF4-FFF2-40B4-BE49-F238E27FC236}">
                <a16:creationId xmlns:a16="http://schemas.microsoft.com/office/drawing/2014/main" id="{B8FCEAF6-61E6-4622-AF0D-2D4CCA6AE82E}"/>
              </a:ext>
            </a:extLst>
          </p:cNvPr>
          <p:cNvSpPr>
            <a:spLocks noGrp="1"/>
          </p:cNvSpPr>
          <p:nvPr>
            <p:ph sz="half" idx="2"/>
          </p:nvPr>
        </p:nvSpPr>
        <p:spPr>
          <a:xfrm>
            <a:off x="8451604" y="1412489"/>
            <a:ext cx="3197701" cy="4363844"/>
          </a:xfrm>
        </p:spPr>
        <p:txBody>
          <a:bodyPr>
            <a:normAutofit/>
          </a:bodyPr>
          <a:lstStyle/>
          <a:p>
            <a:pPr marL="0" indent="0">
              <a:buNone/>
            </a:pPr>
            <a:r>
              <a:rPr lang="en-US" sz="2000"/>
              <a:t>100 schedule hours</a:t>
            </a:r>
          </a:p>
          <a:p>
            <a:pPr marL="0" indent="0">
              <a:buNone/>
            </a:pPr>
            <a:r>
              <a:rPr lang="en-US" sz="2000"/>
              <a:t>Begin date: June 1, 2020</a:t>
            </a:r>
          </a:p>
          <a:p>
            <a:pPr marL="0" indent="0">
              <a:buNone/>
            </a:pPr>
            <a:r>
              <a:rPr lang="en-US" sz="2000"/>
              <a:t>End date: August 15, 2020</a:t>
            </a:r>
          </a:p>
          <a:p>
            <a:pPr marL="0" indent="0">
              <a:buNone/>
            </a:pPr>
            <a:r>
              <a:rPr lang="en-US" sz="2000"/>
              <a:t>100/4 =25</a:t>
            </a:r>
          </a:p>
          <a:p>
            <a:pPr marL="0" indent="0">
              <a:buNone/>
            </a:pPr>
            <a:r>
              <a:rPr lang="en-US" sz="2000"/>
              <a:t>Census: July 22, 2020</a:t>
            </a:r>
          </a:p>
        </p:txBody>
      </p:sp>
    </p:spTree>
    <p:extLst>
      <p:ext uri="{BB962C8B-B14F-4D97-AF65-F5344CB8AC3E}">
        <p14:creationId xmlns:p14="http://schemas.microsoft.com/office/powerpoint/2010/main" val="97696705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9C602DC3-9AE9-41A8-A15E-4A92F171B3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itle 4">
            <a:extLst>
              <a:ext uri="{FF2B5EF4-FFF2-40B4-BE49-F238E27FC236}">
                <a16:creationId xmlns:a16="http://schemas.microsoft.com/office/drawing/2014/main" id="{FF369E9C-4610-4B1A-A75F-CA106DAA38F3}"/>
              </a:ext>
            </a:extLst>
          </p:cNvPr>
          <p:cNvSpPr>
            <a:spLocks noGrp="1"/>
          </p:cNvSpPr>
          <p:nvPr>
            <p:ph type="title"/>
          </p:nvPr>
        </p:nvSpPr>
        <p:spPr>
          <a:xfrm>
            <a:off x="1303850" y="891541"/>
            <a:ext cx="5866189" cy="4074074"/>
          </a:xfrm>
        </p:spPr>
        <p:txBody>
          <a:bodyPr vert="horz" lIns="91440" tIns="45720" rIns="91440" bIns="45720" rtlCol="0" anchor="b">
            <a:normAutofit/>
          </a:bodyPr>
          <a:lstStyle/>
          <a:p>
            <a:r>
              <a:rPr lang="en-US" sz="7500" kern="1200">
                <a:solidFill>
                  <a:schemeClr val="tx1"/>
                </a:solidFill>
                <a:latin typeface="+mj-lt"/>
                <a:ea typeface="+mj-ea"/>
                <a:cs typeface="+mj-cs"/>
              </a:rPr>
              <a:t>New Opportunities</a:t>
            </a:r>
          </a:p>
        </p:txBody>
      </p:sp>
      <p:sp>
        <p:nvSpPr>
          <p:cNvPr id="6" name="Text Placeholder 5">
            <a:extLst>
              <a:ext uri="{FF2B5EF4-FFF2-40B4-BE49-F238E27FC236}">
                <a16:creationId xmlns:a16="http://schemas.microsoft.com/office/drawing/2014/main" id="{5248E0D9-FFE4-4301-9E9F-1154995749C1}"/>
              </a:ext>
            </a:extLst>
          </p:cNvPr>
          <p:cNvSpPr>
            <a:spLocks noGrp="1"/>
          </p:cNvSpPr>
          <p:nvPr>
            <p:ph type="body" idx="1"/>
          </p:nvPr>
        </p:nvSpPr>
        <p:spPr>
          <a:xfrm>
            <a:off x="1303850" y="4965613"/>
            <a:ext cx="5866189" cy="921039"/>
          </a:xfrm>
        </p:spPr>
        <p:txBody>
          <a:bodyPr vert="horz" lIns="91440" tIns="45720" rIns="91440" bIns="45720" rtlCol="0">
            <a:normAutofit/>
          </a:bodyPr>
          <a:lstStyle/>
          <a:p>
            <a:r>
              <a:rPr lang="en-US" kern="1200">
                <a:solidFill>
                  <a:schemeClr val="tx1"/>
                </a:solidFill>
                <a:latin typeface="+mn-lt"/>
                <a:ea typeface="+mn-ea"/>
                <a:cs typeface="+mn-cs"/>
              </a:rPr>
              <a:t>Course Codes</a:t>
            </a:r>
          </a:p>
        </p:txBody>
      </p:sp>
      <p:sp>
        <p:nvSpPr>
          <p:cNvPr id="13" name="Rectangle 12">
            <a:extLst>
              <a:ext uri="{FF2B5EF4-FFF2-40B4-BE49-F238E27FC236}">
                <a16:creationId xmlns:a16="http://schemas.microsoft.com/office/drawing/2014/main" id="{1FD8995B-B799-4347-9329-AB4302D71F8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891540"/>
            <a:ext cx="722376" cy="5071110"/>
          </a:xfrm>
          <a:prstGeom prst="rect">
            <a:avLst/>
          </a:prstGeom>
          <a:solidFill>
            <a:srgbClr val="4C525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06B9930B-1C7C-4FD2-8FC6-263F72BA814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552509" y="891540"/>
            <a:ext cx="4639186" cy="5071110"/>
          </a:xfrm>
          <a:prstGeom prst="rect">
            <a:avLst/>
          </a:prstGeom>
          <a:solidFill>
            <a:srgbClr val="687074"/>
          </a:solidFill>
          <a:ln>
            <a:noFill/>
          </a:ln>
          <a:effectLst>
            <a:outerShdw blurRad="406400" dist="317500" dir="5400000" sx="89000" sy="89000"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1435684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7" name="Rectangle 26">
            <a:extLst>
              <a:ext uri="{FF2B5EF4-FFF2-40B4-BE49-F238E27FC236}">
                <a16:creationId xmlns:a16="http://schemas.microsoft.com/office/drawing/2014/main" id="{806647BE-17BC-4CA2-9DA3-C1695F1602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8B21404-4BE5-4A42-8F4C-ED40D485CB21}"/>
              </a:ext>
            </a:extLst>
          </p:cNvPr>
          <p:cNvSpPr>
            <a:spLocks noGrp="1"/>
          </p:cNvSpPr>
          <p:nvPr>
            <p:ph type="title"/>
          </p:nvPr>
        </p:nvSpPr>
        <p:spPr>
          <a:xfrm>
            <a:off x="1303850" y="891541"/>
            <a:ext cx="5866189" cy="4074074"/>
          </a:xfrm>
        </p:spPr>
        <p:txBody>
          <a:bodyPr vert="horz" lIns="91440" tIns="45720" rIns="91440" bIns="45720" rtlCol="0" anchor="b">
            <a:normAutofit/>
          </a:bodyPr>
          <a:lstStyle/>
          <a:p>
            <a:r>
              <a:rPr lang="en-US" sz="8800"/>
              <a:t>First and foremost</a:t>
            </a:r>
          </a:p>
        </p:txBody>
      </p:sp>
      <p:sp>
        <p:nvSpPr>
          <p:cNvPr id="29" name="Rectangle 28">
            <a:extLst>
              <a:ext uri="{FF2B5EF4-FFF2-40B4-BE49-F238E27FC236}">
                <a16:creationId xmlns:a16="http://schemas.microsoft.com/office/drawing/2014/main" id="{D7D32065-BC60-4FA9-9D89-111C744F50F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891540"/>
            <a:ext cx="722376" cy="5071110"/>
          </a:xfrm>
          <a:prstGeom prst="rect">
            <a:avLst/>
          </a:prstGeom>
          <a:solidFill>
            <a:srgbClr val="4C525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descr="A close up of a piece of paper&#10;&#10;Description automatically generated">
            <a:extLst>
              <a:ext uri="{FF2B5EF4-FFF2-40B4-BE49-F238E27FC236}">
                <a16:creationId xmlns:a16="http://schemas.microsoft.com/office/drawing/2014/main" id="{69C4C090-6F91-484B-AF81-882966F8CE54}"/>
              </a:ext>
            </a:extLst>
          </p:cNvPr>
          <p:cNvPicPr>
            <a:picLocks noChangeAspect="1"/>
          </p:cNvPicPr>
          <p:nvPr/>
        </p:nvPicPr>
        <p:blipFill rotWithShape="1">
          <a:blip r:embed="rId2"/>
          <a:srcRect l="23882" r="20084" b="-2"/>
          <a:stretch/>
        </p:blipFill>
        <p:spPr>
          <a:xfrm>
            <a:off x="7552815" y="891540"/>
            <a:ext cx="4639186" cy="5071110"/>
          </a:xfrm>
          <a:prstGeom prst="rect">
            <a:avLst/>
          </a:prstGeom>
          <a:effectLst>
            <a:outerShdw blurRad="406400" dist="317500" dir="5400000" sx="89000" sy="89000" rotWithShape="0">
              <a:prstClr val="black">
                <a:alpha val="15000"/>
              </a:prstClr>
            </a:outerShdw>
          </a:effectLst>
        </p:spPr>
      </p:pic>
    </p:spTree>
    <p:extLst>
      <p:ext uri="{BB962C8B-B14F-4D97-AF65-F5344CB8AC3E}">
        <p14:creationId xmlns:p14="http://schemas.microsoft.com/office/powerpoint/2010/main" val="229966259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42A5316D-ED2F-4F89-B4B4-8D9240B1A34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2013557" cy="6858000"/>
          </a:xfrm>
          <a:prstGeom prst="rect">
            <a:avLst/>
          </a:prstGeom>
          <a:solidFill>
            <a:srgbClr val="7F7F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93F1793D-BC6F-4B8D-AF15-C1E92C4CD514}"/>
              </a:ext>
            </a:extLst>
          </p:cNvPr>
          <p:cNvSpPr>
            <a:spLocks noGrp="1"/>
          </p:cNvSpPr>
          <p:nvPr>
            <p:ph type="title"/>
          </p:nvPr>
        </p:nvSpPr>
        <p:spPr>
          <a:xfrm>
            <a:off x="694510" y="1487272"/>
            <a:ext cx="2743200" cy="2743200"/>
          </a:xfrm>
          <a:prstGeom prst="ellipse">
            <a:avLst/>
          </a:prstGeom>
          <a:solidFill>
            <a:srgbClr val="262626"/>
          </a:solidFill>
          <a:ln w="174625" cmpd="thinThick">
            <a:solidFill>
              <a:srgbClr val="262626"/>
            </a:solidFill>
          </a:ln>
        </p:spPr>
        <p:txBody>
          <a:bodyPr vert="horz" lIns="91440" tIns="45720" rIns="91440" bIns="45720" rtlCol="0">
            <a:normAutofit/>
          </a:bodyPr>
          <a:lstStyle/>
          <a:p>
            <a:pPr algn="ctr"/>
            <a:r>
              <a:rPr lang="en-US" sz="2600" kern="1200">
                <a:solidFill>
                  <a:srgbClr val="FFFFFF"/>
                </a:solidFill>
                <a:latin typeface="+mj-lt"/>
                <a:ea typeface="+mj-ea"/>
                <a:cs typeface="+mj-cs"/>
              </a:rPr>
              <a:t>New Course Codes – As of 8/1/2019</a:t>
            </a:r>
          </a:p>
        </p:txBody>
      </p:sp>
      <p:graphicFrame>
        <p:nvGraphicFramePr>
          <p:cNvPr id="8" name="Content Placeholder 4">
            <a:extLst>
              <a:ext uri="{FF2B5EF4-FFF2-40B4-BE49-F238E27FC236}">
                <a16:creationId xmlns:a16="http://schemas.microsoft.com/office/drawing/2014/main" id="{40BCD4E7-84EB-44F5-8E21-A87F019D41D1}"/>
              </a:ext>
            </a:extLst>
          </p:cNvPr>
          <p:cNvGraphicFramePr>
            <a:graphicFrameLocks/>
          </p:cNvGraphicFramePr>
          <p:nvPr>
            <p:extLst>
              <p:ext uri="{D42A27DB-BD31-4B8C-83A1-F6EECF244321}">
                <p14:modId xmlns:p14="http://schemas.microsoft.com/office/powerpoint/2010/main" val="1412114864"/>
              </p:ext>
            </p:extLst>
          </p:nvPr>
        </p:nvGraphicFramePr>
        <p:xfrm>
          <a:off x="3590222" y="566618"/>
          <a:ext cx="8104473" cy="6065675"/>
        </p:xfrm>
        <a:graphic>
          <a:graphicData uri="http://schemas.openxmlformats.org/drawingml/2006/table">
            <a:tbl>
              <a:tblPr firstRow="1" bandRow="1">
                <a:noFill/>
              </a:tblPr>
              <a:tblGrid>
                <a:gridCol w="1043050">
                  <a:extLst>
                    <a:ext uri="{9D8B030D-6E8A-4147-A177-3AD203B41FA5}">
                      <a16:colId xmlns:a16="http://schemas.microsoft.com/office/drawing/2014/main" val="1054792588"/>
                    </a:ext>
                  </a:extLst>
                </a:gridCol>
                <a:gridCol w="3305039">
                  <a:extLst>
                    <a:ext uri="{9D8B030D-6E8A-4147-A177-3AD203B41FA5}">
                      <a16:colId xmlns:a16="http://schemas.microsoft.com/office/drawing/2014/main" val="521353896"/>
                    </a:ext>
                  </a:extLst>
                </a:gridCol>
                <a:gridCol w="1133782">
                  <a:extLst>
                    <a:ext uri="{9D8B030D-6E8A-4147-A177-3AD203B41FA5}">
                      <a16:colId xmlns:a16="http://schemas.microsoft.com/office/drawing/2014/main" val="715661524"/>
                    </a:ext>
                  </a:extLst>
                </a:gridCol>
                <a:gridCol w="1163369">
                  <a:extLst>
                    <a:ext uri="{9D8B030D-6E8A-4147-A177-3AD203B41FA5}">
                      <a16:colId xmlns:a16="http://schemas.microsoft.com/office/drawing/2014/main" val="2785199716"/>
                    </a:ext>
                  </a:extLst>
                </a:gridCol>
                <a:gridCol w="1459233">
                  <a:extLst>
                    <a:ext uri="{9D8B030D-6E8A-4147-A177-3AD203B41FA5}">
                      <a16:colId xmlns:a16="http://schemas.microsoft.com/office/drawing/2014/main" val="854155500"/>
                    </a:ext>
                  </a:extLst>
                </a:gridCol>
              </a:tblGrid>
              <a:tr h="609395">
                <a:tc>
                  <a:txBody>
                    <a:bodyPr/>
                    <a:lstStyle/>
                    <a:p>
                      <a:pPr algn="l" fontAlgn="b"/>
                      <a:r>
                        <a:rPr lang="en-US" sz="1400" b="1" i="0" u="none" strike="noStrike" cap="all" spc="150" dirty="0">
                          <a:solidFill>
                            <a:schemeClr val="lt1"/>
                          </a:solidFill>
                          <a:effectLst/>
                          <a:latin typeface="Calibri" panose="020F0502020204030204" pitchFamily="34" charset="0"/>
                        </a:rPr>
                        <a:t>Name</a:t>
                      </a:r>
                    </a:p>
                  </a:txBody>
                  <a:tcPr marL="66140" marR="66140" marT="66140" marB="66140" anchor="b">
                    <a:lnL w="12700" cmpd="sng">
                      <a:noFill/>
                    </a:lnL>
                    <a:lnR w="12700" cmpd="sng">
                      <a:noFill/>
                    </a:lnR>
                    <a:lnT w="12700" cmpd="sng">
                      <a:noFill/>
                    </a:lnT>
                    <a:lnB w="38100" cmpd="sng">
                      <a:noFill/>
                    </a:lnB>
                    <a:solidFill>
                      <a:srgbClr val="505356"/>
                    </a:solidFill>
                  </a:tcPr>
                </a:tc>
                <a:tc>
                  <a:txBody>
                    <a:bodyPr/>
                    <a:lstStyle/>
                    <a:p>
                      <a:pPr algn="l" fontAlgn="b"/>
                      <a:r>
                        <a:rPr lang="en-US" sz="1400" b="1" i="0" u="none" strike="noStrike" cap="all" spc="150" dirty="0">
                          <a:solidFill>
                            <a:schemeClr val="lt1"/>
                          </a:solidFill>
                          <a:effectLst/>
                          <a:latin typeface="Calibri" panose="020F0502020204030204" pitchFamily="34" charset="0"/>
                        </a:rPr>
                        <a:t>Title</a:t>
                      </a:r>
                    </a:p>
                  </a:txBody>
                  <a:tcPr marL="66140" marR="66140" marT="66140" marB="66140" anchor="b">
                    <a:lnL w="12700" cmpd="sng">
                      <a:noFill/>
                    </a:lnL>
                    <a:lnR w="12700" cmpd="sng">
                      <a:noFill/>
                    </a:lnR>
                    <a:lnT w="12700" cmpd="sng">
                      <a:noFill/>
                    </a:lnT>
                    <a:lnB w="38100" cmpd="sng">
                      <a:noFill/>
                    </a:lnB>
                    <a:solidFill>
                      <a:srgbClr val="505356"/>
                    </a:solidFill>
                  </a:tcPr>
                </a:tc>
                <a:tc>
                  <a:txBody>
                    <a:bodyPr/>
                    <a:lstStyle/>
                    <a:p>
                      <a:pPr algn="l" fontAlgn="b"/>
                      <a:r>
                        <a:rPr lang="en-US" sz="1400" b="1" i="0" u="none" strike="noStrike" cap="all" spc="150" dirty="0">
                          <a:solidFill>
                            <a:schemeClr val="lt1"/>
                          </a:solidFill>
                          <a:effectLst/>
                          <a:latin typeface="Calibri" panose="020F0502020204030204" pitchFamily="34" charset="0"/>
                        </a:rPr>
                        <a:t>Start Date</a:t>
                      </a:r>
                    </a:p>
                  </a:txBody>
                  <a:tcPr marL="66140" marR="66140" marT="66140" marB="66140" anchor="b">
                    <a:lnL w="12700" cmpd="sng">
                      <a:noFill/>
                    </a:lnL>
                    <a:lnR w="12700" cmpd="sng">
                      <a:noFill/>
                    </a:lnR>
                    <a:lnT w="12700" cmpd="sng">
                      <a:noFill/>
                    </a:lnT>
                    <a:lnB w="38100" cmpd="sng">
                      <a:noFill/>
                    </a:lnB>
                    <a:solidFill>
                      <a:srgbClr val="505356"/>
                    </a:solidFill>
                  </a:tcPr>
                </a:tc>
                <a:tc>
                  <a:txBody>
                    <a:bodyPr/>
                    <a:lstStyle/>
                    <a:p>
                      <a:pPr algn="ctr" fontAlgn="b"/>
                      <a:r>
                        <a:rPr lang="en-US" sz="1400" b="1" i="0" u="none" strike="noStrike" cap="all" spc="150" dirty="0">
                          <a:solidFill>
                            <a:schemeClr val="lt1"/>
                          </a:solidFill>
                          <a:effectLst/>
                          <a:latin typeface="Calibri" panose="020F0502020204030204" pitchFamily="34" charset="0"/>
                        </a:rPr>
                        <a:t>Tier Funding</a:t>
                      </a:r>
                    </a:p>
                  </a:txBody>
                  <a:tcPr marL="66140" marR="66140" marT="66140" marB="66140" anchor="b">
                    <a:lnL w="12700" cmpd="sng">
                      <a:noFill/>
                    </a:lnL>
                    <a:lnR w="12700" cmpd="sng">
                      <a:noFill/>
                    </a:lnR>
                    <a:lnT w="12700" cmpd="sng">
                      <a:noFill/>
                    </a:lnT>
                    <a:lnB w="38100" cmpd="sng">
                      <a:noFill/>
                    </a:lnB>
                    <a:solidFill>
                      <a:srgbClr val="505356"/>
                    </a:solidFill>
                  </a:tcPr>
                </a:tc>
                <a:tc>
                  <a:txBody>
                    <a:bodyPr/>
                    <a:lstStyle/>
                    <a:p>
                      <a:pPr algn="ctr" fontAlgn="b"/>
                      <a:r>
                        <a:rPr lang="en-US" sz="1400" b="1" i="0" u="none" strike="noStrike" cap="all" spc="150" dirty="0">
                          <a:solidFill>
                            <a:schemeClr val="lt1"/>
                          </a:solidFill>
                          <a:effectLst/>
                          <a:latin typeface="Calibri" panose="020F0502020204030204" pitchFamily="34" charset="0"/>
                        </a:rPr>
                        <a:t>Maximum Hours</a:t>
                      </a:r>
                    </a:p>
                  </a:txBody>
                  <a:tcPr marL="66140" marR="66140" marT="66140" marB="66140" anchor="b">
                    <a:lnL w="12700" cmpd="sng">
                      <a:noFill/>
                    </a:lnL>
                    <a:lnR w="12700" cmpd="sng">
                      <a:noFill/>
                    </a:lnR>
                    <a:lnT w="12700" cmpd="sng">
                      <a:noFill/>
                    </a:lnT>
                    <a:lnB w="38100" cmpd="sng">
                      <a:noFill/>
                    </a:lnB>
                    <a:solidFill>
                      <a:srgbClr val="505356"/>
                    </a:solidFill>
                  </a:tcPr>
                </a:tc>
                <a:extLst>
                  <a:ext uri="{0D108BD9-81ED-4DB2-BD59-A6C34878D82A}">
                    <a16:rowId xmlns:a16="http://schemas.microsoft.com/office/drawing/2014/main" val="3839755393"/>
                  </a:ext>
                </a:extLst>
              </a:tr>
              <a:tr h="460980">
                <a:tc>
                  <a:txBody>
                    <a:bodyPr/>
                    <a:lstStyle/>
                    <a:p>
                      <a:pPr algn="l" fontAlgn="b"/>
                      <a:r>
                        <a:rPr lang="en-US" sz="1500" b="0" i="0" u="none" strike="noStrike" cap="none" spc="0" dirty="0">
                          <a:solidFill>
                            <a:schemeClr val="tx1"/>
                          </a:solidFill>
                          <a:effectLst/>
                          <a:latin typeface="Calibri" panose="020F0502020204030204" pitchFamily="34" charset="0"/>
                        </a:rPr>
                        <a:t>AUT-3500</a:t>
                      </a:r>
                    </a:p>
                  </a:txBody>
                  <a:tcPr marL="66140" marR="66140" marT="66140" marB="66140" anchor="b">
                    <a:lnL w="12700" cmpd="sng">
                      <a:noFill/>
                      <a:prstDash val="solid"/>
                    </a:lnL>
                    <a:lnR w="12700" cmpd="sng">
                      <a:noFill/>
                      <a:prstDash val="solid"/>
                    </a:lnR>
                    <a:lnT w="38100" cmpd="sng">
                      <a:noFill/>
                    </a:lnT>
                    <a:lnB w="12700" cmpd="sng">
                      <a:noFill/>
                      <a:prstDash val="solid"/>
                    </a:lnB>
                    <a:noFill/>
                  </a:tcPr>
                </a:tc>
                <a:tc>
                  <a:txBody>
                    <a:bodyPr/>
                    <a:lstStyle/>
                    <a:p>
                      <a:pPr algn="l" fontAlgn="b"/>
                      <a:r>
                        <a:rPr lang="en-US" sz="1500" b="0" i="0" u="none" strike="noStrike" cap="none" spc="0" dirty="0">
                          <a:solidFill>
                            <a:schemeClr val="tx1"/>
                          </a:solidFill>
                          <a:effectLst/>
                          <a:latin typeface="Calibri" panose="020F0502020204030204" pitchFamily="34" charset="0"/>
                        </a:rPr>
                        <a:t>Certified Automotive Tire Service (ATS)</a:t>
                      </a:r>
                    </a:p>
                  </a:txBody>
                  <a:tcPr marL="66140" marR="66140" marT="66140" marB="66140" anchor="b">
                    <a:lnL w="12700" cmpd="sng">
                      <a:noFill/>
                      <a:prstDash val="solid"/>
                    </a:lnL>
                    <a:lnR w="12700" cmpd="sng">
                      <a:noFill/>
                      <a:prstDash val="solid"/>
                    </a:lnR>
                    <a:lnT w="38100" cmpd="sng">
                      <a:noFill/>
                    </a:lnT>
                    <a:lnB w="12700" cmpd="sng">
                      <a:noFill/>
                      <a:prstDash val="solid"/>
                    </a:lnB>
                    <a:noFill/>
                  </a:tcPr>
                </a:tc>
                <a:tc>
                  <a:txBody>
                    <a:bodyPr/>
                    <a:lstStyle/>
                    <a:p>
                      <a:pPr algn="r" fontAlgn="b"/>
                      <a:r>
                        <a:rPr lang="en-US" sz="1500" b="0" i="0" u="none" strike="noStrike" cap="none" spc="0">
                          <a:solidFill>
                            <a:schemeClr val="tx1"/>
                          </a:solidFill>
                          <a:effectLst/>
                          <a:latin typeface="Calibri" panose="020F0502020204030204" pitchFamily="34" charset="0"/>
                        </a:rPr>
                        <a:t>9/20/2019</a:t>
                      </a:r>
                    </a:p>
                  </a:txBody>
                  <a:tcPr marL="66140" marR="66140" marT="66140" marB="66140" anchor="b">
                    <a:lnL w="12700" cmpd="sng">
                      <a:noFill/>
                      <a:prstDash val="solid"/>
                    </a:lnL>
                    <a:lnR w="12700" cmpd="sng">
                      <a:noFill/>
                      <a:prstDash val="solid"/>
                    </a:lnR>
                    <a:lnT w="38100" cmpd="sng">
                      <a:noFill/>
                    </a:lnT>
                    <a:lnB w="12700" cmpd="sng">
                      <a:noFill/>
                      <a:prstDash val="solid"/>
                    </a:lnB>
                    <a:noFill/>
                  </a:tcPr>
                </a:tc>
                <a:tc>
                  <a:txBody>
                    <a:bodyPr/>
                    <a:lstStyle/>
                    <a:p>
                      <a:pPr algn="ctr" fontAlgn="b"/>
                      <a:r>
                        <a:rPr lang="en-US" sz="1500" b="0" i="0" u="none" strike="noStrike" cap="none" spc="0">
                          <a:solidFill>
                            <a:schemeClr val="tx1"/>
                          </a:solidFill>
                          <a:effectLst/>
                          <a:latin typeface="Calibri" panose="020F0502020204030204" pitchFamily="34" charset="0"/>
                        </a:rPr>
                        <a:t>3</a:t>
                      </a:r>
                    </a:p>
                  </a:txBody>
                  <a:tcPr marL="66140" marR="66140" marT="66140" marB="66140" anchor="b">
                    <a:lnL w="12700" cmpd="sng">
                      <a:noFill/>
                      <a:prstDash val="solid"/>
                    </a:lnL>
                    <a:lnR w="12700" cmpd="sng">
                      <a:noFill/>
                      <a:prstDash val="solid"/>
                    </a:lnR>
                    <a:lnT w="38100" cmpd="sng">
                      <a:noFill/>
                    </a:lnT>
                    <a:lnB w="12700" cmpd="sng">
                      <a:noFill/>
                      <a:prstDash val="solid"/>
                    </a:lnB>
                    <a:noFill/>
                  </a:tcPr>
                </a:tc>
                <a:tc>
                  <a:txBody>
                    <a:bodyPr/>
                    <a:lstStyle/>
                    <a:p>
                      <a:pPr algn="ctr" fontAlgn="b"/>
                      <a:r>
                        <a:rPr lang="en-US" sz="1500" b="0" i="0" u="none" strike="noStrike" cap="none" spc="0">
                          <a:solidFill>
                            <a:schemeClr val="tx1"/>
                          </a:solidFill>
                          <a:effectLst/>
                          <a:latin typeface="Calibri" panose="020F0502020204030204" pitchFamily="34" charset="0"/>
                        </a:rPr>
                        <a:t>19</a:t>
                      </a:r>
                    </a:p>
                  </a:txBody>
                  <a:tcPr marL="66140" marR="66140" marT="66140" marB="66140" anchor="b">
                    <a:lnL w="12700" cmpd="sng">
                      <a:noFill/>
                      <a:prstDash val="solid"/>
                    </a:lnL>
                    <a:lnR w="12700" cmpd="sng">
                      <a:noFill/>
                      <a:prstDash val="solid"/>
                    </a:lnR>
                    <a:lnT w="38100" cmpd="sng">
                      <a:noFill/>
                    </a:lnT>
                    <a:lnB w="12700" cmpd="sng">
                      <a:noFill/>
                      <a:prstDash val="solid"/>
                    </a:lnB>
                    <a:noFill/>
                  </a:tcPr>
                </a:tc>
                <a:extLst>
                  <a:ext uri="{0D108BD9-81ED-4DB2-BD59-A6C34878D82A}">
                    <a16:rowId xmlns:a16="http://schemas.microsoft.com/office/drawing/2014/main" val="2719434055"/>
                  </a:ext>
                </a:extLst>
              </a:tr>
              <a:tr h="460980">
                <a:tc>
                  <a:txBody>
                    <a:bodyPr/>
                    <a:lstStyle/>
                    <a:p>
                      <a:pPr algn="l" fontAlgn="b"/>
                      <a:r>
                        <a:rPr lang="en-US" sz="1500" b="0" i="0" u="none" strike="noStrike" cap="none" spc="0">
                          <a:solidFill>
                            <a:schemeClr val="tx1"/>
                          </a:solidFill>
                          <a:effectLst/>
                          <a:latin typeface="Calibri" panose="020F0502020204030204" pitchFamily="34" charset="0"/>
                        </a:rPr>
                        <a:t>CAR-3201</a:t>
                      </a:r>
                    </a:p>
                  </a:txBody>
                  <a:tcPr marL="66140" marR="66140" marT="66140" marB="66140" anchor="b">
                    <a:lnL w="12700" cmpd="sng">
                      <a:noFill/>
                      <a:prstDash val="solid"/>
                    </a:lnL>
                    <a:lnR w="12700" cmpd="sng">
                      <a:noFill/>
                      <a:prstDash val="solid"/>
                    </a:lnR>
                    <a:lnT w="12700" cmpd="sng">
                      <a:noFill/>
                      <a:prstDash val="solid"/>
                    </a:lnT>
                    <a:lnB w="12700" cmpd="sng">
                      <a:noFill/>
                      <a:prstDash val="solid"/>
                    </a:lnB>
                    <a:solidFill>
                      <a:srgbClr val="000000">
                        <a:alpha val="7843"/>
                      </a:srgbClr>
                    </a:solidFill>
                  </a:tcPr>
                </a:tc>
                <a:tc>
                  <a:txBody>
                    <a:bodyPr/>
                    <a:lstStyle/>
                    <a:p>
                      <a:pPr algn="l" fontAlgn="b"/>
                      <a:r>
                        <a:rPr lang="en-US" sz="1500" b="0" i="0" u="none" strike="noStrike" cap="none" spc="0" dirty="0">
                          <a:solidFill>
                            <a:schemeClr val="tx1"/>
                          </a:solidFill>
                          <a:effectLst/>
                          <a:latin typeface="Calibri" panose="020F0502020204030204" pitchFamily="34" charset="0"/>
                        </a:rPr>
                        <a:t>General Contractors Continuing Education</a:t>
                      </a:r>
                    </a:p>
                  </a:txBody>
                  <a:tcPr marL="66140" marR="66140" marT="66140" marB="66140" anchor="b">
                    <a:lnL w="12700" cmpd="sng">
                      <a:noFill/>
                      <a:prstDash val="solid"/>
                    </a:lnL>
                    <a:lnR w="12700" cmpd="sng">
                      <a:noFill/>
                      <a:prstDash val="solid"/>
                    </a:lnR>
                    <a:lnT w="12700" cmpd="sng">
                      <a:noFill/>
                      <a:prstDash val="solid"/>
                    </a:lnT>
                    <a:lnB w="12700" cmpd="sng">
                      <a:noFill/>
                      <a:prstDash val="solid"/>
                    </a:lnB>
                    <a:solidFill>
                      <a:srgbClr val="000000">
                        <a:alpha val="7843"/>
                      </a:srgbClr>
                    </a:solidFill>
                  </a:tcPr>
                </a:tc>
                <a:tc>
                  <a:txBody>
                    <a:bodyPr/>
                    <a:lstStyle/>
                    <a:p>
                      <a:pPr algn="r" fontAlgn="b"/>
                      <a:r>
                        <a:rPr lang="en-US" sz="1500" b="0" i="0" u="none" strike="noStrike" cap="none" spc="0">
                          <a:solidFill>
                            <a:schemeClr val="tx1"/>
                          </a:solidFill>
                          <a:effectLst/>
                          <a:latin typeface="Calibri" panose="020F0502020204030204" pitchFamily="34" charset="0"/>
                        </a:rPr>
                        <a:t>3/20/2020</a:t>
                      </a:r>
                    </a:p>
                  </a:txBody>
                  <a:tcPr marL="66140" marR="66140" marT="66140" marB="66140" anchor="b">
                    <a:lnL w="12700" cmpd="sng">
                      <a:noFill/>
                      <a:prstDash val="solid"/>
                    </a:lnL>
                    <a:lnR w="12700" cmpd="sng">
                      <a:noFill/>
                      <a:prstDash val="solid"/>
                    </a:lnR>
                    <a:lnT w="12700" cmpd="sng">
                      <a:noFill/>
                      <a:prstDash val="solid"/>
                    </a:lnT>
                    <a:lnB w="12700" cmpd="sng">
                      <a:noFill/>
                      <a:prstDash val="solid"/>
                    </a:lnB>
                    <a:solidFill>
                      <a:srgbClr val="000000">
                        <a:alpha val="7843"/>
                      </a:srgbClr>
                    </a:solidFill>
                  </a:tcPr>
                </a:tc>
                <a:tc>
                  <a:txBody>
                    <a:bodyPr/>
                    <a:lstStyle/>
                    <a:p>
                      <a:pPr algn="ctr" fontAlgn="b"/>
                      <a:r>
                        <a:rPr lang="en-US" sz="1500" b="0" i="0" u="none" strike="noStrike" cap="none" spc="0">
                          <a:solidFill>
                            <a:schemeClr val="tx1"/>
                          </a:solidFill>
                          <a:effectLst/>
                          <a:latin typeface="Calibri" panose="020F0502020204030204" pitchFamily="34" charset="0"/>
                        </a:rPr>
                        <a:t>3</a:t>
                      </a:r>
                    </a:p>
                  </a:txBody>
                  <a:tcPr marL="66140" marR="66140" marT="66140" marB="66140" anchor="b">
                    <a:lnL w="12700" cmpd="sng">
                      <a:noFill/>
                      <a:prstDash val="solid"/>
                    </a:lnL>
                    <a:lnR w="12700" cmpd="sng">
                      <a:noFill/>
                      <a:prstDash val="solid"/>
                    </a:lnR>
                    <a:lnT w="12700" cmpd="sng">
                      <a:noFill/>
                      <a:prstDash val="solid"/>
                    </a:lnT>
                    <a:lnB w="12700" cmpd="sng">
                      <a:noFill/>
                      <a:prstDash val="solid"/>
                    </a:lnB>
                    <a:solidFill>
                      <a:srgbClr val="000000">
                        <a:alpha val="7843"/>
                      </a:srgbClr>
                    </a:solidFill>
                  </a:tcPr>
                </a:tc>
                <a:tc>
                  <a:txBody>
                    <a:bodyPr/>
                    <a:lstStyle/>
                    <a:p>
                      <a:pPr algn="ctr" fontAlgn="b"/>
                      <a:r>
                        <a:rPr lang="en-US" sz="1500" b="0" i="0" u="none" strike="noStrike" cap="none" spc="0">
                          <a:solidFill>
                            <a:schemeClr val="tx1"/>
                          </a:solidFill>
                          <a:effectLst/>
                          <a:latin typeface="Calibri" panose="020F0502020204030204" pitchFamily="34" charset="0"/>
                        </a:rPr>
                        <a:t>10</a:t>
                      </a:r>
                    </a:p>
                  </a:txBody>
                  <a:tcPr marL="66140" marR="66140" marT="66140" marB="66140" anchor="b">
                    <a:lnL w="12700" cmpd="sng">
                      <a:noFill/>
                      <a:prstDash val="solid"/>
                    </a:lnL>
                    <a:lnR w="12700" cmpd="sng">
                      <a:noFill/>
                      <a:prstDash val="solid"/>
                    </a:lnR>
                    <a:lnT w="12700" cmpd="sng">
                      <a:noFill/>
                      <a:prstDash val="solid"/>
                    </a:lnT>
                    <a:lnB w="12700" cmpd="sng">
                      <a:noFill/>
                      <a:prstDash val="solid"/>
                    </a:lnB>
                    <a:solidFill>
                      <a:srgbClr val="000000">
                        <a:alpha val="7843"/>
                      </a:srgbClr>
                    </a:solidFill>
                  </a:tcPr>
                </a:tc>
                <a:extLst>
                  <a:ext uri="{0D108BD9-81ED-4DB2-BD59-A6C34878D82A}">
                    <a16:rowId xmlns:a16="http://schemas.microsoft.com/office/drawing/2014/main" val="1829088910"/>
                  </a:ext>
                </a:extLst>
              </a:tr>
              <a:tr h="460980">
                <a:tc>
                  <a:txBody>
                    <a:bodyPr/>
                    <a:lstStyle/>
                    <a:p>
                      <a:pPr algn="l" fontAlgn="b"/>
                      <a:r>
                        <a:rPr lang="en-US" sz="1500" b="0" i="0" u="none" strike="noStrike" cap="none" spc="0">
                          <a:solidFill>
                            <a:schemeClr val="tx1"/>
                          </a:solidFill>
                          <a:effectLst/>
                          <a:latin typeface="Calibri" panose="020F0502020204030204" pitchFamily="34" charset="0"/>
                        </a:rPr>
                        <a:t>CJC-5033</a:t>
                      </a:r>
                    </a:p>
                  </a:txBody>
                  <a:tcPr marL="66140" marR="66140" marT="66140" marB="66140" anchor="b">
                    <a:lnL w="12700" cmpd="sng">
                      <a:noFill/>
                      <a:prstDash val="solid"/>
                    </a:lnL>
                    <a:lnR w="12700" cmpd="sng">
                      <a:noFill/>
                      <a:prstDash val="solid"/>
                    </a:lnR>
                    <a:lnT w="12700" cmpd="sng">
                      <a:noFill/>
                      <a:prstDash val="solid"/>
                    </a:lnT>
                    <a:lnB w="12700" cmpd="sng">
                      <a:noFill/>
                      <a:prstDash val="solid"/>
                    </a:lnB>
                    <a:noFill/>
                  </a:tcPr>
                </a:tc>
                <a:tc>
                  <a:txBody>
                    <a:bodyPr/>
                    <a:lstStyle/>
                    <a:p>
                      <a:pPr algn="l" fontAlgn="b"/>
                      <a:r>
                        <a:rPr lang="en-US" sz="1500" b="0" i="0" u="none" strike="noStrike" cap="none" spc="0" dirty="0">
                          <a:solidFill>
                            <a:schemeClr val="tx1"/>
                          </a:solidFill>
                          <a:effectLst/>
                          <a:latin typeface="Calibri" panose="020F0502020204030204" pitchFamily="34" charset="0"/>
                        </a:rPr>
                        <a:t>NCDPS Pre-Basic Training</a:t>
                      </a:r>
                    </a:p>
                  </a:txBody>
                  <a:tcPr marL="66140" marR="66140" marT="66140" marB="66140" anchor="b">
                    <a:lnL w="12700" cmpd="sng">
                      <a:noFill/>
                      <a:prstDash val="solid"/>
                    </a:lnL>
                    <a:lnR w="12700" cmpd="sng">
                      <a:noFill/>
                      <a:prstDash val="solid"/>
                    </a:lnR>
                    <a:lnT w="12700" cmpd="sng">
                      <a:noFill/>
                      <a:prstDash val="solid"/>
                    </a:lnT>
                    <a:lnB w="12700" cmpd="sng">
                      <a:noFill/>
                      <a:prstDash val="solid"/>
                    </a:lnB>
                    <a:noFill/>
                  </a:tcPr>
                </a:tc>
                <a:tc>
                  <a:txBody>
                    <a:bodyPr/>
                    <a:lstStyle/>
                    <a:p>
                      <a:pPr algn="r" fontAlgn="b"/>
                      <a:r>
                        <a:rPr lang="en-US" sz="1500" b="0" i="0" u="none" strike="noStrike" cap="none" spc="0">
                          <a:solidFill>
                            <a:schemeClr val="tx1"/>
                          </a:solidFill>
                          <a:effectLst/>
                          <a:latin typeface="Calibri" panose="020F0502020204030204" pitchFamily="34" charset="0"/>
                        </a:rPr>
                        <a:t>11/15/2019</a:t>
                      </a:r>
                    </a:p>
                  </a:txBody>
                  <a:tcPr marL="66140" marR="66140" marT="66140" marB="66140" anchor="b">
                    <a:lnL w="12700" cmpd="sng">
                      <a:noFill/>
                      <a:prstDash val="solid"/>
                    </a:lnL>
                    <a:lnR w="12700" cmpd="sng">
                      <a:noFill/>
                      <a:prstDash val="solid"/>
                    </a:lnR>
                    <a:lnT w="12700" cmpd="sng">
                      <a:noFill/>
                      <a:prstDash val="solid"/>
                    </a:lnT>
                    <a:lnB w="12700" cmpd="sng">
                      <a:noFill/>
                      <a:prstDash val="solid"/>
                    </a:lnB>
                    <a:noFill/>
                  </a:tcPr>
                </a:tc>
                <a:tc>
                  <a:txBody>
                    <a:bodyPr/>
                    <a:lstStyle/>
                    <a:p>
                      <a:pPr algn="ctr" fontAlgn="b"/>
                      <a:r>
                        <a:rPr lang="en-US" sz="1500" b="0" i="0" u="none" strike="noStrike" cap="none" spc="0">
                          <a:solidFill>
                            <a:schemeClr val="tx1"/>
                          </a:solidFill>
                          <a:effectLst/>
                          <a:latin typeface="Calibri" panose="020F0502020204030204" pitchFamily="34" charset="0"/>
                        </a:rPr>
                        <a:t>3</a:t>
                      </a:r>
                    </a:p>
                  </a:txBody>
                  <a:tcPr marL="66140" marR="66140" marT="66140" marB="66140" anchor="b">
                    <a:lnL w="12700" cmpd="sng">
                      <a:noFill/>
                      <a:prstDash val="solid"/>
                    </a:lnL>
                    <a:lnR w="12700" cmpd="sng">
                      <a:noFill/>
                      <a:prstDash val="solid"/>
                    </a:lnR>
                    <a:lnT w="12700" cmpd="sng">
                      <a:noFill/>
                      <a:prstDash val="solid"/>
                    </a:lnT>
                    <a:lnB w="12700" cmpd="sng">
                      <a:noFill/>
                      <a:prstDash val="solid"/>
                    </a:lnB>
                    <a:noFill/>
                  </a:tcPr>
                </a:tc>
                <a:tc>
                  <a:txBody>
                    <a:bodyPr/>
                    <a:lstStyle/>
                    <a:p>
                      <a:pPr algn="ctr" fontAlgn="b"/>
                      <a:r>
                        <a:rPr lang="en-US" sz="1500" b="0" i="0" u="none" strike="noStrike" cap="none" spc="0">
                          <a:solidFill>
                            <a:schemeClr val="tx1"/>
                          </a:solidFill>
                          <a:effectLst/>
                          <a:latin typeface="Calibri" panose="020F0502020204030204" pitchFamily="34" charset="0"/>
                        </a:rPr>
                        <a:t>67</a:t>
                      </a:r>
                    </a:p>
                  </a:txBody>
                  <a:tcPr marL="66140" marR="66140" marT="66140" marB="66140" anchor="b">
                    <a:lnL w="12700" cmpd="sng">
                      <a:noFill/>
                      <a:prstDash val="solid"/>
                    </a:lnL>
                    <a:lnR w="12700" cmpd="sng">
                      <a:noFill/>
                      <a:prstDash val="solid"/>
                    </a:lnR>
                    <a:lnT w="12700" cmpd="sng">
                      <a:noFill/>
                      <a:prstDash val="solid"/>
                    </a:lnT>
                    <a:lnB w="12700" cmpd="sng">
                      <a:noFill/>
                      <a:prstDash val="solid"/>
                    </a:lnB>
                    <a:noFill/>
                  </a:tcPr>
                </a:tc>
                <a:extLst>
                  <a:ext uri="{0D108BD9-81ED-4DB2-BD59-A6C34878D82A}">
                    <a16:rowId xmlns:a16="http://schemas.microsoft.com/office/drawing/2014/main" val="735079963"/>
                  </a:ext>
                </a:extLst>
              </a:tr>
              <a:tr h="460980">
                <a:tc>
                  <a:txBody>
                    <a:bodyPr/>
                    <a:lstStyle/>
                    <a:p>
                      <a:pPr algn="l" fontAlgn="b"/>
                      <a:r>
                        <a:rPr lang="en-US" sz="1500" b="0" i="0" u="none" strike="noStrike" cap="none" spc="0">
                          <a:solidFill>
                            <a:schemeClr val="tx1"/>
                          </a:solidFill>
                          <a:effectLst/>
                          <a:latin typeface="Calibri" panose="020F0502020204030204" pitchFamily="34" charset="0"/>
                        </a:rPr>
                        <a:t>CJC-5034</a:t>
                      </a:r>
                    </a:p>
                  </a:txBody>
                  <a:tcPr marL="66140" marR="66140" marT="66140" marB="66140" anchor="b">
                    <a:lnL w="12700" cmpd="sng">
                      <a:noFill/>
                      <a:prstDash val="solid"/>
                    </a:lnL>
                    <a:lnR w="12700" cmpd="sng">
                      <a:noFill/>
                      <a:prstDash val="solid"/>
                    </a:lnR>
                    <a:lnT w="12700" cmpd="sng">
                      <a:noFill/>
                      <a:prstDash val="solid"/>
                    </a:lnT>
                    <a:lnB w="12700" cmpd="sng">
                      <a:noFill/>
                      <a:prstDash val="solid"/>
                    </a:lnB>
                    <a:solidFill>
                      <a:srgbClr val="000000">
                        <a:alpha val="7843"/>
                      </a:srgbClr>
                    </a:solidFill>
                  </a:tcPr>
                </a:tc>
                <a:tc>
                  <a:txBody>
                    <a:bodyPr/>
                    <a:lstStyle/>
                    <a:p>
                      <a:pPr algn="l" fontAlgn="b"/>
                      <a:r>
                        <a:rPr lang="en-US" sz="1500" b="0" i="0" u="none" strike="noStrike" cap="none" spc="0" dirty="0">
                          <a:solidFill>
                            <a:schemeClr val="tx1"/>
                          </a:solidFill>
                          <a:effectLst/>
                          <a:latin typeface="Calibri" panose="020F0502020204030204" pitchFamily="34" charset="0"/>
                        </a:rPr>
                        <a:t>Basic Correctional Officer</a:t>
                      </a:r>
                    </a:p>
                  </a:txBody>
                  <a:tcPr marL="66140" marR="66140" marT="66140" marB="66140" anchor="b">
                    <a:lnL w="12700" cmpd="sng">
                      <a:noFill/>
                      <a:prstDash val="solid"/>
                    </a:lnL>
                    <a:lnR w="12700" cmpd="sng">
                      <a:noFill/>
                      <a:prstDash val="solid"/>
                    </a:lnR>
                    <a:lnT w="12700" cmpd="sng">
                      <a:noFill/>
                      <a:prstDash val="solid"/>
                    </a:lnT>
                    <a:lnB w="12700" cmpd="sng">
                      <a:noFill/>
                      <a:prstDash val="solid"/>
                    </a:lnB>
                    <a:solidFill>
                      <a:srgbClr val="000000">
                        <a:alpha val="7843"/>
                      </a:srgbClr>
                    </a:solidFill>
                  </a:tcPr>
                </a:tc>
                <a:tc>
                  <a:txBody>
                    <a:bodyPr/>
                    <a:lstStyle/>
                    <a:p>
                      <a:pPr algn="r" fontAlgn="b"/>
                      <a:r>
                        <a:rPr lang="en-US" sz="1500" b="0" i="0" u="none" strike="noStrike" cap="none" spc="0" dirty="0">
                          <a:solidFill>
                            <a:schemeClr val="tx1"/>
                          </a:solidFill>
                          <a:effectLst/>
                          <a:latin typeface="Calibri" panose="020F0502020204030204" pitchFamily="34" charset="0"/>
                        </a:rPr>
                        <a:t>8/16/2019</a:t>
                      </a:r>
                    </a:p>
                  </a:txBody>
                  <a:tcPr marL="66140" marR="66140" marT="66140" marB="66140" anchor="b">
                    <a:lnL w="12700" cmpd="sng">
                      <a:noFill/>
                      <a:prstDash val="solid"/>
                    </a:lnL>
                    <a:lnR w="12700" cmpd="sng">
                      <a:noFill/>
                      <a:prstDash val="solid"/>
                    </a:lnR>
                    <a:lnT w="12700" cmpd="sng">
                      <a:noFill/>
                      <a:prstDash val="solid"/>
                    </a:lnT>
                    <a:lnB w="12700" cmpd="sng">
                      <a:noFill/>
                      <a:prstDash val="solid"/>
                    </a:lnB>
                    <a:solidFill>
                      <a:srgbClr val="000000">
                        <a:alpha val="7843"/>
                      </a:srgbClr>
                    </a:solidFill>
                  </a:tcPr>
                </a:tc>
                <a:tc>
                  <a:txBody>
                    <a:bodyPr/>
                    <a:lstStyle/>
                    <a:p>
                      <a:pPr algn="ctr" fontAlgn="b"/>
                      <a:r>
                        <a:rPr lang="en-US" sz="1500" b="0" i="0" u="none" strike="noStrike" cap="none" spc="0">
                          <a:solidFill>
                            <a:schemeClr val="tx1"/>
                          </a:solidFill>
                          <a:effectLst/>
                          <a:latin typeface="Calibri" panose="020F0502020204030204" pitchFamily="34" charset="0"/>
                        </a:rPr>
                        <a:t>2</a:t>
                      </a:r>
                    </a:p>
                  </a:txBody>
                  <a:tcPr marL="66140" marR="66140" marT="66140" marB="66140" anchor="b">
                    <a:lnL w="12700" cmpd="sng">
                      <a:noFill/>
                      <a:prstDash val="solid"/>
                    </a:lnL>
                    <a:lnR w="12700" cmpd="sng">
                      <a:noFill/>
                      <a:prstDash val="solid"/>
                    </a:lnR>
                    <a:lnT w="12700" cmpd="sng">
                      <a:noFill/>
                      <a:prstDash val="solid"/>
                    </a:lnT>
                    <a:lnB w="12700" cmpd="sng">
                      <a:noFill/>
                      <a:prstDash val="solid"/>
                    </a:lnB>
                    <a:solidFill>
                      <a:srgbClr val="000000">
                        <a:alpha val="7843"/>
                      </a:srgbClr>
                    </a:solidFill>
                  </a:tcPr>
                </a:tc>
                <a:tc>
                  <a:txBody>
                    <a:bodyPr/>
                    <a:lstStyle/>
                    <a:p>
                      <a:pPr algn="ctr" fontAlgn="b"/>
                      <a:r>
                        <a:rPr lang="en-US" sz="1500" b="0" i="0" u="none" strike="noStrike" cap="none" spc="0">
                          <a:solidFill>
                            <a:schemeClr val="tx1"/>
                          </a:solidFill>
                          <a:effectLst/>
                          <a:latin typeface="Calibri" panose="020F0502020204030204" pitchFamily="34" charset="0"/>
                        </a:rPr>
                        <a:t>265</a:t>
                      </a:r>
                    </a:p>
                  </a:txBody>
                  <a:tcPr marL="66140" marR="66140" marT="66140" marB="66140" anchor="b">
                    <a:lnL w="12700" cmpd="sng">
                      <a:noFill/>
                      <a:prstDash val="solid"/>
                    </a:lnL>
                    <a:lnR w="12700" cmpd="sng">
                      <a:noFill/>
                      <a:prstDash val="solid"/>
                    </a:lnR>
                    <a:lnT w="12700" cmpd="sng">
                      <a:noFill/>
                      <a:prstDash val="solid"/>
                    </a:lnT>
                    <a:lnB w="12700" cmpd="sng">
                      <a:noFill/>
                      <a:prstDash val="solid"/>
                    </a:lnB>
                    <a:solidFill>
                      <a:srgbClr val="000000">
                        <a:alpha val="7843"/>
                      </a:srgbClr>
                    </a:solidFill>
                  </a:tcPr>
                </a:tc>
                <a:extLst>
                  <a:ext uri="{0D108BD9-81ED-4DB2-BD59-A6C34878D82A}">
                    <a16:rowId xmlns:a16="http://schemas.microsoft.com/office/drawing/2014/main" val="377631602"/>
                  </a:ext>
                </a:extLst>
              </a:tr>
              <a:tr h="460980">
                <a:tc>
                  <a:txBody>
                    <a:bodyPr/>
                    <a:lstStyle/>
                    <a:p>
                      <a:pPr algn="l" fontAlgn="b"/>
                      <a:r>
                        <a:rPr lang="en-US" sz="1500" b="0" i="0" u="none" strike="noStrike" cap="none" spc="0">
                          <a:solidFill>
                            <a:schemeClr val="tx1"/>
                          </a:solidFill>
                          <a:effectLst/>
                          <a:latin typeface="Calibri" panose="020F0502020204030204" pitchFamily="34" charset="0"/>
                        </a:rPr>
                        <a:t>HEA-3022</a:t>
                      </a:r>
                    </a:p>
                  </a:txBody>
                  <a:tcPr marL="66140" marR="66140" marT="66140" marB="66140" anchor="b">
                    <a:lnL w="12700" cmpd="sng">
                      <a:noFill/>
                      <a:prstDash val="solid"/>
                    </a:lnL>
                    <a:lnR w="12700" cmpd="sng">
                      <a:noFill/>
                      <a:prstDash val="solid"/>
                    </a:lnR>
                    <a:lnT w="12700" cmpd="sng">
                      <a:noFill/>
                      <a:prstDash val="solid"/>
                    </a:lnT>
                    <a:lnB w="12700" cmpd="sng">
                      <a:noFill/>
                      <a:prstDash val="solid"/>
                    </a:lnB>
                    <a:noFill/>
                  </a:tcPr>
                </a:tc>
                <a:tc>
                  <a:txBody>
                    <a:bodyPr/>
                    <a:lstStyle/>
                    <a:p>
                      <a:pPr algn="l" fontAlgn="b"/>
                      <a:r>
                        <a:rPr lang="en-US" sz="1500" b="0" i="0" u="none" strike="noStrike" cap="none" spc="0" dirty="0">
                          <a:solidFill>
                            <a:schemeClr val="tx1"/>
                          </a:solidFill>
                          <a:effectLst/>
                          <a:latin typeface="Calibri" panose="020F0502020204030204" pitchFamily="34" charset="0"/>
                        </a:rPr>
                        <a:t>Licensed Massage Therapist CE</a:t>
                      </a:r>
                    </a:p>
                  </a:txBody>
                  <a:tcPr marL="66140" marR="66140" marT="66140" marB="66140" anchor="b">
                    <a:lnL w="12700" cmpd="sng">
                      <a:noFill/>
                      <a:prstDash val="solid"/>
                    </a:lnL>
                    <a:lnR w="12700" cmpd="sng">
                      <a:noFill/>
                      <a:prstDash val="solid"/>
                    </a:lnR>
                    <a:lnT w="12700" cmpd="sng">
                      <a:noFill/>
                      <a:prstDash val="solid"/>
                    </a:lnT>
                    <a:lnB w="12700" cmpd="sng">
                      <a:noFill/>
                      <a:prstDash val="solid"/>
                    </a:lnB>
                    <a:noFill/>
                  </a:tcPr>
                </a:tc>
                <a:tc>
                  <a:txBody>
                    <a:bodyPr/>
                    <a:lstStyle/>
                    <a:p>
                      <a:pPr algn="r" fontAlgn="b"/>
                      <a:r>
                        <a:rPr lang="en-US" sz="1500" b="0" i="0" u="none" strike="noStrike" cap="none" spc="0" dirty="0">
                          <a:solidFill>
                            <a:schemeClr val="tx1"/>
                          </a:solidFill>
                          <a:effectLst/>
                          <a:latin typeface="Calibri" panose="020F0502020204030204" pitchFamily="34" charset="0"/>
                        </a:rPr>
                        <a:t>1/17/2020</a:t>
                      </a:r>
                    </a:p>
                  </a:txBody>
                  <a:tcPr marL="66140" marR="66140" marT="66140" marB="66140" anchor="b">
                    <a:lnL w="12700" cmpd="sng">
                      <a:noFill/>
                      <a:prstDash val="solid"/>
                    </a:lnL>
                    <a:lnR w="12700" cmpd="sng">
                      <a:noFill/>
                      <a:prstDash val="solid"/>
                    </a:lnR>
                    <a:lnT w="12700" cmpd="sng">
                      <a:noFill/>
                      <a:prstDash val="solid"/>
                    </a:lnT>
                    <a:lnB w="12700" cmpd="sng">
                      <a:noFill/>
                      <a:prstDash val="solid"/>
                    </a:lnB>
                    <a:noFill/>
                  </a:tcPr>
                </a:tc>
                <a:tc>
                  <a:txBody>
                    <a:bodyPr/>
                    <a:lstStyle/>
                    <a:p>
                      <a:pPr algn="ctr" fontAlgn="b"/>
                      <a:r>
                        <a:rPr lang="en-US" sz="1500" b="0" i="0" u="none" strike="noStrike" cap="none" spc="0">
                          <a:solidFill>
                            <a:schemeClr val="tx1"/>
                          </a:solidFill>
                          <a:effectLst/>
                          <a:latin typeface="Calibri" panose="020F0502020204030204" pitchFamily="34" charset="0"/>
                        </a:rPr>
                        <a:t>3</a:t>
                      </a:r>
                    </a:p>
                  </a:txBody>
                  <a:tcPr marL="66140" marR="66140" marT="66140" marB="66140" anchor="b">
                    <a:lnL w="12700" cmpd="sng">
                      <a:noFill/>
                      <a:prstDash val="solid"/>
                    </a:lnL>
                    <a:lnR w="12700" cmpd="sng">
                      <a:noFill/>
                      <a:prstDash val="solid"/>
                    </a:lnR>
                    <a:lnT w="12700" cmpd="sng">
                      <a:noFill/>
                      <a:prstDash val="solid"/>
                    </a:lnT>
                    <a:lnB w="12700" cmpd="sng">
                      <a:noFill/>
                      <a:prstDash val="solid"/>
                    </a:lnB>
                    <a:noFill/>
                  </a:tcPr>
                </a:tc>
                <a:tc>
                  <a:txBody>
                    <a:bodyPr/>
                    <a:lstStyle/>
                    <a:p>
                      <a:pPr algn="ctr" fontAlgn="b"/>
                      <a:r>
                        <a:rPr lang="en-US" sz="1500" b="0" i="0" u="none" strike="noStrike" cap="none" spc="0">
                          <a:solidFill>
                            <a:schemeClr val="tx1"/>
                          </a:solidFill>
                          <a:effectLst/>
                          <a:latin typeface="Calibri" panose="020F0502020204030204" pitchFamily="34" charset="0"/>
                        </a:rPr>
                        <a:t>29</a:t>
                      </a:r>
                    </a:p>
                  </a:txBody>
                  <a:tcPr marL="66140" marR="66140" marT="66140" marB="66140" anchor="b">
                    <a:lnL w="12700" cmpd="sng">
                      <a:noFill/>
                      <a:prstDash val="solid"/>
                    </a:lnL>
                    <a:lnR w="12700" cmpd="sng">
                      <a:noFill/>
                      <a:prstDash val="solid"/>
                    </a:lnR>
                    <a:lnT w="12700" cmpd="sng">
                      <a:noFill/>
                      <a:prstDash val="solid"/>
                    </a:lnT>
                    <a:lnB w="12700" cmpd="sng">
                      <a:noFill/>
                      <a:prstDash val="solid"/>
                    </a:lnB>
                    <a:noFill/>
                  </a:tcPr>
                </a:tc>
                <a:extLst>
                  <a:ext uri="{0D108BD9-81ED-4DB2-BD59-A6C34878D82A}">
                    <a16:rowId xmlns:a16="http://schemas.microsoft.com/office/drawing/2014/main" val="3937844292"/>
                  </a:ext>
                </a:extLst>
              </a:tr>
              <a:tr h="460980">
                <a:tc>
                  <a:txBody>
                    <a:bodyPr/>
                    <a:lstStyle/>
                    <a:p>
                      <a:pPr algn="l" fontAlgn="b"/>
                      <a:r>
                        <a:rPr lang="en-US" sz="1500" b="0" i="0" u="none" strike="noStrike" cap="none" spc="0">
                          <a:solidFill>
                            <a:schemeClr val="tx1"/>
                          </a:solidFill>
                          <a:effectLst/>
                          <a:latin typeface="Calibri" panose="020F0502020204030204" pitchFamily="34" charset="0"/>
                        </a:rPr>
                        <a:t>HEA-3023</a:t>
                      </a:r>
                    </a:p>
                  </a:txBody>
                  <a:tcPr marL="66140" marR="66140" marT="66140" marB="66140" anchor="b">
                    <a:lnL w="12700" cmpd="sng">
                      <a:noFill/>
                      <a:prstDash val="solid"/>
                    </a:lnL>
                    <a:lnR w="12700" cmpd="sng">
                      <a:noFill/>
                      <a:prstDash val="solid"/>
                    </a:lnR>
                    <a:lnT w="12700" cmpd="sng">
                      <a:noFill/>
                      <a:prstDash val="solid"/>
                    </a:lnT>
                    <a:lnB w="12700" cmpd="sng">
                      <a:noFill/>
                      <a:prstDash val="solid"/>
                    </a:lnB>
                    <a:solidFill>
                      <a:srgbClr val="000000">
                        <a:alpha val="7843"/>
                      </a:srgbClr>
                    </a:solidFill>
                  </a:tcPr>
                </a:tc>
                <a:tc>
                  <a:txBody>
                    <a:bodyPr/>
                    <a:lstStyle/>
                    <a:p>
                      <a:pPr algn="l" fontAlgn="b"/>
                      <a:r>
                        <a:rPr lang="en-US" sz="1500" b="0" i="0" u="none" strike="noStrike" cap="none" spc="0" dirty="0" err="1">
                          <a:solidFill>
                            <a:schemeClr val="tx1"/>
                          </a:solidFill>
                          <a:effectLst/>
                          <a:latin typeface="Calibri" panose="020F0502020204030204" pitchFamily="34" charset="0"/>
                        </a:rPr>
                        <a:t>MBLEx</a:t>
                      </a:r>
                      <a:r>
                        <a:rPr lang="en-US" sz="1500" b="0" i="0" u="none" strike="noStrike" cap="none" spc="0" dirty="0">
                          <a:solidFill>
                            <a:schemeClr val="tx1"/>
                          </a:solidFill>
                          <a:effectLst/>
                          <a:latin typeface="Calibri" panose="020F0502020204030204" pitchFamily="34" charset="0"/>
                        </a:rPr>
                        <a:t> Prep</a:t>
                      </a:r>
                    </a:p>
                  </a:txBody>
                  <a:tcPr marL="66140" marR="66140" marT="66140" marB="66140" anchor="b">
                    <a:lnL w="12700" cmpd="sng">
                      <a:noFill/>
                      <a:prstDash val="solid"/>
                    </a:lnL>
                    <a:lnR w="12700" cmpd="sng">
                      <a:noFill/>
                      <a:prstDash val="solid"/>
                    </a:lnR>
                    <a:lnT w="12700" cmpd="sng">
                      <a:noFill/>
                      <a:prstDash val="solid"/>
                    </a:lnT>
                    <a:lnB w="12700" cmpd="sng">
                      <a:noFill/>
                      <a:prstDash val="solid"/>
                    </a:lnB>
                    <a:solidFill>
                      <a:srgbClr val="000000">
                        <a:alpha val="7843"/>
                      </a:srgbClr>
                    </a:solidFill>
                  </a:tcPr>
                </a:tc>
                <a:tc>
                  <a:txBody>
                    <a:bodyPr/>
                    <a:lstStyle/>
                    <a:p>
                      <a:pPr algn="r" fontAlgn="b"/>
                      <a:r>
                        <a:rPr lang="en-US" sz="1500" b="0" i="0" u="none" strike="noStrike" cap="none" spc="0" dirty="0">
                          <a:solidFill>
                            <a:schemeClr val="tx1"/>
                          </a:solidFill>
                          <a:effectLst/>
                          <a:latin typeface="Calibri" panose="020F0502020204030204" pitchFamily="34" charset="0"/>
                        </a:rPr>
                        <a:t>1/17/2020</a:t>
                      </a:r>
                    </a:p>
                  </a:txBody>
                  <a:tcPr marL="66140" marR="66140" marT="66140" marB="66140" anchor="b">
                    <a:lnL w="12700" cmpd="sng">
                      <a:noFill/>
                      <a:prstDash val="solid"/>
                    </a:lnL>
                    <a:lnR w="12700" cmpd="sng">
                      <a:noFill/>
                      <a:prstDash val="solid"/>
                    </a:lnR>
                    <a:lnT w="12700" cmpd="sng">
                      <a:noFill/>
                      <a:prstDash val="solid"/>
                    </a:lnT>
                    <a:lnB w="12700" cmpd="sng">
                      <a:noFill/>
                      <a:prstDash val="solid"/>
                    </a:lnB>
                    <a:solidFill>
                      <a:srgbClr val="000000">
                        <a:alpha val="7843"/>
                      </a:srgbClr>
                    </a:solidFill>
                  </a:tcPr>
                </a:tc>
                <a:tc>
                  <a:txBody>
                    <a:bodyPr/>
                    <a:lstStyle/>
                    <a:p>
                      <a:pPr algn="ctr" fontAlgn="b"/>
                      <a:r>
                        <a:rPr lang="en-US" sz="1500" b="0" i="0" u="none" strike="noStrike" cap="none" spc="0" dirty="0">
                          <a:solidFill>
                            <a:schemeClr val="tx1"/>
                          </a:solidFill>
                          <a:effectLst/>
                          <a:latin typeface="Calibri" panose="020F0502020204030204" pitchFamily="34" charset="0"/>
                        </a:rPr>
                        <a:t>3</a:t>
                      </a:r>
                    </a:p>
                  </a:txBody>
                  <a:tcPr marL="66140" marR="66140" marT="66140" marB="66140" anchor="b">
                    <a:lnL w="12700" cmpd="sng">
                      <a:noFill/>
                      <a:prstDash val="solid"/>
                    </a:lnL>
                    <a:lnR w="12700" cmpd="sng">
                      <a:noFill/>
                      <a:prstDash val="solid"/>
                    </a:lnR>
                    <a:lnT w="12700" cmpd="sng">
                      <a:noFill/>
                      <a:prstDash val="solid"/>
                    </a:lnT>
                    <a:lnB w="12700" cmpd="sng">
                      <a:noFill/>
                      <a:prstDash val="solid"/>
                    </a:lnB>
                    <a:solidFill>
                      <a:srgbClr val="000000">
                        <a:alpha val="7843"/>
                      </a:srgbClr>
                    </a:solidFill>
                  </a:tcPr>
                </a:tc>
                <a:tc>
                  <a:txBody>
                    <a:bodyPr/>
                    <a:lstStyle/>
                    <a:p>
                      <a:pPr algn="ctr" fontAlgn="b"/>
                      <a:r>
                        <a:rPr lang="en-US" sz="1500" b="0" i="0" u="none" strike="noStrike" cap="none" spc="0">
                          <a:solidFill>
                            <a:schemeClr val="tx1"/>
                          </a:solidFill>
                          <a:effectLst/>
                          <a:latin typeface="Calibri" panose="020F0502020204030204" pitchFamily="34" charset="0"/>
                        </a:rPr>
                        <a:t>14</a:t>
                      </a:r>
                    </a:p>
                  </a:txBody>
                  <a:tcPr marL="66140" marR="66140" marT="66140" marB="66140" anchor="b">
                    <a:lnL w="12700" cmpd="sng">
                      <a:noFill/>
                      <a:prstDash val="solid"/>
                    </a:lnL>
                    <a:lnR w="12700" cmpd="sng">
                      <a:noFill/>
                      <a:prstDash val="solid"/>
                    </a:lnR>
                    <a:lnT w="12700" cmpd="sng">
                      <a:noFill/>
                      <a:prstDash val="solid"/>
                    </a:lnT>
                    <a:lnB w="12700" cmpd="sng">
                      <a:noFill/>
                      <a:prstDash val="solid"/>
                    </a:lnB>
                    <a:solidFill>
                      <a:srgbClr val="000000">
                        <a:alpha val="7843"/>
                      </a:srgbClr>
                    </a:solidFill>
                  </a:tcPr>
                </a:tc>
                <a:extLst>
                  <a:ext uri="{0D108BD9-81ED-4DB2-BD59-A6C34878D82A}">
                    <a16:rowId xmlns:a16="http://schemas.microsoft.com/office/drawing/2014/main" val="466656817"/>
                  </a:ext>
                </a:extLst>
              </a:tr>
              <a:tr h="460980">
                <a:tc>
                  <a:txBody>
                    <a:bodyPr/>
                    <a:lstStyle/>
                    <a:p>
                      <a:pPr algn="l" fontAlgn="b"/>
                      <a:r>
                        <a:rPr lang="en-US" sz="1500" b="0" i="0" u="none" strike="noStrike" cap="none" spc="0">
                          <a:solidFill>
                            <a:schemeClr val="tx1"/>
                          </a:solidFill>
                          <a:effectLst/>
                          <a:latin typeface="Calibri" panose="020F0502020204030204" pitchFamily="34" charset="0"/>
                        </a:rPr>
                        <a:t>HEO-3150</a:t>
                      </a:r>
                    </a:p>
                  </a:txBody>
                  <a:tcPr marL="66140" marR="66140" marT="66140" marB="66140" anchor="b">
                    <a:lnL w="12700" cmpd="sng">
                      <a:noFill/>
                      <a:prstDash val="solid"/>
                    </a:lnL>
                    <a:lnR w="12700" cmpd="sng">
                      <a:noFill/>
                      <a:prstDash val="solid"/>
                    </a:lnR>
                    <a:lnT w="12700" cmpd="sng">
                      <a:noFill/>
                      <a:prstDash val="solid"/>
                    </a:lnT>
                    <a:lnB w="12700" cmpd="sng">
                      <a:noFill/>
                      <a:prstDash val="solid"/>
                    </a:lnB>
                    <a:noFill/>
                  </a:tcPr>
                </a:tc>
                <a:tc>
                  <a:txBody>
                    <a:bodyPr/>
                    <a:lstStyle/>
                    <a:p>
                      <a:pPr algn="l" fontAlgn="b"/>
                      <a:r>
                        <a:rPr lang="en-US" sz="1500" b="0" i="0" u="none" strike="noStrike" cap="none" spc="0">
                          <a:solidFill>
                            <a:schemeClr val="tx1"/>
                          </a:solidFill>
                          <a:effectLst/>
                          <a:latin typeface="Calibri" panose="020F0502020204030204" pitchFamily="34" charset="0"/>
                        </a:rPr>
                        <a:t>NCDOT HWY Construction Trade Academy</a:t>
                      </a:r>
                    </a:p>
                  </a:txBody>
                  <a:tcPr marL="66140" marR="66140" marT="66140" marB="66140" anchor="b">
                    <a:lnL w="12700" cmpd="sng">
                      <a:noFill/>
                      <a:prstDash val="solid"/>
                    </a:lnL>
                    <a:lnR w="12700" cmpd="sng">
                      <a:noFill/>
                      <a:prstDash val="solid"/>
                    </a:lnR>
                    <a:lnT w="12700" cmpd="sng">
                      <a:noFill/>
                      <a:prstDash val="solid"/>
                    </a:lnT>
                    <a:lnB w="12700" cmpd="sng">
                      <a:noFill/>
                      <a:prstDash val="solid"/>
                    </a:lnB>
                    <a:noFill/>
                  </a:tcPr>
                </a:tc>
                <a:tc>
                  <a:txBody>
                    <a:bodyPr/>
                    <a:lstStyle/>
                    <a:p>
                      <a:pPr algn="r" fontAlgn="b"/>
                      <a:r>
                        <a:rPr lang="en-US" sz="1500" b="0" i="0" u="none" strike="noStrike" cap="none" spc="0" dirty="0">
                          <a:solidFill>
                            <a:schemeClr val="tx1"/>
                          </a:solidFill>
                          <a:effectLst/>
                          <a:latin typeface="Calibri" panose="020F0502020204030204" pitchFamily="34" charset="0"/>
                        </a:rPr>
                        <a:t>9/20/2019</a:t>
                      </a:r>
                    </a:p>
                  </a:txBody>
                  <a:tcPr marL="66140" marR="66140" marT="66140" marB="66140" anchor="b">
                    <a:lnL w="12700" cmpd="sng">
                      <a:noFill/>
                      <a:prstDash val="solid"/>
                    </a:lnL>
                    <a:lnR w="12700" cmpd="sng">
                      <a:noFill/>
                      <a:prstDash val="solid"/>
                    </a:lnR>
                    <a:lnT w="12700" cmpd="sng">
                      <a:noFill/>
                      <a:prstDash val="solid"/>
                    </a:lnT>
                    <a:lnB w="12700" cmpd="sng">
                      <a:noFill/>
                      <a:prstDash val="solid"/>
                    </a:lnB>
                    <a:noFill/>
                  </a:tcPr>
                </a:tc>
                <a:tc>
                  <a:txBody>
                    <a:bodyPr/>
                    <a:lstStyle/>
                    <a:p>
                      <a:pPr algn="ctr" fontAlgn="b"/>
                      <a:r>
                        <a:rPr lang="en-US" sz="1500" b="0" i="0" u="none" strike="noStrike" cap="none" spc="0" dirty="0">
                          <a:solidFill>
                            <a:schemeClr val="tx1"/>
                          </a:solidFill>
                          <a:effectLst/>
                          <a:latin typeface="Calibri" panose="020F0502020204030204" pitchFamily="34" charset="0"/>
                        </a:rPr>
                        <a:t>2</a:t>
                      </a:r>
                    </a:p>
                  </a:txBody>
                  <a:tcPr marL="66140" marR="66140" marT="66140" marB="66140" anchor="b">
                    <a:lnL w="12700" cmpd="sng">
                      <a:noFill/>
                      <a:prstDash val="solid"/>
                    </a:lnL>
                    <a:lnR w="12700" cmpd="sng">
                      <a:noFill/>
                      <a:prstDash val="solid"/>
                    </a:lnR>
                    <a:lnT w="12700" cmpd="sng">
                      <a:noFill/>
                      <a:prstDash val="solid"/>
                    </a:lnT>
                    <a:lnB w="12700" cmpd="sng">
                      <a:noFill/>
                      <a:prstDash val="solid"/>
                    </a:lnB>
                    <a:noFill/>
                  </a:tcPr>
                </a:tc>
                <a:tc>
                  <a:txBody>
                    <a:bodyPr/>
                    <a:lstStyle/>
                    <a:p>
                      <a:pPr algn="ctr" fontAlgn="b"/>
                      <a:r>
                        <a:rPr lang="en-US" sz="1500" b="0" i="0" u="none" strike="noStrike" cap="none" spc="0">
                          <a:solidFill>
                            <a:schemeClr val="tx1"/>
                          </a:solidFill>
                          <a:effectLst/>
                          <a:latin typeface="Calibri" panose="020F0502020204030204" pitchFamily="34" charset="0"/>
                        </a:rPr>
                        <a:t>262</a:t>
                      </a:r>
                    </a:p>
                  </a:txBody>
                  <a:tcPr marL="66140" marR="66140" marT="66140" marB="66140" anchor="b">
                    <a:lnL w="12700" cmpd="sng">
                      <a:noFill/>
                      <a:prstDash val="solid"/>
                    </a:lnL>
                    <a:lnR w="12700" cmpd="sng">
                      <a:noFill/>
                      <a:prstDash val="solid"/>
                    </a:lnR>
                    <a:lnT w="12700" cmpd="sng">
                      <a:noFill/>
                      <a:prstDash val="solid"/>
                    </a:lnT>
                    <a:lnB w="12700" cmpd="sng">
                      <a:noFill/>
                      <a:prstDash val="solid"/>
                    </a:lnB>
                    <a:noFill/>
                  </a:tcPr>
                </a:tc>
                <a:extLst>
                  <a:ext uri="{0D108BD9-81ED-4DB2-BD59-A6C34878D82A}">
                    <a16:rowId xmlns:a16="http://schemas.microsoft.com/office/drawing/2014/main" val="2786278952"/>
                  </a:ext>
                </a:extLst>
              </a:tr>
              <a:tr h="460980">
                <a:tc>
                  <a:txBody>
                    <a:bodyPr/>
                    <a:lstStyle/>
                    <a:p>
                      <a:pPr algn="l" fontAlgn="b"/>
                      <a:r>
                        <a:rPr lang="en-US" sz="1500" b="0" i="0" u="none" strike="noStrike" cap="none" spc="0">
                          <a:solidFill>
                            <a:schemeClr val="tx1"/>
                          </a:solidFill>
                          <a:effectLst/>
                          <a:latin typeface="Calibri" panose="020F0502020204030204" pitchFamily="34" charset="0"/>
                        </a:rPr>
                        <a:t>HOS-3042</a:t>
                      </a:r>
                    </a:p>
                  </a:txBody>
                  <a:tcPr marL="66140" marR="66140" marT="66140" marB="66140" anchor="b">
                    <a:lnL w="12700" cmpd="sng">
                      <a:noFill/>
                      <a:prstDash val="solid"/>
                    </a:lnL>
                    <a:lnR w="12700" cmpd="sng">
                      <a:noFill/>
                      <a:prstDash val="solid"/>
                    </a:lnR>
                    <a:lnT w="12700" cmpd="sng">
                      <a:noFill/>
                      <a:prstDash val="solid"/>
                    </a:lnT>
                    <a:lnB w="12700" cmpd="sng">
                      <a:noFill/>
                      <a:prstDash val="solid"/>
                    </a:lnB>
                    <a:solidFill>
                      <a:srgbClr val="000000">
                        <a:alpha val="7843"/>
                      </a:srgbClr>
                    </a:solidFill>
                  </a:tcPr>
                </a:tc>
                <a:tc>
                  <a:txBody>
                    <a:bodyPr/>
                    <a:lstStyle/>
                    <a:p>
                      <a:pPr algn="l" fontAlgn="b"/>
                      <a:r>
                        <a:rPr lang="en-US" sz="1500" b="0" i="0" u="none" strike="noStrike" cap="none" spc="0" dirty="0">
                          <a:solidFill>
                            <a:schemeClr val="tx1"/>
                          </a:solidFill>
                          <a:effectLst/>
                          <a:latin typeface="Calibri" panose="020F0502020204030204" pitchFamily="34" charset="0"/>
                        </a:rPr>
                        <a:t>Environmental Services </a:t>
                      </a:r>
                      <a:r>
                        <a:rPr lang="en-US" sz="1500" b="0" i="0" u="none" strike="noStrike" cap="none" spc="0" dirty="0" err="1">
                          <a:solidFill>
                            <a:schemeClr val="tx1"/>
                          </a:solidFill>
                          <a:effectLst/>
                          <a:latin typeface="Calibri" panose="020F0502020204030204" pitchFamily="34" charset="0"/>
                        </a:rPr>
                        <a:t>Mgmt</a:t>
                      </a:r>
                      <a:endParaRPr lang="en-US" sz="1500" b="0" i="0" u="none" strike="noStrike" cap="none" spc="0" dirty="0">
                        <a:solidFill>
                          <a:schemeClr val="tx1"/>
                        </a:solidFill>
                        <a:effectLst/>
                        <a:latin typeface="Calibri" panose="020F0502020204030204" pitchFamily="34" charset="0"/>
                      </a:endParaRPr>
                    </a:p>
                  </a:txBody>
                  <a:tcPr marL="66140" marR="66140" marT="66140" marB="66140" anchor="b">
                    <a:lnL w="12700" cmpd="sng">
                      <a:noFill/>
                      <a:prstDash val="solid"/>
                    </a:lnL>
                    <a:lnR w="12700" cmpd="sng">
                      <a:noFill/>
                      <a:prstDash val="solid"/>
                    </a:lnR>
                    <a:lnT w="12700" cmpd="sng">
                      <a:noFill/>
                      <a:prstDash val="solid"/>
                    </a:lnT>
                    <a:lnB w="12700" cmpd="sng">
                      <a:noFill/>
                      <a:prstDash val="solid"/>
                    </a:lnB>
                    <a:solidFill>
                      <a:srgbClr val="000000">
                        <a:alpha val="7843"/>
                      </a:srgbClr>
                    </a:solidFill>
                  </a:tcPr>
                </a:tc>
                <a:tc>
                  <a:txBody>
                    <a:bodyPr/>
                    <a:lstStyle/>
                    <a:p>
                      <a:pPr algn="r" fontAlgn="b"/>
                      <a:r>
                        <a:rPr lang="en-US" sz="1500" b="0" i="0" u="none" strike="noStrike" cap="none" spc="0">
                          <a:solidFill>
                            <a:schemeClr val="tx1"/>
                          </a:solidFill>
                          <a:effectLst/>
                          <a:latin typeface="Calibri" panose="020F0502020204030204" pitchFamily="34" charset="0"/>
                        </a:rPr>
                        <a:t>1/17/2020</a:t>
                      </a:r>
                    </a:p>
                  </a:txBody>
                  <a:tcPr marL="66140" marR="66140" marT="66140" marB="66140" anchor="b">
                    <a:lnL w="12700" cmpd="sng">
                      <a:noFill/>
                      <a:prstDash val="solid"/>
                    </a:lnL>
                    <a:lnR w="12700" cmpd="sng">
                      <a:noFill/>
                      <a:prstDash val="solid"/>
                    </a:lnR>
                    <a:lnT w="12700" cmpd="sng">
                      <a:noFill/>
                      <a:prstDash val="solid"/>
                    </a:lnT>
                    <a:lnB w="12700" cmpd="sng">
                      <a:noFill/>
                      <a:prstDash val="solid"/>
                    </a:lnB>
                    <a:solidFill>
                      <a:srgbClr val="000000">
                        <a:alpha val="7843"/>
                      </a:srgbClr>
                    </a:solidFill>
                  </a:tcPr>
                </a:tc>
                <a:tc>
                  <a:txBody>
                    <a:bodyPr/>
                    <a:lstStyle/>
                    <a:p>
                      <a:pPr algn="ctr" fontAlgn="b"/>
                      <a:r>
                        <a:rPr lang="en-US" sz="1500" b="0" i="0" u="none" strike="noStrike" cap="none" spc="0" dirty="0">
                          <a:solidFill>
                            <a:schemeClr val="tx1"/>
                          </a:solidFill>
                          <a:effectLst/>
                          <a:latin typeface="Calibri" panose="020F0502020204030204" pitchFamily="34" charset="0"/>
                        </a:rPr>
                        <a:t>2</a:t>
                      </a:r>
                    </a:p>
                  </a:txBody>
                  <a:tcPr marL="66140" marR="66140" marT="66140" marB="66140" anchor="b">
                    <a:lnL w="12700" cmpd="sng">
                      <a:noFill/>
                      <a:prstDash val="solid"/>
                    </a:lnL>
                    <a:lnR w="12700" cmpd="sng">
                      <a:noFill/>
                      <a:prstDash val="solid"/>
                    </a:lnR>
                    <a:lnT w="12700" cmpd="sng">
                      <a:noFill/>
                      <a:prstDash val="solid"/>
                    </a:lnT>
                    <a:lnB w="12700" cmpd="sng">
                      <a:noFill/>
                      <a:prstDash val="solid"/>
                    </a:lnB>
                    <a:solidFill>
                      <a:srgbClr val="000000">
                        <a:alpha val="7843"/>
                      </a:srgbClr>
                    </a:solidFill>
                  </a:tcPr>
                </a:tc>
                <a:tc>
                  <a:txBody>
                    <a:bodyPr/>
                    <a:lstStyle/>
                    <a:p>
                      <a:pPr algn="ctr" fontAlgn="b"/>
                      <a:r>
                        <a:rPr lang="en-US" sz="1500" b="0" i="0" u="none" strike="noStrike" cap="none" spc="0" dirty="0">
                          <a:solidFill>
                            <a:schemeClr val="tx1"/>
                          </a:solidFill>
                          <a:effectLst/>
                          <a:latin typeface="Calibri" panose="020F0502020204030204" pitchFamily="34" charset="0"/>
                        </a:rPr>
                        <a:t>396</a:t>
                      </a:r>
                    </a:p>
                  </a:txBody>
                  <a:tcPr marL="66140" marR="66140" marT="66140" marB="66140" anchor="b">
                    <a:lnL w="12700" cmpd="sng">
                      <a:noFill/>
                      <a:prstDash val="solid"/>
                    </a:lnL>
                    <a:lnR w="12700" cmpd="sng">
                      <a:noFill/>
                      <a:prstDash val="solid"/>
                    </a:lnR>
                    <a:lnT w="12700" cmpd="sng">
                      <a:noFill/>
                      <a:prstDash val="solid"/>
                    </a:lnT>
                    <a:lnB w="12700" cmpd="sng">
                      <a:noFill/>
                      <a:prstDash val="solid"/>
                    </a:lnB>
                    <a:solidFill>
                      <a:srgbClr val="000000">
                        <a:alpha val="7843"/>
                      </a:srgbClr>
                    </a:solidFill>
                  </a:tcPr>
                </a:tc>
                <a:extLst>
                  <a:ext uri="{0D108BD9-81ED-4DB2-BD59-A6C34878D82A}">
                    <a16:rowId xmlns:a16="http://schemas.microsoft.com/office/drawing/2014/main" val="1645602929"/>
                  </a:ext>
                </a:extLst>
              </a:tr>
              <a:tr h="460980">
                <a:tc>
                  <a:txBody>
                    <a:bodyPr/>
                    <a:lstStyle/>
                    <a:p>
                      <a:pPr algn="l" fontAlgn="b"/>
                      <a:r>
                        <a:rPr lang="en-US" sz="1500" b="0" i="0" u="none" strike="noStrike" cap="none" spc="0">
                          <a:solidFill>
                            <a:schemeClr val="tx1"/>
                          </a:solidFill>
                          <a:effectLst/>
                          <a:latin typeface="Calibri" panose="020F0502020204030204" pitchFamily="34" charset="0"/>
                        </a:rPr>
                        <a:t>HRD-3150</a:t>
                      </a:r>
                    </a:p>
                  </a:txBody>
                  <a:tcPr marL="66140" marR="66140" marT="66140" marB="66140" anchor="b">
                    <a:lnL w="12700" cmpd="sng">
                      <a:noFill/>
                      <a:prstDash val="solid"/>
                    </a:lnL>
                    <a:lnR w="12700" cmpd="sng">
                      <a:noFill/>
                      <a:prstDash val="solid"/>
                    </a:lnR>
                    <a:lnT w="12700" cmpd="sng">
                      <a:noFill/>
                      <a:prstDash val="solid"/>
                    </a:lnT>
                    <a:lnB w="12700" cmpd="sng">
                      <a:noFill/>
                      <a:prstDash val="solid"/>
                    </a:lnB>
                    <a:noFill/>
                  </a:tcPr>
                </a:tc>
                <a:tc>
                  <a:txBody>
                    <a:bodyPr/>
                    <a:lstStyle/>
                    <a:p>
                      <a:pPr algn="l" fontAlgn="b"/>
                      <a:r>
                        <a:rPr lang="en-US" sz="1500" b="0" i="0" u="none" strike="noStrike" cap="none" spc="0">
                          <a:solidFill>
                            <a:schemeClr val="tx1"/>
                          </a:solidFill>
                          <a:effectLst/>
                          <a:latin typeface="Calibri" panose="020F0502020204030204" pitchFamily="34" charset="0"/>
                        </a:rPr>
                        <a:t>Career Exploration: Highway Construction</a:t>
                      </a:r>
                    </a:p>
                  </a:txBody>
                  <a:tcPr marL="66140" marR="66140" marT="66140" marB="66140" anchor="b">
                    <a:lnL w="12700" cmpd="sng">
                      <a:noFill/>
                      <a:prstDash val="solid"/>
                    </a:lnL>
                    <a:lnR w="12700" cmpd="sng">
                      <a:noFill/>
                      <a:prstDash val="solid"/>
                    </a:lnR>
                    <a:lnT w="12700" cmpd="sng">
                      <a:noFill/>
                      <a:prstDash val="solid"/>
                    </a:lnT>
                    <a:lnB w="12700" cmpd="sng">
                      <a:noFill/>
                      <a:prstDash val="solid"/>
                    </a:lnB>
                    <a:noFill/>
                  </a:tcPr>
                </a:tc>
                <a:tc>
                  <a:txBody>
                    <a:bodyPr/>
                    <a:lstStyle/>
                    <a:p>
                      <a:pPr algn="r" fontAlgn="b"/>
                      <a:r>
                        <a:rPr lang="en-US" sz="1500" b="0" i="0" u="none" strike="noStrike" cap="none" spc="0">
                          <a:solidFill>
                            <a:schemeClr val="tx1"/>
                          </a:solidFill>
                          <a:effectLst/>
                          <a:latin typeface="Calibri" panose="020F0502020204030204" pitchFamily="34" charset="0"/>
                        </a:rPr>
                        <a:t>9/20/2019</a:t>
                      </a:r>
                    </a:p>
                  </a:txBody>
                  <a:tcPr marL="66140" marR="66140" marT="66140" marB="66140" anchor="b">
                    <a:lnL w="12700" cmpd="sng">
                      <a:noFill/>
                      <a:prstDash val="solid"/>
                    </a:lnL>
                    <a:lnR w="12700" cmpd="sng">
                      <a:noFill/>
                      <a:prstDash val="solid"/>
                    </a:lnR>
                    <a:lnT w="12700" cmpd="sng">
                      <a:noFill/>
                      <a:prstDash val="solid"/>
                    </a:lnT>
                    <a:lnB w="12700" cmpd="sng">
                      <a:noFill/>
                      <a:prstDash val="solid"/>
                    </a:lnB>
                    <a:noFill/>
                  </a:tcPr>
                </a:tc>
                <a:tc>
                  <a:txBody>
                    <a:bodyPr/>
                    <a:lstStyle/>
                    <a:p>
                      <a:pPr algn="ctr" fontAlgn="b"/>
                      <a:r>
                        <a:rPr lang="en-US" sz="1500" b="0" i="0" u="none" strike="noStrike" cap="none" spc="0">
                          <a:solidFill>
                            <a:schemeClr val="tx1"/>
                          </a:solidFill>
                          <a:effectLst/>
                          <a:latin typeface="Calibri" panose="020F0502020204030204" pitchFamily="34" charset="0"/>
                        </a:rPr>
                        <a:t>3</a:t>
                      </a:r>
                    </a:p>
                  </a:txBody>
                  <a:tcPr marL="66140" marR="66140" marT="66140" marB="66140" anchor="b">
                    <a:lnL w="12700" cmpd="sng">
                      <a:noFill/>
                      <a:prstDash val="solid"/>
                    </a:lnL>
                    <a:lnR w="12700" cmpd="sng">
                      <a:noFill/>
                      <a:prstDash val="solid"/>
                    </a:lnR>
                    <a:lnT w="12700" cmpd="sng">
                      <a:noFill/>
                      <a:prstDash val="solid"/>
                    </a:lnT>
                    <a:lnB w="12700" cmpd="sng">
                      <a:noFill/>
                      <a:prstDash val="solid"/>
                    </a:lnB>
                    <a:noFill/>
                  </a:tcPr>
                </a:tc>
                <a:tc>
                  <a:txBody>
                    <a:bodyPr/>
                    <a:lstStyle/>
                    <a:p>
                      <a:pPr algn="ctr" fontAlgn="b"/>
                      <a:r>
                        <a:rPr lang="en-US" sz="1500" b="0" i="0" u="none" strike="noStrike" cap="none" spc="0" dirty="0">
                          <a:solidFill>
                            <a:schemeClr val="tx1"/>
                          </a:solidFill>
                          <a:effectLst/>
                          <a:latin typeface="Calibri" panose="020F0502020204030204" pitchFamily="34" charset="0"/>
                        </a:rPr>
                        <a:t>72</a:t>
                      </a:r>
                    </a:p>
                  </a:txBody>
                  <a:tcPr marL="66140" marR="66140" marT="66140" marB="66140" anchor="b">
                    <a:lnL w="12700" cmpd="sng">
                      <a:noFill/>
                      <a:prstDash val="solid"/>
                    </a:lnL>
                    <a:lnR w="12700" cmpd="sng">
                      <a:noFill/>
                      <a:prstDash val="solid"/>
                    </a:lnR>
                    <a:lnT w="12700" cmpd="sng">
                      <a:noFill/>
                      <a:prstDash val="solid"/>
                    </a:lnT>
                    <a:lnB w="12700" cmpd="sng">
                      <a:noFill/>
                      <a:prstDash val="solid"/>
                    </a:lnB>
                    <a:noFill/>
                  </a:tcPr>
                </a:tc>
                <a:extLst>
                  <a:ext uri="{0D108BD9-81ED-4DB2-BD59-A6C34878D82A}">
                    <a16:rowId xmlns:a16="http://schemas.microsoft.com/office/drawing/2014/main" val="3809104435"/>
                  </a:ext>
                </a:extLst>
              </a:tr>
              <a:tr h="460980">
                <a:tc>
                  <a:txBody>
                    <a:bodyPr/>
                    <a:lstStyle/>
                    <a:p>
                      <a:pPr algn="l" fontAlgn="b"/>
                      <a:r>
                        <a:rPr lang="en-US" sz="1500" b="0" i="0" u="none" strike="noStrike" cap="none" spc="0">
                          <a:solidFill>
                            <a:schemeClr val="tx1"/>
                          </a:solidFill>
                          <a:effectLst/>
                          <a:latin typeface="Calibri" panose="020F0502020204030204" pitchFamily="34" charset="0"/>
                        </a:rPr>
                        <a:t>HRD-4001</a:t>
                      </a:r>
                    </a:p>
                  </a:txBody>
                  <a:tcPr marL="66140" marR="66140" marT="66140" marB="66140" anchor="b">
                    <a:lnL w="12700" cmpd="sng">
                      <a:noFill/>
                      <a:prstDash val="solid"/>
                    </a:lnL>
                    <a:lnR w="12700" cmpd="sng">
                      <a:noFill/>
                      <a:prstDash val="solid"/>
                    </a:lnR>
                    <a:lnT w="12700" cmpd="sng">
                      <a:noFill/>
                      <a:prstDash val="solid"/>
                    </a:lnT>
                    <a:lnB w="12700" cmpd="sng">
                      <a:noFill/>
                      <a:prstDash val="solid"/>
                    </a:lnB>
                    <a:solidFill>
                      <a:srgbClr val="000000">
                        <a:alpha val="7843"/>
                      </a:srgbClr>
                    </a:solidFill>
                  </a:tcPr>
                </a:tc>
                <a:tc>
                  <a:txBody>
                    <a:bodyPr/>
                    <a:lstStyle/>
                    <a:p>
                      <a:pPr algn="l" fontAlgn="b"/>
                      <a:r>
                        <a:rPr lang="en-US" sz="1500" b="0" i="0" u="none" strike="noStrike" cap="none" spc="0">
                          <a:solidFill>
                            <a:schemeClr val="tx1"/>
                          </a:solidFill>
                          <a:effectLst/>
                          <a:latin typeface="Calibri" panose="020F0502020204030204" pitchFamily="34" charset="0"/>
                        </a:rPr>
                        <a:t>Career Exploration: Corrections</a:t>
                      </a:r>
                    </a:p>
                  </a:txBody>
                  <a:tcPr marL="66140" marR="66140" marT="66140" marB="66140" anchor="b">
                    <a:lnL w="12700" cmpd="sng">
                      <a:noFill/>
                      <a:prstDash val="solid"/>
                    </a:lnL>
                    <a:lnR w="12700" cmpd="sng">
                      <a:noFill/>
                      <a:prstDash val="solid"/>
                    </a:lnR>
                    <a:lnT w="12700" cmpd="sng">
                      <a:noFill/>
                      <a:prstDash val="solid"/>
                    </a:lnT>
                    <a:lnB w="12700" cmpd="sng">
                      <a:noFill/>
                      <a:prstDash val="solid"/>
                    </a:lnB>
                    <a:solidFill>
                      <a:srgbClr val="000000">
                        <a:alpha val="7843"/>
                      </a:srgbClr>
                    </a:solidFill>
                  </a:tcPr>
                </a:tc>
                <a:tc>
                  <a:txBody>
                    <a:bodyPr/>
                    <a:lstStyle/>
                    <a:p>
                      <a:pPr algn="r" fontAlgn="b"/>
                      <a:r>
                        <a:rPr lang="en-US" sz="1500" b="0" i="0" u="none" strike="noStrike" cap="none" spc="0">
                          <a:solidFill>
                            <a:schemeClr val="tx1"/>
                          </a:solidFill>
                          <a:effectLst/>
                          <a:latin typeface="Calibri" panose="020F0502020204030204" pitchFamily="34" charset="0"/>
                        </a:rPr>
                        <a:t>8/16/2019</a:t>
                      </a:r>
                    </a:p>
                  </a:txBody>
                  <a:tcPr marL="66140" marR="66140" marT="66140" marB="66140" anchor="b">
                    <a:lnL w="12700" cmpd="sng">
                      <a:noFill/>
                      <a:prstDash val="solid"/>
                    </a:lnL>
                    <a:lnR w="12700" cmpd="sng">
                      <a:noFill/>
                      <a:prstDash val="solid"/>
                    </a:lnR>
                    <a:lnT w="12700" cmpd="sng">
                      <a:noFill/>
                      <a:prstDash val="solid"/>
                    </a:lnT>
                    <a:lnB w="12700" cmpd="sng">
                      <a:noFill/>
                      <a:prstDash val="solid"/>
                    </a:lnB>
                    <a:solidFill>
                      <a:srgbClr val="000000">
                        <a:alpha val="7843"/>
                      </a:srgbClr>
                    </a:solidFill>
                  </a:tcPr>
                </a:tc>
                <a:tc>
                  <a:txBody>
                    <a:bodyPr/>
                    <a:lstStyle/>
                    <a:p>
                      <a:pPr algn="ctr" fontAlgn="b"/>
                      <a:r>
                        <a:rPr lang="en-US" sz="1500" b="0" i="0" u="none" strike="noStrike" cap="none" spc="0">
                          <a:solidFill>
                            <a:schemeClr val="tx1"/>
                          </a:solidFill>
                          <a:effectLst/>
                          <a:latin typeface="Calibri" panose="020F0502020204030204" pitchFamily="34" charset="0"/>
                        </a:rPr>
                        <a:t>3</a:t>
                      </a:r>
                    </a:p>
                  </a:txBody>
                  <a:tcPr marL="66140" marR="66140" marT="66140" marB="66140" anchor="b">
                    <a:lnL w="12700" cmpd="sng">
                      <a:noFill/>
                      <a:prstDash val="solid"/>
                    </a:lnL>
                    <a:lnR w="12700" cmpd="sng">
                      <a:noFill/>
                      <a:prstDash val="solid"/>
                    </a:lnR>
                    <a:lnT w="12700" cmpd="sng">
                      <a:noFill/>
                      <a:prstDash val="solid"/>
                    </a:lnT>
                    <a:lnB w="12700" cmpd="sng">
                      <a:noFill/>
                      <a:prstDash val="solid"/>
                    </a:lnB>
                    <a:solidFill>
                      <a:srgbClr val="000000">
                        <a:alpha val="7843"/>
                      </a:srgbClr>
                    </a:solidFill>
                  </a:tcPr>
                </a:tc>
                <a:tc>
                  <a:txBody>
                    <a:bodyPr/>
                    <a:lstStyle/>
                    <a:p>
                      <a:pPr algn="ctr" fontAlgn="b"/>
                      <a:r>
                        <a:rPr lang="en-US" sz="1500" b="0" i="0" u="none" strike="noStrike" cap="none" spc="0" dirty="0">
                          <a:solidFill>
                            <a:schemeClr val="tx1"/>
                          </a:solidFill>
                          <a:effectLst/>
                          <a:latin typeface="Calibri" panose="020F0502020204030204" pitchFamily="34" charset="0"/>
                        </a:rPr>
                        <a:t>58</a:t>
                      </a:r>
                    </a:p>
                  </a:txBody>
                  <a:tcPr marL="66140" marR="66140" marT="66140" marB="66140" anchor="b">
                    <a:lnL w="12700" cmpd="sng">
                      <a:noFill/>
                      <a:prstDash val="solid"/>
                    </a:lnL>
                    <a:lnR w="12700" cmpd="sng">
                      <a:noFill/>
                      <a:prstDash val="solid"/>
                    </a:lnR>
                    <a:lnT w="12700" cmpd="sng">
                      <a:noFill/>
                      <a:prstDash val="solid"/>
                    </a:lnT>
                    <a:lnB w="12700" cmpd="sng">
                      <a:noFill/>
                      <a:prstDash val="solid"/>
                    </a:lnB>
                    <a:solidFill>
                      <a:srgbClr val="000000">
                        <a:alpha val="7843"/>
                      </a:srgbClr>
                    </a:solidFill>
                  </a:tcPr>
                </a:tc>
                <a:extLst>
                  <a:ext uri="{0D108BD9-81ED-4DB2-BD59-A6C34878D82A}">
                    <a16:rowId xmlns:a16="http://schemas.microsoft.com/office/drawing/2014/main" val="2928126809"/>
                  </a:ext>
                </a:extLst>
              </a:tr>
              <a:tr h="460980">
                <a:tc>
                  <a:txBody>
                    <a:bodyPr/>
                    <a:lstStyle/>
                    <a:p>
                      <a:pPr algn="l" fontAlgn="b"/>
                      <a:r>
                        <a:rPr lang="en-US" sz="1500" b="0" i="0" u="none" strike="noStrike" cap="none" spc="0">
                          <a:solidFill>
                            <a:schemeClr val="tx1"/>
                          </a:solidFill>
                          <a:effectLst/>
                          <a:latin typeface="Calibri" panose="020F0502020204030204" pitchFamily="34" charset="0"/>
                        </a:rPr>
                        <a:t>MNT-3112</a:t>
                      </a:r>
                    </a:p>
                  </a:txBody>
                  <a:tcPr marL="66140" marR="66140" marT="66140" marB="66140" anchor="b">
                    <a:lnL w="12700" cmpd="sng">
                      <a:noFill/>
                      <a:prstDash val="solid"/>
                    </a:lnL>
                    <a:lnR w="12700" cmpd="sng">
                      <a:noFill/>
                      <a:prstDash val="solid"/>
                    </a:lnR>
                    <a:lnT w="12700" cmpd="sng">
                      <a:noFill/>
                      <a:prstDash val="solid"/>
                    </a:lnT>
                    <a:lnB w="12700" cmpd="sng">
                      <a:noFill/>
                      <a:prstDash val="solid"/>
                    </a:lnB>
                    <a:noFill/>
                  </a:tcPr>
                </a:tc>
                <a:tc>
                  <a:txBody>
                    <a:bodyPr/>
                    <a:lstStyle/>
                    <a:p>
                      <a:pPr algn="l" fontAlgn="b"/>
                      <a:r>
                        <a:rPr lang="en-US" sz="1500" b="0" i="0" u="none" strike="noStrike" cap="none" spc="0">
                          <a:solidFill>
                            <a:schemeClr val="tx1"/>
                          </a:solidFill>
                          <a:effectLst/>
                          <a:latin typeface="Calibri" panose="020F0502020204030204" pitchFamily="34" charset="0"/>
                        </a:rPr>
                        <a:t>Forklift Maintenance Technician</a:t>
                      </a:r>
                    </a:p>
                  </a:txBody>
                  <a:tcPr marL="66140" marR="66140" marT="66140" marB="66140" anchor="b">
                    <a:lnL w="12700" cmpd="sng">
                      <a:noFill/>
                      <a:prstDash val="solid"/>
                    </a:lnL>
                    <a:lnR w="12700" cmpd="sng">
                      <a:noFill/>
                      <a:prstDash val="solid"/>
                    </a:lnR>
                    <a:lnT w="12700" cmpd="sng">
                      <a:noFill/>
                      <a:prstDash val="solid"/>
                    </a:lnT>
                    <a:lnB w="12700" cmpd="sng">
                      <a:noFill/>
                      <a:prstDash val="solid"/>
                    </a:lnB>
                    <a:noFill/>
                  </a:tcPr>
                </a:tc>
                <a:tc>
                  <a:txBody>
                    <a:bodyPr/>
                    <a:lstStyle/>
                    <a:p>
                      <a:pPr algn="r" fontAlgn="b"/>
                      <a:r>
                        <a:rPr lang="en-US" sz="1500" b="0" i="0" u="none" strike="noStrike" cap="none" spc="0">
                          <a:solidFill>
                            <a:schemeClr val="tx1"/>
                          </a:solidFill>
                          <a:effectLst/>
                          <a:latin typeface="Calibri" panose="020F0502020204030204" pitchFamily="34" charset="0"/>
                        </a:rPr>
                        <a:t>3/20/2020</a:t>
                      </a:r>
                    </a:p>
                  </a:txBody>
                  <a:tcPr marL="66140" marR="66140" marT="66140" marB="66140" anchor="b">
                    <a:lnL w="12700" cmpd="sng">
                      <a:noFill/>
                      <a:prstDash val="solid"/>
                    </a:lnL>
                    <a:lnR w="12700" cmpd="sng">
                      <a:noFill/>
                      <a:prstDash val="solid"/>
                    </a:lnR>
                    <a:lnT w="12700" cmpd="sng">
                      <a:noFill/>
                      <a:prstDash val="solid"/>
                    </a:lnT>
                    <a:lnB w="12700" cmpd="sng">
                      <a:noFill/>
                      <a:prstDash val="solid"/>
                    </a:lnB>
                    <a:noFill/>
                  </a:tcPr>
                </a:tc>
                <a:tc>
                  <a:txBody>
                    <a:bodyPr/>
                    <a:lstStyle/>
                    <a:p>
                      <a:pPr algn="ctr" fontAlgn="b"/>
                      <a:r>
                        <a:rPr lang="en-US" sz="1500" b="0" i="0" u="none" strike="noStrike" cap="none" spc="0">
                          <a:solidFill>
                            <a:schemeClr val="tx1"/>
                          </a:solidFill>
                          <a:effectLst/>
                          <a:latin typeface="Calibri" panose="020F0502020204030204" pitchFamily="34" charset="0"/>
                        </a:rPr>
                        <a:t>1A</a:t>
                      </a:r>
                    </a:p>
                  </a:txBody>
                  <a:tcPr marL="66140" marR="66140" marT="66140" marB="66140" anchor="b">
                    <a:lnL w="12700" cmpd="sng">
                      <a:noFill/>
                      <a:prstDash val="solid"/>
                    </a:lnL>
                    <a:lnR w="12700" cmpd="sng">
                      <a:noFill/>
                      <a:prstDash val="solid"/>
                    </a:lnR>
                    <a:lnT w="12700" cmpd="sng">
                      <a:noFill/>
                      <a:prstDash val="solid"/>
                    </a:lnT>
                    <a:lnB w="12700" cmpd="sng">
                      <a:noFill/>
                      <a:prstDash val="solid"/>
                    </a:lnB>
                    <a:noFill/>
                  </a:tcPr>
                </a:tc>
                <a:tc>
                  <a:txBody>
                    <a:bodyPr/>
                    <a:lstStyle/>
                    <a:p>
                      <a:pPr algn="ctr" fontAlgn="b"/>
                      <a:r>
                        <a:rPr lang="en-US" sz="1500" b="0" i="0" u="none" strike="noStrike" cap="none" spc="0" dirty="0">
                          <a:solidFill>
                            <a:schemeClr val="tx1"/>
                          </a:solidFill>
                          <a:effectLst/>
                          <a:latin typeface="Calibri" panose="020F0502020204030204" pitchFamily="34" charset="0"/>
                        </a:rPr>
                        <a:t>132</a:t>
                      </a:r>
                    </a:p>
                  </a:txBody>
                  <a:tcPr marL="66140" marR="66140" marT="66140" marB="66140" anchor="b">
                    <a:lnL w="12700" cmpd="sng">
                      <a:noFill/>
                      <a:prstDash val="solid"/>
                    </a:lnL>
                    <a:lnR w="12700" cmpd="sng">
                      <a:noFill/>
                      <a:prstDash val="solid"/>
                    </a:lnR>
                    <a:lnT w="12700" cmpd="sng">
                      <a:noFill/>
                      <a:prstDash val="solid"/>
                    </a:lnT>
                    <a:lnB w="12700" cmpd="sng">
                      <a:noFill/>
                      <a:prstDash val="solid"/>
                    </a:lnB>
                    <a:noFill/>
                  </a:tcPr>
                </a:tc>
                <a:extLst>
                  <a:ext uri="{0D108BD9-81ED-4DB2-BD59-A6C34878D82A}">
                    <a16:rowId xmlns:a16="http://schemas.microsoft.com/office/drawing/2014/main" val="3620386872"/>
                  </a:ext>
                </a:extLst>
              </a:tr>
            </a:tbl>
          </a:graphicData>
        </a:graphic>
      </p:graphicFrame>
    </p:spTree>
    <p:extLst>
      <p:ext uri="{BB962C8B-B14F-4D97-AF65-F5344CB8AC3E}">
        <p14:creationId xmlns:p14="http://schemas.microsoft.com/office/powerpoint/2010/main" val="8064089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F8BA22-92B5-4C2E-BA16-67703D703EC1}"/>
              </a:ext>
            </a:extLst>
          </p:cNvPr>
          <p:cNvSpPr>
            <a:spLocks noGrp="1"/>
          </p:cNvSpPr>
          <p:nvPr>
            <p:ph type="title"/>
          </p:nvPr>
        </p:nvSpPr>
        <p:spPr>
          <a:xfrm>
            <a:off x="838200" y="0"/>
            <a:ext cx="10515600" cy="1325563"/>
          </a:xfrm>
        </p:spPr>
        <p:txBody>
          <a:bodyPr/>
          <a:lstStyle/>
          <a:p>
            <a:r>
              <a:rPr lang="en-US" dirty="0"/>
              <a:t>New Course Codes - FIP</a:t>
            </a:r>
          </a:p>
        </p:txBody>
      </p:sp>
      <p:graphicFrame>
        <p:nvGraphicFramePr>
          <p:cNvPr id="4" name="Content Placeholder 3">
            <a:extLst>
              <a:ext uri="{FF2B5EF4-FFF2-40B4-BE49-F238E27FC236}">
                <a16:creationId xmlns:a16="http://schemas.microsoft.com/office/drawing/2014/main" id="{7D930E11-CF11-4767-95B7-6B72A2BAD5F7}"/>
              </a:ext>
            </a:extLst>
          </p:cNvPr>
          <p:cNvGraphicFramePr>
            <a:graphicFrameLocks noGrp="1"/>
          </p:cNvGraphicFramePr>
          <p:nvPr>
            <p:ph idx="1"/>
            <p:extLst>
              <p:ext uri="{D42A27DB-BD31-4B8C-83A1-F6EECF244321}">
                <p14:modId xmlns:p14="http://schemas.microsoft.com/office/powerpoint/2010/main" val="3083929774"/>
              </p:ext>
            </p:extLst>
          </p:nvPr>
        </p:nvGraphicFramePr>
        <p:xfrm>
          <a:off x="990937" y="993404"/>
          <a:ext cx="10362863" cy="5709566"/>
        </p:xfrm>
        <a:graphic>
          <a:graphicData uri="http://schemas.openxmlformats.org/drawingml/2006/table">
            <a:tbl>
              <a:tblPr/>
              <a:tblGrid>
                <a:gridCol w="1209762">
                  <a:extLst>
                    <a:ext uri="{9D8B030D-6E8A-4147-A177-3AD203B41FA5}">
                      <a16:colId xmlns:a16="http://schemas.microsoft.com/office/drawing/2014/main" val="3814347381"/>
                    </a:ext>
                  </a:extLst>
                </a:gridCol>
                <a:gridCol w="4565137">
                  <a:extLst>
                    <a:ext uri="{9D8B030D-6E8A-4147-A177-3AD203B41FA5}">
                      <a16:colId xmlns:a16="http://schemas.microsoft.com/office/drawing/2014/main" val="668204438"/>
                    </a:ext>
                  </a:extLst>
                </a:gridCol>
                <a:gridCol w="1323892">
                  <a:extLst>
                    <a:ext uri="{9D8B030D-6E8A-4147-A177-3AD203B41FA5}">
                      <a16:colId xmlns:a16="http://schemas.microsoft.com/office/drawing/2014/main" val="874306962"/>
                    </a:ext>
                  </a:extLst>
                </a:gridCol>
                <a:gridCol w="1392365">
                  <a:extLst>
                    <a:ext uri="{9D8B030D-6E8A-4147-A177-3AD203B41FA5}">
                      <a16:colId xmlns:a16="http://schemas.microsoft.com/office/drawing/2014/main" val="1645830447"/>
                    </a:ext>
                  </a:extLst>
                </a:gridCol>
                <a:gridCol w="1871707">
                  <a:extLst>
                    <a:ext uri="{9D8B030D-6E8A-4147-A177-3AD203B41FA5}">
                      <a16:colId xmlns:a16="http://schemas.microsoft.com/office/drawing/2014/main" val="2969555884"/>
                    </a:ext>
                  </a:extLst>
                </a:gridCol>
              </a:tblGrid>
              <a:tr h="280188">
                <a:tc>
                  <a:txBody>
                    <a:bodyPr/>
                    <a:lstStyle/>
                    <a:p>
                      <a:pPr algn="l" fontAlgn="b"/>
                      <a:r>
                        <a:rPr lang="en-US" sz="1800" b="1" i="0" u="none" strike="noStrike" dirty="0">
                          <a:solidFill>
                            <a:srgbClr val="000000"/>
                          </a:solidFill>
                          <a:effectLst/>
                          <a:latin typeface="Calibri" panose="020F0502020204030204" pitchFamily="34" charset="0"/>
                        </a:rPr>
                        <a:t>Name</a:t>
                      </a:r>
                    </a:p>
                  </a:txBody>
                  <a:tcPr marL="11160" marR="11160" marT="11160" marB="0" anchor="b">
                    <a:lnL>
                      <a:noFill/>
                    </a:lnL>
                    <a:lnR>
                      <a:noFill/>
                    </a:lnR>
                    <a:lnT>
                      <a:noFill/>
                    </a:lnT>
                    <a:lnB>
                      <a:noFill/>
                    </a:lnB>
                  </a:tcPr>
                </a:tc>
                <a:tc>
                  <a:txBody>
                    <a:bodyPr/>
                    <a:lstStyle/>
                    <a:p>
                      <a:pPr algn="l" fontAlgn="b"/>
                      <a:r>
                        <a:rPr lang="en-US" sz="1800" b="1" i="0" u="none" strike="noStrike" dirty="0">
                          <a:solidFill>
                            <a:srgbClr val="000000"/>
                          </a:solidFill>
                          <a:effectLst/>
                          <a:latin typeface="Calibri" panose="020F0502020204030204" pitchFamily="34" charset="0"/>
                        </a:rPr>
                        <a:t>Title</a:t>
                      </a:r>
                    </a:p>
                  </a:txBody>
                  <a:tcPr marL="11160" marR="11160" marT="11160" marB="0" anchor="b">
                    <a:lnL>
                      <a:noFill/>
                    </a:lnL>
                    <a:lnR>
                      <a:noFill/>
                    </a:lnR>
                    <a:lnT>
                      <a:noFill/>
                    </a:lnT>
                    <a:lnB>
                      <a:noFill/>
                    </a:lnB>
                  </a:tcPr>
                </a:tc>
                <a:tc>
                  <a:txBody>
                    <a:bodyPr/>
                    <a:lstStyle/>
                    <a:p>
                      <a:pPr algn="l" fontAlgn="b"/>
                      <a:r>
                        <a:rPr lang="en-US" sz="1800" b="1" i="0" u="none" strike="noStrike" dirty="0">
                          <a:solidFill>
                            <a:srgbClr val="000000"/>
                          </a:solidFill>
                          <a:effectLst/>
                          <a:latin typeface="Calibri" panose="020F0502020204030204" pitchFamily="34" charset="0"/>
                        </a:rPr>
                        <a:t>Start Date</a:t>
                      </a:r>
                    </a:p>
                  </a:txBody>
                  <a:tcPr marL="11160" marR="11160" marT="11160" marB="0" anchor="b">
                    <a:lnL>
                      <a:noFill/>
                    </a:lnL>
                    <a:lnR>
                      <a:noFill/>
                    </a:lnR>
                    <a:lnT>
                      <a:noFill/>
                    </a:lnT>
                    <a:lnB>
                      <a:noFill/>
                    </a:lnB>
                  </a:tcPr>
                </a:tc>
                <a:tc>
                  <a:txBody>
                    <a:bodyPr/>
                    <a:lstStyle/>
                    <a:p>
                      <a:pPr algn="ctr" fontAlgn="b"/>
                      <a:r>
                        <a:rPr lang="en-US" sz="1800" b="1" i="0" u="none" strike="noStrike" dirty="0">
                          <a:solidFill>
                            <a:srgbClr val="000000"/>
                          </a:solidFill>
                          <a:effectLst/>
                          <a:latin typeface="Calibri" panose="020F0502020204030204" pitchFamily="34" charset="0"/>
                        </a:rPr>
                        <a:t>Tier Funding</a:t>
                      </a:r>
                    </a:p>
                  </a:txBody>
                  <a:tcPr marL="11160" marR="11160" marT="11160" marB="0" anchor="b">
                    <a:lnL>
                      <a:noFill/>
                    </a:lnL>
                    <a:lnR>
                      <a:noFill/>
                    </a:lnR>
                    <a:lnT>
                      <a:noFill/>
                    </a:lnT>
                    <a:lnB>
                      <a:noFill/>
                    </a:lnB>
                  </a:tcPr>
                </a:tc>
                <a:tc>
                  <a:txBody>
                    <a:bodyPr/>
                    <a:lstStyle/>
                    <a:p>
                      <a:pPr algn="ctr" fontAlgn="b"/>
                      <a:r>
                        <a:rPr lang="en-US" sz="1800" b="1" i="0" u="none" strike="noStrike" dirty="0">
                          <a:solidFill>
                            <a:srgbClr val="000000"/>
                          </a:solidFill>
                          <a:effectLst/>
                          <a:latin typeface="Calibri" panose="020F0502020204030204" pitchFamily="34" charset="0"/>
                        </a:rPr>
                        <a:t>Maximum Hours</a:t>
                      </a:r>
                    </a:p>
                  </a:txBody>
                  <a:tcPr marL="11160" marR="11160" marT="11160" marB="0" anchor="b">
                    <a:lnL>
                      <a:noFill/>
                    </a:lnL>
                    <a:lnR>
                      <a:noFill/>
                    </a:lnR>
                    <a:lnT>
                      <a:noFill/>
                    </a:lnT>
                    <a:lnB>
                      <a:noFill/>
                    </a:lnB>
                  </a:tcPr>
                </a:tc>
                <a:extLst>
                  <a:ext uri="{0D108BD9-81ED-4DB2-BD59-A6C34878D82A}">
                    <a16:rowId xmlns:a16="http://schemas.microsoft.com/office/drawing/2014/main" val="1162725220"/>
                  </a:ext>
                </a:extLst>
              </a:tr>
              <a:tr h="213559">
                <a:tc>
                  <a:txBody>
                    <a:bodyPr/>
                    <a:lstStyle/>
                    <a:p>
                      <a:pPr algn="l" fontAlgn="b"/>
                      <a:r>
                        <a:rPr lang="en-US" sz="1400" b="0" i="0" u="none" strike="noStrike" dirty="0">
                          <a:solidFill>
                            <a:srgbClr val="000000"/>
                          </a:solidFill>
                          <a:effectLst/>
                          <a:latin typeface="Calibri" panose="020F0502020204030204" pitchFamily="34" charset="0"/>
                        </a:rPr>
                        <a:t>FIP-3030</a:t>
                      </a:r>
                    </a:p>
                  </a:txBody>
                  <a:tcPr marL="6350" marR="6350" marT="6350" marB="0" anchor="b">
                    <a:lnL>
                      <a:noFill/>
                    </a:lnL>
                    <a:lnR>
                      <a:noFill/>
                    </a:lnR>
                    <a:lnT>
                      <a:noFill/>
                    </a:lnT>
                    <a:lnB>
                      <a:noFill/>
                    </a:lnB>
                  </a:tcPr>
                </a:tc>
                <a:tc>
                  <a:txBody>
                    <a:bodyPr/>
                    <a:lstStyle/>
                    <a:p>
                      <a:pPr algn="l" fontAlgn="b"/>
                      <a:r>
                        <a:rPr lang="en-US" sz="1400" b="0" i="0" u="none" strike="noStrike" dirty="0">
                          <a:solidFill>
                            <a:srgbClr val="000000"/>
                          </a:solidFill>
                          <a:effectLst/>
                          <a:latin typeface="Calibri" panose="020F0502020204030204" pitchFamily="34" charset="0"/>
                        </a:rPr>
                        <a:t>FF 2019 - Firefighter Series</a:t>
                      </a:r>
                    </a:p>
                  </a:txBody>
                  <a:tcPr marL="6350" marR="6350" marT="6350" marB="0" anchor="b">
                    <a:lnL>
                      <a:noFill/>
                    </a:lnL>
                    <a:lnR>
                      <a:noFill/>
                    </a:lnR>
                    <a:lnT>
                      <a:noFill/>
                    </a:lnT>
                    <a:lnB>
                      <a:noFill/>
                    </a:lnB>
                  </a:tcPr>
                </a:tc>
                <a:tc>
                  <a:txBody>
                    <a:bodyPr/>
                    <a:lstStyle/>
                    <a:p>
                      <a:pPr algn="r" fontAlgn="b"/>
                      <a:r>
                        <a:rPr lang="en-US" sz="1400" b="0" i="0" u="none" strike="noStrike">
                          <a:solidFill>
                            <a:srgbClr val="000000"/>
                          </a:solidFill>
                          <a:effectLst/>
                          <a:latin typeface="Calibri" panose="020F0502020204030204" pitchFamily="34" charset="0"/>
                        </a:rPr>
                        <a:t>7/1/2020</a:t>
                      </a:r>
                    </a:p>
                  </a:txBody>
                  <a:tcPr marL="6350" marR="6350" marT="6350" marB="0" anchor="b">
                    <a:lnL>
                      <a:noFill/>
                    </a:lnL>
                    <a:lnR>
                      <a:noFill/>
                    </a:lnR>
                    <a:lnT>
                      <a:noFill/>
                    </a:lnT>
                    <a:lnB>
                      <a:noFill/>
                    </a:lnB>
                  </a:tcPr>
                </a:tc>
                <a:tc>
                  <a:txBody>
                    <a:bodyPr/>
                    <a:lstStyle/>
                    <a:p>
                      <a:pPr algn="ctr" fontAlgn="b"/>
                      <a:r>
                        <a:rPr lang="en-US" sz="1400" b="0" i="0" u="none" strike="noStrike">
                          <a:solidFill>
                            <a:srgbClr val="000000"/>
                          </a:solidFill>
                          <a:effectLst/>
                          <a:latin typeface="Calibri" panose="020F0502020204030204" pitchFamily="34" charset="0"/>
                        </a:rPr>
                        <a:t>2</a:t>
                      </a:r>
                    </a:p>
                  </a:txBody>
                  <a:tcPr marL="6350" marR="6350" marT="6350" marB="0" anchor="b">
                    <a:lnL>
                      <a:noFill/>
                    </a:lnL>
                    <a:lnR>
                      <a:noFill/>
                    </a:lnR>
                    <a:lnT>
                      <a:noFill/>
                    </a:lnT>
                    <a:lnB>
                      <a:noFill/>
                    </a:lnB>
                  </a:tcPr>
                </a:tc>
                <a:tc>
                  <a:txBody>
                    <a:bodyPr/>
                    <a:lstStyle/>
                    <a:p>
                      <a:pPr algn="ctr" fontAlgn="b"/>
                      <a:r>
                        <a:rPr lang="en-US" sz="1400" b="0" i="0" u="none" strike="noStrike" dirty="0">
                          <a:solidFill>
                            <a:srgbClr val="000000"/>
                          </a:solidFill>
                          <a:effectLst/>
                          <a:latin typeface="Calibri" panose="020F0502020204030204" pitchFamily="34" charset="0"/>
                        </a:rPr>
                        <a:t>514</a:t>
                      </a:r>
                    </a:p>
                  </a:txBody>
                  <a:tcPr marL="6350" marR="6350" marT="6350" marB="0" anchor="b">
                    <a:lnL>
                      <a:noFill/>
                    </a:lnL>
                    <a:lnR>
                      <a:noFill/>
                    </a:lnR>
                    <a:lnT>
                      <a:noFill/>
                    </a:lnT>
                    <a:lnB>
                      <a:noFill/>
                    </a:lnB>
                  </a:tcPr>
                </a:tc>
                <a:extLst>
                  <a:ext uri="{0D108BD9-81ED-4DB2-BD59-A6C34878D82A}">
                    <a16:rowId xmlns:a16="http://schemas.microsoft.com/office/drawing/2014/main" val="1381937723"/>
                  </a:ext>
                </a:extLst>
              </a:tr>
              <a:tr h="213559">
                <a:tc>
                  <a:txBody>
                    <a:bodyPr/>
                    <a:lstStyle/>
                    <a:p>
                      <a:pPr algn="l" fontAlgn="b"/>
                      <a:r>
                        <a:rPr lang="en-US" sz="1400" b="0" i="0" u="none" strike="noStrike" dirty="0">
                          <a:solidFill>
                            <a:srgbClr val="000000"/>
                          </a:solidFill>
                          <a:effectLst/>
                          <a:latin typeface="Calibri" panose="020F0502020204030204" pitchFamily="34" charset="0"/>
                        </a:rPr>
                        <a:t>FIP-3031</a:t>
                      </a:r>
                    </a:p>
                  </a:txBody>
                  <a:tcPr marL="3489" marR="3489" marT="3489" marB="0" anchor="b">
                    <a:lnL>
                      <a:noFill/>
                    </a:lnL>
                    <a:lnR>
                      <a:noFill/>
                    </a:lnR>
                    <a:lnT>
                      <a:noFill/>
                    </a:lnT>
                    <a:lnB>
                      <a:noFill/>
                    </a:lnB>
                  </a:tcPr>
                </a:tc>
                <a:tc>
                  <a:txBody>
                    <a:bodyPr/>
                    <a:lstStyle/>
                    <a:p>
                      <a:pPr algn="l" fontAlgn="b"/>
                      <a:r>
                        <a:rPr lang="en-US" sz="1400" b="0" i="0" u="none" strike="noStrike" dirty="0">
                          <a:solidFill>
                            <a:srgbClr val="000000"/>
                          </a:solidFill>
                          <a:effectLst/>
                          <a:latin typeface="Calibri" panose="020F0502020204030204" pitchFamily="34" charset="0"/>
                        </a:rPr>
                        <a:t>Firefighter 2019 - Block 01</a:t>
                      </a:r>
                    </a:p>
                  </a:txBody>
                  <a:tcPr marL="3489" marR="3489" marT="3489" marB="0" anchor="b">
                    <a:lnL>
                      <a:noFill/>
                    </a:lnL>
                    <a:lnR>
                      <a:noFill/>
                    </a:lnR>
                    <a:lnT>
                      <a:noFill/>
                    </a:lnT>
                    <a:lnB>
                      <a:noFill/>
                    </a:lnB>
                  </a:tcPr>
                </a:tc>
                <a:tc>
                  <a:txBody>
                    <a:bodyPr/>
                    <a:lstStyle/>
                    <a:p>
                      <a:pPr algn="r" fontAlgn="b"/>
                      <a:r>
                        <a:rPr lang="en-US" sz="1400" b="0" i="0" u="none" strike="noStrike" dirty="0">
                          <a:solidFill>
                            <a:srgbClr val="000000"/>
                          </a:solidFill>
                          <a:effectLst/>
                          <a:latin typeface="Calibri" panose="020F0502020204030204" pitchFamily="34" charset="0"/>
                        </a:rPr>
                        <a:t>7/1/2020</a:t>
                      </a:r>
                    </a:p>
                  </a:txBody>
                  <a:tcPr marL="3489" marR="3489" marT="3489" marB="0" anchor="b">
                    <a:lnL>
                      <a:noFill/>
                    </a:lnL>
                    <a:lnR>
                      <a:noFill/>
                    </a:lnR>
                    <a:lnT>
                      <a:noFill/>
                    </a:lnT>
                    <a:lnB>
                      <a:noFill/>
                    </a:lnB>
                  </a:tcPr>
                </a:tc>
                <a:tc>
                  <a:txBody>
                    <a:bodyPr/>
                    <a:lstStyle/>
                    <a:p>
                      <a:pPr algn="ctr" fontAlgn="b"/>
                      <a:r>
                        <a:rPr lang="en-US" sz="1400" b="0" i="0" u="none" strike="noStrike">
                          <a:solidFill>
                            <a:srgbClr val="000000"/>
                          </a:solidFill>
                          <a:effectLst/>
                          <a:latin typeface="Calibri" panose="020F0502020204030204" pitchFamily="34" charset="0"/>
                        </a:rPr>
                        <a:t>2</a:t>
                      </a:r>
                    </a:p>
                  </a:txBody>
                  <a:tcPr marL="3489" marR="3489" marT="3489" marB="0" anchor="b">
                    <a:lnL>
                      <a:noFill/>
                    </a:lnL>
                    <a:lnR>
                      <a:noFill/>
                    </a:lnR>
                    <a:lnT>
                      <a:noFill/>
                    </a:lnT>
                    <a:lnB>
                      <a:noFill/>
                    </a:lnB>
                  </a:tcPr>
                </a:tc>
                <a:tc>
                  <a:txBody>
                    <a:bodyPr/>
                    <a:lstStyle/>
                    <a:p>
                      <a:pPr algn="ctr" fontAlgn="b"/>
                      <a:r>
                        <a:rPr lang="en-US" sz="1400" b="0" i="0" u="none" strike="noStrike">
                          <a:solidFill>
                            <a:srgbClr val="000000"/>
                          </a:solidFill>
                          <a:effectLst/>
                          <a:latin typeface="Calibri" panose="020F0502020204030204" pitchFamily="34" charset="0"/>
                        </a:rPr>
                        <a:t>162</a:t>
                      </a:r>
                    </a:p>
                  </a:txBody>
                  <a:tcPr marL="3489" marR="3489" marT="3489" marB="0" anchor="b">
                    <a:lnL>
                      <a:noFill/>
                    </a:lnL>
                    <a:lnR>
                      <a:noFill/>
                    </a:lnR>
                    <a:lnT>
                      <a:noFill/>
                    </a:lnT>
                    <a:lnB>
                      <a:noFill/>
                    </a:lnB>
                  </a:tcPr>
                </a:tc>
                <a:extLst>
                  <a:ext uri="{0D108BD9-81ED-4DB2-BD59-A6C34878D82A}">
                    <a16:rowId xmlns:a16="http://schemas.microsoft.com/office/drawing/2014/main" val="4161653932"/>
                  </a:ext>
                </a:extLst>
              </a:tr>
              <a:tr h="213559">
                <a:tc>
                  <a:txBody>
                    <a:bodyPr/>
                    <a:lstStyle/>
                    <a:p>
                      <a:pPr algn="l" fontAlgn="b"/>
                      <a:r>
                        <a:rPr lang="en-US" sz="1400" b="0" i="0" u="none" strike="noStrike">
                          <a:solidFill>
                            <a:srgbClr val="000000"/>
                          </a:solidFill>
                          <a:effectLst/>
                          <a:latin typeface="Calibri" panose="020F0502020204030204" pitchFamily="34" charset="0"/>
                        </a:rPr>
                        <a:t>FIP-3032</a:t>
                      </a:r>
                    </a:p>
                  </a:txBody>
                  <a:tcPr marL="3489" marR="3489" marT="3489" marB="0" anchor="b">
                    <a:lnL>
                      <a:noFill/>
                    </a:lnL>
                    <a:lnR>
                      <a:noFill/>
                    </a:lnR>
                    <a:lnT>
                      <a:noFill/>
                    </a:lnT>
                    <a:lnB>
                      <a:noFill/>
                    </a:lnB>
                  </a:tcPr>
                </a:tc>
                <a:tc>
                  <a:txBody>
                    <a:bodyPr/>
                    <a:lstStyle/>
                    <a:p>
                      <a:pPr algn="l" fontAlgn="b"/>
                      <a:r>
                        <a:rPr lang="en-US" sz="1400" b="0" i="0" u="none" strike="noStrike" dirty="0">
                          <a:solidFill>
                            <a:srgbClr val="000000"/>
                          </a:solidFill>
                          <a:effectLst/>
                          <a:latin typeface="Calibri" panose="020F0502020204030204" pitchFamily="34" charset="0"/>
                        </a:rPr>
                        <a:t>Firefighter 2019 - Block 02</a:t>
                      </a:r>
                    </a:p>
                  </a:txBody>
                  <a:tcPr marL="3489" marR="3489" marT="3489" marB="0" anchor="b">
                    <a:lnL>
                      <a:noFill/>
                    </a:lnL>
                    <a:lnR>
                      <a:noFill/>
                    </a:lnR>
                    <a:lnT>
                      <a:noFill/>
                    </a:lnT>
                    <a:lnB>
                      <a:noFill/>
                    </a:lnB>
                  </a:tcPr>
                </a:tc>
                <a:tc>
                  <a:txBody>
                    <a:bodyPr/>
                    <a:lstStyle/>
                    <a:p>
                      <a:pPr algn="r" fontAlgn="b"/>
                      <a:r>
                        <a:rPr lang="en-US" sz="1400" b="0" i="0" u="none" strike="noStrike">
                          <a:solidFill>
                            <a:srgbClr val="000000"/>
                          </a:solidFill>
                          <a:effectLst/>
                          <a:latin typeface="Calibri" panose="020F0502020204030204" pitchFamily="34" charset="0"/>
                        </a:rPr>
                        <a:t>7/1/2020</a:t>
                      </a:r>
                    </a:p>
                  </a:txBody>
                  <a:tcPr marL="3489" marR="3489" marT="3489" marB="0" anchor="b">
                    <a:lnL>
                      <a:noFill/>
                    </a:lnL>
                    <a:lnR>
                      <a:noFill/>
                    </a:lnR>
                    <a:lnT>
                      <a:noFill/>
                    </a:lnT>
                    <a:lnB>
                      <a:noFill/>
                    </a:lnB>
                  </a:tcPr>
                </a:tc>
                <a:tc>
                  <a:txBody>
                    <a:bodyPr/>
                    <a:lstStyle/>
                    <a:p>
                      <a:pPr algn="ctr" fontAlgn="b"/>
                      <a:r>
                        <a:rPr lang="en-US" sz="1400" b="0" i="0" u="none" strike="noStrike">
                          <a:solidFill>
                            <a:srgbClr val="000000"/>
                          </a:solidFill>
                          <a:effectLst/>
                          <a:latin typeface="Calibri" panose="020F0502020204030204" pitchFamily="34" charset="0"/>
                        </a:rPr>
                        <a:t>2</a:t>
                      </a:r>
                    </a:p>
                  </a:txBody>
                  <a:tcPr marL="3489" marR="3489" marT="3489" marB="0" anchor="b">
                    <a:lnL>
                      <a:noFill/>
                    </a:lnL>
                    <a:lnR>
                      <a:noFill/>
                    </a:lnR>
                    <a:lnT>
                      <a:noFill/>
                    </a:lnT>
                    <a:lnB>
                      <a:noFill/>
                    </a:lnB>
                  </a:tcPr>
                </a:tc>
                <a:tc>
                  <a:txBody>
                    <a:bodyPr/>
                    <a:lstStyle/>
                    <a:p>
                      <a:pPr algn="ctr" fontAlgn="b"/>
                      <a:r>
                        <a:rPr lang="en-US" sz="1400" b="0" i="0" u="none" strike="noStrike">
                          <a:solidFill>
                            <a:srgbClr val="000000"/>
                          </a:solidFill>
                          <a:effectLst/>
                          <a:latin typeface="Calibri" panose="020F0502020204030204" pitchFamily="34" charset="0"/>
                        </a:rPr>
                        <a:t>162</a:t>
                      </a:r>
                    </a:p>
                  </a:txBody>
                  <a:tcPr marL="3489" marR="3489" marT="3489" marB="0" anchor="b">
                    <a:lnL>
                      <a:noFill/>
                    </a:lnL>
                    <a:lnR>
                      <a:noFill/>
                    </a:lnR>
                    <a:lnT>
                      <a:noFill/>
                    </a:lnT>
                    <a:lnB>
                      <a:noFill/>
                    </a:lnB>
                  </a:tcPr>
                </a:tc>
                <a:extLst>
                  <a:ext uri="{0D108BD9-81ED-4DB2-BD59-A6C34878D82A}">
                    <a16:rowId xmlns:a16="http://schemas.microsoft.com/office/drawing/2014/main" val="2320542886"/>
                  </a:ext>
                </a:extLst>
              </a:tr>
              <a:tr h="213559">
                <a:tc>
                  <a:txBody>
                    <a:bodyPr/>
                    <a:lstStyle/>
                    <a:p>
                      <a:pPr algn="l" fontAlgn="b"/>
                      <a:r>
                        <a:rPr lang="en-US" sz="1400" b="0" i="0" u="none" strike="noStrike" dirty="0">
                          <a:solidFill>
                            <a:srgbClr val="000000"/>
                          </a:solidFill>
                          <a:effectLst/>
                          <a:latin typeface="Calibri" panose="020F0502020204030204" pitchFamily="34" charset="0"/>
                        </a:rPr>
                        <a:t>FIP-3033</a:t>
                      </a:r>
                    </a:p>
                  </a:txBody>
                  <a:tcPr marL="3489" marR="3489" marT="3489" marB="0" anchor="b">
                    <a:lnL>
                      <a:noFill/>
                    </a:lnL>
                    <a:lnR>
                      <a:noFill/>
                    </a:lnR>
                    <a:lnT>
                      <a:noFill/>
                    </a:lnT>
                    <a:lnB>
                      <a:noFill/>
                    </a:lnB>
                  </a:tcPr>
                </a:tc>
                <a:tc>
                  <a:txBody>
                    <a:bodyPr/>
                    <a:lstStyle/>
                    <a:p>
                      <a:pPr algn="l" fontAlgn="b"/>
                      <a:r>
                        <a:rPr lang="en-US" sz="1400" b="0" i="0" u="none" strike="noStrike" dirty="0">
                          <a:solidFill>
                            <a:srgbClr val="000000"/>
                          </a:solidFill>
                          <a:effectLst/>
                          <a:latin typeface="Calibri" panose="020F0502020204030204" pitchFamily="34" charset="0"/>
                        </a:rPr>
                        <a:t>Firefighter 2019 - Block 03</a:t>
                      </a:r>
                    </a:p>
                  </a:txBody>
                  <a:tcPr marL="3489" marR="3489" marT="3489" marB="0" anchor="b">
                    <a:lnL>
                      <a:noFill/>
                    </a:lnL>
                    <a:lnR>
                      <a:noFill/>
                    </a:lnR>
                    <a:lnT>
                      <a:noFill/>
                    </a:lnT>
                    <a:lnB>
                      <a:noFill/>
                    </a:lnB>
                  </a:tcPr>
                </a:tc>
                <a:tc>
                  <a:txBody>
                    <a:bodyPr/>
                    <a:lstStyle/>
                    <a:p>
                      <a:pPr algn="r" fontAlgn="b"/>
                      <a:r>
                        <a:rPr lang="en-US" sz="1400" b="0" i="0" u="none" strike="noStrike">
                          <a:solidFill>
                            <a:srgbClr val="000000"/>
                          </a:solidFill>
                          <a:effectLst/>
                          <a:latin typeface="Calibri" panose="020F0502020204030204" pitchFamily="34" charset="0"/>
                        </a:rPr>
                        <a:t>7/1/2020</a:t>
                      </a:r>
                    </a:p>
                  </a:txBody>
                  <a:tcPr marL="3489" marR="3489" marT="3489" marB="0" anchor="b">
                    <a:lnL>
                      <a:noFill/>
                    </a:lnL>
                    <a:lnR>
                      <a:noFill/>
                    </a:lnR>
                    <a:lnT>
                      <a:noFill/>
                    </a:lnT>
                    <a:lnB>
                      <a:noFill/>
                    </a:lnB>
                  </a:tcPr>
                </a:tc>
                <a:tc>
                  <a:txBody>
                    <a:bodyPr/>
                    <a:lstStyle/>
                    <a:p>
                      <a:pPr algn="ctr" fontAlgn="b"/>
                      <a:r>
                        <a:rPr lang="en-US" sz="1400" b="0" i="0" u="none" strike="noStrike">
                          <a:solidFill>
                            <a:srgbClr val="000000"/>
                          </a:solidFill>
                          <a:effectLst/>
                          <a:latin typeface="Calibri" panose="020F0502020204030204" pitchFamily="34" charset="0"/>
                        </a:rPr>
                        <a:t>2</a:t>
                      </a:r>
                    </a:p>
                  </a:txBody>
                  <a:tcPr marL="3489" marR="3489" marT="3489" marB="0" anchor="b">
                    <a:lnL>
                      <a:noFill/>
                    </a:lnL>
                    <a:lnR>
                      <a:noFill/>
                    </a:lnR>
                    <a:lnT>
                      <a:noFill/>
                    </a:lnT>
                    <a:lnB>
                      <a:noFill/>
                    </a:lnB>
                  </a:tcPr>
                </a:tc>
                <a:tc>
                  <a:txBody>
                    <a:bodyPr/>
                    <a:lstStyle/>
                    <a:p>
                      <a:pPr algn="ctr" fontAlgn="b"/>
                      <a:r>
                        <a:rPr lang="en-US" sz="1400" b="0" i="0" u="none" strike="noStrike">
                          <a:solidFill>
                            <a:srgbClr val="000000"/>
                          </a:solidFill>
                          <a:effectLst/>
                          <a:latin typeface="Calibri" panose="020F0502020204030204" pitchFamily="34" charset="0"/>
                        </a:rPr>
                        <a:t>162</a:t>
                      </a:r>
                    </a:p>
                  </a:txBody>
                  <a:tcPr marL="3489" marR="3489" marT="3489" marB="0" anchor="b">
                    <a:lnL>
                      <a:noFill/>
                    </a:lnL>
                    <a:lnR>
                      <a:noFill/>
                    </a:lnR>
                    <a:lnT>
                      <a:noFill/>
                    </a:lnT>
                    <a:lnB>
                      <a:noFill/>
                    </a:lnB>
                  </a:tcPr>
                </a:tc>
                <a:extLst>
                  <a:ext uri="{0D108BD9-81ED-4DB2-BD59-A6C34878D82A}">
                    <a16:rowId xmlns:a16="http://schemas.microsoft.com/office/drawing/2014/main" val="2892477464"/>
                  </a:ext>
                </a:extLst>
              </a:tr>
              <a:tr h="213559">
                <a:tc>
                  <a:txBody>
                    <a:bodyPr/>
                    <a:lstStyle/>
                    <a:p>
                      <a:pPr algn="l" fontAlgn="b"/>
                      <a:r>
                        <a:rPr lang="en-US" sz="1400" b="0" i="0" u="none" strike="noStrike" dirty="0">
                          <a:solidFill>
                            <a:srgbClr val="000000"/>
                          </a:solidFill>
                          <a:effectLst/>
                          <a:latin typeface="Calibri" panose="020F0502020204030204" pitchFamily="34" charset="0"/>
                        </a:rPr>
                        <a:t>FIP-3040</a:t>
                      </a:r>
                    </a:p>
                  </a:txBody>
                  <a:tcPr marL="3489" marR="3489" marT="3489" marB="0" anchor="b">
                    <a:lnL>
                      <a:noFill/>
                    </a:lnL>
                    <a:lnR>
                      <a:noFill/>
                    </a:lnR>
                    <a:lnT>
                      <a:noFill/>
                    </a:lnT>
                    <a:lnB>
                      <a:noFill/>
                    </a:lnB>
                  </a:tcPr>
                </a:tc>
                <a:tc>
                  <a:txBody>
                    <a:bodyPr/>
                    <a:lstStyle/>
                    <a:p>
                      <a:pPr algn="l" fontAlgn="b"/>
                      <a:r>
                        <a:rPr lang="en-US" sz="1400" b="0" i="0" u="none" strike="noStrike" dirty="0">
                          <a:solidFill>
                            <a:srgbClr val="000000"/>
                          </a:solidFill>
                          <a:effectLst/>
                          <a:latin typeface="Calibri" panose="020F0502020204030204" pitchFamily="34" charset="0"/>
                        </a:rPr>
                        <a:t>FF General and Comm (FF 2019)</a:t>
                      </a:r>
                    </a:p>
                  </a:txBody>
                  <a:tcPr marL="3489" marR="3489" marT="3489" marB="0" anchor="b">
                    <a:lnL>
                      <a:noFill/>
                    </a:lnL>
                    <a:lnR>
                      <a:noFill/>
                    </a:lnR>
                    <a:lnT>
                      <a:noFill/>
                    </a:lnT>
                    <a:lnB>
                      <a:noFill/>
                    </a:lnB>
                  </a:tcPr>
                </a:tc>
                <a:tc>
                  <a:txBody>
                    <a:bodyPr/>
                    <a:lstStyle/>
                    <a:p>
                      <a:pPr algn="r" fontAlgn="b"/>
                      <a:r>
                        <a:rPr lang="en-US" sz="1400" b="0" i="0" u="none" strike="noStrike">
                          <a:solidFill>
                            <a:srgbClr val="000000"/>
                          </a:solidFill>
                          <a:effectLst/>
                          <a:latin typeface="Calibri" panose="020F0502020204030204" pitchFamily="34" charset="0"/>
                        </a:rPr>
                        <a:t>7/1/2020</a:t>
                      </a:r>
                    </a:p>
                  </a:txBody>
                  <a:tcPr marL="3489" marR="3489" marT="3489" marB="0" anchor="b">
                    <a:lnL>
                      <a:noFill/>
                    </a:lnL>
                    <a:lnR>
                      <a:noFill/>
                    </a:lnR>
                    <a:lnT>
                      <a:noFill/>
                    </a:lnT>
                    <a:lnB>
                      <a:noFill/>
                    </a:lnB>
                  </a:tcPr>
                </a:tc>
                <a:tc>
                  <a:txBody>
                    <a:bodyPr/>
                    <a:lstStyle/>
                    <a:p>
                      <a:pPr algn="ctr" fontAlgn="b"/>
                      <a:r>
                        <a:rPr lang="en-US" sz="1400" b="0" i="0" u="none" strike="noStrike">
                          <a:solidFill>
                            <a:srgbClr val="000000"/>
                          </a:solidFill>
                          <a:effectLst/>
                          <a:latin typeface="Calibri" panose="020F0502020204030204" pitchFamily="34" charset="0"/>
                        </a:rPr>
                        <a:t>2</a:t>
                      </a:r>
                    </a:p>
                  </a:txBody>
                  <a:tcPr marL="3489" marR="3489" marT="3489" marB="0" anchor="b">
                    <a:lnL>
                      <a:noFill/>
                    </a:lnL>
                    <a:lnR>
                      <a:noFill/>
                    </a:lnR>
                    <a:lnT>
                      <a:noFill/>
                    </a:lnT>
                    <a:lnB>
                      <a:noFill/>
                    </a:lnB>
                  </a:tcPr>
                </a:tc>
                <a:tc>
                  <a:txBody>
                    <a:bodyPr/>
                    <a:lstStyle/>
                    <a:p>
                      <a:pPr algn="ctr" fontAlgn="b"/>
                      <a:r>
                        <a:rPr lang="en-US" sz="1400" b="0" i="0" u="none" strike="noStrike">
                          <a:solidFill>
                            <a:srgbClr val="000000"/>
                          </a:solidFill>
                          <a:effectLst/>
                          <a:latin typeface="Calibri" panose="020F0502020204030204" pitchFamily="34" charset="0"/>
                        </a:rPr>
                        <a:t>29</a:t>
                      </a:r>
                    </a:p>
                  </a:txBody>
                  <a:tcPr marL="3489" marR="3489" marT="3489" marB="0" anchor="b">
                    <a:lnL>
                      <a:noFill/>
                    </a:lnL>
                    <a:lnR>
                      <a:noFill/>
                    </a:lnR>
                    <a:lnT>
                      <a:noFill/>
                    </a:lnT>
                    <a:lnB>
                      <a:noFill/>
                    </a:lnB>
                  </a:tcPr>
                </a:tc>
                <a:extLst>
                  <a:ext uri="{0D108BD9-81ED-4DB2-BD59-A6C34878D82A}">
                    <a16:rowId xmlns:a16="http://schemas.microsoft.com/office/drawing/2014/main" val="4167916657"/>
                  </a:ext>
                </a:extLst>
              </a:tr>
              <a:tr h="213559">
                <a:tc>
                  <a:txBody>
                    <a:bodyPr/>
                    <a:lstStyle/>
                    <a:p>
                      <a:pPr algn="l" fontAlgn="b"/>
                      <a:r>
                        <a:rPr lang="en-US" sz="1400" b="0" i="0" u="none" strike="noStrike">
                          <a:solidFill>
                            <a:srgbClr val="000000"/>
                          </a:solidFill>
                          <a:effectLst/>
                          <a:latin typeface="Calibri" panose="020F0502020204030204" pitchFamily="34" charset="0"/>
                        </a:rPr>
                        <a:t>FIP-3041</a:t>
                      </a:r>
                    </a:p>
                  </a:txBody>
                  <a:tcPr marL="3489" marR="3489" marT="3489" marB="0" anchor="b">
                    <a:lnL>
                      <a:noFill/>
                    </a:lnL>
                    <a:lnR>
                      <a:noFill/>
                    </a:lnR>
                    <a:lnT>
                      <a:noFill/>
                    </a:lnT>
                    <a:lnB>
                      <a:noFill/>
                    </a:lnB>
                  </a:tcPr>
                </a:tc>
                <a:tc>
                  <a:txBody>
                    <a:bodyPr/>
                    <a:lstStyle/>
                    <a:p>
                      <a:pPr algn="l" fontAlgn="b"/>
                      <a:r>
                        <a:rPr lang="en-US" sz="1400" b="0" i="0" u="none" strike="noStrike" dirty="0">
                          <a:solidFill>
                            <a:srgbClr val="000000"/>
                          </a:solidFill>
                          <a:effectLst/>
                          <a:latin typeface="Calibri" panose="020F0502020204030204" pitchFamily="34" charset="0"/>
                        </a:rPr>
                        <a:t>FF Fireground Ops 1 (FF 2019)</a:t>
                      </a:r>
                    </a:p>
                  </a:txBody>
                  <a:tcPr marL="3489" marR="3489" marT="3489" marB="0" anchor="b">
                    <a:lnL>
                      <a:noFill/>
                    </a:lnL>
                    <a:lnR>
                      <a:noFill/>
                    </a:lnR>
                    <a:lnT>
                      <a:noFill/>
                    </a:lnT>
                    <a:lnB>
                      <a:noFill/>
                    </a:lnB>
                  </a:tcPr>
                </a:tc>
                <a:tc>
                  <a:txBody>
                    <a:bodyPr/>
                    <a:lstStyle/>
                    <a:p>
                      <a:pPr algn="r" fontAlgn="b"/>
                      <a:r>
                        <a:rPr lang="en-US" sz="1400" b="0" i="0" u="none" strike="noStrike">
                          <a:solidFill>
                            <a:srgbClr val="000000"/>
                          </a:solidFill>
                          <a:effectLst/>
                          <a:latin typeface="Calibri" panose="020F0502020204030204" pitchFamily="34" charset="0"/>
                        </a:rPr>
                        <a:t>7/1/2020</a:t>
                      </a:r>
                    </a:p>
                  </a:txBody>
                  <a:tcPr marL="3489" marR="3489" marT="3489" marB="0" anchor="b">
                    <a:lnL>
                      <a:noFill/>
                    </a:lnL>
                    <a:lnR>
                      <a:noFill/>
                    </a:lnR>
                    <a:lnT>
                      <a:noFill/>
                    </a:lnT>
                    <a:lnB>
                      <a:noFill/>
                    </a:lnB>
                  </a:tcPr>
                </a:tc>
                <a:tc>
                  <a:txBody>
                    <a:bodyPr/>
                    <a:lstStyle/>
                    <a:p>
                      <a:pPr algn="ctr" fontAlgn="b"/>
                      <a:r>
                        <a:rPr lang="en-US" sz="1400" b="0" i="0" u="none" strike="noStrike">
                          <a:solidFill>
                            <a:srgbClr val="000000"/>
                          </a:solidFill>
                          <a:effectLst/>
                          <a:latin typeface="Calibri" panose="020F0502020204030204" pitchFamily="34" charset="0"/>
                        </a:rPr>
                        <a:t>2</a:t>
                      </a:r>
                    </a:p>
                  </a:txBody>
                  <a:tcPr marL="3489" marR="3489" marT="3489" marB="0" anchor="b">
                    <a:lnL>
                      <a:noFill/>
                    </a:lnL>
                    <a:lnR>
                      <a:noFill/>
                    </a:lnR>
                    <a:lnT>
                      <a:noFill/>
                    </a:lnT>
                    <a:lnB>
                      <a:noFill/>
                    </a:lnB>
                  </a:tcPr>
                </a:tc>
                <a:tc>
                  <a:txBody>
                    <a:bodyPr/>
                    <a:lstStyle/>
                    <a:p>
                      <a:pPr algn="ctr" fontAlgn="b"/>
                      <a:r>
                        <a:rPr lang="en-US" sz="1400" b="0" i="0" u="none" strike="noStrike">
                          <a:solidFill>
                            <a:srgbClr val="000000"/>
                          </a:solidFill>
                          <a:effectLst/>
                          <a:latin typeface="Calibri" panose="020F0502020204030204" pitchFamily="34" charset="0"/>
                        </a:rPr>
                        <a:t>29</a:t>
                      </a:r>
                    </a:p>
                  </a:txBody>
                  <a:tcPr marL="3489" marR="3489" marT="3489" marB="0" anchor="b">
                    <a:lnL>
                      <a:noFill/>
                    </a:lnL>
                    <a:lnR>
                      <a:noFill/>
                    </a:lnR>
                    <a:lnT>
                      <a:noFill/>
                    </a:lnT>
                    <a:lnB>
                      <a:noFill/>
                    </a:lnB>
                  </a:tcPr>
                </a:tc>
                <a:extLst>
                  <a:ext uri="{0D108BD9-81ED-4DB2-BD59-A6C34878D82A}">
                    <a16:rowId xmlns:a16="http://schemas.microsoft.com/office/drawing/2014/main" val="3140040822"/>
                  </a:ext>
                </a:extLst>
              </a:tr>
              <a:tr h="213559">
                <a:tc>
                  <a:txBody>
                    <a:bodyPr/>
                    <a:lstStyle/>
                    <a:p>
                      <a:pPr algn="l" fontAlgn="b"/>
                      <a:r>
                        <a:rPr lang="en-US" sz="1400" b="0" i="0" u="none" strike="noStrike">
                          <a:solidFill>
                            <a:srgbClr val="000000"/>
                          </a:solidFill>
                          <a:effectLst/>
                          <a:latin typeface="Calibri" panose="020F0502020204030204" pitchFamily="34" charset="0"/>
                        </a:rPr>
                        <a:t>FIP-3042</a:t>
                      </a:r>
                    </a:p>
                  </a:txBody>
                  <a:tcPr marL="3489" marR="3489" marT="3489" marB="0" anchor="b">
                    <a:lnL>
                      <a:noFill/>
                    </a:lnL>
                    <a:lnR>
                      <a:noFill/>
                    </a:lnR>
                    <a:lnT>
                      <a:noFill/>
                    </a:lnT>
                    <a:lnB>
                      <a:noFill/>
                    </a:lnB>
                  </a:tcPr>
                </a:tc>
                <a:tc>
                  <a:txBody>
                    <a:bodyPr/>
                    <a:lstStyle/>
                    <a:p>
                      <a:pPr algn="l" fontAlgn="b"/>
                      <a:r>
                        <a:rPr lang="en-US" sz="1400" b="0" i="0" u="none" strike="noStrike">
                          <a:solidFill>
                            <a:srgbClr val="000000"/>
                          </a:solidFill>
                          <a:effectLst/>
                          <a:latin typeface="Calibri" panose="020F0502020204030204" pitchFamily="34" charset="0"/>
                        </a:rPr>
                        <a:t>FF Fireground Ops 2 (FF 2019)</a:t>
                      </a:r>
                    </a:p>
                  </a:txBody>
                  <a:tcPr marL="3489" marR="3489" marT="3489" marB="0" anchor="b">
                    <a:lnL>
                      <a:noFill/>
                    </a:lnL>
                    <a:lnR>
                      <a:noFill/>
                    </a:lnR>
                    <a:lnT>
                      <a:noFill/>
                    </a:lnT>
                    <a:lnB>
                      <a:noFill/>
                    </a:lnB>
                  </a:tcPr>
                </a:tc>
                <a:tc>
                  <a:txBody>
                    <a:bodyPr/>
                    <a:lstStyle/>
                    <a:p>
                      <a:pPr algn="r" fontAlgn="b"/>
                      <a:r>
                        <a:rPr lang="en-US" sz="1400" b="0" i="0" u="none" strike="noStrike">
                          <a:solidFill>
                            <a:srgbClr val="000000"/>
                          </a:solidFill>
                          <a:effectLst/>
                          <a:latin typeface="Calibri" panose="020F0502020204030204" pitchFamily="34" charset="0"/>
                        </a:rPr>
                        <a:t>7/1/2020</a:t>
                      </a:r>
                    </a:p>
                  </a:txBody>
                  <a:tcPr marL="3489" marR="3489" marT="3489" marB="0" anchor="b">
                    <a:lnL>
                      <a:noFill/>
                    </a:lnL>
                    <a:lnR>
                      <a:noFill/>
                    </a:lnR>
                    <a:lnT>
                      <a:noFill/>
                    </a:lnT>
                    <a:lnB>
                      <a:noFill/>
                    </a:lnB>
                  </a:tcPr>
                </a:tc>
                <a:tc>
                  <a:txBody>
                    <a:bodyPr/>
                    <a:lstStyle/>
                    <a:p>
                      <a:pPr algn="ctr" fontAlgn="b"/>
                      <a:r>
                        <a:rPr lang="en-US" sz="1400" b="0" i="0" u="none" strike="noStrike">
                          <a:solidFill>
                            <a:srgbClr val="000000"/>
                          </a:solidFill>
                          <a:effectLst/>
                          <a:latin typeface="Calibri" panose="020F0502020204030204" pitchFamily="34" charset="0"/>
                        </a:rPr>
                        <a:t>2</a:t>
                      </a:r>
                    </a:p>
                  </a:txBody>
                  <a:tcPr marL="3489" marR="3489" marT="3489" marB="0" anchor="b">
                    <a:lnL>
                      <a:noFill/>
                    </a:lnL>
                    <a:lnR>
                      <a:noFill/>
                    </a:lnR>
                    <a:lnT>
                      <a:noFill/>
                    </a:lnT>
                    <a:lnB>
                      <a:noFill/>
                    </a:lnB>
                  </a:tcPr>
                </a:tc>
                <a:tc>
                  <a:txBody>
                    <a:bodyPr/>
                    <a:lstStyle/>
                    <a:p>
                      <a:pPr algn="ctr" fontAlgn="b"/>
                      <a:r>
                        <a:rPr lang="en-US" sz="1400" b="0" i="0" u="none" strike="noStrike">
                          <a:solidFill>
                            <a:srgbClr val="000000"/>
                          </a:solidFill>
                          <a:effectLst/>
                          <a:latin typeface="Calibri" panose="020F0502020204030204" pitchFamily="34" charset="0"/>
                        </a:rPr>
                        <a:t>34</a:t>
                      </a:r>
                    </a:p>
                  </a:txBody>
                  <a:tcPr marL="3489" marR="3489" marT="3489" marB="0" anchor="b">
                    <a:lnL>
                      <a:noFill/>
                    </a:lnL>
                    <a:lnR>
                      <a:noFill/>
                    </a:lnR>
                    <a:lnT>
                      <a:noFill/>
                    </a:lnT>
                    <a:lnB>
                      <a:noFill/>
                    </a:lnB>
                  </a:tcPr>
                </a:tc>
                <a:extLst>
                  <a:ext uri="{0D108BD9-81ED-4DB2-BD59-A6C34878D82A}">
                    <a16:rowId xmlns:a16="http://schemas.microsoft.com/office/drawing/2014/main" val="2628761437"/>
                  </a:ext>
                </a:extLst>
              </a:tr>
              <a:tr h="213559">
                <a:tc>
                  <a:txBody>
                    <a:bodyPr/>
                    <a:lstStyle/>
                    <a:p>
                      <a:pPr algn="l" fontAlgn="b"/>
                      <a:r>
                        <a:rPr lang="en-US" sz="1400" b="0" i="0" u="none" strike="noStrike">
                          <a:solidFill>
                            <a:srgbClr val="000000"/>
                          </a:solidFill>
                          <a:effectLst/>
                          <a:latin typeface="Calibri" panose="020F0502020204030204" pitchFamily="34" charset="0"/>
                        </a:rPr>
                        <a:t>FIP-3043</a:t>
                      </a:r>
                    </a:p>
                  </a:txBody>
                  <a:tcPr marL="3489" marR="3489" marT="3489" marB="0" anchor="b">
                    <a:lnL>
                      <a:noFill/>
                    </a:lnL>
                    <a:lnR>
                      <a:noFill/>
                    </a:lnR>
                    <a:lnT>
                      <a:noFill/>
                    </a:lnT>
                    <a:lnB>
                      <a:noFill/>
                    </a:lnB>
                  </a:tcPr>
                </a:tc>
                <a:tc>
                  <a:txBody>
                    <a:bodyPr/>
                    <a:lstStyle/>
                    <a:p>
                      <a:pPr algn="l" fontAlgn="b"/>
                      <a:r>
                        <a:rPr lang="en-US" sz="1400" b="0" i="0" u="none" strike="noStrike" dirty="0">
                          <a:solidFill>
                            <a:srgbClr val="000000"/>
                          </a:solidFill>
                          <a:effectLst/>
                          <a:latin typeface="Calibri" panose="020F0502020204030204" pitchFamily="34" charset="0"/>
                        </a:rPr>
                        <a:t>FF Fireground Ops 3 (FF 2019)</a:t>
                      </a:r>
                    </a:p>
                  </a:txBody>
                  <a:tcPr marL="3489" marR="3489" marT="3489" marB="0" anchor="b">
                    <a:lnL>
                      <a:noFill/>
                    </a:lnL>
                    <a:lnR>
                      <a:noFill/>
                    </a:lnR>
                    <a:lnT>
                      <a:noFill/>
                    </a:lnT>
                    <a:lnB>
                      <a:noFill/>
                    </a:lnB>
                  </a:tcPr>
                </a:tc>
                <a:tc>
                  <a:txBody>
                    <a:bodyPr/>
                    <a:lstStyle/>
                    <a:p>
                      <a:pPr algn="r" fontAlgn="b"/>
                      <a:r>
                        <a:rPr lang="en-US" sz="1400" b="0" i="0" u="none" strike="noStrike">
                          <a:solidFill>
                            <a:srgbClr val="000000"/>
                          </a:solidFill>
                          <a:effectLst/>
                          <a:latin typeface="Calibri" panose="020F0502020204030204" pitchFamily="34" charset="0"/>
                        </a:rPr>
                        <a:t>7/1/2020</a:t>
                      </a:r>
                    </a:p>
                  </a:txBody>
                  <a:tcPr marL="3489" marR="3489" marT="3489" marB="0" anchor="b">
                    <a:lnL>
                      <a:noFill/>
                    </a:lnL>
                    <a:lnR>
                      <a:noFill/>
                    </a:lnR>
                    <a:lnT>
                      <a:noFill/>
                    </a:lnT>
                    <a:lnB>
                      <a:noFill/>
                    </a:lnB>
                  </a:tcPr>
                </a:tc>
                <a:tc>
                  <a:txBody>
                    <a:bodyPr/>
                    <a:lstStyle/>
                    <a:p>
                      <a:pPr algn="ctr" fontAlgn="b"/>
                      <a:r>
                        <a:rPr lang="en-US" sz="1400" b="0" i="0" u="none" strike="noStrike">
                          <a:solidFill>
                            <a:srgbClr val="000000"/>
                          </a:solidFill>
                          <a:effectLst/>
                          <a:latin typeface="Calibri" panose="020F0502020204030204" pitchFamily="34" charset="0"/>
                        </a:rPr>
                        <a:t>2</a:t>
                      </a:r>
                    </a:p>
                  </a:txBody>
                  <a:tcPr marL="3489" marR="3489" marT="3489" marB="0" anchor="b">
                    <a:lnL>
                      <a:noFill/>
                    </a:lnL>
                    <a:lnR>
                      <a:noFill/>
                    </a:lnR>
                    <a:lnT>
                      <a:noFill/>
                    </a:lnT>
                    <a:lnB>
                      <a:noFill/>
                    </a:lnB>
                  </a:tcPr>
                </a:tc>
                <a:tc>
                  <a:txBody>
                    <a:bodyPr/>
                    <a:lstStyle/>
                    <a:p>
                      <a:pPr algn="ctr" fontAlgn="b"/>
                      <a:r>
                        <a:rPr lang="en-US" sz="1400" b="0" i="0" u="none" strike="noStrike">
                          <a:solidFill>
                            <a:srgbClr val="000000"/>
                          </a:solidFill>
                          <a:effectLst/>
                          <a:latin typeface="Calibri" panose="020F0502020204030204" pitchFamily="34" charset="0"/>
                        </a:rPr>
                        <a:t>38</a:t>
                      </a:r>
                    </a:p>
                  </a:txBody>
                  <a:tcPr marL="3489" marR="3489" marT="3489" marB="0" anchor="b">
                    <a:lnL>
                      <a:noFill/>
                    </a:lnL>
                    <a:lnR>
                      <a:noFill/>
                    </a:lnR>
                    <a:lnT>
                      <a:noFill/>
                    </a:lnT>
                    <a:lnB>
                      <a:noFill/>
                    </a:lnB>
                  </a:tcPr>
                </a:tc>
                <a:extLst>
                  <a:ext uri="{0D108BD9-81ED-4DB2-BD59-A6C34878D82A}">
                    <a16:rowId xmlns:a16="http://schemas.microsoft.com/office/drawing/2014/main" val="2596300168"/>
                  </a:ext>
                </a:extLst>
              </a:tr>
              <a:tr h="213559">
                <a:tc>
                  <a:txBody>
                    <a:bodyPr/>
                    <a:lstStyle/>
                    <a:p>
                      <a:pPr algn="l" fontAlgn="b"/>
                      <a:r>
                        <a:rPr lang="en-US" sz="1400" b="0" i="0" u="none" strike="noStrike">
                          <a:solidFill>
                            <a:srgbClr val="000000"/>
                          </a:solidFill>
                          <a:effectLst/>
                          <a:latin typeface="Calibri" panose="020F0502020204030204" pitchFamily="34" charset="0"/>
                        </a:rPr>
                        <a:t>FIP-3044</a:t>
                      </a:r>
                    </a:p>
                  </a:txBody>
                  <a:tcPr marL="3489" marR="3489" marT="3489" marB="0" anchor="b">
                    <a:lnL>
                      <a:noFill/>
                    </a:lnL>
                    <a:lnR>
                      <a:noFill/>
                    </a:lnR>
                    <a:lnT>
                      <a:noFill/>
                    </a:lnT>
                    <a:lnB>
                      <a:noFill/>
                    </a:lnB>
                  </a:tcPr>
                </a:tc>
                <a:tc>
                  <a:txBody>
                    <a:bodyPr/>
                    <a:lstStyle/>
                    <a:p>
                      <a:pPr algn="l" fontAlgn="b"/>
                      <a:r>
                        <a:rPr lang="en-US" sz="1400" b="0" i="0" u="none" strike="noStrike">
                          <a:solidFill>
                            <a:srgbClr val="000000"/>
                          </a:solidFill>
                          <a:effectLst/>
                          <a:latin typeface="Calibri" panose="020F0502020204030204" pitchFamily="34" charset="0"/>
                        </a:rPr>
                        <a:t>FF Fireground Ops 4 (FF 2019)</a:t>
                      </a:r>
                    </a:p>
                  </a:txBody>
                  <a:tcPr marL="3489" marR="3489" marT="3489" marB="0" anchor="b">
                    <a:lnL>
                      <a:noFill/>
                    </a:lnL>
                    <a:lnR>
                      <a:noFill/>
                    </a:lnR>
                    <a:lnT>
                      <a:noFill/>
                    </a:lnT>
                    <a:lnB>
                      <a:noFill/>
                    </a:lnB>
                  </a:tcPr>
                </a:tc>
                <a:tc>
                  <a:txBody>
                    <a:bodyPr/>
                    <a:lstStyle/>
                    <a:p>
                      <a:pPr algn="r" fontAlgn="b"/>
                      <a:r>
                        <a:rPr lang="en-US" sz="1400" b="0" i="0" u="none" strike="noStrike">
                          <a:solidFill>
                            <a:srgbClr val="000000"/>
                          </a:solidFill>
                          <a:effectLst/>
                          <a:latin typeface="Calibri" panose="020F0502020204030204" pitchFamily="34" charset="0"/>
                        </a:rPr>
                        <a:t>7/1/2020</a:t>
                      </a:r>
                    </a:p>
                  </a:txBody>
                  <a:tcPr marL="3489" marR="3489" marT="3489" marB="0" anchor="b">
                    <a:lnL>
                      <a:noFill/>
                    </a:lnL>
                    <a:lnR>
                      <a:noFill/>
                    </a:lnR>
                    <a:lnT>
                      <a:noFill/>
                    </a:lnT>
                    <a:lnB>
                      <a:noFill/>
                    </a:lnB>
                  </a:tcPr>
                </a:tc>
                <a:tc>
                  <a:txBody>
                    <a:bodyPr/>
                    <a:lstStyle/>
                    <a:p>
                      <a:pPr algn="ctr" fontAlgn="b"/>
                      <a:r>
                        <a:rPr lang="en-US" sz="1400" b="0" i="0" u="none" strike="noStrike">
                          <a:solidFill>
                            <a:srgbClr val="000000"/>
                          </a:solidFill>
                          <a:effectLst/>
                          <a:latin typeface="Calibri" panose="020F0502020204030204" pitchFamily="34" charset="0"/>
                        </a:rPr>
                        <a:t>2</a:t>
                      </a:r>
                    </a:p>
                  </a:txBody>
                  <a:tcPr marL="3489" marR="3489" marT="3489" marB="0" anchor="b">
                    <a:lnL>
                      <a:noFill/>
                    </a:lnL>
                    <a:lnR>
                      <a:noFill/>
                    </a:lnR>
                    <a:lnT>
                      <a:noFill/>
                    </a:lnT>
                    <a:lnB>
                      <a:noFill/>
                    </a:lnB>
                  </a:tcPr>
                </a:tc>
                <a:tc>
                  <a:txBody>
                    <a:bodyPr/>
                    <a:lstStyle/>
                    <a:p>
                      <a:pPr algn="ctr" fontAlgn="b"/>
                      <a:r>
                        <a:rPr lang="en-US" sz="1400" b="0" i="0" u="none" strike="noStrike">
                          <a:solidFill>
                            <a:srgbClr val="000000"/>
                          </a:solidFill>
                          <a:effectLst/>
                          <a:latin typeface="Calibri" panose="020F0502020204030204" pitchFamily="34" charset="0"/>
                        </a:rPr>
                        <a:t>38</a:t>
                      </a:r>
                    </a:p>
                  </a:txBody>
                  <a:tcPr marL="3489" marR="3489" marT="3489" marB="0" anchor="b">
                    <a:lnL>
                      <a:noFill/>
                    </a:lnL>
                    <a:lnR>
                      <a:noFill/>
                    </a:lnR>
                    <a:lnT>
                      <a:noFill/>
                    </a:lnT>
                    <a:lnB>
                      <a:noFill/>
                    </a:lnB>
                  </a:tcPr>
                </a:tc>
                <a:extLst>
                  <a:ext uri="{0D108BD9-81ED-4DB2-BD59-A6C34878D82A}">
                    <a16:rowId xmlns:a16="http://schemas.microsoft.com/office/drawing/2014/main" val="1164905556"/>
                  </a:ext>
                </a:extLst>
              </a:tr>
              <a:tr h="213559">
                <a:tc>
                  <a:txBody>
                    <a:bodyPr/>
                    <a:lstStyle/>
                    <a:p>
                      <a:pPr algn="l" fontAlgn="b"/>
                      <a:r>
                        <a:rPr lang="en-US" sz="1400" b="0" i="0" u="none" strike="noStrike">
                          <a:solidFill>
                            <a:srgbClr val="000000"/>
                          </a:solidFill>
                          <a:effectLst/>
                          <a:latin typeface="Calibri" panose="020F0502020204030204" pitchFamily="34" charset="0"/>
                        </a:rPr>
                        <a:t>FIP-3045</a:t>
                      </a:r>
                    </a:p>
                  </a:txBody>
                  <a:tcPr marL="3489" marR="3489" marT="3489" marB="0" anchor="b">
                    <a:lnL>
                      <a:noFill/>
                    </a:lnL>
                    <a:lnR>
                      <a:noFill/>
                    </a:lnR>
                    <a:lnT>
                      <a:noFill/>
                    </a:lnT>
                    <a:lnB>
                      <a:noFill/>
                    </a:lnB>
                  </a:tcPr>
                </a:tc>
                <a:tc>
                  <a:txBody>
                    <a:bodyPr/>
                    <a:lstStyle/>
                    <a:p>
                      <a:pPr algn="l" fontAlgn="b"/>
                      <a:r>
                        <a:rPr lang="en-US" sz="1400" b="0" i="0" u="none" strike="noStrike" dirty="0">
                          <a:solidFill>
                            <a:srgbClr val="000000"/>
                          </a:solidFill>
                          <a:effectLst/>
                          <a:latin typeface="Calibri" panose="020F0502020204030204" pitchFamily="34" charset="0"/>
                        </a:rPr>
                        <a:t>FF Fireground Ops 5 (FF 2019)</a:t>
                      </a:r>
                    </a:p>
                  </a:txBody>
                  <a:tcPr marL="3489" marR="3489" marT="3489" marB="0" anchor="b">
                    <a:lnL>
                      <a:noFill/>
                    </a:lnL>
                    <a:lnR>
                      <a:noFill/>
                    </a:lnR>
                    <a:lnT>
                      <a:noFill/>
                    </a:lnT>
                    <a:lnB>
                      <a:noFill/>
                    </a:lnB>
                  </a:tcPr>
                </a:tc>
                <a:tc>
                  <a:txBody>
                    <a:bodyPr/>
                    <a:lstStyle/>
                    <a:p>
                      <a:pPr algn="r" fontAlgn="b"/>
                      <a:r>
                        <a:rPr lang="en-US" sz="1400" b="0" i="0" u="none" strike="noStrike">
                          <a:solidFill>
                            <a:srgbClr val="000000"/>
                          </a:solidFill>
                          <a:effectLst/>
                          <a:latin typeface="Calibri" panose="020F0502020204030204" pitchFamily="34" charset="0"/>
                        </a:rPr>
                        <a:t>7/1/2020</a:t>
                      </a:r>
                    </a:p>
                  </a:txBody>
                  <a:tcPr marL="3489" marR="3489" marT="3489" marB="0" anchor="b">
                    <a:lnL>
                      <a:noFill/>
                    </a:lnL>
                    <a:lnR>
                      <a:noFill/>
                    </a:lnR>
                    <a:lnT>
                      <a:noFill/>
                    </a:lnT>
                    <a:lnB>
                      <a:noFill/>
                    </a:lnB>
                  </a:tcPr>
                </a:tc>
                <a:tc>
                  <a:txBody>
                    <a:bodyPr/>
                    <a:lstStyle/>
                    <a:p>
                      <a:pPr algn="ctr" fontAlgn="b"/>
                      <a:r>
                        <a:rPr lang="en-US" sz="1400" b="0" i="0" u="none" strike="noStrike">
                          <a:solidFill>
                            <a:srgbClr val="000000"/>
                          </a:solidFill>
                          <a:effectLst/>
                          <a:latin typeface="Calibri" panose="020F0502020204030204" pitchFamily="34" charset="0"/>
                        </a:rPr>
                        <a:t>2</a:t>
                      </a:r>
                    </a:p>
                  </a:txBody>
                  <a:tcPr marL="3489" marR="3489" marT="3489" marB="0" anchor="b">
                    <a:lnL>
                      <a:noFill/>
                    </a:lnL>
                    <a:lnR>
                      <a:noFill/>
                    </a:lnR>
                    <a:lnT>
                      <a:noFill/>
                    </a:lnT>
                    <a:lnB>
                      <a:noFill/>
                    </a:lnB>
                  </a:tcPr>
                </a:tc>
                <a:tc>
                  <a:txBody>
                    <a:bodyPr/>
                    <a:lstStyle/>
                    <a:p>
                      <a:pPr algn="ctr" fontAlgn="b"/>
                      <a:r>
                        <a:rPr lang="en-US" sz="1400" b="0" i="0" u="none" strike="noStrike">
                          <a:solidFill>
                            <a:srgbClr val="000000"/>
                          </a:solidFill>
                          <a:effectLst/>
                          <a:latin typeface="Calibri" panose="020F0502020204030204" pitchFamily="34" charset="0"/>
                        </a:rPr>
                        <a:t>43</a:t>
                      </a:r>
                    </a:p>
                  </a:txBody>
                  <a:tcPr marL="3489" marR="3489" marT="3489" marB="0" anchor="b">
                    <a:lnL>
                      <a:noFill/>
                    </a:lnL>
                    <a:lnR>
                      <a:noFill/>
                    </a:lnR>
                    <a:lnT>
                      <a:noFill/>
                    </a:lnT>
                    <a:lnB>
                      <a:noFill/>
                    </a:lnB>
                  </a:tcPr>
                </a:tc>
                <a:extLst>
                  <a:ext uri="{0D108BD9-81ED-4DB2-BD59-A6C34878D82A}">
                    <a16:rowId xmlns:a16="http://schemas.microsoft.com/office/drawing/2014/main" val="3613198786"/>
                  </a:ext>
                </a:extLst>
              </a:tr>
              <a:tr h="213559">
                <a:tc>
                  <a:txBody>
                    <a:bodyPr/>
                    <a:lstStyle/>
                    <a:p>
                      <a:pPr algn="l" fontAlgn="b"/>
                      <a:r>
                        <a:rPr lang="en-US" sz="1400" b="0" i="0" u="none" strike="noStrike">
                          <a:solidFill>
                            <a:srgbClr val="000000"/>
                          </a:solidFill>
                          <a:effectLst/>
                          <a:latin typeface="Calibri" panose="020F0502020204030204" pitchFamily="34" charset="0"/>
                        </a:rPr>
                        <a:t>FIP-3046</a:t>
                      </a:r>
                    </a:p>
                  </a:txBody>
                  <a:tcPr marL="3489" marR="3489" marT="3489" marB="0" anchor="b">
                    <a:lnL>
                      <a:noFill/>
                    </a:lnL>
                    <a:lnR>
                      <a:noFill/>
                    </a:lnR>
                    <a:lnT>
                      <a:noFill/>
                    </a:lnT>
                    <a:lnB>
                      <a:noFill/>
                    </a:lnB>
                  </a:tcPr>
                </a:tc>
                <a:tc>
                  <a:txBody>
                    <a:bodyPr/>
                    <a:lstStyle/>
                    <a:p>
                      <a:pPr algn="l" fontAlgn="b"/>
                      <a:r>
                        <a:rPr lang="en-US" sz="1400" b="0" i="0" u="none" strike="noStrike" dirty="0">
                          <a:solidFill>
                            <a:srgbClr val="000000"/>
                          </a:solidFill>
                          <a:effectLst/>
                          <a:latin typeface="Calibri" panose="020F0502020204030204" pitchFamily="34" charset="0"/>
                        </a:rPr>
                        <a:t>FF Fireground Ops 6 (FF 2019)</a:t>
                      </a:r>
                    </a:p>
                  </a:txBody>
                  <a:tcPr marL="3489" marR="3489" marT="3489" marB="0" anchor="b">
                    <a:lnL>
                      <a:noFill/>
                    </a:lnL>
                    <a:lnR>
                      <a:noFill/>
                    </a:lnR>
                    <a:lnT>
                      <a:noFill/>
                    </a:lnT>
                    <a:lnB>
                      <a:noFill/>
                    </a:lnB>
                  </a:tcPr>
                </a:tc>
                <a:tc>
                  <a:txBody>
                    <a:bodyPr/>
                    <a:lstStyle/>
                    <a:p>
                      <a:pPr algn="r" fontAlgn="b"/>
                      <a:r>
                        <a:rPr lang="en-US" sz="1400" b="0" i="0" u="none" strike="noStrike">
                          <a:solidFill>
                            <a:srgbClr val="000000"/>
                          </a:solidFill>
                          <a:effectLst/>
                          <a:latin typeface="Calibri" panose="020F0502020204030204" pitchFamily="34" charset="0"/>
                        </a:rPr>
                        <a:t>7/1/2020</a:t>
                      </a:r>
                    </a:p>
                  </a:txBody>
                  <a:tcPr marL="3489" marR="3489" marT="3489" marB="0" anchor="b">
                    <a:lnL>
                      <a:noFill/>
                    </a:lnL>
                    <a:lnR>
                      <a:noFill/>
                    </a:lnR>
                    <a:lnT>
                      <a:noFill/>
                    </a:lnT>
                    <a:lnB>
                      <a:noFill/>
                    </a:lnB>
                  </a:tcPr>
                </a:tc>
                <a:tc>
                  <a:txBody>
                    <a:bodyPr/>
                    <a:lstStyle/>
                    <a:p>
                      <a:pPr algn="ctr" fontAlgn="b"/>
                      <a:r>
                        <a:rPr lang="en-US" sz="1400" b="0" i="0" u="none" strike="noStrike">
                          <a:solidFill>
                            <a:srgbClr val="000000"/>
                          </a:solidFill>
                          <a:effectLst/>
                          <a:latin typeface="Calibri" panose="020F0502020204030204" pitchFamily="34" charset="0"/>
                        </a:rPr>
                        <a:t>2</a:t>
                      </a:r>
                    </a:p>
                  </a:txBody>
                  <a:tcPr marL="3489" marR="3489" marT="3489" marB="0" anchor="b">
                    <a:lnL>
                      <a:noFill/>
                    </a:lnL>
                    <a:lnR>
                      <a:noFill/>
                    </a:lnR>
                    <a:lnT>
                      <a:noFill/>
                    </a:lnT>
                    <a:lnB>
                      <a:noFill/>
                    </a:lnB>
                  </a:tcPr>
                </a:tc>
                <a:tc>
                  <a:txBody>
                    <a:bodyPr/>
                    <a:lstStyle/>
                    <a:p>
                      <a:pPr algn="ctr" fontAlgn="b"/>
                      <a:r>
                        <a:rPr lang="en-US" sz="1400" b="0" i="0" u="none" strike="noStrike">
                          <a:solidFill>
                            <a:srgbClr val="000000"/>
                          </a:solidFill>
                          <a:effectLst/>
                          <a:latin typeface="Calibri" panose="020F0502020204030204" pitchFamily="34" charset="0"/>
                        </a:rPr>
                        <a:t>34</a:t>
                      </a:r>
                    </a:p>
                  </a:txBody>
                  <a:tcPr marL="3489" marR="3489" marT="3489" marB="0" anchor="b">
                    <a:lnL>
                      <a:noFill/>
                    </a:lnL>
                    <a:lnR>
                      <a:noFill/>
                    </a:lnR>
                    <a:lnT>
                      <a:noFill/>
                    </a:lnT>
                    <a:lnB>
                      <a:noFill/>
                    </a:lnB>
                  </a:tcPr>
                </a:tc>
                <a:extLst>
                  <a:ext uri="{0D108BD9-81ED-4DB2-BD59-A6C34878D82A}">
                    <a16:rowId xmlns:a16="http://schemas.microsoft.com/office/drawing/2014/main" val="3306927287"/>
                  </a:ext>
                </a:extLst>
              </a:tr>
              <a:tr h="213559">
                <a:tc>
                  <a:txBody>
                    <a:bodyPr/>
                    <a:lstStyle/>
                    <a:p>
                      <a:pPr algn="l" fontAlgn="b"/>
                      <a:r>
                        <a:rPr lang="en-US" sz="1400" b="0" i="0" u="none" strike="noStrike">
                          <a:solidFill>
                            <a:srgbClr val="000000"/>
                          </a:solidFill>
                          <a:effectLst/>
                          <a:latin typeface="Calibri" panose="020F0502020204030204" pitchFamily="34" charset="0"/>
                        </a:rPr>
                        <a:t>FIP-3047</a:t>
                      </a:r>
                    </a:p>
                  </a:txBody>
                  <a:tcPr marL="3489" marR="3489" marT="3489" marB="0" anchor="b">
                    <a:lnL>
                      <a:noFill/>
                    </a:lnL>
                    <a:lnR>
                      <a:noFill/>
                    </a:lnR>
                    <a:lnT>
                      <a:noFill/>
                    </a:lnT>
                    <a:lnB>
                      <a:noFill/>
                    </a:lnB>
                  </a:tcPr>
                </a:tc>
                <a:tc>
                  <a:txBody>
                    <a:bodyPr/>
                    <a:lstStyle/>
                    <a:p>
                      <a:pPr algn="l" fontAlgn="b"/>
                      <a:r>
                        <a:rPr lang="en-US" sz="1400" b="0" i="0" u="none" strike="noStrike" dirty="0">
                          <a:solidFill>
                            <a:srgbClr val="000000"/>
                          </a:solidFill>
                          <a:effectLst/>
                          <a:latin typeface="Calibri" panose="020F0502020204030204" pitchFamily="34" charset="0"/>
                        </a:rPr>
                        <a:t>FF Fireground Ops 7 (FF 2019)</a:t>
                      </a:r>
                    </a:p>
                  </a:txBody>
                  <a:tcPr marL="3489" marR="3489" marT="3489" marB="0" anchor="b">
                    <a:lnL>
                      <a:noFill/>
                    </a:lnL>
                    <a:lnR>
                      <a:noFill/>
                    </a:lnR>
                    <a:lnT>
                      <a:noFill/>
                    </a:lnT>
                    <a:lnB>
                      <a:noFill/>
                    </a:lnB>
                  </a:tcPr>
                </a:tc>
                <a:tc>
                  <a:txBody>
                    <a:bodyPr/>
                    <a:lstStyle/>
                    <a:p>
                      <a:pPr algn="r" fontAlgn="b"/>
                      <a:r>
                        <a:rPr lang="en-US" sz="1400" b="0" i="0" u="none" strike="noStrike">
                          <a:solidFill>
                            <a:srgbClr val="000000"/>
                          </a:solidFill>
                          <a:effectLst/>
                          <a:latin typeface="Calibri" panose="020F0502020204030204" pitchFamily="34" charset="0"/>
                        </a:rPr>
                        <a:t>7/1/2020</a:t>
                      </a:r>
                    </a:p>
                  </a:txBody>
                  <a:tcPr marL="3489" marR="3489" marT="3489" marB="0" anchor="b">
                    <a:lnL>
                      <a:noFill/>
                    </a:lnL>
                    <a:lnR>
                      <a:noFill/>
                    </a:lnR>
                    <a:lnT>
                      <a:noFill/>
                    </a:lnT>
                    <a:lnB>
                      <a:noFill/>
                    </a:lnB>
                  </a:tcPr>
                </a:tc>
                <a:tc>
                  <a:txBody>
                    <a:bodyPr/>
                    <a:lstStyle/>
                    <a:p>
                      <a:pPr algn="ctr" fontAlgn="b"/>
                      <a:r>
                        <a:rPr lang="en-US" sz="1400" b="0" i="0" u="none" strike="noStrike">
                          <a:solidFill>
                            <a:srgbClr val="000000"/>
                          </a:solidFill>
                          <a:effectLst/>
                          <a:latin typeface="Calibri" panose="020F0502020204030204" pitchFamily="34" charset="0"/>
                        </a:rPr>
                        <a:t>2</a:t>
                      </a:r>
                    </a:p>
                  </a:txBody>
                  <a:tcPr marL="3489" marR="3489" marT="3489" marB="0" anchor="b">
                    <a:lnL>
                      <a:noFill/>
                    </a:lnL>
                    <a:lnR>
                      <a:noFill/>
                    </a:lnR>
                    <a:lnT>
                      <a:noFill/>
                    </a:lnT>
                    <a:lnB>
                      <a:noFill/>
                    </a:lnB>
                  </a:tcPr>
                </a:tc>
                <a:tc>
                  <a:txBody>
                    <a:bodyPr/>
                    <a:lstStyle/>
                    <a:p>
                      <a:pPr algn="ctr" fontAlgn="b"/>
                      <a:r>
                        <a:rPr lang="en-US" sz="1400" b="0" i="0" u="none" strike="noStrike">
                          <a:solidFill>
                            <a:srgbClr val="000000"/>
                          </a:solidFill>
                          <a:effectLst/>
                          <a:latin typeface="Calibri" panose="020F0502020204030204" pitchFamily="34" charset="0"/>
                        </a:rPr>
                        <a:t>29</a:t>
                      </a:r>
                    </a:p>
                  </a:txBody>
                  <a:tcPr marL="3489" marR="3489" marT="3489" marB="0" anchor="b">
                    <a:lnL>
                      <a:noFill/>
                    </a:lnL>
                    <a:lnR>
                      <a:noFill/>
                    </a:lnR>
                    <a:lnT>
                      <a:noFill/>
                    </a:lnT>
                    <a:lnB>
                      <a:noFill/>
                    </a:lnB>
                  </a:tcPr>
                </a:tc>
                <a:extLst>
                  <a:ext uri="{0D108BD9-81ED-4DB2-BD59-A6C34878D82A}">
                    <a16:rowId xmlns:a16="http://schemas.microsoft.com/office/drawing/2014/main" val="412328372"/>
                  </a:ext>
                </a:extLst>
              </a:tr>
              <a:tr h="213559">
                <a:tc>
                  <a:txBody>
                    <a:bodyPr/>
                    <a:lstStyle/>
                    <a:p>
                      <a:pPr algn="l" fontAlgn="b"/>
                      <a:r>
                        <a:rPr lang="en-US" sz="1400" b="0" i="0" u="none" strike="noStrike">
                          <a:solidFill>
                            <a:srgbClr val="000000"/>
                          </a:solidFill>
                          <a:effectLst/>
                          <a:latin typeface="Calibri" panose="020F0502020204030204" pitchFamily="34" charset="0"/>
                        </a:rPr>
                        <a:t>FIP-3048</a:t>
                      </a:r>
                    </a:p>
                  </a:txBody>
                  <a:tcPr marL="3489" marR="3489" marT="3489" marB="0" anchor="b">
                    <a:lnL>
                      <a:noFill/>
                    </a:lnL>
                    <a:lnR>
                      <a:noFill/>
                    </a:lnR>
                    <a:lnT>
                      <a:noFill/>
                    </a:lnT>
                    <a:lnB>
                      <a:noFill/>
                    </a:lnB>
                  </a:tcPr>
                </a:tc>
                <a:tc>
                  <a:txBody>
                    <a:bodyPr/>
                    <a:lstStyle/>
                    <a:p>
                      <a:pPr algn="l" fontAlgn="b"/>
                      <a:r>
                        <a:rPr lang="en-US" sz="1400" b="0" i="0" u="none" strike="noStrike" dirty="0">
                          <a:solidFill>
                            <a:srgbClr val="000000"/>
                          </a:solidFill>
                          <a:effectLst/>
                          <a:latin typeface="Calibri" panose="020F0502020204030204" pitchFamily="34" charset="0"/>
                        </a:rPr>
                        <a:t>FF Fireground Ops 8 (FF 2019)</a:t>
                      </a:r>
                    </a:p>
                  </a:txBody>
                  <a:tcPr marL="3489" marR="3489" marT="3489" marB="0" anchor="b">
                    <a:lnL>
                      <a:noFill/>
                    </a:lnL>
                    <a:lnR>
                      <a:noFill/>
                    </a:lnR>
                    <a:lnT>
                      <a:noFill/>
                    </a:lnT>
                    <a:lnB>
                      <a:noFill/>
                    </a:lnB>
                  </a:tcPr>
                </a:tc>
                <a:tc>
                  <a:txBody>
                    <a:bodyPr/>
                    <a:lstStyle/>
                    <a:p>
                      <a:pPr algn="r" fontAlgn="b"/>
                      <a:r>
                        <a:rPr lang="en-US" sz="1400" b="0" i="0" u="none" strike="noStrike">
                          <a:solidFill>
                            <a:srgbClr val="000000"/>
                          </a:solidFill>
                          <a:effectLst/>
                          <a:latin typeface="Calibri" panose="020F0502020204030204" pitchFamily="34" charset="0"/>
                        </a:rPr>
                        <a:t>7/1/2020</a:t>
                      </a:r>
                    </a:p>
                  </a:txBody>
                  <a:tcPr marL="3489" marR="3489" marT="3489" marB="0" anchor="b">
                    <a:lnL>
                      <a:noFill/>
                    </a:lnL>
                    <a:lnR>
                      <a:noFill/>
                    </a:lnR>
                    <a:lnT>
                      <a:noFill/>
                    </a:lnT>
                    <a:lnB>
                      <a:noFill/>
                    </a:lnB>
                  </a:tcPr>
                </a:tc>
                <a:tc>
                  <a:txBody>
                    <a:bodyPr/>
                    <a:lstStyle/>
                    <a:p>
                      <a:pPr algn="ctr" fontAlgn="b"/>
                      <a:r>
                        <a:rPr lang="en-US" sz="1400" b="0" i="0" u="none" strike="noStrike">
                          <a:solidFill>
                            <a:srgbClr val="000000"/>
                          </a:solidFill>
                          <a:effectLst/>
                          <a:latin typeface="Calibri" panose="020F0502020204030204" pitchFamily="34" charset="0"/>
                        </a:rPr>
                        <a:t>2</a:t>
                      </a:r>
                    </a:p>
                  </a:txBody>
                  <a:tcPr marL="3489" marR="3489" marT="3489" marB="0" anchor="b">
                    <a:lnL>
                      <a:noFill/>
                    </a:lnL>
                    <a:lnR>
                      <a:noFill/>
                    </a:lnR>
                    <a:lnT>
                      <a:noFill/>
                    </a:lnT>
                    <a:lnB>
                      <a:noFill/>
                    </a:lnB>
                  </a:tcPr>
                </a:tc>
                <a:tc>
                  <a:txBody>
                    <a:bodyPr/>
                    <a:lstStyle/>
                    <a:p>
                      <a:pPr algn="ctr" fontAlgn="b"/>
                      <a:r>
                        <a:rPr lang="en-US" sz="1400" b="0" i="0" u="none" strike="noStrike">
                          <a:solidFill>
                            <a:srgbClr val="000000"/>
                          </a:solidFill>
                          <a:effectLst/>
                          <a:latin typeface="Calibri" panose="020F0502020204030204" pitchFamily="34" charset="0"/>
                        </a:rPr>
                        <a:t>29</a:t>
                      </a:r>
                    </a:p>
                  </a:txBody>
                  <a:tcPr marL="3489" marR="3489" marT="3489" marB="0" anchor="b">
                    <a:lnL>
                      <a:noFill/>
                    </a:lnL>
                    <a:lnR>
                      <a:noFill/>
                    </a:lnR>
                    <a:lnT>
                      <a:noFill/>
                    </a:lnT>
                    <a:lnB>
                      <a:noFill/>
                    </a:lnB>
                  </a:tcPr>
                </a:tc>
                <a:extLst>
                  <a:ext uri="{0D108BD9-81ED-4DB2-BD59-A6C34878D82A}">
                    <a16:rowId xmlns:a16="http://schemas.microsoft.com/office/drawing/2014/main" val="2412798423"/>
                  </a:ext>
                </a:extLst>
              </a:tr>
              <a:tr h="213559">
                <a:tc>
                  <a:txBody>
                    <a:bodyPr/>
                    <a:lstStyle/>
                    <a:p>
                      <a:pPr algn="l" fontAlgn="b"/>
                      <a:r>
                        <a:rPr lang="en-US" sz="1400" b="0" i="0" u="none" strike="noStrike">
                          <a:solidFill>
                            <a:srgbClr val="000000"/>
                          </a:solidFill>
                          <a:effectLst/>
                          <a:latin typeface="Calibri" panose="020F0502020204030204" pitchFamily="34" charset="0"/>
                        </a:rPr>
                        <a:t>FIP-3049</a:t>
                      </a:r>
                    </a:p>
                  </a:txBody>
                  <a:tcPr marL="3489" marR="3489" marT="3489" marB="0" anchor="b">
                    <a:lnL>
                      <a:noFill/>
                    </a:lnL>
                    <a:lnR>
                      <a:noFill/>
                    </a:lnR>
                    <a:lnT>
                      <a:noFill/>
                    </a:lnT>
                    <a:lnB>
                      <a:noFill/>
                    </a:lnB>
                  </a:tcPr>
                </a:tc>
                <a:tc>
                  <a:txBody>
                    <a:bodyPr/>
                    <a:lstStyle/>
                    <a:p>
                      <a:pPr algn="l" fontAlgn="b"/>
                      <a:r>
                        <a:rPr lang="en-US" sz="1400" b="0" i="0" u="none" strike="noStrike" dirty="0">
                          <a:solidFill>
                            <a:srgbClr val="000000"/>
                          </a:solidFill>
                          <a:effectLst/>
                          <a:latin typeface="Calibri" panose="020F0502020204030204" pitchFamily="34" charset="0"/>
                        </a:rPr>
                        <a:t>FF Fireground Ops 9 (FF 2019)</a:t>
                      </a:r>
                    </a:p>
                  </a:txBody>
                  <a:tcPr marL="3489" marR="3489" marT="3489" marB="0" anchor="b">
                    <a:lnL>
                      <a:noFill/>
                    </a:lnL>
                    <a:lnR>
                      <a:noFill/>
                    </a:lnR>
                    <a:lnT>
                      <a:noFill/>
                    </a:lnT>
                    <a:lnB>
                      <a:noFill/>
                    </a:lnB>
                  </a:tcPr>
                </a:tc>
                <a:tc>
                  <a:txBody>
                    <a:bodyPr/>
                    <a:lstStyle/>
                    <a:p>
                      <a:pPr algn="r" fontAlgn="b"/>
                      <a:r>
                        <a:rPr lang="en-US" sz="1400" b="0" i="0" u="none" strike="noStrike">
                          <a:solidFill>
                            <a:srgbClr val="000000"/>
                          </a:solidFill>
                          <a:effectLst/>
                          <a:latin typeface="Calibri" panose="020F0502020204030204" pitchFamily="34" charset="0"/>
                        </a:rPr>
                        <a:t>7/1/2020</a:t>
                      </a:r>
                    </a:p>
                  </a:txBody>
                  <a:tcPr marL="3489" marR="3489" marT="3489" marB="0" anchor="b">
                    <a:lnL>
                      <a:noFill/>
                    </a:lnL>
                    <a:lnR>
                      <a:noFill/>
                    </a:lnR>
                    <a:lnT>
                      <a:noFill/>
                    </a:lnT>
                    <a:lnB>
                      <a:noFill/>
                    </a:lnB>
                  </a:tcPr>
                </a:tc>
                <a:tc>
                  <a:txBody>
                    <a:bodyPr/>
                    <a:lstStyle/>
                    <a:p>
                      <a:pPr algn="ctr" fontAlgn="b"/>
                      <a:r>
                        <a:rPr lang="en-US" sz="1400" b="0" i="0" u="none" strike="noStrike">
                          <a:solidFill>
                            <a:srgbClr val="000000"/>
                          </a:solidFill>
                          <a:effectLst/>
                          <a:latin typeface="Calibri" panose="020F0502020204030204" pitchFamily="34" charset="0"/>
                        </a:rPr>
                        <a:t>2</a:t>
                      </a:r>
                    </a:p>
                  </a:txBody>
                  <a:tcPr marL="3489" marR="3489" marT="3489" marB="0" anchor="b">
                    <a:lnL>
                      <a:noFill/>
                    </a:lnL>
                    <a:lnR>
                      <a:noFill/>
                    </a:lnR>
                    <a:lnT>
                      <a:noFill/>
                    </a:lnT>
                    <a:lnB>
                      <a:noFill/>
                    </a:lnB>
                  </a:tcPr>
                </a:tc>
                <a:tc>
                  <a:txBody>
                    <a:bodyPr/>
                    <a:lstStyle/>
                    <a:p>
                      <a:pPr algn="ctr" fontAlgn="b"/>
                      <a:r>
                        <a:rPr lang="en-US" sz="1400" b="0" i="0" u="none" strike="noStrike">
                          <a:solidFill>
                            <a:srgbClr val="000000"/>
                          </a:solidFill>
                          <a:effectLst/>
                          <a:latin typeface="Calibri" panose="020F0502020204030204" pitchFamily="34" charset="0"/>
                        </a:rPr>
                        <a:t>48</a:t>
                      </a:r>
                    </a:p>
                  </a:txBody>
                  <a:tcPr marL="3489" marR="3489" marT="3489" marB="0" anchor="b">
                    <a:lnL>
                      <a:noFill/>
                    </a:lnL>
                    <a:lnR>
                      <a:noFill/>
                    </a:lnR>
                    <a:lnT>
                      <a:noFill/>
                    </a:lnT>
                    <a:lnB>
                      <a:noFill/>
                    </a:lnB>
                  </a:tcPr>
                </a:tc>
                <a:extLst>
                  <a:ext uri="{0D108BD9-81ED-4DB2-BD59-A6C34878D82A}">
                    <a16:rowId xmlns:a16="http://schemas.microsoft.com/office/drawing/2014/main" val="2173024498"/>
                  </a:ext>
                </a:extLst>
              </a:tr>
              <a:tr h="213559">
                <a:tc>
                  <a:txBody>
                    <a:bodyPr/>
                    <a:lstStyle/>
                    <a:p>
                      <a:pPr algn="l" fontAlgn="b"/>
                      <a:r>
                        <a:rPr lang="en-US" sz="1400" b="0" i="0" u="none" strike="noStrike">
                          <a:solidFill>
                            <a:srgbClr val="000000"/>
                          </a:solidFill>
                          <a:effectLst/>
                          <a:latin typeface="Calibri" panose="020F0502020204030204" pitchFamily="34" charset="0"/>
                        </a:rPr>
                        <a:t>FIP-3050</a:t>
                      </a:r>
                    </a:p>
                  </a:txBody>
                  <a:tcPr marL="3489" marR="3489" marT="3489" marB="0" anchor="b">
                    <a:lnL>
                      <a:noFill/>
                    </a:lnL>
                    <a:lnR>
                      <a:noFill/>
                    </a:lnR>
                    <a:lnT>
                      <a:noFill/>
                    </a:lnT>
                    <a:lnB>
                      <a:noFill/>
                    </a:lnB>
                  </a:tcPr>
                </a:tc>
                <a:tc>
                  <a:txBody>
                    <a:bodyPr/>
                    <a:lstStyle/>
                    <a:p>
                      <a:pPr algn="l" fontAlgn="b"/>
                      <a:r>
                        <a:rPr lang="en-US" sz="1400" b="0" i="0" u="none" strike="noStrike">
                          <a:solidFill>
                            <a:srgbClr val="000000"/>
                          </a:solidFill>
                          <a:effectLst/>
                          <a:latin typeface="Calibri" panose="020F0502020204030204" pitchFamily="34" charset="0"/>
                        </a:rPr>
                        <a:t>FF Rescue Ops 1 (FF 2019)</a:t>
                      </a:r>
                    </a:p>
                  </a:txBody>
                  <a:tcPr marL="3489" marR="3489" marT="3489" marB="0" anchor="b">
                    <a:lnL>
                      <a:noFill/>
                    </a:lnL>
                    <a:lnR>
                      <a:noFill/>
                    </a:lnR>
                    <a:lnT>
                      <a:noFill/>
                    </a:lnT>
                    <a:lnB>
                      <a:noFill/>
                    </a:lnB>
                  </a:tcPr>
                </a:tc>
                <a:tc>
                  <a:txBody>
                    <a:bodyPr/>
                    <a:lstStyle/>
                    <a:p>
                      <a:pPr algn="r" fontAlgn="b"/>
                      <a:r>
                        <a:rPr lang="en-US" sz="1400" b="0" i="0" u="none" strike="noStrike" dirty="0">
                          <a:solidFill>
                            <a:srgbClr val="000000"/>
                          </a:solidFill>
                          <a:effectLst/>
                          <a:latin typeface="Calibri" panose="020F0502020204030204" pitchFamily="34" charset="0"/>
                        </a:rPr>
                        <a:t>7/1/2020</a:t>
                      </a:r>
                    </a:p>
                  </a:txBody>
                  <a:tcPr marL="3489" marR="3489" marT="3489" marB="0" anchor="b">
                    <a:lnL>
                      <a:noFill/>
                    </a:lnL>
                    <a:lnR>
                      <a:noFill/>
                    </a:lnR>
                    <a:lnT>
                      <a:noFill/>
                    </a:lnT>
                    <a:lnB>
                      <a:noFill/>
                    </a:lnB>
                  </a:tcPr>
                </a:tc>
                <a:tc>
                  <a:txBody>
                    <a:bodyPr/>
                    <a:lstStyle/>
                    <a:p>
                      <a:pPr algn="ctr" fontAlgn="b"/>
                      <a:r>
                        <a:rPr lang="en-US" sz="1400" b="0" i="0" u="none" strike="noStrike">
                          <a:solidFill>
                            <a:srgbClr val="000000"/>
                          </a:solidFill>
                          <a:effectLst/>
                          <a:latin typeface="Calibri" panose="020F0502020204030204" pitchFamily="34" charset="0"/>
                        </a:rPr>
                        <a:t>2</a:t>
                      </a:r>
                    </a:p>
                  </a:txBody>
                  <a:tcPr marL="3489" marR="3489" marT="3489" marB="0" anchor="b">
                    <a:lnL>
                      <a:noFill/>
                    </a:lnL>
                    <a:lnR>
                      <a:noFill/>
                    </a:lnR>
                    <a:lnT>
                      <a:noFill/>
                    </a:lnT>
                    <a:lnB>
                      <a:noFill/>
                    </a:lnB>
                  </a:tcPr>
                </a:tc>
                <a:tc>
                  <a:txBody>
                    <a:bodyPr/>
                    <a:lstStyle/>
                    <a:p>
                      <a:pPr algn="ctr" fontAlgn="b"/>
                      <a:r>
                        <a:rPr lang="en-US" sz="1400" b="0" i="0" u="none" strike="noStrike">
                          <a:solidFill>
                            <a:srgbClr val="000000"/>
                          </a:solidFill>
                          <a:effectLst/>
                          <a:latin typeface="Calibri" panose="020F0502020204030204" pitchFamily="34" charset="0"/>
                        </a:rPr>
                        <a:t>34</a:t>
                      </a:r>
                    </a:p>
                  </a:txBody>
                  <a:tcPr marL="3489" marR="3489" marT="3489" marB="0" anchor="b">
                    <a:lnL>
                      <a:noFill/>
                    </a:lnL>
                    <a:lnR>
                      <a:noFill/>
                    </a:lnR>
                    <a:lnT>
                      <a:noFill/>
                    </a:lnT>
                    <a:lnB>
                      <a:noFill/>
                    </a:lnB>
                  </a:tcPr>
                </a:tc>
                <a:extLst>
                  <a:ext uri="{0D108BD9-81ED-4DB2-BD59-A6C34878D82A}">
                    <a16:rowId xmlns:a16="http://schemas.microsoft.com/office/drawing/2014/main" val="4154176722"/>
                  </a:ext>
                </a:extLst>
              </a:tr>
              <a:tr h="213559">
                <a:tc>
                  <a:txBody>
                    <a:bodyPr/>
                    <a:lstStyle/>
                    <a:p>
                      <a:pPr algn="l" fontAlgn="b"/>
                      <a:r>
                        <a:rPr lang="en-US" sz="1400" b="0" i="0" u="none" strike="noStrike">
                          <a:solidFill>
                            <a:srgbClr val="000000"/>
                          </a:solidFill>
                          <a:effectLst/>
                          <a:latin typeface="Calibri" panose="020F0502020204030204" pitchFamily="34" charset="0"/>
                        </a:rPr>
                        <a:t>FIP-3051</a:t>
                      </a:r>
                    </a:p>
                  </a:txBody>
                  <a:tcPr marL="3489" marR="3489" marT="3489" marB="0" anchor="b">
                    <a:lnL>
                      <a:noFill/>
                    </a:lnL>
                    <a:lnR>
                      <a:noFill/>
                    </a:lnR>
                    <a:lnT>
                      <a:noFill/>
                    </a:lnT>
                    <a:lnB>
                      <a:noFill/>
                    </a:lnB>
                  </a:tcPr>
                </a:tc>
                <a:tc>
                  <a:txBody>
                    <a:bodyPr/>
                    <a:lstStyle/>
                    <a:p>
                      <a:pPr algn="l" fontAlgn="b"/>
                      <a:r>
                        <a:rPr lang="en-US" sz="1400" b="0" i="0" u="none" strike="noStrike">
                          <a:solidFill>
                            <a:srgbClr val="000000"/>
                          </a:solidFill>
                          <a:effectLst/>
                          <a:latin typeface="Calibri" panose="020F0502020204030204" pitchFamily="34" charset="0"/>
                        </a:rPr>
                        <a:t>FF FLSE Initiatives (FF 2019)</a:t>
                      </a:r>
                    </a:p>
                  </a:txBody>
                  <a:tcPr marL="3489" marR="3489" marT="3489" marB="0" anchor="b">
                    <a:lnL>
                      <a:noFill/>
                    </a:lnL>
                    <a:lnR>
                      <a:noFill/>
                    </a:lnR>
                    <a:lnT>
                      <a:noFill/>
                    </a:lnT>
                    <a:lnB>
                      <a:noFill/>
                    </a:lnB>
                  </a:tcPr>
                </a:tc>
                <a:tc>
                  <a:txBody>
                    <a:bodyPr/>
                    <a:lstStyle/>
                    <a:p>
                      <a:pPr algn="r" fontAlgn="b"/>
                      <a:r>
                        <a:rPr lang="en-US" sz="1400" b="0" i="0" u="none" strike="noStrike">
                          <a:solidFill>
                            <a:srgbClr val="000000"/>
                          </a:solidFill>
                          <a:effectLst/>
                          <a:latin typeface="Calibri" panose="020F0502020204030204" pitchFamily="34" charset="0"/>
                        </a:rPr>
                        <a:t>7/1/2020</a:t>
                      </a:r>
                    </a:p>
                  </a:txBody>
                  <a:tcPr marL="3489" marR="3489" marT="3489" marB="0" anchor="b">
                    <a:lnL>
                      <a:noFill/>
                    </a:lnL>
                    <a:lnR>
                      <a:noFill/>
                    </a:lnR>
                    <a:lnT>
                      <a:noFill/>
                    </a:lnT>
                    <a:lnB>
                      <a:noFill/>
                    </a:lnB>
                  </a:tcPr>
                </a:tc>
                <a:tc>
                  <a:txBody>
                    <a:bodyPr/>
                    <a:lstStyle/>
                    <a:p>
                      <a:pPr algn="ctr" fontAlgn="b"/>
                      <a:r>
                        <a:rPr lang="en-US" sz="1400" b="0" i="0" u="none" strike="noStrike" dirty="0">
                          <a:solidFill>
                            <a:srgbClr val="000000"/>
                          </a:solidFill>
                          <a:effectLst/>
                          <a:latin typeface="Calibri" panose="020F0502020204030204" pitchFamily="34" charset="0"/>
                        </a:rPr>
                        <a:t>2</a:t>
                      </a:r>
                    </a:p>
                  </a:txBody>
                  <a:tcPr marL="3489" marR="3489" marT="3489" marB="0" anchor="b">
                    <a:lnL>
                      <a:noFill/>
                    </a:lnL>
                    <a:lnR>
                      <a:noFill/>
                    </a:lnR>
                    <a:lnT>
                      <a:noFill/>
                    </a:lnT>
                    <a:lnB>
                      <a:noFill/>
                    </a:lnB>
                  </a:tcPr>
                </a:tc>
                <a:tc>
                  <a:txBody>
                    <a:bodyPr/>
                    <a:lstStyle/>
                    <a:p>
                      <a:pPr algn="ctr" fontAlgn="b"/>
                      <a:r>
                        <a:rPr lang="en-US" sz="1400" b="0" i="0" u="none" strike="noStrike">
                          <a:solidFill>
                            <a:srgbClr val="000000"/>
                          </a:solidFill>
                          <a:effectLst/>
                          <a:latin typeface="Calibri" panose="020F0502020204030204" pitchFamily="34" charset="0"/>
                        </a:rPr>
                        <a:t>34</a:t>
                      </a:r>
                    </a:p>
                  </a:txBody>
                  <a:tcPr marL="3489" marR="3489" marT="3489" marB="0" anchor="b">
                    <a:lnL>
                      <a:noFill/>
                    </a:lnL>
                    <a:lnR>
                      <a:noFill/>
                    </a:lnR>
                    <a:lnT>
                      <a:noFill/>
                    </a:lnT>
                    <a:lnB>
                      <a:noFill/>
                    </a:lnB>
                  </a:tcPr>
                </a:tc>
                <a:extLst>
                  <a:ext uri="{0D108BD9-81ED-4DB2-BD59-A6C34878D82A}">
                    <a16:rowId xmlns:a16="http://schemas.microsoft.com/office/drawing/2014/main" val="3916366649"/>
                  </a:ext>
                </a:extLst>
              </a:tr>
              <a:tr h="213559">
                <a:tc>
                  <a:txBody>
                    <a:bodyPr/>
                    <a:lstStyle/>
                    <a:p>
                      <a:pPr algn="l" fontAlgn="b"/>
                      <a:r>
                        <a:rPr lang="en-US" sz="1400" b="0" i="0" u="none" strike="noStrike">
                          <a:solidFill>
                            <a:srgbClr val="000000"/>
                          </a:solidFill>
                          <a:effectLst/>
                          <a:latin typeface="Calibri" panose="020F0502020204030204" pitchFamily="34" charset="0"/>
                        </a:rPr>
                        <a:t>FIP-3555</a:t>
                      </a:r>
                    </a:p>
                  </a:txBody>
                  <a:tcPr marL="3489" marR="3489" marT="3489" marB="0" anchor="b">
                    <a:lnL>
                      <a:noFill/>
                    </a:lnL>
                    <a:lnR>
                      <a:noFill/>
                    </a:lnR>
                    <a:lnT>
                      <a:noFill/>
                    </a:lnT>
                    <a:lnB>
                      <a:noFill/>
                    </a:lnB>
                  </a:tcPr>
                </a:tc>
                <a:tc>
                  <a:txBody>
                    <a:bodyPr/>
                    <a:lstStyle/>
                    <a:p>
                      <a:pPr algn="l" fontAlgn="b"/>
                      <a:r>
                        <a:rPr lang="en-US" sz="1400" b="0" i="0" u="none" strike="noStrike">
                          <a:solidFill>
                            <a:srgbClr val="000000"/>
                          </a:solidFill>
                          <a:effectLst/>
                          <a:latin typeface="Calibri" panose="020F0502020204030204" pitchFamily="34" charset="0"/>
                        </a:rPr>
                        <a:t>HM Awareness (Chapter 4)</a:t>
                      </a:r>
                    </a:p>
                  </a:txBody>
                  <a:tcPr marL="3489" marR="3489" marT="3489" marB="0" anchor="b">
                    <a:lnL>
                      <a:noFill/>
                    </a:lnL>
                    <a:lnR>
                      <a:noFill/>
                    </a:lnR>
                    <a:lnT>
                      <a:noFill/>
                    </a:lnT>
                    <a:lnB>
                      <a:noFill/>
                    </a:lnB>
                  </a:tcPr>
                </a:tc>
                <a:tc>
                  <a:txBody>
                    <a:bodyPr/>
                    <a:lstStyle/>
                    <a:p>
                      <a:pPr algn="r" fontAlgn="b"/>
                      <a:r>
                        <a:rPr lang="en-US" sz="1400" b="0" i="0" u="none" strike="noStrike">
                          <a:solidFill>
                            <a:srgbClr val="000000"/>
                          </a:solidFill>
                          <a:effectLst/>
                          <a:latin typeface="Calibri" panose="020F0502020204030204" pitchFamily="34" charset="0"/>
                        </a:rPr>
                        <a:t>7/1/2020</a:t>
                      </a:r>
                    </a:p>
                  </a:txBody>
                  <a:tcPr marL="3489" marR="3489" marT="3489" marB="0" anchor="b">
                    <a:lnL>
                      <a:noFill/>
                    </a:lnL>
                    <a:lnR>
                      <a:noFill/>
                    </a:lnR>
                    <a:lnT>
                      <a:noFill/>
                    </a:lnT>
                    <a:lnB>
                      <a:noFill/>
                    </a:lnB>
                  </a:tcPr>
                </a:tc>
                <a:tc>
                  <a:txBody>
                    <a:bodyPr/>
                    <a:lstStyle/>
                    <a:p>
                      <a:pPr algn="ctr" fontAlgn="b"/>
                      <a:r>
                        <a:rPr lang="en-US" sz="1400" b="0" i="0" u="none" strike="noStrike">
                          <a:solidFill>
                            <a:srgbClr val="000000"/>
                          </a:solidFill>
                          <a:effectLst/>
                          <a:latin typeface="Calibri" panose="020F0502020204030204" pitchFamily="34" charset="0"/>
                        </a:rPr>
                        <a:t>3</a:t>
                      </a:r>
                    </a:p>
                  </a:txBody>
                  <a:tcPr marL="3489" marR="3489" marT="3489" marB="0" anchor="b">
                    <a:lnL>
                      <a:noFill/>
                    </a:lnL>
                    <a:lnR>
                      <a:noFill/>
                    </a:lnR>
                    <a:lnT>
                      <a:noFill/>
                    </a:lnT>
                    <a:lnB>
                      <a:noFill/>
                    </a:lnB>
                  </a:tcPr>
                </a:tc>
                <a:tc>
                  <a:txBody>
                    <a:bodyPr/>
                    <a:lstStyle/>
                    <a:p>
                      <a:pPr algn="ctr" fontAlgn="b"/>
                      <a:r>
                        <a:rPr lang="en-US" sz="1400" b="0" i="0" u="none" strike="noStrike">
                          <a:solidFill>
                            <a:srgbClr val="000000"/>
                          </a:solidFill>
                          <a:effectLst/>
                          <a:latin typeface="Calibri" panose="020F0502020204030204" pitchFamily="34" charset="0"/>
                        </a:rPr>
                        <a:t>18</a:t>
                      </a:r>
                    </a:p>
                  </a:txBody>
                  <a:tcPr marL="3489" marR="3489" marT="3489" marB="0" anchor="b">
                    <a:lnL>
                      <a:noFill/>
                    </a:lnL>
                    <a:lnR>
                      <a:noFill/>
                    </a:lnR>
                    <a:lnT>
                      <a:noFill/>
                    </a:lnT>
                    <a:lnB>
                      <a:noFill/>
                    </a:lnB>
                  </a:tcPr>
                </a:tc>
                <a:extLst>
                  <a:ext uri="{0D108BD9-81ED-4DB2-BD59-A6C34878D82A}">
                    <a16:rowId xmlns:a16="http://schemas.microsoft.com/office/drawing/2014/main" val="3505759341"/>
                  </a:ext>
                </a:extLst>
              </a:tr>
              <a:tr h="213559">
                <a:tc>
                  <a:txBody>
                    <a:bodyPr/>
                    <a:lstStyle/>
                    <a:p>
                      <a:pPr algn="l" fontAlgn="b"/>
                      <a:r>
                        <a:rPr lang="en-US" sz="1400" b="0" i="0" u="none" strike="noStrike">
                          <a:solidFill>
                            <a:srgbClr val="000000"/>
                          </a:solidFill>
                          <a:effectLst/>
                          <a:latin typeface="Calibri" panose="020F0502020204030204" pitchFamily="34" charset="0"/>
                        </a:rPr>
                        <a:t>FIP-3556</a:t>
                      </a:r>
                    </a:p>
                  </a:txBody>
                  <a:tcPr marL="3489" marR="3489" marT="3489" marB="0" anchor="b">
                    <a:lnL>
                      <a:noFill/>
                    </a:lnL>
                    <a:lnR>
                      <a:noFill/>
                    </a:lnR>
                    <a:lnT>
                      <a:noFill/>
                    </a:lnT>
                    <a:lnB>
                      <a:noFill/>
                    </a:lnB>
                  </a:tcPr>
                </a:tc>
                <a:tc>
                  <a:txBody>
                    <a:bodyPr/>
                    <a:lstStyle/>
                    <a:p>
                      <a:pPr algn="l" fontAlgn="b"/>
                      <a:r>
                        <a:rPr lang="en-US" sz="1400" b="0" i="0" u="none" strike="noStrike">
                          <a:solidFill>
                            <a:srgbClr val="000000"/>
                          </a:solidFill>
                          <a:effectLst/>
                          <a:latin typeface="Calibri" panose="020F0502020204030204" pitchFamily="34" charset="0"/>
                        </a:rPr>
                        <a:t>HM Ops (Chapters 4/5/6.2/6.6)</a:t>
                      </a:r>
                    </a:p>
                  </a:txBody>
                  <a:tcPr marL="3489" marR="3489" marT="3489" marB="0" anchor="b">
                    <a:lnL>
                      <a:noFill/>
                    </a:lnL>
                    <a:lnR>
                      <a:noFill/>
                    </a:lnR>
                    <a:lnT>
                      <a:noFill/>
                    </a:lnT>
                    <a:lnB>
                      <a:noFill/>
                    </a:lnB>
                  </a:tcPr>
                </a:tc>
                <a:tc>
                  <a:txBody>
                    <a:bodyPr/>
                    <a:lstStyle/>
                    <a:p>
                      <a:pPr algn="r" fontAlgn="b"/>
                      <a:r>
                        <a:rPr lang="en-US" sz="1400" b="0" i="0" u="none" strike="noStrike">
                          <a:solidFill>
                            <a:srgbClr val="000000"/>
                          </a:solidFill>
                          <a:effectLst/>
                          <a:latin typeface="Calibri" panose="020F0502020204030204" pitchFamily="34" charset="0"/>
                        </a:rPr>
                        <a:t>7/1/2020</a:t>
                      </a:r>
                    </a:p>
                  </a:txBody>
                  <a:tcPr marL="3489" marR="3489" marT="3489" marB="0" anchor="b">
                    <a:lnL>
                      <a:noFill/>
                    </a:lnL>
                    <a:lnR>
                      <a:noFill/>
                    </a:lnR>
                    <a:lnT>
                      <a:noFill/>
                    </a:lnT>
                    <a:lnB>
                      <a:noFill/>
                    </a:lnB>
                  </a:tcPr>
                </a:tc>
                <a:tc>
                  <a:txBody>
                    <a:bodyPr/>
                    <a:lstStyle/>
                    <a:p>
                      <a:pPr algn="ctr" fontAlgn="b"/>
                      <a:r>
                        <a:rPr lang="en-US" sz="1400" b="0" i="0" u="none" strike="noStrike" dirty="0">
                          <a:solidFill>
                            <a:srgbClr val="000000"/>
                          </a:solidFill>
                          <a:effectLst/>
                          <a:latin typeface="Calibri" panose="020F0502020204030204" pitchFamily="34" charset="0"/>
                        </a:rPr>
                        <a:t>3</a:t>
                      </a:r>
                    </a:p>
                  </a:txBody>
                  <a:tcPr marL="3489" marR="3489" marT="3489" marB="0" anchor="b">
                    <a:lnL>
                      <a:noFill/>
                    </a:lnL>
                    <a:lnR>
                      <a:noFill/>
                    </a:lnR>
                    <a:lnT>
                      <a:noFill/>
                    </a:lnT>
                    <a:lnB>
                      <a:noFill/>
                    </a:lnB>
                  </a:tcPr>
                </a:tc>
                <a:tc>
                  <a:txBody>
                    <a:bodyPr/>
                    <a:lstStyle/>
                    <a:p>
                      <a:pPr algn="ctr" fontAlgn="b"/>
                      <a:r>
                        <a:rPr lang="en-US" sz="1400" b="0" i="0" u="none" strike="noStrike" dirty="0">
                          <a:solidFill>
                            <a:srgbClr val="000000"/>
                          </a:solidFill>
                          <a:effectLst/>
                          <a:latin typeface="Calibri" panose="020F0502020204030204" pitchFamily="34" charset="0"/>
                        </a:rPr>
                        <a:t>48</a:t>
                      </a:r>
                    </a:p>
                  </a:txBody>
                  <a:tcPr marL="3489" marR="3489" marT="3489" marB="0" anchor="b">
                    <a:lnL>
                      <a:noFill/>
                    </a:lnL>
                    <a:lnR>
                      <a:noFill/>
                    </a:lnR>
                    <a:lnT>
                      <a:noFill/>
                    </a:lnT>
                    <a:lnB>
                      <a:noFill/>
                    </a:lnB>
                  </a:tcPr>
                </a:tc>
                <a:extLst>
                  <a:ext uri="{0D108BD9-81ED-4DB2-BD59-A6C34878D82A}">
                    <a16:rowId xmlns:a16="http://schemas.microsoft.com/office/drawing/2014/main" val="3284918392"/>
                  </a:ext>
                </a:extLst>
              </a:tr>
              <a:tr h="213559">
                <a:tc>
                  <a:txBody>
                    <a:bodyPr/>
                    <a:lstStyle/>
                    <a:p>
                      <a:pPr algn="l" fontAlgn="b"/>
                      <a:r>
                        <a:rPr lang="en-US" sz="1400" b="0" i="0" u="none" strike="noStrike">
                          <a:solidFill>
                            <a:srgbClr val="000000"/>
                          </a:solidFill>
                          <a:effectLst/>
                          <a:latin typeface="Calibri" panose="020F0502020204030204" pitchFamily="34" charset="0"/>
                        </a:rPr>
                        <a:t>FIP-3557</a:t>
                      </a:r>
                    </a:p>
                  </a:txBody>
                  <a:tcPr marL="3489" marR="3489" marT="3489" marB="0" anchor="b">
                    <a:lnL>
                      <a:noFill/>
                    </a:lnL>
                    <a:lnR>
                      <a:noFill/>
                    </a:lnR>
                    <a:lnT>
                      <a:noFill/>
                    </a:lnT>
                    <a:lnB>
                      <a:noFill/>
                    </a:lnB>
                  </a:tcPr>
                </a:tc>
                <a:tc>
                  <a:txBody>
                    <a:bodyPr/>
                    <a:lstStyle/>
                    <a:p>
                      <a:pPr algn="l" fontAlgn="b"/>
                      <a:r>
                        <a:rPr lang="en-US" sz="1400" b="0" i="0" u="none" strike="noStrike">
                          <a:solidFill>
                            <a:srgbClr val="000000"/>
                          </a:solidFill>
                          <a:effectLst/>
                          <a:latin typeface="Calibri" panose="020F0502020204030204" pitchFamily="34" charset="0"/>
                        </a:rPr>
                        <a:t>HM Ops MSC (Chapter 6.2)</a:t>
                      </a:r>
                    </a:p>
                  </a:txBody>
                  <a:tcPr marL="3489" marR="3489" marT="3489" marB="0" anchor="b">
                    <a:lnL>
                      <a:noFill/>
                    </a:lnL>
                    <a:lnR>
                      <a:noFill/>
                    </a:lnR>
                    <a:lnT>
                      <a:noFill/>
                    </a:lnT>
                    <a:lnB>
                      <a:noFill/>
                    </a:lnB>
                  </a:tcPr>
                </a:tc>
                <a:tc>
                  <a:txBody>
                    <a:bodyPr/>
                    <a:lstStyle/>
                    <a:p>
                      <a:pPr algn="r" fontAlgn="b"/>
                      <a:r>
                        <a:rPr lang="en-US" sz="1400" b="0" i="0" u="none" strike="noStrike">
                          <a:solidFill>
                            <a:srgbClr val="000000"/>
                          </a:solidFill>
                          <a:effectLst/>
                          <a:latin typeface="Calibri" panose="020F0502020204030204" pitchFamily="34" charset="0"/>
                        </a:rPr>
                        <a:t>7/1/2020</a:t>
                      </a:r>
                    </a:p>
                  </a:txBody>
                  <a:tcPr marL="3489" marR="3489" marT="3489" marB="0" anchor="b">
                    <a:lnL>
                      <a:noFill/>
                    </a:lnL>
                    <a:lnR>
                      <a:noFill/>
                    </a:lnR>
                    <a:lnT>
                      <a:noFill/>
                    </a:lnT>
                    <a:lnB>
                      <a:noFill/>
                    </a:lnB>
                  </a:tcPr>
                </a:tc>
                <a:tc>
                  <a:txBody>
                    <a:bodyPr/>
                    <a:lstStyle/>
                    <a:p>
                      <a:pPr algn="ctr" fontAlgn="b"/>
                      <a:r>
                        <a:rPr lang="en-US" sz="1400" b="0" i="0" u="none" strike="noStrike" dirty="0">
                          <a:solidFill>
                            <a:srgbClr val="000000"/>
                          </a:solidFill>
                          <a:effectLst/>
                          <a:latin typeface="Calibri" panose="020F0502020204030204" pitchFamily="34" charset="0"/>
                        </a:rPr>
                        <a:t>3</a:t>
                      </a:r>
                    </a:p>
                  </a:txBody>
                  <a:tcPr marL="3489" marR="3489" marT="3489" marB="0" anchor="b">
                    <a:lnL>
                      <a:noFill/>
                    </a:lnL>
                    <a:lnR>
                      <a:noFill/>
                    </a:lnR>
                    <a:lnT>
                      <a:noFill/>
                    </a:lnT>
                    <a:lnB>
                      <a:noFill/>
                    </a:lnB>
                  </a:tcPr>
                </a:tc>
                <a:tc>
                  <a:txBody>
                    <a:bodyPr/>
                    <a:lstStyle/>
                    <a:p>
                      <a:pPr algn="ctr" fontAlgn="b"/>
                      <a:r>
                        <a:rPr lang="en-US" sz="1400" b="0" i="0" u="none" strike="noStrike" dirty="0">
                          <a:solidFill>
                            <a:srgbClr val="000000"/>
                          </a:solidFill>
                          <a:effectLst/>
                          <a:latin typeface="Calibri" panose="020F0502020204030204" pitchFamily="34" charset="0"/>
                        </a:rPr>
                        <a:t>18</a:t>
                      </a:r>
                    </a:p>
                  </a:txBody>
                  <a:tcPr marL="3489" marR="3489" marT="3489" marB="0" anchor="b">
                    <a:lnL>
                      <a:noFill/>
                    </a:lnL>
                    <a:lnR>
                      <a:noFill/>
                    </a:lnR>
                    <a:lnT>
                      <a:noFill/>
                    </a:lnT>
                    <a:lnB>
                      <a:noFill/>
                    </a:lnB>
                  </a:tcPr>
                </a:tc>
                <a:extLst>
                  <a:ext uri="{0D108BD9-81ED-4DB2-BD59-A6C34878D82A}">
                    <a16:rowId xmlns:a16="http://schemas.microsoft.com/office/drawing/2014/main" val="1133299675"/>
                  </a:ext>
                </a:extLst>
              </a:tr>
              <a:tr h="213559">
                <a:tc>
                  <a:txBody>
                    <a:bodyPr/>
                    <a:lstStyle/>
                    <a:p>
                      <a:pPr algn="l" fontAlgn="b"/>
                      <a:r>
                        <a:rPr lang="en-US" sz="1400" b="0" i="0" u="none" strike="noStrike">
                          <a:solidFill>
                            <a:srgbClr val="000000"/>
                          </a:solidFill>
                          <a:effectLst/>
                          <a:latin typeface="Calibri" panose="020F0502020204030204" pitchFamily="34" charset="0"/>
                        </a:rPr>
                        <a:t>FIP-3558</a:t>
                      </a:r>
                    </a:p>
                  </a:txBody>
                  <a:tcPr marL="3489" marR="3489" marT="3489" marB="0" anchor="b">
                    <a:lnL>
                      <a:noFill/>
                    </a:lnL>
                    <a:lnR>
                      <a:noFill/>
                    </a:lnR>
                    <a:lnT>
                      <a:noFill/>
                    </a:lnT>
                    <a:lnB>
                      <a:noFill/>
                    </a:lnB>
                  </a:tcPr>
                </a:tc>
                <a:tc>
                  <a:txBody>
                    <a:bodyPr/>
                    <a:lstStyle/>
                    <a:p>
                      <a:pPr algn="l" fontAlgn="b"/>
                      <a:r>
                        <a:rPr lang="en-US" sz="1400" b="0" i="0" u="none" strike="noStrike">
                          <a:solidFill>
                            <a:srgbClr val="000000"/>
                          </a:solidFill>
                          <a:effectLst/>
                          <a:latin typeface="Calibri" panose="020F0502020204030204" pitchFamily="34" charset="0"/>
                        </a:rPr>
                        <a:t>HM Ops MSC (Chapters 6.3/6.4)</a:t>
                      </a:r>
                    </a:p>
                  </a:txBody>
                  <a:tcPr marL="3489" marR="3489" marT="3489" marB="0" anchor="b">
                    <a:lnL>
                      <a:noFill/>
                    </a:lnL>
                    <a:lnR>
                      <a:noFill/>
                    </a:lnR>
                    <a:lnT>
                      <a:noFill/>
                    </a:lnT>
                    <a:lnB>
                      <a:noFill/>
                    </a:lnB>
                  </a:tcPr>
                </a:tc>
                <a:tc>
                  <a:txBody>
                    <a:bodyPr/>
                    <a:lstStyle/>
                    <a:p>
                      <a:pPr algn="r" fontAlgn="b"/>
                      <a:r>
                        <a:rPr lang="en-US" sz="1400" b="0" i="0" u="none" strike="noStrike">
                          <a:solidFill>
                            <a:srgbClr val="000000"/>
                          </a:solidFill>
                          <a:effectLst/>
                          <a:latin typeface="Calibri" panose="020F0502020204030204" pitchFamily="34" charset="0"/>
                        </a:rPr>
                        <a:t>7/1/2020</a:t>
                      </a:r>
                    </a:p>
                  </a:txBody>
                  <a:tcPr marL="3489" marR="3489" marT="3489" marB="0" anchor="b">
                    <a:lnL>
                      <a:noFill/>
                    </a:lnL>
                    <a:lnR>
                      <a:noFill/>
                    </a:lnR>
                    <a:lnT>
                      <a:noFill/>
                    </a:lnT>
                    <a:lnB>
                      <a:noFill/>
                    </a:lnB>
                  </a:tcPr>
                </a:tc>
                <a:tc>
                  <a:txBody>
                    <a:bodyPr/>
                    <a:lstStyle/>
                    <a:p>
                      <a:pPr algn="ctr" fontAlgn="b"/>
                      <a:r>
                        <a:rPr lang="en-US" sz="1400" b="0" i="0" u="none" strike="noStrike">
                          <a:solidFill>
                            <a:srgbClr val="000000"/>
                          </a:solidFill>
                          <a:effectLst/>
                          <a:latin typeface="Calibri" panose="020F0502020204030204" pitchFamily="34" charset="0"/>
                        </a:rPr>
                        <a:t>3</a:t>
                      </a:r>
                    </a:p>
                  </a:txBody>
                  <a:tcPr marL="3489" marR="3489" marT="3489" marB="0" anchor="b">
                    <a:lnL>
                      <a:noFill/>
                    </a:lnL>
                    <a:lnR>
                      <a:noFill/>
                    </a:lnR>
                    <a:lnT>
                      <a:noFill/>
                    </a:lnT>
                    <a:lnB>
                      <a:noFill/>
                    </a:lnB>
                  </a:tcPr>
                </a:tc>
                <a:tc>
                  <a:txBody>
                    <a:bodyPr/>
                    <a:lstStyle/>
                    <a:p>
                      <a:pPr algn="ctr" fontAlgn="b"/>
                      <a:r>
                        <a:rPr lang="en-US" sz="1400" b="0" i="0" u="none" strike="noStrike" dirty="0">
                          <a:solidFill>
                            <a:srgbClr val="000000"/>
                          </a:solidFill>
                          <a:effectLst/>
                          <a:latin typeface="Calibri" panose="020F0502020204030204" pitchFamily="34" charset="0"/>
                        </a:rPr>
                        <a:t>22</a:t>
                      </a:r>
                    </a:p>
                  </a:txBody>
                  <a:tcPr marL="3489" marR="3489" marT="3489" marB="0" anchor="b">
                    <a:lnL>
                      <a:noFill/>
                    </a:lnL>
                    <a:lnR>
                      <a:noFill/>
                    </a:lnR>
                    <a:lnT>
                      <a:noFill/>
                    </a:lnT>
                    <a:lnB>
                      <a:noFill/>
                    </a:lnB>
                  </a:tcPr>
                </a:tc>
                <a:extLst>
                  <a:ext uri="{0D108BD9-81ED-4DB2-BD59-A6C34878D82A}">
                    <a16:rowId xmlns:a16="http://schemas.microsoft.com/office/drawing/2014/main" val="2414790442"/>
                  </a:ext>
                </a:extLst>
              </a:tr>
              <a:tr h="213559">
                <a:tc>
                  <a:txBody>
                    <a:bodyPr/>
                    <a:lstStyle/>
                    <a:p>
                      <a:pPr algn="l" fontAlgn="b"/>
                      <a:r>
                        <a:rPr lang="en-US" sz="1400" b="0" i="0" u="none" strike="noStrike">
                          <a:solidFill>
                            <a:srgbClr val="000000"/>
                          </a:solidFill>
                          <a:effectLst/>
                          <a:latin typeface="Calibri" panose="020F0502020204030204" pitchFamily="34" charset="0"/>
                        </a:rPr>
                        <a:t>FIP-3559</a:t>
                      </a:r>
                    </a:p>
                  </a:txBody>
                  <a:tcPr marL="3489" marR="3489" marT="3489" marB="0" anchor="b">
                    <a:lnL>
                      <a:noFill/>
                    </a:lnL>
                    <a:lnR>
                      <a:noFill/>
                    </a:lnR>
                    <a:lnT>
                      <a:noFill/>
                    </a:lnT>
                    <a:lnB>
                      <a:noFill/>
                    </a:lnB>
                  </a:tcPr>
                </a:tc>
                <a:tc>
                  <a:txBody>
                    <a:bodyPr/>
                    <a:lstStyle/>
                    <a:p>
                      <a:pPr algn="l" fontAlgn="b"/>
                      <a:r>
                        <a:rPr lang="en-US" sz="1400" b="0" i="0" u="none" strike="noStrike">
                          <a:solidFill>
                            <a:srgbClr val="000000"/>
                          </a:solidFill>
                          <a:effectLst/>
                          <a:latin typeface="Calibri" panose="020F0502020204030204" pitchFamily="34" charset="0"/>
                        </a:rPr>
                        <a:t>HM Ops MSC (Chapter 6.7)</a:t>
                      </a:r>
                    </a:p>
                  </a:txBody>
                  <a:tcPr marL="3489" marR="3489" marT="3489" marB="0" anchor="b">
                    <a:lnL>
                      <a:noFill/>
                    </a:lnL>
                    <a:lnR>
                      <a:noFill/>
                    </a:lnR>
                    <a:lnT>
                      <a:noFill/>
                    </a:lnT>
                    <a:lnB>
                      <a:noFill/>
                    </a:lnB>
                  </a:tcPr>
                </a:tc>
                <a:tc>
                  <a:txBody>
                    <a:bodyPr/>
                    <a:lstStyle/>
                    <a:p>
                      <a:pPr algn="r" fontAlgn="b"/>
                      <a:r>
                        <a:rPr lang="en-US" sz="1400" b="0" i="0" u="none" strike="noStrike">
                          <a:solidFill>
                            <a:srgbClr val="000000"/>
                          </a:solidFill>
                          <a:effectLst/>
                          <a:latin typeface="Calibri" panose="020F0502020204030204" pitchFamily="34" charset="0"/>
                        </a:rPr>
                        <a:t>7/1/2020</a:t>
                      </a:r>
                    </a:p>
                  </a:txBody>
                  <a:tcPr marL="3489" marR="3489" marT="3489" marB="0" anchor="b">
                    <a:lnL>
                      <a:noFill/>
                    </a:lnL>
                    <a:lnR>
                      <a:noFill/>
                    </a:lnR>
                    <a:lnT>
                      <a:noFill/>
                    </a:lnT>
                    <a:lnB>
                      <a:noFill/>
                    </a:lnB>
                  </a:tcPr>
                </a:tc>
                <a:tc>
                  <a:txBody>
                    <a:bodyPr/>
                    <a:lstStyle/>
                    <a:p>
                      <a:pPr algn="ctr" fontAlgn="b"/>
                      <a:r>
                        <a:rPr lang="en-US" sz="1400" b="0" i="0" u="none" strike="noStrike">
                          <a:solidFill>
                            <a:srgbClr val="000000"/>
                          </a:solidFill>
                          <a:effectLst/>
                          <a:latin typeface="Calibri" panose="020F0502020204030204" pitchFamily="34" charset="0"/>
                        </a:rPr>
                        <a:t>3</a:t>
                      </a:r>
                    </a:p>
                  </a:txBody>
                  <a:tcPr marL="3489" marR="3489" marT="3489" marB="0" anchor="b">
                    <a:lnL>
                      <a:noFill/>
                    </a:lnL>
                    <a:lnR>
                      <a:noFill/>
                    </a:lnR>
                    <a:lnT>
                      <a:noFill/>
                    </a:lnT>
                    <a:lnB>
                      <a:noFill/>
                    </a:lnB>
                  </a:tcPr>
                </a:tc>
                <a:tc>
                  <a:txBody>
                    <a:bodyPr/>
                    <a:lstStyle/>
                    <a:p>
                      <a:pPr algn="ctr" fontAlgn="b"/>
                      <a:r>
                        <a:rPr lang="en-US" sz="1400" b="0" i="0" u="none" strike="noStrike" dirty="0">
                          <a:solidFill>
                            <a:srgbClr val="000000"/>
                          </a:solidFill>
                          <a:effectLst/>
                          <a:latin typeface="Calibri" panose="020F0502020204030204" pitchFamily="34" charset="0"/>
                        </a:rPr>
                        <a:t>18</a:t>
                      </a:r>
                    </a:p>
                  </a:txBody>
                  <a:tcPr marL="3489" marR="3489" marT="3489" marB="0" anchor="b">
                    <a:lnL>
                      <a:noFill/>
                    </a:lnL>
                    <a:lnR>
                      <a:noFill/>
                    </a:lnR>
                    <a:lnT>
                      <a:noFill/>
                    </a:lnT>
                    <a:lnB>
                      <a:noFill/>
                    </a:lnB>
                  </a:tcPr>
                </a:tc>
                <a:extLst>
                  <a:ext uri="{0D108BD9-81ED-4DB2-BD59-A6C34878D82A}">
                    <a16:rowId xmlns:a16="http://schemas.microsoft.com/office/drawing/2014/main" val="2985892385"/>
                  </a:ext>
                </a:extLst>
              </a:tr>
              <a:tr h="213559">
                <a:tc>
                  <a:txBody>
                    <a:bodyPr/>
                    <a:lstStyle/>
                    <a:p>
                      <a:pPr algn="l" fontAlgn="b"/>
                      <a:r>
                        <a:rPr lang="en-US" sz="1400" b="0" i="0" u="none" strike="noStrike">
                          <a:solidFill>
                            <a:srgbClr val="000000"/>
                          </a:solidFill>
                          <a:effectLst/>
                          <a:latin typeface="Calibri" panose="020F0502020204030204" pitchFamily="34" charset="0"/>
                        </a:rPr>
                        <a:t>FIP-3560</a:t>
                      </a:r>
                    </a:p>
                  </a:txBody>
                  <a:tcPr marL="3489" marR="3489" marT="3489" marB="0" anchor="b">
                    <a:lnL>
                      <a:noFill/>
                    </a:lnL>
                    <a:lnR>
                      <a:noFill/>
                    </a:lnR>
                    <a:lnT>
                      <a:noFill/>
                    </a:lnT>
                    <a:lnB>
                      <a:noFill/>
                    </a:lnB>
                  </a:tcPr>
                </a:tc>
                <a:tc>
                  <a:txBody>
                    <a:bodyPr/>
                    <a:lstStyle/>
                    <a:p>
                      <a:pPr algn="l" fontAlgn="b"/>
                      <a:r>
                        <a:rPr lang="en-US" sz="1400" b="0" i="0" u="none" strike="noStrike">
                          <a:solidFill>
                            <a:srgbClr val="000000"/>
                          </a:solidFill>
                          <a:effectLst/>
                          <a:latin typeface="Calibri" panose="020F0502020204030204" pitchFamily="34" charset="0"/>
                        </a:rPr>
                        <a:t>HM Ops MSC (Chapter 6.8)</a:t>
                      </a:r>
                    </a:p>
                  </a:txBody>
                  <a:tcPr marL="3489" marR="3489" marT="3489" marB="0" anchor="b">
                    <a:lnL>
                      <a:noFill/>
                    </a:lnL>
                    <a:lnR>
                      <a:noFill/>
                    </a:lnR>
                    <a:lnT>
                      <a:noFill/>
                    </a:lnT>
                    <a:lnB>
                      <a:noFill/>
                    </a:lnB>
                  </a:tcPr>
                </a:tc>
                <a:tc>
                  <a:txBody>
                    <a:bodyPr/>
                    <a:lstStyle/>
                    <a:p>
                      <a:pPr algn="r" fontAlgn="b"/>
                      <a:r>
                        <a:rPr lang="en-US" sz="1400" b="0" i="0" u="none" strike="noStrike">
                          <a:solidFill>
                            <a:srgbClr val="000000"/>
                          </a:solidFill>
                          <a:effectLst/>
                          <a:latin typeface="Calibri" panose="020F0502020204030204" pitchFamily="34" charset="0"/>
                        </a:rPr>
                        <a:t>7/1/2020</a:t>
                      </a:r>
                    </a:p>
                  </a:txBody>
                  <a:tcPr marL="3489" marR="3489" marT="3489" marB="0" anchor="b">
                    <a:lnL>
                      <a:noFill/>
                    </a:lnL>
                    <a:lnR>
                      <a:noFill/>
                    </a:lnR>
                    <a:lnT>
                      <a:noFill/>
                    </a:lnT>
                    <a:lnB>
                      <a:noFill/>
                    </a:lnB>
                  </a:tcPr>
                </a:tc>
                <a:tc>
                  <a:txBody>
                    <a:bodyPr/>
                    <a:lstStyle/>
                    <a:p>
                      <a:pPr algn="ctr" fontAlgn="b"/>
                      <a:r>
                        <a:rPr lang="en-US" sz="1400" b="0" i="0" u="none" strike="noStrike">
                          <a:solidFill>
                            <a:srgbClr val="000000"/>
                          </a:solidFill>
                          <a:effectLst/>
                          <a:latin typeface="Calibri" panose="020F0502020204030204" pitchFamily="34" charset="0"/>
                        </a:rPr>
                        <a:t>3</a:t>
                      </a:r>
                    </a:p>
                  </a:txBody>
                  <a:tcPr marL="3489" marR="3489" marT="3489" marB="0" anchor="b">
                    <a:lnL>
                      <a:noFill/>
                    </a:lnL>
                    <a:lnR>
                      <a:noFill/>
                    </a:lnR>
                    <a:lnT>
                      <a:noFill/>
                    </a:lnT>
                    <a:lnB>
                      <a:noFill/>
                    </a:lnB>
                  </a:tcPr>
                </a:tc>
                <a:tc>
                  <a:txBody>
                    <a:bodyPr/>
                    <a:lstStyle/>
                    <a:p>
                      <a:pPr algn="ctr" fontAlgn="b"/>
                      <a:r>
                        <a:rPr lang="en-US" sz="1400" b="0" i="0" u="none" strike="noStrike" dirty="0">
                          <a:solidFill>
                            <a:srgbClr val="000000"/>
                          </a:solidFill>
                          <a:effectLst/>
                          <a:latin typeface="Calibri" panose="020F0502020204030204" pitchFamily="34" charset="0"/>
                        </a:rPr>
                        <a:t>18</a:t>
                      </a:r>
                    </a:p>
                  </a:txBody>
                  <a:tcPr marL="3489" marR="3489" marT="3489" marB="0" anchor="b">
                    <a:lnL>
                      <a:noFill/>
                    </a:lnL>
                    <a:lnR>
                      <a:noFill/>
                    </a:lnR>
                    <a:lnT>
                      <a:noFill/>
                    </a:lnT>
                    <a:lnB>
                      <a:noFill/>
                    </a:lnB>
                  </a:tcPr>
                </a:tc>
                <a:extLst>
                  <a:ext uri="{0D108BD9-81ED-4DB2-BD59-A6C34878D82A}">
                    <a16:rowId xmlns:a16="http://schemas.microsoft.com/office/drawing/2014/main" val="3352725417"/>
                  </a:ext>
                </a:extLst>
              </a:tr>
              <a:tr h="213559">
                <a:tc>
                  <a:txBody>
                    <a:bodyPr/>
                    <a:lstStyle/>
                    <a:p>
                      <a:pPr algn="l" fontAlgn="b"/>
                      <a:r>
                        <a:rPr lang="en-US" sz="1400" b="0" i="0" u="none" strike="noStrike">
                          <a:solidFill>
                            <a:srgbClr val="000000"/>
                          </a:solidFill>
                          <a:effectLst/>
                          <a:latin typeface="Calibri" panose="020F0502020204030204" pitchFamily="34" charset="0"/>
                        </a:rPr>
                        <a:t>FIP-3561</a:t>
                      </a:r>
                    </a:p>
                  </a:txBody>
                  <a:tcPr marL="3489" marR="3489" marT="3489" marB="0" anchor="b">
                    <a:lnL>
                      <a:noFill/>
                    </a:lnL>
                    <a:lnR>
                      <a:noFill/>
                    </a:lnR>
                    <a:lnT>
                      <a:noFill/>
                    </a:lnT>
                    <a:lnB>
                      <a:noFill/>
                    </a:lnB>
                  </a:tcPr>
                </a:tc>
                <a:tc>
                  <a:txBody>
                    <a:bodyPr/>
                    <a:lstStyle/>
                    <a:p>
                      <a:pPr algn="l" fontAlgn="b"/>
                      <a:r>
                        <a:rPr lang="en-US" sz="1400" b="0" i="0" u="none" strike="noStrike">
                          <a:solidFill>
                            <a:srgbClr val="000000"/>
                          </a:solidFill>
                          <a:effectLst/>
                          <a:latin typeface="Calibri" panose="020F0502020204030204" pitchFamily="34" charset="0"/>
                        </a:rPr>
                        <a:t>HM Ops MSC (Chapters 6.5/6.9)</a:t>
                      </a:r>
                    </a:p>
                  </a:txBody>
                  <a:tcPr marL="3489" marR="3489" marT="3489" marB="0" anchor="b">
                    <a:lnL>
                      <a:noFill/>
                    </a:lnL>
                    <a:lnR>
                      <a:noFill/>
                    </a:lnR>
                    <a:lnT>
                      <a:noFill/>
                    </a:lnT>
                    <a:lnB>
                      <a:noFill/>
                    </a:lnB>
                  </a:tcPr>
                </a:tc>
                <a:tc>
                  <a:txBody>
                    <a:bodyPr/>
                    <a:lstStyle/>
                    <a:p>
                      <a:pPr algn="r" fontAlgn="b"/>
                      <a:r>
                        <a:rPr lang="en-US" sz="1400" b="0" i="0" u="none" strike="noStrike">
                          <a:solidFill>
                            <a:srgbClr val="000000"/>
                          </a:solidFill>
                          <a:effectLst/>
                          <a:latin typeface="Calibri" panose="020F0502020204030204" pitchFamily="34" charset="0"/>
                        </a:rPr>
                        <a:t>7/1/2020</a:t>
                      </a:r>
                    </a:p>
                  </a:txBody>
                  <a:tcPr marL="3489" marR="3489" marT="3489" marB="0" anchor="b">
                    <a:lnL>
                      <a:noFill/>
                    </a:lnL>
                    <a:lnR>
                      <a:noFill/>
                    </a:lnR>
                    <a:lnT>
                      <a:noFill/>
                    </a:lnT>
                    <a:lnB>
                      <a:noFill/>
                    </a:lnB>
                  </a:tcPr>
                </a:tc>
                <a:tc>
                  <a:txBody>
                    <a:bodyPr/>
                    <a:lstStyle/>
                    <a:p>
                      <a:pPr algn="ctr" fontAlgn="b"/>
                      <a:r>
                        <a:rPr lang="en-US" sz="1400" b="0" i="0" u="none" strike="noStrike">
                          <a:solidFill>
                            <a:srgbClr val="000000"/>
                          </a:solidFill>
                          <a:effectLst/>
                          <a:latin typeface="Calibri" panose="020F0502020204030204" pitchFamily="34" charset="0"/>
                        </a:rPr>
                        <a:t>3</a:t>
                      </a:r>
                    </a:p>
                  </a:txBody>
                  <a:tcPr marL="3489" marR="3489" marT="3489" marB="0" anchor="b">
                    <a:lnL>
                      <a:noFill/>
                    </a:lnL>
                    <a:lnR>
                      <a:noFill/>
                    </a:lnR>
                    <a:lnT>
                      <a:noFill/>
                    </a:lnT>
                    <a:lnB>
                      <a:noFill/>
                    </a:lnB>
                  </a:tcPr>
                </a:tc>
                <a:tc>
                  <a:txBody>
                    <a:bodyPr/>
                    <a:lstStyle/>
                    <a:p>
                      <a:pPr algn="ctr" fontAlgn="b"/>
                      <a:r>
                        <a:rPr lang="en-US" sz="1400" b="0" i="0" u="none" strike="noStrike" dirty="0">
                          <a:solidFill>
                            <a:srgbClr val="000000"/>
                          </a:solidFill>
                          <a:effectLst/>
                          <a:latin typeface="Calibri" panose="020F0502020204030204" pitchFamily="34" charset="0"/>
                        </a:rPr>
                        <a:t>22</a:t>
                      </a:r>
                    </a:p>
                  </a:txBody>
                  <a:tcPr marL="3489" marR="3489" marT="3489" marB="0" anchor="b">
                    <a:lnL>
                      <a:noFill/>
                    </a:lnL>
                    <a:lnR>
                      <a:noFill/>
                    </a:lnR>
                    <a:lnT>
                      <a:noFill/>
                    </a:lnT>
                    <a:lnB>
                      <a:noFill/>
                    </a:lnB>
                  </a:tcPr>
                </a:tc>
                <a:extLst>
                  <a:ext uri="{0D108BD9-81ED-4DB2-BD59-A6C34878D82A}">
                    <a16:rowId xmlns:a16="http://schemas.microsoft.com/office/drawing/2014/main" val="2630126195"/>
                  </a:ext>
                </a:extLst>
              </a:tr>
              <a:tr h="213559">
                <a:tc>
                  <a:txBody>
                    <a:bodyPr/>
                    <a:lstStyle/>
                    <a:p>
                      <a:pPr algn="l" fontAlgn="b"/>
                      <a:r>
                        <a:rPr lang="en-US" sz="1400" b="0" i="0" u="none" strike="noStrike">
                          <a:solidFill>
                            <a:srgbClr val="000000"/>
                          </a:solidFill>
                          <a:effectLst/>
                          <a:latin typeface="Calibri" panose="020F0502020204030204" pitchFamily="34" charset="0"/>
                        </a:rPr>
                        <a:t>FIP-3562</a:t>
                      </a:r>
                    </a:p>
                  </a:txBody>
                  <a:tcPr marL="3489" marR="3489" marT="3489" marB="0" anchor="b">
                    <a:lnL>
                      <a:noFill/>
                    </a:lnL>
                    <a:lnR>
                      <a:noFill/>
                    </a:lnR>
                    <a:lnT>
                      <a:noFill/>
                    </a:lnT>
                    <a:lnB>
                      <a:noFill/>
                    </a:lnB>
                  </a:tcPr>
                </a:tc>
                <a:tc>
                  <a:txBody>
                    <a:bodyPr/>
                    <a:lstStyle/>
                    <a:p>
                      <a:pPr algn="l" fontAlgn="b"/>
                      <a:r>
                        <a:rPr lang="en-US" sz="1400" b="0" i="0" u="none" strike="noStrike">
                          <a:solidFill>
                            <a:srgbClr val="000000"/>
                          </a:solidFill>
                          <a:effectLst/>
                          <a:latin typeface="Calibri" panose="020F0502020204030204" pitchFamily="34" charset="0"/>
                        </a:rPr>
                        <a:t>HM Ops MSC (Chapter 6.6)</a:t>
                      </a:r>
                    </a:p>
                  </a:txBody>
                  <a:tcPr marL="3489" marR="3489" marT="3489" marB="0" anchor="b">
                    <a:lnL>
                      <a:noFill/>
                    </a:lnL>
                    <a:lnR>
                      <a:noFill/>
                    </a:lnR>
                    <a:lnT>
                      <a:noFill/>
                    </a:lnT>
                    <a:lnB>
                      <a:noFill/>
                    </a:lnB>
                  </a:tcPr>
                </a:tc>
                <a:tc>
                  <a:txBody>
                    <a:bodyPr/>
                    <a:lstStyle/>
                    <a:p>
                      <a:pPr algn="r" fontAlgn="b"/>
                      <a:r>
                        <a:rPr lang="en-US" sz="1400" b="0" i="0" u="none" strike="noStrike">
                          <a:solidFill>
                            <a:srgbClr val="000000"/>
                          </a:solidFill>
                          <a:effectLst/>
                          <a:latin typeface="Calibri" panose="020F0502020204030204" pitchFamily="34" charset="0"/>
                        </a:rPr>
                        <a:t>7/1/2020</a:t>
                      </a:r>
                    </a:p>
                  </a:txBody>
                  <a:tcPr marL="3489" marR="3489" marT="3489" marB="0" anchor="b">
                    <a:lnL>
                      <a:noFill/>
                    </a:lnL>
                    <a:lnR>
                      <a:noFill/>
                    </a:lnR>
                    <a:lnT>
                      <a:noFill/>
                    </a:lnT>
                    <a:lnB>
                      <a:noFill/>
                    </a:lnB>
                  </a:tcPr>
                </a:tc>
                <a:tc>
                  <a:txBody>
                    <a:bodyPr/>
                    <a:lstStyle/>
                    <a:p>
                      <a:pPr algn="ctr" fontAlgn="b"/>
                      <a:r>
                        <a:rPr lang="en-US" sz="1400" b="0" i="0" u="none" strike="noStrike">
                          <a:solidFill>
                            <a:srgbClr val="000000"/>
                          </a:solidFill>
                          <a:effectLst/>
                          <a:latin typeface="Calibri" panose="020F0502020204030204" pitchFamily="34" charset="0"/>
                        </a:rPr>
                        <a:t>3</a:t>
                      </a:r>
                    </a:p>
                  </a:txBody>
                  <a:tcPr marL="3489" marR="3489" marT="3489" marB="0" anchor="b">
                    <a:lnL>
                      <a:noFill/>
                    </a:lnL>
                    <a:lnR>
                      <a:noFill/>
                    </a:lnR>
                    <a:lnT>
                      <a:noFill/>
                    </a:lnT>
                    <a:lnB>
                      <a:noFill/>
                    </a:lnB>
                  </a:tcPr>
                </a:tc>
                <a:tc>
                  <a:txBody>
                    <a:bodyPr/>
                    <a:lstStyle/>
                    <a:p>
                      <a:pPr algn="ctr" fontAlgn="b"/>
                      <a:r>
                        <a:rPr lang="en-US" sz="1400" b="0" i="0" u="none" strike="noStrike" dirty="0">
                          <a:solidFill>
                            <a:srgbClr val="000000"/>
                          </a:solidFill>
                          <a:effectLst/>
                          <a:latin typeface="Calibri" panose="020F0502020204030204" pitchFamily="34" charset="0"/>
                        </a:rPr>
                        <a:t>18</a:t>
                      </a:r>
                    </a:p>
                  </a:txBody>
                  <a:tcPr marL="3489" marR="3489" marT="3489" marB="0" anchor="b">
                    <a:lnL>
                      <a:noFill/>
                    </a:lnL>
                    <a:lnR>
                      <a:noFill/>
                    </a:lnR>
                    <a:lnT>
                      <a:noFill/>
                    </a:lnT>
                    <a:lnB>
                      <a:noFill/>
                    </a:lnB>
                  </a:tcPr>
                </a:tc>
                <a:extLst>
                  <a:ext uri="{0D108BD9-81ED-4DB2-BD59-A6C34878D82A}">
                    <a16:rowId xmlns:a16="http://schemas.microsoft.com/office/drawing/2014/main" val="1321247247"/>
                  </a:ext>
                </a:extLst>
              </a:tr>
              <a:tr h="213559">
                <a:tc>
                  <a:txBody>
                    <a:bodyPr/>
                    <a:lstStyle/>
                    <a:p>
                      <a:pPr algn="l" fontAlgn="b"/>
                      <a:r>
                        <a:rPr lang="en-US" sz="1400" b="0" i="0" u="none" strike="noStrike">
                          <a:solidFill>
                            <a:srgbClr val="000000"/>
                          </a:solidFill>
                          <a:effectLst/>
                          <a:latin typeface="Calibri" panose="020F0502020204030204" pitchFamily="34" charset="0"/>
                        </a:rPr>
                        <a:t>FIP-3563</a:t>
                      </a:r>
                    </a:p>
                  </a:txBody>
                  <a:tcPr marL="3489" marR="3489" marT="3489" marB="0" anchor="b">
                    <a:lnL>
                      <a:noFill/>
                    </a:lnL>
                    <a:lnR>
                      <a:noFill/>
                    </a:lnR>
                    <a:lnT>
                      <a:noFill/>
                    </a:lnT>
                    <a:lnB>
                      <a:noFill/>
                    </a:lnB>
                  </a:tcPr>
                </a:tc>
                <a:tc>
                  <a:txBody>
                    <a:bodyPr/>
                    <a:lstStyle/>
                    <a:p>
                      <a:pPr algn="l" fontAlgn="b"/>
                      <a:r>
                        <a:rPr lang="en-US" sz="1400" b="0" i="0" u="none" strike="noStrike">
                          <a:solidFill>
                            <a:srgbClr val="000000"/>
                          </a:solidFill>
                          <a:effectLst/>
                          <a:latin typeface="Calibri" panose="020F0502020204030204" pitchFamily="34" charset="0"/>
                        </a:rPr>
                        <a:t>HM Technician (Chapter 7)</a:t>
                      </a:r>
                    </a:p>
                  </a:txBody>
                  <a:tcPr marL="3489" marR="3489" marT="3489" marB="0" anchor="b">
                    <a:lnL>
                      <a:noFill/>
                    </a:lnL>
                    <a:lnR>
                      <a:noFill/>
                    </a:lnR>
                    <a:lnT>
                      <a:noFill/>
                    </a:lnT>
                    <a:lnB>
                      <a:noFill/>
                    </a:lnB>
                  </a:tcPr>
                </a:tc>
                <a:tc>
                  <a:txBody>
                    <a:bodyPr/>
                    <a:lstStyle/>
                    <a:p>
                      <a:pPr algn="r" fontAlgn="b"/>
                      <a:r>
                        <a:rPr lang="en-US" sz="1400" b="0" i="0" u="none" strike="noStrike">
                          <a:solidFill>
                            <a:srgbClr val="000000"/>
                          </a:solidFill>
                          <a:effectLst/>
                          <a:latin typeface="Calibri" panose="020F0502020204030204" pitchFamily="34" charset="0"/>
                        </a:rPr>
                        <a:t>7/1/2020</a:t>
                      </a:r>
                    </a:p>
                  </a:txBody>
                  <a:tcPr marL="3489" marR="3489" marT="3489" marB="0" anchor="b">
                    <a:lnL>
                      <a:noFill/>
                    </a:lnL>
                    <a:lnR>
                      <a:noFill/>
                    </a:lnR>
                    <a:lnT>
                      <a:noFill/>
                    </a:lnT>
                    <a:lnB>
                      <a:noFill/>
                    </a:lnB>
                  </a:tcPr>
                </a:tc>
                <a:tc>
                  <a:txBody>
                    <a:bodyPr/>
                    <a:lstStyle/>
                    <a:p>
                      <a:pPr algn="ctr" fontAlgn="b"/>
                      <a:r>
                        <a:rPr lang="en-US" sz="1400" b="0" i="0" u="none" strike="noStrike">
                          <a:solidFill>
                            <a:srgbClr val="000000"/>
                          </a:solidFill>
                          <a:effectLst/>
                          <a:latin typeface="Calibri" panose="020F0502020204030204" pitchFamily="34" charset="0"/>
                        </a:rPr>
                        <a:t>2</a:t>
                      </a:r>
                    </a:p>
                  </a:txBody>
                  <a:tcPr marL="3489" marR="3489" marT="3489" marB="0" anchor="b">
                    <a:lnL>
                      <a:noFill/>
                    </a:lnL>
                    <a:lnR>
                      <a:noFill/>
                    </a:lnR>
                    <a:lnT>
                      <a:noFill/>
                    </a:lnT>
                    <a:lnB>
                      <a:noFill/>
                    </a:lnB>
                  </a:tcPr>
                </a:tc>
                <a:tc>
                  <a:txBody>
                    <a:bodyPr/>
                    <a:lstStyle/>
                    <a:p>
                      <a:pPr algn="ctr" fontAlgn="b"/>
                      <a:r>
                        <a:rPr lang="en-US" sz="1400" b="0" i="0" u="none" strike="noStrike" dirty="0">
                          <a:solidFill>
                            <a:srgbClr val="000000"/>
                          </a:solidFill>
                          <a:effectLst/>
                          <a:latin typeface="Calibri" panose="020F0502020204030204" pitchFamily="34" charset="0"/>
                        </a:rPr>
                        <a:t>106</a:t>
                      </a:r>
                    </a:p>
                  </a:txBody>
                  <a:tcPr marL="3489" marR="3489" marT="3489" marB="0" anchor="b">
                    <a:lnL>
                      <a:noFill/>
                    </a:lnL>
                    <a:lnR>
                      <a:noFill/>
                    </a:lnR>
                    <a:lnT>
                      <a:noFill/>
                    </a:lnT>
                    <a:lnB>
                      <a:noFill/>
                    </a:lnB>
                  </a:tcPr>
                </a:tc>
                <a:extLst>
                  <a:ext uri="{0D108BD9-81ED-4DB2-BD59-A6C34878D82A}">
                    <a16:rowId xmlns:a16="http://schemas.microsoft.com/office/drawing/2014/main" val="1309439629"/>
                  </a:ext>
                </a:extLst>
              </a:tr>
            </a:tbl>
          </a:graphicData>
        </a:graphic>
      </p:graphicFrame>
    </p:spTree>
    <p:extLst>
      <p:ext uri="{BB962C8B-B14F-4D97-AF65-F5344CB8AC3E}">
        <p14:creationId xmlns:p14="http://schemas.microsoft.com/office/powerpoint/2010/main" val="59595244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6D6A5F-2B25-4709-A195-EE77F1C94264}"/>
              </a:ext>
            </a:extLst>
          </p:cNvPr>
          <p:cNvSpPr>
            <a:spLocks noGrp="1"/>
          </p:cNvSpPr>
          <p:nvPr>
            <p:ph type="title"/>
          </p:nvPr>
        </p:nvSpPr>
        <p:spPr/>
        <p:txBody>
          <a:bodyPr/>
          <a:lstStyle/>
          <a:p>
            <a:r>
              <a:rPr lang="en-US"/>
              <a:t>New Course Codes - FIP</a:t>
            </a:r>
            <a:endParaRPr lang="en-US" dirty="0"/>
          </a:p>
        </p:txBody>
      </p:sp>
      <p:graphicFrame>
        <p:nvGraphicFramePr>
          <p:cNvPr id="4" name="Content Placeholder 3">
            <a:extLst>
              <a:ext uri="{FF2B5EF4-FFF2-40B4-BE49-F238E27FC236}">
                <a16:creationId xmlns:a16="http://schemas.microsoft.com/office/drawing/2014/main" id="{DB6E2F7D-AFBD-472E-85D4-6A4B8017BE72}"/>
              </a:ext>
            </a:extLst>
          </p:cNvPr>
          <p:cNvGraphicFramePr>
            <a:graphicFrameLocks noGrp="1"/>
          </p:cNvGraphicFramePr>
          <p:nvPr>
            <p:ph idx="1"/>
            <p:extLst>
              <p:ext uri="{D42A27DB-BD31-4B8C-83A1-F6EECF244321}">
                <p14:modId xmlns:p14="http://schemas.microsoft.com/office/powerpoint/2010/main" val="2560841905"/>
              </p:ext>
            </p:extLst>
          </p:nvPr>
        </p:nvGraphicFramePr>
        <p:xfrm>
          <a:off x="838200" y="1463039"/>
          <a:ext cx="10515599" cy="5175704"/>
        </p:xfrm>
        <a:graphic>
          <a:graphicData uri="http://schemas.openxmlformats.org/drawingml/2006/table">
            <a:tbl>
              <a:tblPr/>
              <a:tblGrid>
                <a:gridCol w="1227592">
                  <a:extLst>
                    <a:ext uri="{9D8B030D-6E8A-4147-A177-3AD203B41FA5}">
                      <a16:colId xmlns:a16="http://schemas.microsoft.com/office/drawing/2014/main" val="3344264679"/>
                    </a:ext>
                  </a:extLst>
                </a:gridCol>
                <a:gridCol w="4632423">
                  <a:extLst>
                    <a:ext uri="{9D8B030D-6E8A-4147-A177-3AD203B41FA5}">
                      <a16:colId xmlns:a16="http://schemas.microsoft.com/office/drawing/2014/main" val="2970736237"/>
                    </a:ext>
                  </a:extLst>
                </a:gridCol>
                <a:gridCol w="1343402">
                  <a:extLst>
                    <a:ext uri="{9D8B030D-6E8A-4147-A177-3AD203B41FA5}">
                      <a16:colId xmlns:a16="http://schemas.microsoft.com/office/drawing/2014/main" val="2412410484"/>
                    </a:ext>
                  </a:extLst>
                </a:gridCol>
                <a:gridCol w="1412888">
                  <a:extLst>
                    <a:ext uri="{9D8B030D-6E8A-4147-A177-3AD203B41FA5}">
                      <a16:colId xmlns:a16="http://schemas.microsoft.com/office/drawing/2014/main" val="58559943"/>
                    </a:ext>
                  </a:extLst>
                </a:gridCol>
                <a:gridCol w="1899294">
                  <a:extLst>
                    <a:ext uri="{9D8B030D-6E8A-4147-A177-3AD203B41FA5}">
                      <a16:colId xmlns:a16="http://schemas.microsoft.com/office/drawing/2014/main" val="1082232780"/>
                    </a:ext>
                  </a:extLst>
                </a:gridCol>
              </a:tblGrid>
              <a:tr h="270516">
                <a:tc>
                  <a:txBody>
                    <a:bodyPr/>
                    <a:lstStyle/>
                    <a:p>
                      <a:pPr algn="l" fontAlgn="b"/>
                      <a:r>
                        <a:rPr lang="en-US" sz="2000" b="1" i="0" u="none" strike="noStrike" dirty="0">
                          <a:solidFill>
                            <a:srgbClr val="000000"/>
                          </a:solidFill>
                          <a:effectLst/>
                          <a:latin typeface="Calibri" panose="020F0502020204030204" pitchFamily="34" charset="0"/>
                        </a:rPr>
                        <a:t>Name</a:t>
                      </a:r>
                    </a:p>
                  </a:txBody>
                  <a:tcPr marL="11160" marR="11160" marT="11160" marB="0" anchor="b">
                    <a:lnL>
                      <a:noFill/>
                    </a:lnL>
                    <a:lnR>
                      <a:noFill/>
                    </a:lnR>
                    <a:lnT>
                      <a:noFill/>
                    </a:lnT>
                    <a:lnB>
                      <a:noFill/>
                    </a:lnB>
                  </a:tcPr>
                </a:tc>
                <a:tc>
                  <a:txBody>
                    <a:bodyPr/>
                    <a:lstStyle/>
                    <a:p>
                      <a:pPr algn="l" fontAlgn="b"/>
                      <a:r>
                        <a:rPr lang="en-US" sz="2000" b="1" i="0" u="none" strike="noStrike" dirty="0">
                          <a:solidFill>
                            <a:srgbClr val="000000"/>
                          </a:solidFill>
                          <a:effectLst/>
                          <a:latin typeface="Calibri" panose="020F0502020204030204" pitchFamily="34" charset="0"/>
                        </a:rPr>
                        <a:t>Title</a:t>
                      </a:r>
                    </a:p>
                  </a:txBody>
                  <a:tcPr marL="11160" marR="11160" marT="11160" marB="0" anchor="b">
                    <a:lnL>
                      <a:noFill/>
                    </a:lnL>
                    <a:lnR>
                      <a:noFill/>
                    </a:lnR>
                    <a:lnT>
                      <a:noFill/>
                    </a:lnT>
                    <a:lnB>
                      <a:noFill/>
                    </a:lnB>
                  </a:tcPr>
                </a:tc>
                <a:tc>
                  <a:txBody>
                    <a:bodyPr/>
                    <a:lstStyle/>
                    <a:p>
                      <a:pPr algn="l" fontAlgn="b"/>
                      <a:r>
                        <a:rPr lang="en-US" sz="2000" b="1" i="0" u="none" strike="noStrike" dirty="0">
                          <a:solidFill>
                            <a:srgbClr val="000000"/>
                          </a:solidFill>
                          <a:effectLst/>
                          <a:latin typeface="Calibri" panose="020F0502020204030204" pitchFamily="34" charset="0"/>
                        </a:rPr>
                        <a:t>Start Date</a:t>
                      </a:r>
                    </a:p>
                  </a:txBody>
                  <a:tcPr marL="11160" marR="11160" marT="11160" marB="0" anchor="b">
                    <a:lnL>
                      <a:noFill/>
                    </a:lnL>
                    <a:lnR>
                      <a:noFill/>
                    </a:lnR>
                    <a:lnT>
                      <a:noFill/>
                    </a:lnT>
                    <a:lnB>
                      <a:noFill/>
                    </a:lnB>
                  </a:tcPr>
                </a:tc>
                <a:tc>
                  <a:txBody>
                    <a:bodyPr/>
                    <a:lstStyle/>
                    <a:p>
                      <a:pPr algn="ctr" fontAlgn="b"/>
                      <a:r>
                        <a:rPr lang="en-US" sz="2000" b="1" i="0" u="none" strike="noStrike" dirty="0">
                          <a:solidFill>
                            <a:srgbClr val="000000"/>
                          </a:solidFill>
                          <a:effectLst/>
                          <a:latin typeface="Calibri" panose="020F0502020204030204" pitchFamily="34" charset="0"/>
                        </a:rPr>
                        <a:t>Tier Funding</a:t>
                      </a:r>
                    </a:p>
                  </a:txBody>
                  <a:tcPr marL="11160" marR="11160" marT="11160" marB="0" anchor="b">
                    <a:lnL>
                      <a:noFill/>
                    </a:lnL>
                    <a:lnR>
                      <a:noFill/>
                    </a:lnR>
                    <a:lnT>
                      <a:noFill/>
                    </a:lnT>
                    <a:lnB>
                      <a:noFill/>
                    </a:lnB>
                  </a:tcPr>
                </a:tc>
                <a:tc>
                  <a:txBody>
                    <a:bodyPr/>
                    <a:lstStyle/>
                    <a:p>
                      <a:pPr algn="ctr" fontAlgn="b"/>
                      <a:r>
                        <a:rPr lang="en-US" sz="2000" b="1" i="0" u="none" strike="noStrike" dirty="0">
                          <a:solidFill>
                            <a:srgbClr val="000000"/>
                          </a:solidFill>
                          <a:effectLst/>
                          <a:latin typeface="Calibri" panose="020F0502020204030204" pitchFamily="34" charset="0"/>
                        </a:rPr>
                        <a:t>Maximum Hours</a:t>
                      </a:r>
                    </a:p>
                  </a:txBody>
                  <a:tcPr marL="11160" marR="11160" marT="11160" marB="0" anchor="b">
                    <a:lnL>
                      <a:noFill/>
                    </a:lnL>
                    <a:lnR>
                      <a:noFill/>
                    </a:lnR>
                    <a:lnT>
                      <a:noFill/>
                    </a:lnT>
                    <a:lnB>
                      <a:noFill/>
                    </a:lnB>
                  </a:tcPr>
                </a:tc>
                <a:extLst>
                  <a:ext uri="{0D108BD9-81ED-4DB2-BD59-A6C34878D82A}">
                    <a16:rowId xmlns:a16="http://schemas.microsoft.com/office/drawing/2014/main" val="1233513013"/>
                  </a:ext>
                </a:extLst>
              </a:tr>
              <a:tr h="255776">
                <a:tc>
                  <a:txBody>
                    <a:bodyPr/>
                    <a:lstStyle/>
                    <a:p>
                      <a:pPr algn="l" fontAlgn="b"/>
                      <a:r>
                        <a:rPr lang="en-US" sz="1600" b="0" i="0" u="none" strike="noStrike" dirty="0">
                          <a:solidFill>
                            <a:srgbClr val="000000"/>
                          </a:solidFill>
                          <a:effectLst/>
                          <a:latin typeface="Calibri" panose="020F0502020204030204" pitchFamily="34" charset="0"/>
                        </a:rPr>
                        <a:t>FIP-3563</a:t>
                      </a:r>
                    </a:p>
                  </a:txBody>
                  <a:tcPr marL="6350" marR="6350" marT="6350" marB="0" anchor="b">
                    <a:lnL>
                      <a:noFill/>
                    </a:lnL>
                    <a:lnR>
                      <a:noFill/>
                    </a:lnR>
                    <a:lnT>
                      <a:noFill/>
                    </a:lnT>
                    <a:lnB>
                      <a:noFill/>
                    </a:lnB>
                  </a:tcPr>
                </a:tc>
                <a:tc>
                  <a:txBody>
                    <a:bodyPr/>
                    <a:lstStyle/>
                    <a:p>
                      <a:pPr algn="l" fontAlgn="b"/>
                      <a:r>
                        <a:rPr lang="en-US" sz="1600" b="0" i="0" u="none" strike="noStrike">
                          <a:solidFill>
                            <a:srgbClr val="000000"/>
                          </a:solidFill>
                          <a:effectLst/>
                          <a:latin typeface="Calibri" panose="020F0502020204030204" pitchFamily="34" charset="0"/>
                        </a:rPr>
                        <a:t>HM Technician (Chapter 7)</a:t>
                      </a:r>
                    </a:p>
                  </a:txBody>
                  <a:tcPr marL="6350" marR="6350" marT="6350" marB="0" anchor="b">
                    <a:lnL>
                      <a:noFill/>
                    </a:lnL>
                    <a:lnR>
                      <a:noFill/>
                    </a:lnR>
                    <a:lnT>
                      <a:noFill/>
                    </a:lnT>
                    <a:lnB>
                      <a:noFill/>
                    </a:lnB>
                  </a:tcPr>
                </a:tc>
                <a:tc>
                  <a:txBody>
                    <a:bodyPr/>
                    <a:lstStyle/>
                    <a:p>
                      <a:pPr algn="r" fontAlgn="b"/>
                      <a:r>
                        <a:rPr lang="en-US" sz="1600" b="0" i="0" u="none" strike="noStrike">
                          <a:solidFill>
                            <a:srgbClr val="000000"/>
                          </a:solidFill>
                          <a:effectLst/>
                          <a:latin typeface="Calibri" panose="020F0502020204030204" pitchFamily="34" charset="0"/>
                        </a:rPr>
                        <a:t>7/1/2020</a:t>
                      </a:r>
                    </a:p>
                  </a:txBody>
                  <a:tcPr marL="6350" marR="6350" marT="6350" marB="0" anchor="b">
                    <a:lnL>
                      <a:noFill/>
                    </a:lnL>
                    <a:lnR>
                      <a:noFill/>
                    </a:lnR>
                    <a:lnT>
                      <a:noFill/>
                    </a:lnT>
                    <a:lnB>
                      <a:noFill/>
                    </a:lnB>
                  </a:tcPr>
                </a:tc>
                <a:tc>
                  <a:txBody>
                    <a:bodyPr/>
                    <a:lstStyle/>
                    <a:p>
                      <a:pPr algn="ctr" fontAlgn="b"/>
                      <a:r>
                        <a:rPr lang="en-US" sz="1600" b="0" i="0" u="none" strike="noStrike">
                          <a:solidFill>
                            <a:srgbClr val="000000"/>
                          </a:solidFill>
                          <a:effectLst/>
                          <a:latin typeface="Calibri" panose="020F0502020204030204" pitchFamily="34" charset="0"/>
                        </a:rPr>
                        <a:t>2</a:t>
                      </a:r>
                    </a:p>
                  </a:txBody>
                  <a:tcPr marL="6350" marR="6350" marT="6350" marB="0" anchor="b">
                    <a:lnL>
                      <a:noFill/>
                    </a:lnL>
                    <a:lnR>
                      <a:noFill/>
                    </a:lnR>
                    <a:lnT>
                      <a:noFill/>
                    </a:lnT>
                    <a:lnB>
                      <a:noFill/>
                    </a:lnB>
                  </a:tcPr>
                </a:tc>
                <a:tc>
                  <a:txBody>
                    <a:bodyPr/>
                    <a:lstStyle/>
                    <a:p>
                      <a:pPr algn="ctr" fontAlgn="b"/>
                      <a:r>
                        <a:rPr lang="en-US" sz="1600" b="0" i="0" u="none" strike="noStrike" dirty="0">
                          <a:solidFill>
                            <a:srgbClr val="000000"/>
                          </a:solidFill>
                          <a:effectLst/>
                          <a:latin typeface="Calibri" panose="020F0502020204030204" pitchFamily="34" charset="0"/>
                        </a:rPr>
                        <a:t>106</a:t>
                      </a:r>
                    </a:p>
                  </a:txBody>
                  <a:tcPr marL="6350" marR="6350" marT="6350" marB="0" anchor="b">
                    <a:lnL>
                      <a:noFill/>
                    </a:lnL>
                    <a:lnR>
                      <a:noFill/>
                    </a:lnR>
                    <a:lnT>
                      <a:noFill/>
                    </a:lnT>
                    <a:lnB>
                      <a:noFill/>
                    </a:lnB>
                  </a:tcPr>
                </a:tc>
                <a:extLst>
                  <a:ext uri="{0D108BD9-81ED-4DB2-BD59-A6C34878D82A}">
                    <a16:rowId xmlns:a16="http://schemas.microsoft.com/office/drawing/2014/main" val="2516681547"/>
                  </a:ext>
                </a:extLst>
              </a:tr>
              <a:tr h="255776">
                <a:tc>
                  <a:txBody>
                    <a:bodyPr/>
                    <a:lstStyle/>
                    <a:p>
                      <a:pPr algn="l" fontAlgn="b"/>
                      <a:r>
                        <a:rPr lang="en-US" sz="1600" b="0" i="0" u="none" strike="noStrike">
                          <a:solidFill>
                            <a:srgbClr val="000000"/>
                          </a:solidFill>
                          <a:effectLst/>
                          <a:latin typeface="Calibri" panose="020F0502020204030204" pitchFamily="34" charset="0"/>
                        </a:rPr>
                        <a:t>FIP-3600</a:t>
                      </a:r>
                    </a:p>
                  </a:txBody>
                  <a:tcPr marL="6350" marR="6350" marT="6350" marB="0" anchor="b">
                    <a:lnL>
                      <a:noFill/>
                    </a:lnL>
                    <a:lnR>
                      <a:noFill/>
                    </a:lnR>
                    <a:lnT>
                      <a:noFill/>
                    </a:lnT>
                    <a:lnB>
                      <a:noFill/>
                    </a:lnB>
                  </a:tcPr>
                </a:tc>
                <a:tc>
                  <a:txBody>
                    <a:bodyPr/>
                    <a:lstStyle/>
                    <a:p>
                      <a:pPr algn="l" fontAlgn="b"/>
                      <a:r>
                        <a:rPr lang="en-US" sz="1600" b="0" i="0" u="none" strike="noStrike" dirty="0">
                          <a:solidFill>
                            <a:srgbClr val="000000"/>
                          </a:solidFill>
                          <a:effectLst/>
                          <a:latin typeface="Calibri" panose="020F0502020204030204" pitchFamily="34" charset="0"/>
                        </a:rPr>
                        <a:t>Emergency Vehicle Driver</a:t>
                      </a:r>
                    </a:p>
                  </a:txBody>
                  <a:tcPr marL="6350" marR="6350" marT="6350" marB="0" anchor="b">
                    <a:lnL>
                      <a:noFill/>
                    </a:lnL>
                    <a:lnR>
                      <a:noFill/>
                    </a:lnR>
                    <a:lnT>
                      <a:noFill/>
                    </a:lnT>
                    <a:lnB>
                      <a:noFill/>
                    </a:lnB>
                  </a:tcPr>
                </a:tc>
                <a:tc>
                  <a:txBody>
                    <a:bodyPr/>
                    <a:lstStyle/>
                    <a:p>
                      <a:pPr algn="r" fontAlgn="b"/>
                      <a:r>
                        <a:rPr lang="en-US" sz="1600" b="0" i="0" u="none" strike="noStrike">
                          <a:solidFill>
                            <a:srgbClr val="000000"/>
                          </a:solidFill>
                          <a:effectLst/>
                          <a:latin typeface="Calibri" panose="020F0502020204030204" pitchFamily="34" charset="0"/>
                        </a:rPr>
                        <a:t>7/1/2020</a:t>
                      </a:r>
                    </a:p>
                  </a:txBody>
                  <a:tcPr marL="6350" marR="6350" marT="6350" marB="0" anchor="b">
                    <a:lnL>
                      <a:noFill/>
                    </a:lnL>
                    <a:lnR>
                      <a:noFill/>
                    </a:lnR>
                    <a:lnT>
                      <a:noFill/>
                    </a:lnT>
                    <a:lnB>
                      <a:noFill/>
                    </a:lnB>
                  </a:tcPr>
                </a:tc>
                <a:tc>
                  <a:txBody>
                    <a:bodyPr/>
                    <a:lstStyle/>
                    <a:p>
                      <a:pPr algn="ctr" fontAlgn="b"/>
                      <a:r>
                        <a:rPr lang="en-US" sz="1600" b="0" i="0" u="none" strike="noStrike">
                          <a:solidFill>
                            <a:srgbClr val="000000"/>
                          </a:solidFill>
                          <a:effectLst/>
                          <a:latin typeface="Calibri" panose="020F0502020204030204" pitchFamily="34" charset="0"/>
                        </a:rPr>
                        <a:t>3</a:t>
                      </a:r>
                    </a:p>
                  </a:txBody>
                  <a:tcPr marL="6350" marR="6350" marT="6350" marB="0" anchor="b">
                    <a:lnL>
                      <a:noFill/>
                    </a:lnL>
                    <a:lnR>
                      <a:noFill/>
                    </a:lnR>
                    <a:lnT>
                      <a:noFill/>
                    </a:lnT>
                    <a:lnB>
                      <a:noFill/>
                    </a:lnB>
                  </a:tcPr>
                </a:tc>
                <a:tc>
                  <a:txBody>
                    <a:bodyPr/>
                    <a:lstStyle/>
                    <a:p>
                      <a:pPr algn="ctr" fontAlgn="b"/>
                      <a:r>
                        <a:rPr lang="en-US" sz="1600" b="0" i="0" u="none" strike="noStrike">
                          <a:solidFill>
                            <a:srgbClr val="000000"/>
                          </a:solidFill>
                          <a:effectLst/>
                          <a:latin typeface="Calibri" panose="020F0502020204030204" pitchFamily="34" charset="0"/>
                        </a:rPr>
                        <a:t>29</a:t>
                      </a:r>
                    </a:p>
                  </a:txBody>
                  <a:tcPr marL="6350" marR="6350" marT="6350" marB="0" anchor="b">
                    <a:lnL>
                      <a:noFill/>
                    </a:lnL>
                    <a:lnR>
                      <a:noFill/>
                    </a:lnR>
                    <a:lnT>
                      <a:noFill/>
                    </a:lnT>
                    <a:lnB>
                      <a:noFill/>
                    </a:lnB>
                  </a:tcPr>
                </a:tc>
                <a:extLst>
                  <a:ext uri="{0D108BD9-81ED-4DB2-BD59-A6C34878D82A}">
                    <a16:rowId xmlns:a16="http://schemas.microsoft.com/office/drawing/2014/main" val="3223786555"/>
                  </a:ext>
                </a:extLst>
              </a:tr>
              <a:tr h="255776">
                <a:tc>
                  <a:txBody>
                    <a:bodyPr/>
                    <a:lstStyle/>
                    <a:p>
                      <a:pPr algn="l" fontAlgn="b"/>
                      <a:r>
                        <a:rPr lang="en-US" sz="1600" b="0" i="0" u="none" strike="noStrike">
                          <a:solidFill>
                            <a:srgbClr val="000000"/>
                          </a:solidFill>
                          <a:effectLst/>
                          <a:latin typeface="Calibri" panose="020F0502020204030204" pitchFamily="34" charset="0"/>
                        </a:rPr>
                        <a:t>FIP-3622</a:t>
                      </a:r>
                    </a:p>
                  </a:txBody>
                  <a:tcPr marL="6350" marR="6350" marT="6350" marB="0" anchor="b">
                    <a:lnL>
                      <a:noFill/>
                    </a:lnL>
                    <a:lnR>
                      <a:noFill/>
                    </a:lnR>
                    <a:lnT>
                      <a:noFill/>
                    </a:lnT>
                    <a:lnB>
                      <a:noFill/>
                    </a:lnB>
                  </a:tcPr>
                </a:tc>
                <a:tc>
                  <a:txBody>
                    <a:bodyPr/>
                    <a:lstStyle/>
                    <a:p>
                      <a:pPr algn="l" fontAlgn="b"/>
                      <a:r>
                        <a:rPr lang="en-US" sz="1600" b="0" i="0" u="none" strike="noStrike" dirty="0">
                          <a:solidFill>
                            <a:srgbClr val="000000"/>
                          </a:solidFill>
                          <a:effectLst/>
                          <a:latin typeface="Calibri" panose="020F0502020204030204" pitchFamily="34" charset="0"/>
                        </a:rPr>
                        <a:t>D/O Pumps Apparatus Series</a:t>
                      </a:r>
                    </a:p>
                  </a:txBody>
                  <a:tcPr marL="6350" marR="6350" marT="6350" marB="0" anchor="b">
                    <a:lnL>
                      <a:noFill/>
                    </a:lnL>
                    <a:lnR>
                      <a:noFill/>
                    </a:lnR>
                    <a:lnT>
                      <a:noFill/>
                    </a:lnT>
                    <a:lnB>
                      <a:noFill/>
                    </a:lnB>
                  </a:tcPr>
                </a:tc>
                <a:tc>
                  <a:txBody>
                    <a:bodyPr/>
                    <a:lstStyle/>
                    <a:p>
                      <a:pPr algn="r" fontAlgn="b"/>
                      <a:r>
                        <a:rPr lang="en-US" sz="1600" b="0" i="0" u="none" strike="noStrike">
                          <a:solidFill>
                            <a:srgbClr val="000000"/>
                          </a:solidFill>
                          <a:effectLst/>
                          <a:latin typeface="Calibri" panose="020F0502020204030204" pitchFamily="34" charset="0"/>
                        </a:rPr>
                        <a:t>7/1/2020</a:t>
                      </a:r>
                    </a:p>
                  </a:txBody>
                  <a:tcPr marL="6350" marR="6350" marT="6350" marB="0" anchor="b">
                    <a:lnL>
                      <a:noFill/>
                    </a:lnL>
                    <a:lnR>
                      <a:noFill/>
                    </a:lnR>
                    <a:lnT>
                      <a:noFill/>
                    </a:lnT>
                    <a:lnB>
                      <a:noFill/>
                    </a:lnB>
                  </a:tcPr>
                </a:tc>
                <a:tc>
                  <a:txBody>
                    <a:bodyPr/>
                    <a:lstStyle/>
                    <a:p>
                      <a:pPr algn="ctr" fontAlgn="b"/>
                      <a:r>
                        <a:rPr lang="en-US" sz="1600" b="0" i="0" u="none" strike="noStrike">
                          <a:solidFill>
                            <a:srgbClr val="000000"/>
                          </a:solidFill>
                          <a:effectLst/>
                          <a:latin typeface="Calibri" panose="020F0502020204030204" pitchFamily="34" charset="0"/>
                        </a:rPr>
                        <a:t>2</a:t>
                      </a:r>
                    </a:p>
                  </a:txBody>
                  <a:tcPr marL="6350" marR="6350" marT="6350" marB="0" anchor="b">
                    <a:lnL>
                      <a:noFill/>
                    </a:lnL>
                    <a:lnR>
                      <a:noFill/>
                    </a:lnR>
                    <a:lnT>
                      <a:noFill/>
                    </a:lnT>
                    <a:lnB>
                      <a:noFill/>
                    </a:lnB>
                  </a:tcPr>
                </a:tc>
                <a:tc>
                  <a:txBody>
                    <a:bodyPr/>
                    <a:lstStyle/>
                    <a:p>
                      <a:pPr algn="ctr" fontAlgn="b"/>
                      <a:r>
                        <a:rPr lang="en-US" sz="1600" b="0" i="0" u="none" strike="noStrike">
                          <a:solidFill>
                            <a:srgbClr val="000000"/>
                          </a:solidFill>
                          <a:effectLst/>
                          <a:latin typeface="Calibri" panose="020F0502020204030204" pitchFamily="34" charset="0"/>
                        </a:rPr>
                        <a:t>132</a:t>
                      </a:r>
                    </a:p>
                  </a:txBody>
                  <a:tcPr marL="6350" marR="6350" marT="6350" marB="0" anchor="b">
                    <a:lnL>
                      <a:noFill/>
                    </a:lnL>
                    <a:lnR>
                      <a:noFill/>
                    </a:lnR>
                    <a:lnT>
                      <a:noFill/>
                    </a:lnT>
                    <a:lnB>
                      <a:noFill/>
                    </a:lnB>
                  </a:tcPr>
                </a:tc>
                <a:extLst>
                  <a:ext uri="{0D108BD9-81ED-4DB2-BD59-A6C34878D82A}">
                    <a16:rowId xmlns:a16="http://schemas.microsoft.com/office/drawing/2014/main" val="3423431604"/>
                  </a:ext>
                </a:extLst>
              </a:tr>
              <a:tr h="255776">
                <a:tc>
                  <a:txBody>
                    <a:bodyPr/>
                    <a:lstStyle/>
                    <a:p>
                      <a:pPr algn="l" fontAlgn="b"/>
                      <a:r>
                        <a:rPr lang="en-US" sz="1600" b="0" i="0" u="none" strike="noStrike">
                          <a:solidFill>
                            <a:srgbClr val="000000"/>
                          </a:solidFill>
                          <a:effectLst/>
                          <a:latin typeface="Calibri" panose="020F0502020204030204" pitchFamily="34" charset="0"/>
                        </a:rPr>
                        <a:t>FIP-3623</a:t>
                      </a:r>
                    </a:p>
                  </a:txBody>
                  <a:tcPr marL="6350" marR="6350" marT="6350" marB="0" anchor="b">
                    <a:lnL>
                      <a:noFill/>
                    </a:lnL>
                    <a:lnR>
                      <a:noFill/>
                    </a:lnR>
                    <a:lnT>
                      <a:noFill/>
                    </a:lnT>
                    <a:lnB>
                      <a:noFill/>
                    </a:lnB>
                  </a:tcPr>
                </a:tc>
                <a:tc>
                  <a:txBody>
                    <a:bodyPr/>
                    <a:lstStyle/>
                    <a:p>
                      <a:pPr algn="l" fontAlgn="b"/>
                      <a:r>
                        <a:rPr lang="en-US" sz="1600" b="0" i="0" u="none" strike="noStrike" dirty="0">
                          <a:solidFill>
                            <a:srgbClr val="000000"/>
                          </a:solidFill>
                          <a:effectLst/>
                          <a:latin typeface="Calibri" panose="020F0502020204030204" pitchFamily="34" charset="0"/>
                        </a:rPr>
                        <a:t>D/O Pumps Intro/Basic Ops</a:t>
                      </a:r>
                    </a:p>
                  </a:txBody>
                  <a:tcPr marL="6350" marR="6350" marT="6350" marB="0" anchor="b">
                    <a:lnL>
                      <a:noFill/>
                    </a:lnL>
                    <a:lnR>
                      <a:noFill/>
                    </a:lnR>
                    <a:lnT>
                      <a:noFill/>
                    </a:lnT>
                    <a:lnB>
                      <a:noFill/>
                    </a:lnB>
                  </a:tcPr>
                </a:tc>
                <a:tc>
                  <a:txBody>
                    <a:bodyPr/>
                    <a:lstStyle/>
                    <a:p>
                      <a:pPr algn="r" fontAlgn="b"/>
                      <a:r>
                        <a:rPr lang="en-US" sz="1600" b="0" i="0" u="none" strike="noStrike">
                          <a:solidFill>
                            <a:srgbClr val="000000"/>
                          </a:solidFill>
                          <a:effectLst/>
                          <a:latin typeface="Calibri" panose="020F0502020204030204" pitchFamily="34" charset="0"/>
                        </a:rPr>
                        <a:t>7/1/2020</a:t>
                      </a:r>
                    </a:p>
                  </a:txBody>
                  <a:tcPr marL="6350" marR="6350" marT="6350" marB="0" anchor="b">
                    <a:lnL>
                      <a:noFill/>
                    </a:lnL>
                    <a:lnR>
                      <a:noFill/>
                    </a:lnR>
                    <a:lnT>
                      <a:noFill/>
                    </a:lnT>
                    <a:lnB>
                      <a:noFill/>
                    </a:lnB>
                  </a:tcPr>
                </a:tc>
                <a:tc>
                  <a:txBody>
                    <a:bodyPr/>
                    <a:lstStyle/>
                    <a:p>
                      <a:pPr algn="ctr" fontAlgn="b"/>
                      <a:r>
                        <a:rPr lang="en-US" sz="1600" b="0" i="0" u="none" strike="noStrike">
                          <a:solidFill>
                            <a:srgbClr val="000000"/>
                          </a:solidFill>
                          <a:effectLst/>
                          <a:latin typeface="Calibri" panose="020F0502020204030204" pitchFamily="34" charset="0"/>
                        </a:rPr>
                        <a:t>2</a:t>
                      </a:r>
                    </a:p>
                  </a:txBody>
                  <a:tcPr marL="6350" marR="6350" marT="6350" marB="0" anchor="b">
                    <a:lnL>
                      <a:noFill/>
                    </a:lnL>
                    <a:lnR>
                      <a:noFill/>
                    </a:lnR>
                    <a:lnT>
                      <a:noFill/>
                    </a:lnT>
                    <a:lnB>
                      <a:noFill/>
                    </a:lnB>
                  </a:tcPr>
                </a:tc>
                <a:tc>
                  <a:txBody>
                    <a:bodyPr/>
                    <a:lstStyle/>
                    <a:p>
                      <a:pPr algn="ctr" fontAlgn="b"/>
                      <a:r>
                        <a:rPr lang="en-US" sz="1600" b="0" i="0" u="none" strike="noStrike">
                          <a:solidFill>
                            <a:srgbClr val="000000"/>
                          </a:solidFill>
                          <a:effectLst/>
                          <a:latin typeface="Calibri" panose="020F0502020204030204" pitchFamily="34" charset="0"/>
                        </a:rPr>
                        <a:t>48</a:t>
                      </a:r>
                    </a:p>
                  </a:txBody>
                  <a:tcPr marL="6350" marR="6350" marT="6350" marB="0" anchor="b">
                    <a:lnL>
                      <a:noFill/>
                    </a:lnL>
                    <a:lnR>
                      <a:noFill/>
                    </a:lnR>
                    <a:lnT>
                      <a:noFill/>
                    </a:lnT>
                    <a:lnB>
                      <a:noFill/>
                    </a:lnB>
                  </a:tcPr>
                </a:tc>
                <a:extLst>
                  <a:ext uri="{0D108BD9-81ED-4DB2-BD59-A6C34878D82A}">
                    <a16:rowId xmlns:a16="http://schemas.microsoft.com/office/drawing/2014/main" val="2858395789"/>
                  </a:ext>
                </a:extLst>
              </a:tr>
              <a:tr h="255776">
                <a:tc>
                  <a:txBody>
                    <a:bodyPr/>
                    <a:lstStyle/>
                    <a:p>
                      <a:pPr algn="l" fontAlgn="b"/>
                      <a:r>
                        <a:rPr lang="en-US" sz="1600" b="0" i="0" u="none" strike="noStrike">
                          <a:solidFill>
                            <a:srgbClr val="000000"/>
                          </a:solidFill>
                          <a:effectLst/>
                          <a:latin typeface="Calibri" panose="020F0502020204030204" pitchFamily="34" charset="0"/>
                        </a:rPr>
                        <a:t>FIP-3624</a:t>
                      </a:r>
                    </a:p>
                  </a:txBody>
                  <a:tcPr marL="6350" marR="6350" marT="6350" marB="0" anchor="b">
                    <a:lnL>
                      <a:noFill/>
                    </a:lnL>
                    <a:lnR>
                      <a:noFill/>
                    </a:lnR>
                    <a:lnT>
                      <a:noFill/>
                    </a:lnT>
                    <a:lnB>
                      <a:noFill/>
                    </a:lnB>
                  </a:tcPr>
                </a:tc>
                <a:tc>
                  <a:txBody>
                    <a:bodyPr/>
                    <a:lstStyle/>
                    <a:p>
                      <a:pPr algn="l" fontAlgn="b"/>
                      <a:r>
                        <a:rPr lang="en-US" sz="1600" b="0" i="0" u="none" strike="noStrike" dirty="0">
                          <a:solidFill>
                            <a:srgbClr val="000000"/>
                          </a:solidFill>
                          <a:effectLst/>
                          <a:latin typeface="Calibri" panose="020F0502020204030204" pitchFamily="34" charset="0"/>
                        </a:rPr>
                        <a:t>D/O Pumps </a:t>
                      </a:r>
                      <a:r>
                        <a:rPr lang="en-US" sz="1600" b="0" i="0" u="none" strike="noStrike" dirty="0" err="1">
                          <a:solidFill>
                            <a:srgbClr val="000000"/>
                          </a:solidFill>
                          <a:effectLst/>
                          <a:latin typeface="Calibri" panose="020F0502020204030204" pitchFamily="34" charset="0"/>
                        </a:rPr>
                        <a:t>Hydr</a:t>
                      </a:r>
                      <a:r>
                        <a:rPr lang="en-US" sz="1600" b="0" i="0" u="none" strike="noStrike" dirty="0">
                          <a:solidFill>
                            <a:srgbClr val="000000"/>
                          </a:solidFill>
                          <a:effectLst/>
                          <a:latin typeface="Calibri" panose="020F0502020204030204" pitchFamily="34" charset="0"/>
                        </a:rPr>
                        <a:t>/Water Supply</a:t>
                      </a:r>
                    </a:p>
                  </a:txBody>
                  <a:tcPr marL="6350" marR="6350" marT="6350" marB="0" anchor="b">
                    <a:lnL>
                      <a:noFill/>
                    </a:lnL>
                    <a:lnR>
                      <a:noFill/>
                    </a:lnR>
                    <a:lnT>
                      <a:noFill/>
                    </a:lnT>
                    <a:lnB>
                      <a:noFill/>
                    </a:lnB>
                  </a:tcPr>
                </a:tc>
                <a:tc>
                  <a:txBody>
                    <a:bodyPr/>
                    <a:lstStyle/>
                    <a:p>
                      <a:pPr algn="r" fontAlgn="b"/>
                      <a:r>
                        <a:rPr lang="en-US" sz="1600" b="0" i="0" u="none" strike="noStrike">
                          <a:solidFill>
                            <a:srgbClr val="000000"/>
                          </a:solidFill>
                          <a:effectLst/>
                          <a:latin typeface="Calibri" panose="020F0502020204030204" pitchFamily="34" charset="0"/>
                        </a:rPr>
                        <a:t>7/1/2020</a:t>
                      </a:r>
                    </a:p>
                  </a:txBody>
                  <a:tcPr marL="6350" marR="6350" marT="6350" marB="0" anchor="b">
                    <a:lnL>
                      <a:noFill/>
                    </a:lnL>
                    <a:lnR>
                      <a:noFill/>
                    </a:lnR>
                    <a:lnT>
                      <a:noFill/>
                    </a:lnT>
                    <a:lnB>
                      <a:noFill/>
                    </a:lnB>
                  </a:tcPr>
                </a:tc>
                <a:tc>
                  <a:txBody>
                    <a:bodyPr/>
                    <a:lstStyle/>
                    <a:p>
                      <a:pPr algn="ctr" fontAlgn="b"/>
                      <a:r>
                        <a:rPr lang="en-US" sz="1600" b="0" i="0" u="none" strike="noStrike">
                          <a:solidFill>
                            <a:srgbClr val="000000"/>
                          </a:solidFill>
                          <a:effectLst/>
                          <a:latin typeface="Calibri" panose="020F0502020204030204" pitchFamily="34" charset="0"/>
                        </a:rPr>
                        <a:t>2</a:t>
                      </a:r>
                    </a:p>
                  </a:txBody>
                  <a:tcPr marL="6350" marR="6350" marT="6350" marB="0" anchor="b">
                    <a:lnL>
                      <a:noFill/>
                    </a:lnL>
                    <a:lnR>
                      <a:noFill/>
                    </a:lnR>
                    <a:lnT>
                      <a:noFill/>
                    </a:lnT>
                    <a:lnB>
                      <a:noFill/>
                    </a:lnB>
                  </a:tcPr>
                </a:tc>
                <a:tc>
                  <a:txBody>
                    <a:bodyPr/>
                    <a:lstStyle/>
                    <a:p>
                      <a:pPr algn="ctr" fontAlgn="b"/>
                      <a:r>
                        <a:rPr lang="en-US" sz="1600" b="0" i="0" u="none" strike="noStrike">
                          <a:solidFill>
                            <a:srgbClr val="000000"/>
                          </a:solidFill>
                          <a:effectLst/>
                          <a:latin typeface="Calibri" panose="020F0502020204030204" pitchFamily="34" charset="0"/>
                        </a:rPr>
                        <a:t>48</a:t>
                      </a:r>
                    </a:p>
                  </a:txBody>
                  <a:tcPr marL="6350" marR="6350" marT="6350" marB="0" anchor="b">
                    <a:lnL>
                      <a:noFill/>
                    </a:lnL>
                    <a:lnR>
                      <a:noFill/>
                    </a:lnR>
                    <a:lnT>
                      <a:noFill/>
                    </a:lnT>
                    <a:lnB>
                      <a:noFill/>
                    </a:lnB>
                  </a:tcPr>
                </a:tc>
                <a:extLst>
                  <a:ext uri="{0D108BD9-81ED-4DB2-BD59-A6C34878D82A}">
                    <a16:rowId xmlns:a16="http://schemas.microsoft.com/office/drawing/2014/main" val="3465884337"/>
                  </a:ext>
                </a:extLst>
              </a:tr>
              <a:tr h="255776">
                <a:tc>
                  <a:txBody>
                    <a:bodyPr/>
                    <a:lstStyle/>
                    <a:p>
                      <a:pPr algn="l" fontAlgn="b"/>
                      <a:r>
                        <a:rPr lang="en-US" sz="1600" b="0" i="0" u="none" strike="noStrike" dirty="0">
                          <a:solidFill>
                            <a:srgbClr val="000000"/>
                          </a:solidFill>
                          <a:effectLst/>
                          <a:latin typeface="Calibri" panose="020F0502020204030204" pitchFamily="34" charset="0"/>
                        </a:rPr>
                        <a:t>FIP-3625</a:t>
                      </a:r>
                    </a:p>
                  </a:txBody>
                  <a:tcPr marL="6350" marR="6350" marT="6350" marB="0" anchor="b">
                    <a:lnL>
                      <a:noFill/>
                    </a:lnL>
                    <a:lnR>
                      <a:noFill/>
                    </a:lnR>
                    <a:lnT>
                      <a:noFill/>
                    </a:lnT>
                    <a:lnB>
                      <a:noFill/>
                    </a:lnB>
                  </a:tcPr>
                </a:tc>
                <a:tc>
                  <a:txBody>
                    <a:bodyPr/>
                    <a:lstStyle/>
                    <a:p>
                      <a:pPr algn="l" fontAlgn="b"/>
                      <a:r>
                        <a:rPr lang="en-US" sz="1600" b="0" i="0" u="none" strike="noStrike" dirty="0">
                          <a:solidFill>
                            <a:srgbClr val="000000"/>
                          </a:solidFill>
                          <a:effectLst/>
                          <a:latin typeface="Calibri" panose="020F0502020204030204" pitchFamily="34" charset="0"/>
                        </a:rPr>
                        <a:t>D/O Pumps </a:t>
                      </a:r>
                      <a:r>
                        <a:rPr lang="en-US" sz="1600" b="0" i="0" u="none" strike="noStrike" dirty="0" err="1">
                          <a:solidFill>
                            <a:srgbClr val="000000"/>
                          </a:solidFill>
                          <a:effectLst/>
                          <a:latin typeface="Calibri" panose="020F0502020204030204" pitchFamily="34" charset="0"/>
                        </a:rPr>
                        <a:t>Spr&amp;Sps</a:t>
                      </a:r>
                      <a:r>
                        <a:rPr lang="en-US" sz="1600" b="0" i="0" u="none" strike="noStrike" dirty="0">
                          <a:solidFill>
                            <a:srgbClr val="000000"/>
                          </a:solidFill>
                          <a:effectLst/>
                          <a:latin typeface="Calibri" panose="020F0502020204030204" pitchFamily="34" charset="0"/>
                        </a:rPr>
                        <a:t>/</a:t>
                      </a:r>
                      <a:r>
                        <a:rPr lang="en-US" sz="1600" b="0" i="0" u="none" strike="noStrike" dirty="0" err="1">
                          <a:solidFill>
                            <a:srgbClr val="000000"/>
                          </a:solidFill>
                          <a:effectLst/>
                          <a:latin typeface="Calibri" panose="020F0502020204030204" pitchFamily="34" charset="0"/>
                        </a:rPr>
                        <a:t>Maint&amp;Test</a:t>
                      </a:r>
                      <a:endParaRPr lang="en-US" sz="1600" b="0" i="0" u="none" strike="noStrike" dirty="0">
                        <a:solidFill>
                          <a:srgbClr val="000000"/>
                        </a:solidFill>
                        <a:effectLst/>
                        <a:latin typeface="Calibri" panose="020F0502020204030204" pitchFamily="34" charset="0"/>
                      </a:endParaRPr>
                    </a:p>
                  </a:txBody>
                  <a:tcPr marL="6350" marR="6350" marT="6350" marB="0" anchor="b">
                    <a:lnL>
                      <a:noFill/>
                    </a:lnL>
                    <a:lnR>
                      <a:noFill/>
                    </a:lnR>
                    <a:lnT>
                      <a:noFill/>
                    </a:lnT>
                    <a:lnB>
                      <a:noFill/>
                    </a:lnB>
                  </a:tcPr>
                </a:tc>
                <a:tc>
                  <a:txBody>
                    <a:bodyPr/>
                    <a:lstStyle/>
                    <a:p>
                      <a:pPr algn="r" fontAlgn="b"/>
                      <a:r>
                        <a:rPr lang="en-US" sz="1600" b="0" i="0" u="none" strike="noStrike">
                          <a:solidFill>
                            <a:srgbClr val="000000"/>
                          </a:solidFill>
                          <a:effectLst/>
                          <a:latin typeface="Calibri" panose="020F0502020204030204" pitchFamily="34" charset="0"/>
                        </a:rPr>
                        <a:t>7/1/2020</a:t>
                      </a:r>
                    </a:p>
                  </a:txBody>
                  <a:tcPr marL="6350" marR="6350" marT="6350" marB="0" anchor="b">
                    <a:lnL>
                      <a:noFill/>
                    </a:lnL>
                    <a:lnR>
                      <a:noFill/>
                    </a:lnR>
                    <a:lnT>
                      <a:noFill/>
                    </a:lnT>
                    <a:lnB>
                      <a:noFill/>
                    </a:lnB>
                  </a:tcPr>
                </a:tc>
                <a:tc>
                  <a:txBody>
                    <a:bodyPr/>
                    <a:lstStyle/>
                    <a:p>
                      <a:pPr algn="ctr" fontAlgn="b"/>
                      <a:r>
                        <a:rPr lang="en-US" sz="1600" b="0" i="0" u="none" strike="noStrike">
                          <a:solidFill>
                            <a:srgbClr val="000000"/>
                          </a:solidFill>
                          <a:effectLst/>
                          <a:latin typeface="Calibri" panose="020F0502020204030204" pitchFamily="34" charset="0"/>
                        </a:rPr>
                        <a:t>2</a:t>
                      </a:r>
                    </a:p>
                  </a:txBody>
                  <a:tcPr marL="6350" marR="6350" marT="6350" marB="0" anchor="b">
                    <a:lnL>
                      <a:noFill/>
                    </a:lnL>
                    <a:lnR>
                      <a:noFill/>
                    </a:lnR>
                    <a:lnT>
                      <a:noFill/>
                    </a:lnT>
                    <a:lnB>
                      <a:noFill/>
                    </a:lnB>
                  </a:tcPr>
                </a:tc>
                <a:tc>
                  <a:txBody>
                    <a:bodyPr/>
                    <a:lstStyle/>
                    <a:p>
                      <a:pPr algn="ctr" fontAlgn="b"/>
                      <a:r>
                        <a:rPr lang="en-US" sz="1600" b="0" i="0" u="none" strike="noStrike">
                          <a:solidFill>
                            <a:srgbClr val="000000"/>
                          </a:solidFill>
                          <a:effectLst/>
                          <a:latin typeface="Calibri" panose="020F0502020204030204" pitchFamily="34" charset="0"/>
                        </a:rPr>
                        <a:t>36</a:t>
                      </a:r>
                    </a:p>
                  </a:txBody>
                  <a:tcPr marL="6350" marR="6350" marT="6350" marB="0" anchor="b">
                    <a:lnL>
                      <a:noFill/>
                    </a:lnL>
                    <a:lnR>
                      <a:noFill/>
                    </a:lnR>
                    <a:lnT>
                      <a:noFill/>
                    </a:lnT>
                    <a:lnB>
                      <a:noFill/>
                    </a:lnB>
                  </a:tcPr>
                </a:tc>
                <a:extLst>
                  <a:ext uri="{0D108BD9-81ED-4DB2-BD59-A6C34878D82A}">
                    <a16:rowId xmlns:a16="http://schemas.microsoft.com/office/drawing/2014/main" val="4179785281"/>
                  </a:ext>
                </a:extLst>
              </a:tr>
              <a:tr h="255776">
                <a:tc>
                  <a:txBody>
                    <a:bodyPr/>
                    <a:lstStyle/>
                    <a:p>
                      <a:pPr algn="l" fontAlgn="b"/>
                      <a:r>
                        <a:rPr lang="en-US" sz="1600" b="0" i="0" u="none" strike="noStrike">
                          <a:solidFill>
                            <a:srgbClr val="000000"/>
                          </a:solidFill>
                          <a:effectLst/>
                          <a:latin typeface="Calibri" panose="020F0502020204030204" pitchFamily="34" charset="0"/>
                        </a:rPr>
                        <a:t>FIP-3626</a:t>
                      </a:r>
                    </a:p>
                  </a:txBody>
                  <a:tcPr marL="6350" marR="6350" marT="6350" marB="0" anchor="b">
                    <a:lnL>
                      <a:noFill/>
                    </a:lnL>
                    <a:lnR>
                      <a:noFill/>
                    </a:lnR>
                    <a:lnT>
                      <a:noFill/>
                    </a:lnT>
                    <a:lnB>
                      <a:noFill/>
                    </a:lnB>
                  </a:tcPr>
                </a:tc>
                <a:tc>
                  <a:txBody>
                    <a:bodyPr/>
                    <a:lstStyle/>
                    <a:p>
                      <a:pPr algn="l" fontAlgn="b"/>
                      <a:r>
                        <a:rPr lang="en-US" sz="1600" b="0" i="0" u="none" strike="noStrike" dirty="0">
                          <a:solidFill>
                            <a:srgbClr val="000000"/>
                          </a:solidFill>
                          <a:effectLst/>
                          <a:latin typeface="Calibri" panose="020F0502020204030204" pitchFamily="34" charset="0"/>
                        </a:rPr>
                        <a:t>D/O Aerial Apparatus Series</a:t>
                      </a:r>
                    </a:p>
                  </a:txBody>
                  <a:tcPr marL="6350" marR="6350" marT="6350" marB="0" anchor="b">
                    <a:lnL>
                      <a:noFill/>
                    </a:lnL>
                    <a:lnR>
                      <a:noFill/>
                    </a:lnR>
                    <a:lnT>
                      <a:noFill/>
                    </a:lnT>
                    <a:lnB>
                      <a:noFill/>
                    </a:lnB>
                  </a:tcPr>
                </a:tc>
                <a:tc>
                  <a:txBody>
                    <a:bodyPr/>
                    <a:lstStyle/>
                    <a:p>
                      <a:pPr algn="r" fontAlgn="b"/>
                      <a:r>
                        <a:rPr lang="en-US" sz="1600" b="0" i="0" u="none" strike="noStrike">
                          <a:solidFill>
                            <a:srgbClr val="000000"/>
                          </a:solidFill>
                          <a:effectLst/>
                          <a:latin typeface="Calibri" panose="020F0502020204030204" pitchFamily="34" charset="0"/>
                        </a:rPr>
                        <a:t>7/1/2020</a:t>
                      </a:r>
                    </a:p>
                  </a:txBody>
                  <a:tcPr marL="6350" marR="6350" marT="6350" marB="0" anchor="b">
                    <a:lnL>
                      <a:noFill/>
                    </a:lnL>
                    <a:lnR>
                      <a:noFill/>
                    </a:lnR>
                    <a:lnT>
                      <a:noFill/>
                    </a:lnT>
                    <a:lnB>
                      <a:noFill/>
                    </a:lnB>
                  </a:tcPr>
                </a:tc>
                <a:tc>
                  <a:txBody>
                    <a:bodyPr/>
                    <a:lstStyle/>
                    <a:p>
                      <a:pPr algn="ctr" fontAlgn="b"/>
                      <a:r>
                        <a:rPr lang="en-US" sz="1600" b="0" i="0" u="none" strike="noStrike">
                          <a:solidFill>
                            <a:srgbClr val="000000"/>
                          </a:solidFill>
                          <a:effectLst/>
                          <a:latin typeface="Calibri" panose="020F0502020204030204" pitchFamily="34" charset="0"/>
                        </a:rPr>
                        <a:t>3</a:t>
                      </a:r>
                    </a:p>
                  </a:txBody>
                  <a:tcPr marL="6350" marR="6350" marT="6350" marB="0" anchor="b">
                    <a:lnL>
                      <a:noFill/>
                    </a:lnL>
                    <a:lnR>
                      <a:noFill/>
                    </a:lnR>
                    <a:lnT>
                      <a:noFill/>
                    </a:lnT>
                    <a:lnB>
                      <a:noFill/>
                    </a:lnB>
                  </a:tcPr>
                </a:tc>
                <a:tc>
                  <a:txBody>
                    <a:bodyPr/>
                    <a:lstStyle/>
                    <a:p>
                      <a:pPr algn="ctr" fontAlgn="b"/>
                      <a:r>
                        <a:rPr lang="en-US" sz="1600" b="0" i="0" u="none" strike="noStrike">
                          <a:solidFill>
                            <a:srgbClr val="000000"/>
                          </a:solidFill>
                          <a:effectLst/>
                          <a:latin typeface="Calibri" panose="020F0502020204030204" pitchFamily="34" charset="0"/>
                        </a:rPr>
                        <a:t>72</a:t>
                      </a:r>
                    </a:p>
                  </a:txBody>
                  <a:tcPr marL="6350" marR="6350" marT="6350" marB="0" anchor="b">
                    <a:lnL>
                      <a:noFill/>
                    </a:lnL>
                    <a:lnR>
                      <a:noFill/>
                    </a:lnR>
                    <a:lnT>
                      <a:noFill/>
                    </a:lnT>
                    <a:lnB>
                      <a:noFill/>
                    </a:lnB>
                  </a:tcPr>
                </a:tc>
                <a:extLst>
                  <a:ext uri="{0D108BD9-81ED-4DB2-BD59-A6C34878D82A}">
                    <a16:rowId xmlns:a16="http://schemas.microsoft.com/office/drawing/2014/main" val="1445330493"/>
                  </a:ext>
                </a:extLst>
              </a:tr>
              <a:tr h="255776">
                <a:tc>
                  <a:txBody>
                    <a:bodyPr/>
                    <a:lstStyle/>
                    <a:p>
                      <a:pPr algn="l" fontAlgn="b"/>
                      <a:r>
                        <a:rPr lang="en-US" sz="1600" b="0" i="0" u="none" strike="noStrike">
                          <a:solidFill>
                            <a:srgbClr val="000000"/>
                          </a:solidFill>
                          <a:effectLst/>
                          <a:latin typeface="Calibri" panose="020F0502020204030204" pitchFamily="34" charset="0"/>
                        </a:rPr>
                        <a:t>FIP-3627</a:t>
                      </a:r>
                    </a:p>
                  </a:txBody>
                  <a:tcPr marL="6350" marR="6350" marT="6350" marB="0" anchor="b">
                    <a:lnL>
                      <a:noFill/>
                    </a:lnL>
                    <a:lnR>
                      <a:noFill/>
                    </a:lnR>
                    <a:lnT>
                      <a:noFill/>
                    </a:lnT>
                    <a:lnB>
                      <a:noFill/>
                    </a:lnB>
                  </a:tcPr>
                </a:tc>
                <a:tc>
                  <a:txBody>
                    <a:bodyPr/>
                    <a:lstStyle/>
                    <a:p>
                      <a:pPr algn="l" fontAlgn="b"/>
                      <a:r>
                        <a:rPr lang="en-US" sz="1600" b="0" i="0" u="none" strike="noStrike" dirty="0">
                          <a:solidFill>
                            <a:srgbClr val="000000"/>
                          </a:solidFill>
                          <a:effectLst/>
                          <a:latin typeface="Calibri" panose="020F0502020204030204" pitchFamily="34" charset="0"/>
                        </a:rPr>
                        <a:t>D/O Mobile Water Supply App</a:t>
                      </a:r>
                    </a:p>
                  </a:txBody>
                  <a:tcPr marL="6350" marR="6350" marT="6350" marB="0" anchor="b">
                    <a:lnL>
                      <a:noFill/>
                    </a:lnL>
                    <a:lnR>
                      <a:noFill/>
                    </a:lnR>
                    <a:lnT>
                      <a:noFill/>
                    </a:lnT>
                    <a:lnB>
                      <a:noFill/>
                    </a:lnB>
                  </a:tcPr>
                </a:tc>
                <a:tc>
                  <a:txBody>
                    <a:bodyPr/>
                    <a:lstStyle/>
                    <a:p>
                      <a:pPr algn="r" fontAlgn="b"/>
                      <a:r>
                        <a:rPr lang="en-US" sz="1600" b="0" i="0" u="none" strike="noStrike">
                          <a:solidFill>
                            <a:srgbClr val="000000"/>
                          </a:solidFill>
                          <a:effectLst/>
                          <a:latin typeface="Calibri" panose="020F0502020204030204" pitchFamily="34" charset="0"/>
                        </a:rPr>
                        <a:t>7/1/2020</a:t>
                      </a:r>
                    </a:p>
                  </a:txBody>
                  <a:tcPr marL="6350" marR="6350" marT="6350" marB="0" anchor="b">
                    <a:lnL>
                      <a:noFill/>
                    </a:lnL>
                    <a:lnR>
                      <a:noFill/>
                    </a:lnR>
                    <a:lnT>
                      <a:noFill/>
                    </a:lnT>
                    <a:lnB>
                      <a:noFill/>
                    </a:lnB>
                  </a:tcPr>
                </a:tc>
                <a:tc>
                  <a:txBody>
                    <a:bodyPr/>
                    <a:lstStyle/>
                    <a:p>
                      <a:pPr algn="ctr" fontAlgn="b"/>
                      <a:r>
                        <a:rPr lang="en-US" sz="1600" b="0" i="0" u="none" strike="noStrike">
                          <a:solidFill>
                            <a:srgbClr val="000000"/>
                          </a:solidFill>
                          <a:effectLst/>
                          <a:latin typeface="Calibri" panose="020F0502020204030204" pitchFamily="34" charset="0"/>
                        </a:rPr>
                        <a:t>3</a:t>
                      </a:r>
                    </a:p>
                  </a:txBody>
                  <a:tcPr marL="6350" marR="6350" marT="6350" marB="0" anchor="b">
                    <a:lnL>
                      <a:noFill/>
                    </a:lnL>
                    <a:lnR>
                      <a:noFill/>
                    </a:lnR>
                    <a:lnT>
                      <a:noFill/>
                    </a:lnT>
                    <a:lnB>
                      <a:noFill/>
                    </a:lnB>
                  </a:tcPr>
                </a:tc>
                <a:tc>
                  <a:txBody>
                    <a:bodyPr/>
                    <a:lstStyle/>
                    <a:p>
                      <a:pPr algn="ctr" fontAlgn="b"/>
                      <a:r>
                        <a:rPr lang="en-US" sz="1600" b="0" i="0" u="none" strike="noStrike">
                          <a:solidFill>
                            <a:srgbClr val="000000"/>
                          </a:solidFill>
                          <a:effectLst/>
                          <a:latin typeface="Calibri" panose="020F0502020204030204" pitchFamily="34" charset="0"/>
                        </a:rPr>
                        <a:t>36</a:t>
                      </a:r>
                    </a:p>
                  </a:txBody>
                  <a:tcPr marL="6350" marR="6350" marT="6350" marB="0" anchor="b">
                    <a:lnL>
                      <a:noFill/>
                    </a:lnL>
                    <a:lnR>
                      <a:noFill/>
                    </a:lnR>
                    <a:lnT>
                      <a:noFill/>
                    </a:lnT>
                    <a:lnB>
                      <a:noFill/>
                    </a:lnB>
                  </a:tcPr>
                </a:tc>
                <a:extLst>
                  <a:ext uri="{0D108BD9-81ED-4DB2-BD59-A6C34878D82A}">
                    <a16:rowId xmlns:a16="http://schemas.microsoft.com/office/drawing/2014/main" val="524884934"/>
                  </a:ext>
                </a:extLst>
              </a:tr>
              <a:tr h="255776">
                <a:tc>
                  <a:txBody>
                    <a:bodyPr/>
                    <a:lstStyle/>
                    <a:p>
                      <a:pPr algn="l" fontAlgn="b"/>
                      <a:r>
                        <a:rPr lang="en-US" sz="1600" b="0" i="0" u="none" strike="noStrike">
                          <a:solidFill>
                            <a:srgbClr val="000000"/>
                          </a:solidFill>
                          <a:effectLst/>
                          <a:latin typeface="Calibri" panose="020F0502020204030204" pitchFamily="34" charset="0"/>
                        </a:rPr>
                        <a:t>FIP-3716</a:t>
                      </a:r>
                    </a:p>
                  </a:txBody>
                  <a:tcPr marL="6350" marR="6350" marT="6350" marB="0" anchor="b">
                    <a:lnL>
                      <a:noFill/>
                    </a:lnL>
                    <a:lnR>
                      <a:noFill/>
                    </a:lnR>
                    <a:lnT>
                      <a:noFill/>
                    </a:lnT>
                    <a:lnB>
                      <a:noFill/>
                    </a:lnB>
                  </a:tcPr>
                </a:tc>
                <a:tc>
                  <a:txBody>
                    <a:bodyPr/>
                    <a:lstStyle/>
                    <a:p>
                      <a:pPr algn="l" fontAlgn="b"/>
                      <a:r>
                        <a:rPr lang="en-US" sz="1600" b="0" i="0" u="none" strike="noStrike">
                          <a:solidFill>
                            <a:srgbClr val="000000"/>
                          </a:solidFill>
                          <a:effectLst/>
                          <a:latin typeface="Calibri" panose="020F0502020204030204" pitchFamily="34" charset="0"/>
                        </a:rPr>
                        <a:t>Fire Chief 101-2020 Ed</a:t>
                      </a:r>
                    </a:p>
                  </a:txBody>
                  <a:tcPr marL="6350" marR="6350" marT="6350" marB="0" anchor="b">
                    <a:lnL>
                      <a:noFill/>
                    </a:lnL>
                    <a:lnR>
                      <a:noFill/>
                    </a:lnR>
                    <a:lnT>
                      <a:noFill/>
                    </a:lnT>
                    <a:lnB>
                      <a:noFill/>
                    </a:lnB>
                  </a:tcPr>
                </a:tc>
                <a:tc>
                  <a:txBody>
                    <a:bodyPr/>
                    <a:lstStyle/>
                    <a:p>
                      <a:pPr algn="r" fontAlgn="b"/>
                      <a:r>
                        <a:rPr lang="en-US" sz="1600" b="0" i="0" u="none" strike="noStrike">
                          <a:solidFill>
                            <a:srgbClr val="000000"/>
                          </a:solidFill>
                          <a:effectLst/>
                          <a:latin typeface="Calibri" panose="020F0502020204030204" pitchFamily="34" charset="0"/>
                        </a:rPr>
                        <a:t>1/1/2020</a:t>
                      </a:r>
                    </a:p>
                  </a:txBody>
                  <a:tcPr marL="6350" marR="6350" marT="6350" marB="0" anchor="b">
                    <a:lnL>
                      <a:noFill/>
                    </a:lnL>
                    <a:lnR>
                      <a:noFill/>
                    </a:lnR>
                    <a:lnT>
                      <a:noFill/>
                    </a:lnT>
                    <a:lnB>
                      <a:noFill/>
                    </a:lnB>
                  </a:tcPr>
                </a:tc>
                <a:tc>
                  <a:txBody>
                    <a:bodyPr/>
                    <a:lstStyle/>
                    <a:p>
                      <a:pPr algn="ctr" fontAlgn="b"/>
                      <a:r>
                        <a:rPr lang="en-US" sz="1600" b="0" i="0" u="none" strike="noStrike">
                          <a:solidFill>
                            <a:srgbClr val="000000"/>
                          </a:solidFill>
                          <a:effectLst/>
                          <a:latin typeface="Calibri" panose="020F0502020204030204" pitchFamily="34" charset="0"/>
                        </a:rPr>
                        <a:t>3</a:t>
                      </a:r>
                    </a:p>
                  </a:txBody>
                  <a:tcPr marL="6350" marR="6350" marT="6350" marB="0" anchor="b">
                    <a:lnL>
                      <a:noFill/>
                    </a:lnL>
                    <a:lnR>
                      <a:noFill/>
                    </a:lnR>
                    <a:lnT>
                      <a:noFill/>
                    </a:lnT>
                    <a:lnB>
                      <a:noFill/>
                    </a:lnB>
                  </a:tcPr>
                </a:tc>
                <a:tc>
                  <a:txBody>
                    <a:bodyPr/>
                    <a:lstStyle/>
                    <a:p>
                      <a:pPr algn="ctr" fontAlgn="b"/>
                      <a:r>
                        <a:rPr lang="en-US" sz="1600" b="0" i="0" u="none" strike="noStrike" dirty="0">
                          <a:solidFill>
                            <a:srgbClr val="000000"/>
                          </a:solidFill>
                          <a:effectLst/>
                          <a:latin typeface="Calibri" panose="020F0502020204030204" pitchFamily="34" charset="0"/>
                        </a:rPr>
                        <a:t>10</a:t>
                      </a:r>
                    </a:p>
                  </a:txBody>
                  <a:tcPr marL="6350" marR="6350" marT="6350" marB="0" anchor="b">
                    <a:lnL>
                      <a:noFill/>
                    </a:lnL>
                    <a:lnR>
                      <a:noFill/>
                    </a:lnR>
                    <a:lnT>
                      <a:noFill/>
                    </a:lnT>
                    <a:lnB>
                      <a:noFill/>
                    </a:lnB>
                  </a:tcPr>
                </a:tc>
                <a:extLst>
                  <a:ext uri="{0D108BD9-81ED-4DB2-BD59-A6C34878D82A}">
                    <a16:rowId xmlns:a16="http://schemas.microsoft.com/office/drawing/2014/main" val="3768611411"/>
                  </a:ext>
                </a:extLst>
              </a:tr>
              <a:tr h="255776">
                <a:tc>
                  <a:txBody>
                    <a:bodyPr/>
                    <a:lstStyle/>
                    <a:p>
                      <a:pPr algn="l" fontAlgn="b"/>
                      <a:r>
                        <a:rPr lang="en-US" sz="1600" b="0" i="0" u="none" strike="noStrike">
                          <a:solidFill>
                            <a:srgbClr val="000000"/>
                          </a:solidFill>
                          <a:effectLst/>
                          <a:latin typeface="Calibri" panose="020F0502020204030204" pitchFamily="34" charset="0"/>
                        </a:rPr>
                        <a:t>FIP-3717</a:t>
                      </a:r>
                    </a:p>
                  </a:txBody>
                  <a:tcPr marL="6350" marR="6350" marT="6350" marB="0" anchor="b">
                    <a:lnL>
                      <a:noFill/>
                    </a:lnL>
                    <a:lnR>
                      <a:noFill/>
                    </a:lnR>
                    <a:lnT>
                      <a:noFill/>
                    </a:lnT>
                    <a:lnB>
                      <a:noFill/>
                    </a:lnB>
                  </a:tcPr>
                </a:tc>
                <a:tc>
                  <a:txBody>
                    <a:bodyPr/>
                    <a:lstStyle/>
                    <a:p>
                      <a:pPr algn="l" fontAlgn="b"/>
                      <a:r>
                        <a:rPr lang="en-US" sz="1600" b="0" i="0" u="none" strike="noStrike">
                          <a:solidFill>
                            <a:srgbClr val="000000"/>
                          </a:solidFill>
                          <a:effectLst/>
                          <a:latin typeface="Calibri" panose="020F0502020204030204" pitchFamily="34" charset="0"/>
                        </a:rPr>
                        <a:t>Fire Chief 101 Update-2020 Ed</a:t>
                      </a:r>
                    </a:p>
                  </a:txBody>
                  <a:tcPr marL="6350" marR="6350" marT="6350" marB="0" anchor="b">
                    <a:lnL>
                      <a:noFill/>
                    </a:lnL>
                    <a:lnR>
                      <a:noFill/>
                    </a:lnR>
                    <a:lnT>
                      <a:noFill/>
                    </a:lnT>
                    <a:lnB>
                      <a:noFill/>
                    </a:lnB>
                  </a:tcPr>
                </a:tc>
                <a:tc>
                  <a:txBody>
                    <a:bodyPr/>
                    <a:lstStyle/>
                    <a:p>
                      <a:pPr algn="r" fontAlgn="b"/>
                      <a:r>
                        <a:rPr lang="en-US" sz="1600" b="0" i="0" u="none" strike="noStrike" dirty="0">
                          <a:solidFill>
                            <a:srgbClr val="000000"/>
                          </a:solidFill>
                          <a:effectLst/>
                          <a:latin typeface="Calibri" panose="020F0502020204030204" pitchFamily="34" charset="0"/>
                        </a:rPr>
                        <a:t>1/1/2020</a:t>
                      </a:r>
                    </a:p>
                  </a:txBody>
                  <a:tcPr marL="6350" marR="6350" marT="6350" marB="0" anchor="b">
                    <a:lnL>
                      <a:noFill/>
                    </a:lnL>
                    <a:lnR>
                      <a:noFill/>
                    </a:lnR>
                    <a:lnT>
                      <a:noFill/>
                    </a:lnT>
                    <a:lnB>
                      <a:noFill/>
                    </a:lnB>
                  </a:tcPr>
                </a:tc>
                <a:tc>
                  <a:txBody>
                    <a:bodyPr/>
                    <a:lstStyle/>
                    <a:p>
                      <a:pPr algn="ctr" fontAlgn="b"/>
                      <a:r>
                        <a:rPr lang="en-US" sz="1600" b="0" i="0" u="none" strike="noStrike">
                          <a:solidFill>
                            <a:srgbClr val="000000"/>
                          </a:solidFill>
                          <a:effectLst/>
                          <a:latin typeface="Calibri" panose="020F0502020204030204" pitchFamily="34" charset="0"/>
                        </a:rPr>
                        <a:t>3</a:t>
                      </a:r>
                    </a:p>
                  </a:txBody>
                  <a:tcPr marL="6350" marR="6350" marT="6350" marB="0" anchor="b">
                    <a:lnL>
                      <a:noFill/>
                    </a:lnL>
                    <a:lnR>
                      <a:noFill/>
                    </a:lnR>
                    <a:lnT>
                      <a:noFill/>
                    </a:lnT>
                    <a:lnB>
                      <a:noFill/>
                    </a:lnB>
                  </a:tcPr>
                </a:tc>
                <a:tc>
                  <a:txBody>
                    <a:bodyPr/>
                    <a:lstStyle/>
                    <a:p>
                      <a:pPr algn="ctr" fontAlgn="b"/>
                      <a:r>
                        <a:rPr lang="en-US" sz="1600" b="0" i="0" u="none" strike="noStrike">
                          <a:solidFill>
                            <a:srgbClr val="000000"/>
                          </a:solidFill>
                          <a:effectLst/>
                          <a:latin typeface="Calibri" panose="020F0502020204030204" pitchFamily="34" charset="0"/>
                        </a:rPr>
                        <a:t>4</a:t>
                      </a:r>
                    </a:p>
                  </a:txBody>
                  <a:tcPr marL="6350" marR="6350" marT="6350" marB="0" anchor="b">
                    <a:lnL>
                      <a:noFill/>
                    </a:lnL>
                    <a:lnR>
                      <a:noFill/>
                    </a:lnR>
                    <a:lnT>
                      <a:noFill/>
                    </a:lnT>
                    <a:lnB>
                      <a:noFill/>
                    </a:lnB>
                  </a:tcPr>
                </a:tc>
                <a:extLst>
                  <a:ext uri="{0D108BD9-81ED-4DB2-BD59-A6C34878D82A}">
                    <a16:rowId xmlns:a16="http://schemas.microsoft.com/office/drawing/2014/main" val="930844756"/>
                  </a:ext>
                </a:extLst>
              </a:tr>
              <a:tr h="255776">
                <a:tc>
                  <a:txBody>
                    <a:bodyPr/>
                    <a:lstStyle/>
                    <a:p>
                      <a:pPr algn="l" fontAlgn="b"/>
                      <a:r>
                        <a:rPr lang="en-US" sz="1600" b="0" i="0" u="none" strike="noStrike">
                          <a:solidFill>
                            <a:srgbClr val="000000"/>
                          </a:solidFill>
                          <a:effectLst/>
                          <a:latin typeface="Calibri" panose="020F0502020204030204" pitchFamily="34" charset="0"/>
                        </a:rPr>
                        <a:t>FIP-3811</a:t>
                      </a:r>
                    </a:p>
                  </a:txBody>
                  <a:tcPr marL="6350" marR="6350" marT="6350" marB="0" anchor="b">
                    <a:lnL>
                      <a:noFill/>
                    </a:lnL>
                    <a:lnR>
                      <a:noFill/>
                    </a:lnR>
                    <a:lnT>
                      <a:noFill/>
                    </a:lnT>
                    <a:lnB>
                      <a:noFill/>
                    </a:lnB>
                  </a:tcPr>
                </a:tc>
                <a:tc>
                  <a:txBody>
                    <a:bodyPr/>
                    <a:lstStyle/>
                    <a:p>
                      <a:pPr algn="l" fontAlgn="b"/>
                      <a:r>
                        <a:rPr lang="en-US" sz="1600" b="0" i="0" u="none" strike="noStrike">
                          <a:solidFill>
                            <a:srgbClr val="000000"/>
                          </a:solidFill>
                          <a:effectLst/>
                          <a:latin typeface="Calibri" panose="020F0502020204030204" pitchFamily="34" charset="0"/>
                        </a:rPr>
                        <a:t>Fire Instructor I</a:t>
                      </a:r>
                    </a:p>
                  </a:txBody>
                  <a:tcPr marL="6350" marR="6350" marT="6350" marB="0" anchor="b">
                    <a:lnL>
                      <a:noFill/>
                    </a:lnL>
                    <a:lnR>
                      <a:noFill/>
                    </a:lnR>
                    <a:lnT>
                      <a:noFill/>
                    </a:lnT>
                    <a:lnB>
                      <a:noFill/>
                    </a:lnB>
                  </a:tcPr>
                </a:tc>
                <a:tc>
                  <a:txBody>
                    <a:bodyPr/>
                    <a:lstStyle/>
                    <a:p>
                      <a:pPr algn="r" fontAlgn="b"/>
                      <a:r>
                        <a:rPr lang="en-US" sz="1600" b="0" i="0" u="none" strike="noStrike" dirty="0">
                          <a:solidFill>
                            <a:srgbClr val="000000"/>
                          </a:solidFill>
                          <a:effectLst/>
                          <a:latin typeface="Calibri" panose="020F0502020204030204" pitchFamily="34" charset="0"/>
                        </a:rPr>
                        <a:t>7/1/2020</a:t>
                      </a:r>
                    </a:p>
                  </a:txBody>
                  <a:tcPr marL="6350" marR="6350" marT="6350" marB="0" anchor="b">
                    <a:lnL>
                      <a:noFill/>
                    </a:lnL>
                    <a:lnR>
                      <a:noFill/>
                    </a:lnR>
                    <a:lnT>
                      <a:noFill/>
                    </a:lnT>
                    <a:lnB>
                      <a:noFill/>
                    </a:lnB>
                  </a:tcPr>
                </a:tc>
                <a:tc>
                  <a:txBody>
                    <a:bodyPr/>
                    <a:lstStyle/>
                    <a:p>
                      <a:pPr algn="ctr" fontAlgn="b"/>
                      <a:r>
                        <a:rPr lang="en-US" sz="1600" b="0" i="0" u="none" strike="noStrike">
                          <a:solidFill>
                            <a:srgbClr val="000000"/>
                          </a:solidFill>
                          <a:effectLst/>
                          <a:latin typeface="Calibri" panose="020F0502020204030204" pitchFamily="34" charset="0"/>
                        </a:rPr>
                        <a:t>3</a:t>
                      </a:r>
                    </a:p>
                  </a:txBody>
                  <a:tcPr marL="6350" marR="6350" marT="6350" marB="0" anchor="b">
                    <a:lnL>
                      <a:noFill/>
                    </a:lnL>
                    <a:lnR>
                      <a:noFill/>
                    </a:lnR>
                    <a:lnT>
                      <a:noFill/>
                    </a:lnT>
                    <a:lnB>
                      <a:noFill/>
                    </a:lnB>
                  </a:tcPr>
                </a:tc>
                <a:tc>
                  <a:txBody>
                    <a:bodyPr/>
                    <a:lstStyle/>
                    <a:p>
                      <a:pPr algn="ctr" fontAlgn="b"/>
                      <a:r>
                        <a:rPr lang="en-US" sz="1600" b="0" i="0" u="none" strike="noStrike">
                          <a:solidFill>
                            <a:srgbClr val="000000"/>
                          </a:solidFill>
                          <a:effectLst/>
                          <a:latin typeface="Calibri" panose="020F0502020204030204" pitchFamily="34" charset="0"/>
                        </a:rPr>
                        <a:t>31</a:t>
                      </a:r>
                    </a:p>
                  </a:txBody>
                  <a:tcPr marL="6350" marR="6350" marT="6350" marB="0" anchor="b">
                    <a:lnL>
                      <a:noFill/>
                    </a:lnL>
                    <a:lnR>
                      <a:noFill/>
                    </a:lnR>
                    <a:lnT>
                      <a:noFill/>
                    </a:lnT>
                    <a:lnB>
                      <a:noFill/>
                    </a:lnB>
                  </a:tcPr>
                </a:tc>
                <a:extLst>
                  <a:ext uri="{0D108BD9-81ED-4DB2-BD59-A6C34878D82A}">
                    <a16:rowId xmlns:a16="http://schemas.microsoft.com/office/drawing/2014/main" val="2927056505"/>
                  </a:ext>
                </a:extLst>
              </a:tr>
              <a:tr h="255776">
                <a:tc>
                  <a:txBody>
                    <a:bodyPr/>
                    <a:lstStyle/>
                    <a:p>
                      <a:pPr algn="l" fontAlgn="b"/>
                      <a:r>
                        <a:rPr lang="en-US" sz="1600" b="0" i="0" u="none" strike="noStrike">
                          <a:solidFill>
                            <a:srgbClr val="000000"/>
                          </a:solidFill>
                          <a:effectLst/>
                          <a:latin typeface="Calibri" panose="020F0502020204030204" pitchFamily="34" charset="0"/>
                        </a:rPr>
                        <a:t>FIP-3812</a:t>
                      </a:r>
                    </a:p>
                  </a:txBody>
                  <a:tcPr marL="6350" marR="6350" marT="6350" marB="0" anchor="b">
                    <a:lnL>
                      <a:noFill/>
                    </a:lnL>
                    <a:lnR>
                      <a:noFill/>
                    </a:lnR>
                    <a:lnT>
                      <a:noFill/>
                    </a:lnT>
                    <a:lnB>
                      <a:noFill/>
                    </a:lnB>
                  </a:tcPr>
                </a:tc>
                <a:tc>
                  <a:txBody>
                    <a:bodyPr/>
                    <a:lstStyle/>
                    <a:p>
                      <a:pPr algn="l" fontAlgn="b"/>
                      <a:r>
                        <a:rPr lang="en-US" sz="1600" b="0" i="0" u="none" strike="noStrike">
                          <a:solidFill>
                            <a:srgbClr val="000000"/>
                          </a:solidFill>
                          <a:effectLst/>
                          <a:latin typeface="Calibri" panose="020F0502020204030204" pitchFamily="34" charset="0"/>
                        </a:rPr>
                        <a:t>Fire Instructor II</a:t>
                      </a:r>
                    </a:p>
                  </a:txBody>
                  <a:tcPr marL="6350" marR="6350" marT="6350" marB="0" anchor="b">
                    <a:lnL>
                      <a:noFill/>
                    </a:lnL>
                    <a:lnR>
                      <a:noFill/>
                    </a:lnR>
                    <a:lnT>
                      <a:noFill/>
                    </a:lnT>
                    <a:lnB>
                      <a:noFill/>
                    </a:lnB>
                  </a:tcPr>
                </a:tc>
                <a:tc>
                  <a:txBody>
                    <a:bodyPr/>
                    <a:lstStyle/>
                    <a:p>
                      <a:pPr algn="r" fontAlgn="b"/>
                      <a:r>
                        <a:rPr lang="en-US" sz="1600" b="0" i="0" u="none" strike="noStrike" dirty="0">
                          <a:solidFill>
                            <a:srgbClr val="000000"/>
                          </a:solidFill>
                          <a:effectLst/>
                          <a:latin typeface="Calibri" panose="020F0502020204030204" pitchFamily="34" charset="0"/>
                        </a:rPr>
                        <a:t>7/1/2020</a:t>
                      </a:r>
                    </a:p>
                  </a:txBody>
                  <a:tcPr marL="6350" marR="6350" marT="6350" marB="0" anchor="b">
                    <a:lnL>
                      <a:noFill/>
                    </a:lnL>
                    <a:lnR>
                      <a:noFill/>
                    </a:lnR>
                    <a:lnT>
                      <a:noFill/>
                    </a:lnT>
                    <a:lnB>
                      <a:noFill/>
                    </a:lnB>
                  </a:tcPr>
                </a:tc>
                <a:tc>
                  <a:txBody>
                    <a:bodyPr/>
                    <a:lstStyle/>
                    <a:p>
                      <a:pPr algn="ctr" fontAlgn="b"/>
                      <a:r>
                        <a:rPr lang="en-US" sz="1600" b="0" i="0" u="none" strike="noStrike">
                          <a:solidFill>
                            <a:srgbClr val="000000"/>
                          </a:solidFill>
                          <a:effectLst/>
                          <a:latin typeface="Calibri" panose="020F0502020204030204" pitchFamily="34" charset="0"/>
                        </a:rPr>
                        <a:t>3</a:t>
                      </a:r>
                    </a:p>
                  </a:txBody>
                  <a:tcPr marL="6350" marR="6350" marT="6350" marB="0" anchor="b">
                    <a:lnL>
                      <a:noFill/>
                    </a:lnL>
                    <a:lnR>
                      <a:noFill/>
                    </a:lnR>
                    <a:lnT>
                      <a:noFill/>
                    </a:lnT>
                    <a:lnB>
                      <a:noFill/>
                    </a:lnB>
                  </a:tcPr>
                </a:tc>
                <a:tc>
                  <a:txBody>
                    <a:bodyPr/>
                    <a:lstStyle/>
                    <a:p>
                      <a:pPr algn="ctr" fontAlgn="b"/>
                      <a:r>
                        <a:rPr lang="en-US" sz="1600" b="0" i="0" u="none" strike="noStrike">
                          <a:solidFill>
                            <a:srgbClr val="000000"/>
                          </a:solidFill>
                          <a:effectLst/>
                          <a:latin typeface="Calibri" panose="020F0502020204030204" pitchFamily="34" charset="0"/>
                        </a:rPr>
                        <a:t>46</a:t>
                      </a:r>
                    </a:p>
                  </a:txBody>
                  <a:tcPr marL="6350" marR="6350" marT="6350" marB="0" anchor="b">
                    <a:lnL>
                      <a:noFill/>
                    </a:lnL>
                    <a:lnR>
                      <a:noFill/>
                    </a:lnR>
                    <a:lnT>
                      <a:noFill/>
                    </a:lnT>
                    <a:lnB>
                      <a:noFill/>
                    </a:lnB>
                  </a:tcPr>
                </a:tc>
                <a:extLst>
                  <a:ext uri="{0D108BD9-81ED-4DB2-BD59-A6C34878D82A}">
                    <a16:rowId xmlns:a16="http://schemas.microsoft.com/office/drawing/2014/main" val="598250260"/>
                  </a:ext>
                </a:extLst>
              </a:tr>
              <a:tr h="255776">
                <a:tc>
                  <a:txBody>
                    <a:bodyPr/>
                    <a:lstStyle/>
                    <a:p>
                      <a:pPr algn="l" fontAlgn="b"/>
                      <a:r>
                        <a:rPr lang="en-US" sz="1600" b="0" i="0" u="none" strike="noStrike">
                          <a:solidFill>
                            <a:srgbClr val="000000"/>
                          </a:solidFill>
                          <a:effectLst/>
                          <a:latin typeface="Calibri" panose="020F0502020204030204" pitchFamily="34" charset="0"/>
                        </a:rPr>
                        <a:t>FIP-3813</a:t>
                      </a:r>
                    </a:p>
                  </a:txBody>
                  <a:tcPr marL="6350" marR="6350" marT="6350" marB="0" anchor="b">
                    <a:lnL>
                      <a:noFill/>
                    </a:lnL>
                    <a:lnR>
                      <a:noFill/>
                    </a:lnR>
                    <a:lnT>
                      <a:noFill/>
                    </a:lnT>
                    <a:lnB>
                      <a:noFill/>
                    </a:lnB>
                  </a:tcPr>
                </a:tc>
                <a:tc>
                  <a:txBody>
                    <a:bodyPr/>
                    <a:lstStyle/>
                    <a:p>
                      <a:pPr algn="l" fontAlgn="b"/>
                      <a:r>
                        <a:rPr lang="en-US" sz="1600" b="0" i="0" u="none" strike="noStrike" dirty="0">
                          <a:solidFill>
                            <a:srgbClr val="000000"/>
                          </a:solidFill>
                          <a:effectLst/>
                          <a:latin typeface="Calibri" panose="020F0502020204030204" pitchFamily="34" charset="0"/>
                        </a:rPr>
                        <a:t>Fire Instructor III</a:t>
                      </a:r>
                    </a:p>
                  </a:txBody>
                  <a:tcPr marL="6350" marR="6350" marT="6350" marB="0" anchor="b">
                    <a:lnL>
                      <a:noFill/>
                    </a:lnL>
                    <a:lnR>
                      <a:noFill/>
                    </a:lnR>
                    <a:lnT>
                      <a:noFill/>
                    </a:lnT>
                    <a:lnB>
                      <a:noFill/>
                    </a:lnB>
                  </a:tcPr>
                </a:tc>
                <a:tc>
                  <a:txBody>
                    <a:bodyPr/>
                    <a:lstStyle/>
                    <a:p>
                      <a:pPr algn="r" fontAlgn="b"/>
                      <a:r>
                        <a:rPr lang="en-US" sz="1600" b="0" i="0" u="none" strike="noStrike">
                          <a:solidFill>
                            <a:srgbClr val="000000"/>
                          </a:solidFill>
                          <a:effectLst/>
                          <a:latin typeface="Calibri" panose="020F0502020204030204" pitchFamily="34" charset="0"/>
                        </a:rPr>
                        <a:t>7/1/2020</a:t>
                      </a:r>
                    </a:p>
                  </a:txBody>
                  <a:tcPr marL="6350" marR="6350" marT="6350" marB="0" anchor="b">
                    <a:lnL>
                      <a:noFill/>
                    </a:lnL>
                    <a:lnR>
                      <a:noFill/>
                    </a:lnR>
                    <a:lnT>
                      <a:noFill/>
                    </a:lnT>
                    <a:lnB>
                      <a:noFill/>
                    </a:lnB>
                  </a:tcPr>
                </a:tc>
                <a:tc>
                  <a:txBody>
                    <a:bodyPr/>
                    <a:lstStyle/>
                    <a:p>
                      <a:pPr algn="ctr" fontAlgn="b"/>
                      <a:r>
                        <a:rPr lang="en-US" sz="1600" b="0" i="0" u="none" strike="noStrike" dirty="0">
                          <a:solidFill>
                            <a:srgbClr val="000000"/>
                          </a:solidFill>
                          <a:effectLst/>
                          <a:latin typeface="Calibri" panose="020F0502020204030204" pitchFamily="34" charset="0"/>
                        </a:rPr>
                        <a:t>3</a:t>
                      </a:r>
                    </a:p>
                  </a:txBody>
                  <a:tcPr marL="6350" marR="6350" marT="6350" marB="0" anchor="b">
                    <a:lnL>
                      <a:noFill/>
                    </a:lnL>
                    <a:lnR>
                      <a:noFill/>
                    </a:lnR>
                    <a:lnT>
                      <a:noFill/>
                    </a:lnT>
                    <a:lnB>
                      <a:noFill/>
                    </a:lnB>
                  </a:tcPr>
                </a:tc>
                <a:tc>
                  <a:txBody>
                    <a:bodyPr/>
                    <a:lstStyle/>
                    <a:p>
                      <a:pPr algn="ctr" fontAlgn="b"/>
                      <a:r>
                        <a:rPr lang="en-US" sz="1600" b="0" i="0" u="none" strike="noStrike">
                          <a:solidFill>
                            <a:srgbClr val="000000"/>
                          </a:solidFill>
                          <a:effectLst/>
                          <a:latin typeface="Calibri" panose="020F0502020204030204" pitchFamily="34" charset="0"/>
                        </a:rPr>
                        <a:t>29</a:t>
                      </a:r>
                    </a:p>
                  </a:txBody>
                  <a:tcPr marL="6350" marR="6350" marT="6350" marB="0" anchor="b">
                    <a:lnL>
                      <a:noFill/>
                    </a:lnL>
                    <a:lnR>
                      <a:noFill/>
                    </a:lnR>
                    <a:lnT>
                      <a:noFill/>
                    </a:lnT>
                    <a:lnB>
                      <a:noFill/>
                    </a:lnB>
                  </a:tcPr>
                </a:tc>
                <a:extLst>
                  <a:ext uri="{0D108BD9-81ED-4DB2-BD59-A6C34878D82A}">
                    <a16:rowId xmlns:a16="http://schemas.microsoft.com/office/drawing/2014/main" val="2402582889"/>
                  </a:ext>
                </a:extLst>
              </a:tr>
              <a:tr h="255776">
                <a:tc>
                  <a:txBody>
                    <a:bodyPr/>
                    <a:lstStyle/>
                    <a:p>
                      <a:pPr algn="l" fontAlgn="b"/>
                      <a:r>
                        <a:rPr lang="en-US" sz="1600" b="0" i="0" u="none" strike="noStrike">
                          <a:solidFill>
                            <a:srgbClr val="000000"/>
                          </a:solidFill>
                          <a:effectLst/>
                          <a:latin typeface="Calibri" panose="020F0502020204030204" pitchFamily="34" charset="0"/>
                        </a:rPr>
                        <a:t>FIP-4731</a:t>
                      </a:r>
                    </a:p>
                  </a:txBody>
                  <a:tcPr marL="6350" marR="6350" marT="6350" marB="0" anchor="b">
                    <a:lnL>
                      <a:noFill/>
                    </a:lnL>
                    <a:lnR>
                      <a:noFill/>
                    </a:lnR>
                    <a:lnT>
                      <a:noFill/>
                    </a:lnT>
                    <a:lnB>
                      <a:noFill/>
                    </a:lnB>
                  </a:tcPr>
                </a:tc>
                <a:tc>
                  <a:txBody>
                    <a:bodyPr/>
                    <a:lstStyle/>
                    <a:p>
                      <a:pPr algn="l" fontAlgn="b"/>
                      <a:r>
                        <a:rPr lang="en-US" sz="1600" b="0" i="0" u="none" strike="noStrike">
                          <a:solidFill>
                            <a:srgbClr val="000000"/>
                          </a:solidFill>
                          <a:effectLst/>
                          <a:latin typeface="Calibri" panose="020F0502020204030204" pitchFamily="34" charset="0"/>
                        </a:rPr>
                        <a:t>Airport Fire Fighter</a:t>
                      </a:r>
                    </a:p>
                  </a:txBody>
                  <a:tcPr marL="6350" marR="6350" marT="6350" marB="0" anchor="b">
                    <a:lnL>
                      <a:noFill/>
                    </a:lnL>
                    <a:lnR>
                      <a:noFill/>
                    </a:lnR>
                    <a:lnT>
                      <a:noFill/>
                    </a:lnT>
                    <a:lnB>
                      <a:noFill/>
                    </a:lnB>
                  </a:tcPr>
                </a:tc>
                <a:tc>
                  <a:txBody>
                    <a:bodyPr/>
                    <a:lstStyle/>
                    <a:p>
                      <a:pPr algn="r" fontAlgn="b"/>
                      <a:r>
                        <a:rPr lang="en-US" sz="1600" b="0" i="0" u="none" strike="noStrike">
                          <a:solidFill>
                            <a:srgbClr val="000000"/>
                          </a:solidFill>
                          <a:effectLst/>
                          <a:latin typeface="Calibri" panose="020F0502020204030204" pitchFamily="34" charset="0"/>
                        </a:rPr>
                        <a:t>7/1/2020</a:t>
                      </a:r>
                    </a:p>
                  </a:txBody>
                  <a:tcPr marL="6350" marR="6350" marT="6350" marB="0" anchor="b">
                    <a:lnL>
                      <a:noFill/>
                    </a:lnL>
                    <a:lnR>
                      <a:noFill/>
                    </a:lnR>
                    <a:lnT>
                      <a:noFill/>
                    </a:lnT>
                    <a:lnB>
                      <a:noFill/>
                    </a:lnB>
                  </a:tcPr>
                </a:tc>
                <a:tc>
                  <a:txBody>
                    <a:bodyPr/>
                    <a:lstStyle/>
                    <a:p>
                      <a:pPr algn="ctr" fontAlgn="b"/>
                      <a:r>
                        <a:rPr lang="en-US" sz="1600" b="0" i="0" u="none" strike="noStrike" dirty="0">
                          <a:solidFill>
                            <a:srgbClr val="000000"/>
                          </a:solidFill>
                          <a:effectLst/>
                          <a:latin typeface="Calibri" panose="020F0502020204030204" pitchFamily="34" charset="0"/>
                        </a:rPr>
                        <a:t>3</a:t>
                      </a:r>
                    </a:p>
                  </a:txBody>
                  <a:tcPr marL="6350" marR="6350" marT="6350" marB="0" anchor="b">
                    <a:lnL>
                      <a:noFill/>
                    </a:lnL>
                    <a:lnR>
                      <a:noFill/>
                    </a:lnR>
                    <a:lnT>
                      <a:noFill/>
                    </a:lnT>
                    <a:lnB>
                      <a:noFill/>
                    </a:lnB>
                  </a:tcPr>
                </a:tc>
                <a:tc>
                  <a:txBody>
                    <a:bodyPr/>
                    <a:lstStyle/>
                    <a:p>
                      <a:pPr algn="ctr" fontAlgn="b"/>
                      <a:r>
                        <a:rPr lang="en-US" sz="1600" b="0" i="0" u="none" strike="noStrike">
                          <a:solidFill>
                            <a:srgbClr val="000000"/>
                          </a:solidFill>
                          <a:effectLst/>
                          <a:latin typeface="Calibri" panose="020F0502020204030204" pitchFamily="34" charset="0"/>
                        </a:rPr>
                        <a:t>62</a:t>
                      </a:r>
                    </a:p>
                  </a:txBody>
                  <a:tcPr marL="6350" marR="6350" marT="6350" marB="0" anchor="b">
                    <a:lnL>
                      <a:noFill/>
                    </a:lnL>
                    <a:lnR>
                      <a:noFill/>
                    </a:lnR>
                    <a:lnT>
                      <a:noFill/>
                    </a:lnT>
                    <a:lnB>
                      <a:noFill/>
                    </a:lnB>
                  </a:tcPr>
                </a:tc>
                <a:extLst>
                  <a:ext uri="{0D108BD9-81ED-4DB2-BD59-A6C34878D82A}">
                    <a16:rowId xmlns:a16="http://schemas.microsoft.com/office/drawing/2014/main" val="2981873451"/>
                  </a:ext>
                </a:extLst>
              </a:tr>
              <a:tr h="255776">
                <a:tc>
                  <a:txBody>
                    <a:bodyPr/>
                    <a:lstStyle/>
                    <a:p>
                      <a:pPr algn="l" fontAlgn="b"/>
                      <a:r>
                        <a:rPr lang="en-US" sz="1600" b="0" i="0" u="none" strike="noStrike">
                          <a:solidFill>
                            <a:srgbClr val="000000"/>
                          </a:solidFill>
                          <a:effectLst/>
                          <a:latin typeface="Calibri" panose="020F0502020204030204" pitchFamily="34" charset="0"/>
                        </a:rPr>
                        <a:t>FIP-5586</a:t>
                      </a:r>
                    </a:p>
                  </a:txBody>
                  <a:tcPr marL="6350" marR="6350" marT="6350" marB="0" anchor="b">
                    <a:lnL>
                      <a:noFill/>
                    </a:lnL>
                    <a:lnR>
                      <a:noFill/>
                    </a:lnR>
                    <a:lnT>
                      <a:noFill/>
                    </a:lnT>
                    <a:lnB>
                      <a:noFill/>
                    </a:lnB>
                  </a:tcPr>
                </a:tc>
                <a:tc>
                  <a:txBody>
                    <a:bodyPr/>
                    <a:lstStyle/>
                    <a:p>
                      <a:pPr algn="l" fontAlgn="b"/>
                      <a:r>
                        <a:rPr lang="en-US" sz="1600" b="0" i="0" u="none" strike="noStrike">
                          <a:solidFill>
                            <a:srgbClr val="000000"/>
                          </a:solidFill>
                          <a:effectLst/>
                          <a:latin typeface="Calibri" panose="020F0502020204030204" pitchFamily="34" charset="0"/>
                        </a:rPr>
                        <a:t>Marine FF Land-Based</a:t>
                      </a:r>
                    </a:p>
                  </a:txBody>
                  <a:tcPr marL="6350" marR="6350" marT="6350" marB="0" anchor="b">
                    <a:lnL>
                      <a:noFill/>
                    </a:lnL>
                    <a:lnR>
                      <a:noFill/>
                    </a:lnR>
                    <a:lnT>
                      <a:noFill/>
                    </a:lnT>
                    <a:lnB>
                      <a:noFill/>
                    </a:lnB>
                  </a:tcPr>
                </a:tc>
                <a:tc>
                  <a:txBody>
                    <a:bodyPr/>
                    <a:lstStyle/>
                    <a:p>
                      <a:pPr algn="r" fontAlgn="b"/>
                      <a:r>
                        <a:rPr lang="en-US" sz="1600" b="0" i="0" u="none" strike="noStrike">
                          <a:solidFill>
                            <a:srgbClr val="000000"/>
                          </a:solidFill>
                          <a:effectLst/>
                          <a:latin typeface="Calibri" panose="020F0502020204030204" pitchFamily="34" charset="0"/>
                        </a:rPr>
                        <a:t>7/1/2020</a:t>
                      </a:r>
                    </a:p>
                  </a:txBody>
                  <a:tcPr marL="6350" marR="6350" marT="6350" marB="0" anchor="b">
                    <a:lnL>
                      <a:noFill/>
                    </a:lnL>
                    <a:lnR>
                      <a:noFill/>
                    </a:lnR>
                    <a:lnT>
                      <a:noFill/>
                    </a:lnT>
                    <a:lnB>
                      <a:noFill/>
                    </a:lnB>
                  </a:tcPr>
                </a:tc>
                <a:tc>
                  <a:txBody>
                    <a:bodyPr/>
                    <a:lstStyle/>
                    <a:p>
                      <a:pPr algn="ctr" fontAlgn="b"/>
                      <a:r>
                        <a:rPr lang="en-US" sz="1600" b="0" i="0" u="none" strike="noStrike" dirty="0">
                          <a:solidFill>
                            <a:srgbClr val="000000"/>
                          </a:solidFill>
                          <a:effectLst/>
                          <a:latin typeface="Calibri" panose="020F0502020204030204" pitchFamily="34" charset="0"/>
                        </a:rPr>
                        <a:t>3</a:t>
                      </a:r>
                    </a:p>
                  </a:txBody>
                  <a:tcPr marL="6350" marR="6350" marT="6350" marB="0" anchor="b">
                    <a:lnL>
                      <a:noFill/>
                    </a:lnL>
                    <a:lnR>
                      <a:noFill/>
                    </a:lnR>
                    <a:lnT>
                      <a:noFill/>
                    </a:lnT>
                    <a:lnB>
                      <a:noFill/>
                    </a:lnB>
                  </a:tcPr>
                </a:tc>
                <a:tc>
                  <a:txBody>
                    <a:bodyPr/>
                    <a:lstStyle/>
                    <a:p>
                      <a:pPr algn="ctr" fontAlgn="b"/>
                      <a:r>
                        <a:rPr lang="en-US" sz="1600" b="0" i="0" u="none" strike="noStrike">
                          <a:solidFill>
                            <a:srgbClr val="000000"/>
                          </a:solidFill>
                          <a:effectLst/>
                          <a:latin typeface="Calibri" panose="020F0502020204030204" pitchFamily="34" charset="0"/>
                        </a:rPr>
                        <a:t>48</a:t>
                      </a:r>
                    </a:p>
                  </a:txBody>
                  <a:tcPr marL="6350" marR="6350" marT="6350" marB="0" anchor="b">
                    <a:lnL>
                      <a:noFill/>
                    </a:lnL>
                    <a:lnR>
                      <a:noFill/>
                    </a:lnR>
                    <a:lnT>
                      <a:noFill/>
                    </a:lnT>
                    <a:lnB>
                      <a:noFill/>
                    </a:lnB>
                  </a:tcPr>
                </a:tc>
                <a:extLst>
                  <a:ext uri="{0D108BD9-81ED-4DB2-BD59-A6C34878D82A}">
                    <a16:rowId xmlns:a16="http://schemas.microsoft.com/office/drawing/2014/main" val="579315959"/>
                  </a:ext>
                </a:extLst>
              </a:tr>
              <a:tr h="255776">
                <a:tc>
                  <a:txBody>
                    <a:bodyPr/>
                    <a:lstStyle/>
                    <a:p>
                      <a:pPr algn="l" fontAlgn="b"/>
                      <a:r>
                        <a:rPr lang="en-US" sz="1600" b="0" i="0" u="none" strike="noStrike">
                          <a:solidFill>
                            <a:srgbClr val="000000"/>
                          </a:solidFill>
                          <a:effectLst/>
                          <a:latin typeface="Calibri" panose="020F0502020204030204" pitchFamily="34" charset="0"/>
                        </a:rPr>
                        <a:t>FIP-6411</a:t>
                      </a:r>
                    </a:p>
                  </a:txBody>
                  <a:tcPr marL="6350" marR="6350" marT="6350" marB="0" anchor="b">
                    <a:lnL>
                      <a:noFill/>
                    </a:lnL>
                    <a:lnR>
                      <a:noFill/>
                    </a:lnR>
                    <a:lnT>
                      <a:noFill/>
                    </a:lnT>
                    <a:lnB>
                      <a:noFill/>
                    </a:lnB>
                  </a:tcPr>
                </a:tc>
                <a:tc>
                  <a:txBody>
                    <a:bodyPr/>
                    <a:lstStyle/>
                    <a:p>
                      <a:pPr algn="l" fontAlgn="b"/>
                      <a:r>
                        <a:rPr lang="en-US" sz="1600" b="0" i="0" u="none" strike="noStrike">
                          <a:solidFill>
                            <a:srgbClr val="000000"/>
                          </a:solidFill>
                          <a:effectLst/>
                          <a:latin typeface="Calibri" panose="020F0502020204030204" pitchFamily="34" charset="0"/>
                        </a:rPr>
                        <a:t>Rapid Intervention Series</a:t>
                      </a:r>
                    </a:p>
                  </a:txBody>
                  <a:tcPr marL="6350" marR="6350" marT="6350" marB="0" anchor="b">
                    <a:lnL>
                      <a:noFill/>
                    </a:lnL>
                    <a:lnR>
                      <a:noFill/>
                    </a:lnR>
                    <a:lnT>
                      <a:noFill/>
                    </a:lnT>
                    <a:lnB>
                      <a:noFill/>
                    </a:lnB>
                  </a:tcPr>
                </a:tc>
                <a:tc>
                  <a:txBody>
                    <a:bodyPr/>
                    <a:lstStyle/>
                    <a:p>
                      <a:pPr algn="r" fontAlgn="b"/>
                      <a:r>
                        <a:rPr lang="en-US" sz="1600" b="0" i="0" u="none" strike="noStrike">
                          <a:solidFill>
                            <a:srgbClr val="000000"/>
                          </a:solidFill>
                          <a:effectLst/>
                          <a:latin typeface="Calibri" panose="020F0502020204030204" pitchFamily="34" charset="0"/>
                        </a:rPr>
                        <a:t>7/1/2020</a:t>
                      </a:r>
                    </a:p>
                  </a:txBody>
                  <a:tcPr marL="6350" marR="6350" marT="6350" marB="0" anchor="b">
                    <a:lnL>
                      <a:noFill/>
                    </a:lnL>
                    <a:lnR>
                      <a:noFill/>
                    </a:lnR>
                    <a:lnT>
                      <a:noFill/>
                    </a:lnT>
                    <a:lnB>
                      <a:noFill/>
                    </a:lnB>
                  </a:tcPr>
                </a:tc>
                <a:tc>
                  <a:txBody>
                    <a:bodyPr/>
                    <a:lstStyle/>
                    <a:p>
                      <a:pPr algn="ctr" fontAlgn="b"/>
                      <a:r>
                        <a:rPr lang="en-US" sz="1600" b="0" i="0" u="none" strike="noStrike" dirty="0">
                          <a:solidFill>
                            <a:srgbClr val="000000"/>
                          </a:solidFill>
                          <a:effectLst/>
                          <a:latin typeface="Calibri" panose="020F0502020204030204" pitchFamily="34" charset="0"/>
                        </a:rPr>
                        <a:t>3</a:t>
                      </a:r>
                    </a:p>
                  </a:txBody>
                  <a:tcPr marL="6350" marR="6350" marT="6350" marB="0" anchor="b">
                    <a:lnL>
                      <a:noFill/>
                    </a:lnL>
                    <a:lnR>
                      <a:noFill/>
                    </a:lnR>
                    <a:lnT>
                      <a:noFill/>
                    </a:lnT>
                    <a:lnB>
                      <a:noFill/>
                    </a:lnB>
                  </a:tcPr>
                </a:tc>
                <a:tc>
                  <a:txBody>
                    <a:bodyPr/>
                    <a:lstStyle/>
                    <a:p>
                      <a:pPr algn="ctr" fontAlgn="b"/>
                      <a:r>
                        <a:rPr lang="en-US" sz="1600" b="0" i="0" u="none" strike="noStrike">
                          <a:solidFill>
                            <a:srgbClr val="000000"/>
                          </a:solidFill>
                          <a:effectLst/>
                          <a:latin typeface="Calibri" panose="020F0502020204030204" pitchFamily="34" charset="0"/>
                        </a:rPr>
                        <a:t>58</a:t>
                      </a:r>
                    </a:p>
                  </a:txBody>
                  <a:tcPr marL="6350" marR="6350" marT="6350" marB="0" anchor="b">
                    <a:lnL>
                      <a:noFill/>
                    </a:lnL>
                    <a:lnR>
                      <a:noFill/>
                    </a:lnR>
                    <a:lnT>
                      <a:noFill/>
                    </a:lnT>
                    <a:lnB>
                      <a:noFill/>
                    </a:lnB>
                  </a:tcPr>
                </a:tc>
                <a:extLst>
                  <a:ext uri="{0D108BD9-81ED-4DB2-BD59-A6C34878D82A}">
                    <a16:rowId xmlns:a16="http://schemas.microsoft.com/office/drawing/2014/main" val="43974605"/>
                  </a:ext>
                </a:extLst>
              </a:tr>
              <a:tr h="255776">
                <a:tc>
                  <a:txBody>
                    <a:bodyPr/>
                    <a:lstStyle/>
                    <a:p>
                      <a:pPr algn="l" fontAlgn="b"/>
                      <a:r>
                        <a:rPr lang="en-US" sz="1600" b="0" i="0" u="none" strike="noStrike">
                          <a:solidFill>
                            <a:srgbClr val="000000"/>
                          </a:solidFill>
                          <a:effectLst/>
                          <a:latin typeface="Calibri" panose="020F0502020204030204" pitchFamily="34" charset="0"/>
                        </a:rPr>
                        <a:t>FIP-6412</a:t>
                      </a:r>
                    </a:p>
                  </a:txBody>
                  <a:tcPr marL="6350" marR="6350" marT="6350" marB="0" anchor="b">
                    <a:lnL>
                      <a:noFill/>
                    </a:lnL>
                    <a:lnR>
                      <a:noFill/>
                    </a:lnR>
                    <a:lnT>
                      <a:noFill/>
                    </a:lnT>
                    <a:lnB>
                      <a:noFill/>
                    </a:lnB>
                  </a:tcPr>
                </a:tc>
                <a:tc>
                  <a:txBody>
                    <a:bodyPr/>
                    <a:lstStyle/>
                    <a:p>
                      <a:pPr algn="l" fontAlgn="b"/>
                      <a:r>
                        <a:rPr lang="en-US" sz="1600" b="0" i="0" u="none" strike="noStrike">
                          <a:solidFill>
                            <a:srgbClr val="000000"/>
                          </a:solidFill>
                          <a:effectLst/>
                          <a:latin typeface="Calibri" panose="020F0502020204030204" pitchFamily="34" charset="0"/>
                        </a:rPr>
                        <a:t>Rapid Intervention Crew</a:t>
                      </a:r>
                    </a:p>
                  </a:txBody>
                  <a:tcPr marL="6350" marR="6350" marT="6350" marB="0" anchor="b">
                    <a:lnL>
                      <a:noFill/>
                    </a:lnL>
                    <a:lnR>
                      <a:noFill/>
                    </a:lnR>
                    <a:lnT>
                      <a:noFill/>
                    </a:lnT>
                    <a:lnB>
                      <a:noFill/>
                    </a:lnB>
                  </a:tcPr>
                </a:tc>
                <a:tc>
                  <a:txBody>
                    <a:bodyPr/>
                    <a:lstStyle/>
                    <a:p>
                      <a:pPr algn="r" fontAlgn="b"/>
                      <a:r>
                        <a:rPr lang="en-US" sz="1600" b="0" i="0" u="none" strike="noStrike">
                          <a:solidFill>
                            <a:srgbClr val="000000"/>
                          </a:solidFill>
                          <a:effectLst/>
                          <a:latin typeface="Calibri" panose="020F0502020204030204" pitchFamily="34" charset="0"/>
                        </a:rPr>
                        <a:t>7/1/2020</a:t>
                      </a:r>
                    </a:p>
                  </a:txBody>
                  <a:tcPr marL="6350" marR="6350" marT="6350" marB="0" anchor="b">
                    <a:lnL>
                      <a:noFill/>
                    </a:lnL>
                    <a:lnR>
                      <a:noFill/>
                    </a:lnR>
                    <a:lnT>
                      <a:noFill/>
                    </a:lnT>
                    <a:lnB>
                      <a:noFill/>
                    </a:lnB>
                  </a:tcPr>
                </a:tc>
                <a:tc>
                  <a:txBody>
                    <a:bodyPr/>
                    <a:lstStyle/>
                    <a:p>
                      <a:pPr algn="ctr" fontAlgn="b"/>
                      <a:r>
                        <a:rPr lang="en-US" sz="1600" b="0" i="0" u="none" strike="noStrike" dirty="0">
                          <a:solidFill>
                            <a:srgbClr val="000000"/>
                          </a:solidFill>
                          <a:effectLst/>
                          <a:latin typeface="Calibri" panose="020F0502020204030204" pitchFamily="34" charset="0"/>
                        </a:rPr>
                        <a:t>3</a:t>
                      </a:r>
                    </a:p>
                  </a:txBody>
                  <a:tcPr marL="6350" marR="6350" marT="6350" marB="0" anchor="b">
                    <a:lnL>
                      <a:noFill/>
                    </a:lnL>
                    <a:lnR>
                      <a:noFill/>
                    </a:lnR>
                    <a:lnT>
                      <a:noFill/>
                    </a:lnT>
                    <a:lnB>
                      <a:noFill/>
                    </a:lnB>
                  </a:tcPr>
                </a:tc>
                <a:tc>
                  <a:txBody>
                    <a:bodyPr/>
                    <a:lstStyle/>
                    <a:p>
                      <a:pPr algn="ctr" fontAlgn="b"/>
                      <a:r>
                        <a:rPr lang="en-US" sz="1600" b="0" i="0" u="none" strike="noStrike" dirty="0">
                          <a:solidFill>
                            <a:srgbClr val="000000"/>
                          </a:solidFill>
                          <a:effectLst/>
                          <a:latin typeface="Calibri" panose="020F0502020204030204" pitchFamily="34" charset="0"/>
                        </a:rPr>
                        <a:t>29</a:t>
                      </a:r>
                    </a:p>
                  </a:txBody>
                  <a:tcPr marL="6350" marR="6350" marT="6350" marB="0" anchor="b">
                    <a:lnL>
                      <a:noFill/>
                    </a:lnL>
                    <a:lnR>
                      <a:noFill/>
                    </a:lnR>
                    <a:lnT>
                      <a:noFill/>
                    </a:lnT>
                    <a:lnB>
                      <a:noFill/>
                    </a:lnB>
                  </a:tcPr>
                </a:tc>
                <a:extLst>
                  <a:ext uri="{0D108BD9-81ED-4DB2-BD59-A6C34878D82A}">
                    <a16:rowId xmlns:a16="http://schemas.microsoft.com/office/drawing/2014/main" val="3374489914"/>
                  </a:ext>
                </a:extLst>
              </a:tr>
              <a:tr h="255776">
                <a:tc>
                  <a:txBody>
                    <a:bodyPr/>
                    <a:lstStyle/>
                    <a:p>
                      <a:pPr algn="l" fontAlgn="b"/>
                      <a:r>
                        <a:rPr lang="en-US" sz="1600" b="0" i="0" u="none" strike="noStrike">
                          <a:solidFill>
                            <a:srgbClr val="000000"/>
                          </a:solidFill>
                          <a:effectLst/>
                          <a:latin typeface="Calibri" panose="020F0502020204030204" pitchFamily="34" charset="0"/>
                        </a:rPr>
                        <a:t>FIP-6413</a:t>
                      </a:r>
                    </a:p>
                  </a:txBody>
                  <a:tcPr marL="6350" marR="6350" marT="6350" marB="0" anchor="b">
                    <a:lnL>
                      <a:noFill/>
                    </a:lnL>
                    <a:lnR>
                      <a:noFill/>
                    </a:lnR>
                    <a:lnT>
                      <a:noFill/>
                    </a:lnT>
                    <a:lnB>
                      <a:noFill/>
                    </a:lnB>
                  </a:tcPr>
                </a:tc>
                <a:tc>
                  <a:txBody>
                    <a:bodyPr/>
                    <a:lstStyle/>
                    <a:p>
                      <a:pPr algn="l" fontAlgn="b"/>
                      <a:r>
                        <a:rPr lang="en-US" sz="1600" b="0" i="0" u="none" strike="noStrike">
                          <a:solidFill>
                            <a:srgbClr val="000000"/>
                          </a:solidFill>
                          <a:effectLst/>
                          <a:latin typeface="Calibri" panose="020F0502020204030204" pitchFamily="34" charset="0"/>
                        </a:rPr>
                        <a:t>Mayday/Safety &amp; Survival - RIC2020</a:t>
                      </a:r>
                    </a:p>
                  </a:txBody>
                  <a:tcPr marL="6350" marR="6350" marT="6350" marB="0" anchor="b">
                    <a:lnL>
                      <a:noFill/>
                    </a:lnL>
                    <a:lnR>
                      <a:noFill/>
                    </a:lnR>
                    <a:lnT>
                      <a:noFill/>
                    </a:lnT>
                    <a:lnB>
                      <a:noFill/>
                    </a:lnB>
                  </a:tcPr>
                </a:tc>
                <a:tc>
                  <a:txBody>
                    <a:bodyPr/>
                    <a:lstStyle/>
                    <a:p>
                      <a:pPr algn="r" fontAlgn="b"/>
                      <a:r>
                        <a:rPr lang="en-US" sz="1600" b="0" i="0" u="none" strike="noStrike" dirty="0">
                          <a:solidFill>
                            <a:srgbClr val="000000"/>
                          </a:solidFill>
                          <a:effectLst/>
                          <a:latin typeface="Calibri" panose="020F0502020204030204" pitchFamily="34" charset="0"/>
                        </a:rPr>
                        <a:t>7/1/2020</a:t>
                      </a:r>
                    </a:p>
                  </a:txBody>
                  <a:tcPr marL="6350" marR="6350" marT="6350" marB="0" anchor="b">
                    <a:lnL>
                      <a:noFill/>
                    </a:lnL>
                    <a:lnR>
                      <a:noFill/>
                    </a:lnR>
                    <a:lnT>
                      <a:noFill/>
                    </a:lnT>
                    <a:lnB>
                      <a:noFill/>
                    </a:lnB>
                  </a:tcPr>
                </a:tc>
                <a:tc>
                  <a:txBody>
                    <a:bodyPr/>
                    <a:lstStyle/>
                    <a:p>
                      <a:pPr algn="ctr" fontAlgn="b"/>
                      <a:r>
                        <a:rPr lang="en-US" sz="1600" b="0" i="0" u="none" strike="noStrike">
                          <a:solidFill>
                            <a:srgbClr val="000000"/>
                          </a:solidFill>
                          <a:effectLst/>
                          <a:latin typeface="Calibri" panose="020F0502020204030204" pitchFamily="34" charset="0"/>
                        </a:rPr>
                        <a:t>2</a:t>
                      </a:r>
                    </a:p>
                  </a:txBody>
                  <a:tcPr marL="6350" marR="6350" marT="6350" marB="0" anchor="b">
                    <a:lnL>
                      <a:noFill/>
                    </a:lnL>
                    <a:lnR>
                      <a:noFill/>
                    </a:lnR>
                    <a:lnT>
                      <a:noFill/>
                    </a:lnT>
                    <a:lnB>
                      <a:noFill/>
                    </a:lnB>
                  </a:tcPr>
                </a:tc>
                <a:tc>
                  <a:txBody>
                    <a:bodyPr/>
                    <a:lstStyle/>
                    <a:p>
                      <a:pPr algn="ctr" fontAlgn="b"/>
                      <a:r>
                        <a:rPr lang="en-US" sz="1600" b="0" i="0" u="none" strike="noStrike" dirty="0">
                          <a:solidFill>
                            <a:srgbClr val="000000"/>
                          </a:solidFill>
                          <a:effectLst/>
                          <a:latin typeface="Calibri" panose="020F0502020204030204" pitchFamily="34" charset="0"/>
                        </a:rPr>
                        <a:t>29</a:t>
                      </a:r>
                    </a:p>
                  </a:txBody>
                  <a:tcPr marL="6350" marR="6350" marT="6350" marB="0" anchor="b">
                    <a:lnL>
                      <a:noFill/>
                    </a:lnL>
                    <a:lnR>
                      <a:noFill/>
                    </a:lnR>
                    <a:lnT>
                      <a:noFill/>
                    </a:lnT>
                    <a:lnB>
                      <a:noFill/>
                    </a:lnB>
                  </a:tcPr>
                </a:tc>
                <a:extLst>
                  <a:ext uri="{0D108BD9-81ED-4DB2-BD59-A6C34878D82A}">
                    <a16:rowId xmlns:a16="http://schemas.microsoft.com/office/drawing/2014/main" val="1392458517"/>
                  </a:ext>
                </a:extLst>
              </a:tr>
              <a:tr h="255776">
                <a:tc>
                  <a:txBody>
                    <a:bodyPr/>
                    <a:lstStyle/>
                    <a:p>
                      <a:pPr algn="l" fontAlgn="b"/>
                      <a:r>
                        <a:rPr lang="en-US" sz="1600" b="0" i="0" u="none" strike="noStrike">
                          <a:solidFill>
                            <a:srgbClr val="000000"/>
                          </a:solidFill>
                          <a:effectLst/>
                          <a:latin typeface="Calibri" panose="020F0502020204030204" pitchFamily="34" charset="0"/>
                        </a:rPr>
                        <a:t>FIP-7001</a:t>
                      </a:r>
                    </a:p>
                  </a:txBody>
                  <a:tcPr marL="6350" marR="6350" marT="6350" marB="0" anchor="b">
                    <a:lnL>
                      <a:noFill/>
                    </a:lnL>
                    <a:lnR>
                      <a:noFill/>
                    </a:lnR>
                    <a:lnT>
                      <a:noFill/>
                    </a:lnT>
                    <a:lnB>
                      <a:noFill/>
                    </a:lnB>
                  </a:tcPr>
                </a:tc>
                <a:tc>
                  <a:txBody>
                    <a:bodyPr/>
                    <a:lstStyle/>
                    <a:p>
                      <a:pPr algn="l" fontAlgn="b"/>
                      <a:r>
                        <a:rPr lang="en-US" sz="1600" b="0" i="0" u="none" strike="noStrike">
                          <a:solidFill>
                            <a:srgbClr val="000000"/>
                          </a:solidFill>
                          <a:effectLst/>
                          <a:latin typeface="Calibri" panose="020F0502020204030204" pitchFamily="34" charset="0"/>
                        </a:rPr>
                        <a:t>FF/TR Emergency Medical Care</a:t>
                      </a:r>
                    </a:p>
                  </a:txBody>
                  <a:tcPr marL="6350" marR="6350" marT="6350" marB="0" anchor="b">
                    <a:lnL>
                      <a:noFill/>
                    </a:lnL>
                    <a:lnR>
                      <a:noFill/>
                    </a:lnR>
                    <a:lnT>
                      <a:noFill/>
                    </a:lnT>
                    <a:lnB>
                      <a:noFill/>
                    </a:lnB>
                  </a:tcPr>
                </a:tc>
                <a:tc>
                  <a:txBody>
                    <a:bodyPr/>
                    <a:lstStyle/>
                    <a:p>
                      <a:pPr algn="r" fontAlgn="b"/>
                      <a:r>
                        <a:rPr lang="en-US" sz="1600" b="0" i="0" u="none" strike="noStrike">
                          <a:solidFill>
                            <a:srgbClr val="000000"/>
                          </a:solidFill>
                          <a:effectLst/>
                          <a:latin typeface="Calibri" panose="020F0502020204030204" pitchFamily="34" charset="0"/>
                        </a:rPr>
                        <a:t>1/1/2020</a:t>
                      </a:r>
                    </a:p>
                  </a:txBody>
                  <a:tcPr marL="6350" marR="6350" marT="6350" marB="0" anchor="b">
                    <a:lnL>
                      <a:noFill/>
                    </a:lnL>
                    <a:lnR>
                      <a:noFill/>
                    </a:lnR>
                    <a:lnT>
                      <a:noFill/>
                    </a:lnT>
                    <a:lnB>
                      <a:noFill/>
                    </a:lnB>
                  </a:tcPr>
                </a:tc>
                <a:tc>
                  <a:txBody>
                    <a:bodyPr/>
                    <a:lstStyle/>
                    <a:p>
                      <a:pPr algn="ctr" fontAlgn="b"/>
                      <a:r>
                        <a:rPr lang="en-US" sz="1600" b="0" i="0" u="none" strike="noStrike">
                          <a:solidFill>
                            <a:srgbClr val="000000"/>
                          </a:solidFill>
                          <a:effectLst/>
                          <a:latin typeface="Calibri" panose="020F0502020204030204" pitchFamily="34" charset="0"/>
                        </a:rPr>
                        <a:t>2</a:t>
                      </a:r>
                    </a:p>
                  </a:txBody>
                  <a:tcPr marL="6350" marR="6350" marT="6350" marB="0" anchor="b">
                    <a:lnL>
                      <a:noFill/>
                    </a:lnL>
                    <a:lnR>
                      <a:noFill/>
                    </a:lnR>
                    <a:lnT>
                      <a:noFill/>
                    </a:lnT>
                    <a:lnB>
                      <a:noFill/>
                    </a:lnB>
                  </a:tcPr>
                </a:tc>
                <a:tc>
                  <a:txBody>
                    <a:bodyPr/>
                    <a:lstStyle/>
                    <a:p>
                      <a:pPr algn="ctr" fontAlgn="b"/>
                      <a:r>
                        <a:rPr lang="en-US" sz="1600" b="0" i="0" u="none" strike="noStrike" dirty="0">
                          <a:solidFill>
                            <a:srgbClr val="000000"/>
                          </a:solidFill>
                          <a:effectLst/>
                          <a:latin typeface="Calibri" panose="020F0502020204030204" pitchFamily="34" charset="0"/>
                        </a:rPr>
                        <a:t>14</a:t>
                      </a:r>
                    </a:p>
                  </a:txBody>
                  <a:tcPr marL="6350" marR="6350" marT="6350" marB="0" anchor="b">
                    <a:lnL>
                      <a:noFill/>
                    </a:lnL>
                    <a:lnR>
                      <a:noFill/>
                    </a:lnR>
                    <a:lnT>
                      <a:noFill/>
                    </a:lnT>
                    <a:lnB>
                      <a:noFill/>
                    </a:lnB>
                  </a:tcPr>
                </a:tc>
                <a:extLst>
                  <a:ext uri="{0D108BD9-81ED-4DB2-BD59-A6C34878D82A}">
                    <a16:rowId xmlns:a16="http://schemas.microsoft.com/office/drawing/2014/main" val="196198853"/>
                  </a:ext>
                </a:extLst>
              </a:tr>
            </a:tbl>
          </a:graphicData>
        </a:graphic>
      </p:graphicFrame>
    </p:spTree>
    <p:extLst>
      <p:ext uri="{BB962C8B-B14F-4D97-AF65-F5344CB8AC3E}">
        <p14:creationId xmlns:p14="http://schemas.microsoft.com/office/powerpoint/2010/main" val="267197186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826B4A43-2A34-4B22-882C-D7552FA9C7D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A5271697-90F1-4A23-8EF2-0179F2EAFA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1"/>
            <a:ext cx="606972" cy="3233984"/>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D9F5512A-48E1-4C07-B75E-3CCC517B68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3233984"/>
            <a:ext cx="606972" cy="362401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B429BAE5-B200-4FC0-BBC1-8D7C57D1D9F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06971" y="0"/>
            <a:ext cx="4565104" cy="685800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AC4D00E-9466-49C5-905E-4886540638EC}"/>
              </a:ext>
            </a:extLst>
          </p:cNvPr>
          <p:cNvSpPr>
            <a:spLocks noGrp="1"/>
          </p:cNvSpPr>
          <p:nvPr>
            <p:ph type="title"/>
          </p:nvPr>
        </p:nvSpPr>
        <p:spPr>
          <a:xfrm>
            <a:off x="1036685" y="1152144"/>
            <a:ext cx="3794760" cy="3072393"/>
          </a:xfrm>
        </p:spPr>
        <p:txBody>
          <a:bodyPr vert="horz" lIns="91440" tIns="45720" rIns="91440" bIns="45720" rtlCol="0" anchor="b">
            <a:normAutofit/>
          </a:bodyPr>
          <a:lstStyle/>
          <a:p>
            <a:r>
              <a:rPr lang="en-US" sz="5600" kern="1200">
                <a:solidFill>
                  <a:schemeClr val="tx1"/>
                </a:solidFill>
                <a:latin typeface="+mj-lt"/>
                <a:ea typeface="+mj-ea"/>
                <a:cs typeface="+mj-cs"/>
              </a:rPr>
              <a:t>HRD Waiver Guidelines</a:t>
            </a:r>
          </a:p>
        </p:txBody>
      </p:sp>
      <p:grpSp>
        <p:nvGrpSpPr>
          <p:cNvPr id="17" name="Group 16">
            <a:extLst>
              <a:ext uri="{FF2B5EF4-FFF2-40B4-BE49-F238E27FC236}">
                <a16:creationId xmlns:a16="http://schemas.microsoft.com/office/drawing/2014/main" id="{A9644633-5AE1-44D6-8F5F-6376DDA130C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88720" y="73152"/>
            <a:ext cx="1178966" cy="232963"/>
            <a:chOff x="7763256" y="73152"/>
            <a:chExt cx="1178966" cy="232963"/>
          </a:xfrm>
        </p:grpSpPr>
        <p:sp>
          <p:nvSpPr>
            <p:cNvPr id="18" name="Rectangle 64">
              <a:extLst>
                <a:ext uri="{FF2B5EF4-FFF2-40B4-BE49-F238E27FC236}">
                  <a16:creationId xmlns:a16="http://schemas.microsoft.com/office/drawing/2014/main" id="{4FA74995-C5A7-4DBF-BFD1-C4831852DF1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263077" y="73152"/>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66">
              <a:extLst>
                <a:ext uri="{FF2B5EF4-FFF2-40B4-BE49-F238E27FC236}">
                  <a16:creationId xmlns:a16="http://schemas.microsoft.com/office/drawing/2014/main" id="{009DC7CE-EC50-455B-AEF3-758096A62E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263077" y="24688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64">
              <a:extLst>
                <a:ext uri="{FF2B5EF4-FFF2-40B4-BE49-F238E27FC236}">
                  <a16:creationId xmlns:a16="http://schemas.microsoft.com/office/drawing/2014/main" id="{680D0724-2EE2-4A8E-B7FC-994977F2A61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138122" y="73152"/>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66">
              <a:extLst>
                <a:ext uri="{FF2B5EF4-FFF2-40B4-BE49-F238E27FC236}">
                  <a16:creationId xmlns:a16="http://schemas.microsoft.com/office/drawing/2014/main" id="{D7DD4A6B-2000-4A3E-BBCE-637ED6CDD25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138122" y="24688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64">
              <a:extLst>
                <a:ext uri="{FF2B5EF4-FFF2-40B4-BE49-F238E27FC236}">
                  <a16:creationId xmlns:a16="http://schemas.microsoft.com/office/drawing/2014/main" id="{694A6722-0FE9-4640-B93F-C2BAA895602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013167" y="73152"/>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66">
              <a:extLst>
                <a:ext uri="{FF2B5EF4-FFF2-40B4-BE49-F238E27FC236}">
                  <a16:creationId xmlns:a16="http://schemas.microsoft.com/office/drawing/2014/main" id="{19F6A010-3765-4FAB-8CCA-7AC1891419D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013167" y="24688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64">
              <a:extLst>
                <a:ext uri="{FF2B5EF4-FFF2-40B4-BE49-F238E27FC236}">
                  <a16:creationId xmlns:a16="http://schemas.microsoft.com/office/drawing/2014/main" id="{2ED876B1-4DDC-4999-864F-EFF32EFF5CD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888211" y="73152"/>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66">
              <a:extLst>
                <a:ext uri="{FF2B5EF4-FFF2-40B4-BE49-F238E27FC236}">
                  <a16:creationId xmlns:a16="http://schemas.microsoft.com/office/drawing/2014/main" id="{2DD9B48A-E7DB-4540-8781-F434856A755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888211" y="24688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64">
              <a:extLst>
                <a:ext uri="{FF2B5EF4-FFF2-40B4-BE49-F238E27FC236}">
                  <a16:creationId xmlns:a16="http://schemas.microsoft.com/office/drawing/2014/main" id="{2BEF54FF-8FAE-4B7F-ACE8-52ED70B04ED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763256" y="73152"/>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66">
              <a:extLst>
                <a:ext uri="{FF2B5EF4-FFF2-40B4-BE49-F238E27FC236}">
                  <a16:creationId xmlns:a16="http://schemas.microsoft.com/office/drawing/2014/main" id="{16F687E9-D21B-46CB-8A13-9BFDA780F6D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763256" y="24688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64">
              <a:extLst>
                <a:ext uri="{FF2B5EF4-FFF2-40B4-BE49-F238E27FC236}">
                  <a16:creationId xmlns:a16="http://schemas.microsoft.com/office/drawing/2014/main" id="{49C0A7C4-BA67-480B-9F9A-E965357562B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887854" y="73152"/>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66">
              <a:extLst>
                <a:ext uri="{FF2B5EF4-FFF2-40B4-BE49-F238E27FC236}">
                  <a16:creationId xmlns:a16="http://schemas.microsoft.com/office/drawing/2014/main" id="{5C27E413-D9C4-45A2-AB5A-A006127984C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887854" y="24688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64">
              <a:extLst>
                <a:ext uri="{FF2B5EF4-FFF2-40B4-BE49-F238E27FC236}">
                  <a16:creationId xmlns:a16="http://schemas.microsoft.com/office/drawing/2014/main" id="{76F8DD1F-1A00-4D5A-B979-33A41277C91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762899" y="73152"/>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66">
              <a:extLst>
                <a:ext uri="{FF2B5EF4-FFF2-40B4-BE49-F238E27FC236}">
                  <a16:creationId xmlns:a16="http://schemas.microsoft.com/office/drawing/2014/main" id="{D16F8034-114D-4513-A6BD-F05ABF9AF47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762899" y="24688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64">
              <a:extLst>
                <a:ext uri="{FF2B5EF4-FFF2-40B4-BE49-F238E27FC236}">
                  <a16:creationId xmlns:a16="http://schemas.microsoft.com/office/drawing/2014/main" id="{1DAD48F0-0B0E-40E2-9ED5-E0FBB99C44F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637944" y="73152"/>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66">
              <a:extLst>
                <a:ext uri="{FF2B5EF4-FFF2-40B4-BE49-F238E27FC236}">
                  <a16:creationId xmlns:a16="http://schemas.microsoft.com/office/drawing/2014/main" id="{A58F217F-BBAB-4ACB-91C0-B119DEFDC6F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637944" y="24688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64">
              <a:extLst>
                <a:ext uri="{FF2B5EF4-FFF2-40B4-BE49-F238E27FC236}">
                  <a16:creationId xmlns:a16="http://schemas.microsoft.com/office/drawing/2014/main" id="{17D6638B-4C45-4C73-AFE3-8C41F939A9B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512988" y="73152"/>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66">
              <a:extLst>
                <a:ext uri="{FF2B5EF4-FFF2-40B4-BE49-F238E27FC236}">
                  <a16:creationId xmlns:a16="http://schemas.microsoft.com/office/drawing/2014/main" id="{31A3013F-24A0-486B-A892-92E42BD741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512988" y="24688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64">
              <a:extLst>
                <a:ext uri="{FF2B5EF4-FFF2-40B4-BE49-F238E27FC236}">
                  <a16:creationId xmlns:a16="http://schemas.microsoft.com/office/drawing/2014/main" id="{F4540C9F-BC47-470D-A9C2-4AB05FB4C5B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388033" y="73152"/>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Rectangle 66">
              <a:extLst>
                <a:ext uri="{FF2B5EF4-FFF2-40B4-BE49-F238E27FC236}">
                  <a16:creationId xmlns:a16="http://schemas.microsoft.com/office/drawing/2014/main" id="{A38505B1-1AD2-47B0-8122-2EB533CBAA4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388033" y="24688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pic>
        <p:nvPicPr>
          <p:cNvPr id="4" name="Content Placeholder 3">
            <a:extLst>
              <a:ext uri="{FF2B5EF4-FFF2-40B4-BE49-F238E27FC236}">
                <a16:creationId xmlns:a16="http://schemas.microsoft.com/office/drawing/2014/main" id="{0A33923B-CDFB-48DF-9D13-8B124F071469}"/>
              </a:ext>
            </a:extLst>
          </p:cNvPr>
          <p:cNvPicPr>
            <a:picLocks noGrp="1" noChangeAspect="1"/>
          </p:cNvPicPr>
          <p:nvPr>
            <p:ph idx="1"/>
          </p:nvPr>
        </p:nvPicPr>
        <p:blipFill>
          <a:blip r:embed="rId2"/>
          <a:stretch>
            <a:fillRect/>
          </a:stretch>
        </p:blipFill>
        <p:spPr>
          <a:xfrm>
            <a:off x="5941376" y="382384"/>
            <a:ext cx="5549037" cy="6118169"/>
          </a:xfrm>
          <a:prstGeom prst="rect">
            <a:avLst/>
          </a:prstGeom>
        </p:spPr>
      </p:pic>
    </p:spTree>
    <p:extLst>
      <p:ext uri="{BB962C8B-B14F-4D97-AF65-F5344CB8AC3E}">
        <p14:creationId xmlns:p14="http://schemas.microsoft.com/office/powerpoint/2010/main" val="53934837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EB270761-CC40-4F3F-A916-7E3BC398934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1695" cy="6858000"/>
          </a:xfrm>
          <a:prstGeom prst="rect">
            <a:avLst/>
          </a:prstGeo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2820855C-9FA4-417A-BE67-63C022F8198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891540"/>
            <a:ext cx="722376" cy="5071110"/>
          </a:xfrm>
          <a:prstGeom prst="rect">
            <a:avLst/>
          </a:prstGeom>
          <a:solidFill>
            <a:srgbClr val="4C525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D7E6A49B-1B06-403E-8CC5-ACB38A6BDEE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02435" y="891540"/>
            <a:ext cx="10989565" cy="5071110"/>
          </a:xfrm>
          <a:prstGeom prst="rect">
            <a:avLst/>
          </a:prstGeom>
          <a:solidFill>
            <a:schemeClr val="bg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A860B22-BCAD-4A11-BFEA-C15CE1A4A592}"/>
              </a:ext>
            </a:extLst>
          </p:cNvPr>
          <p:cNvSpPr>
            <a:spLocks noGrp="1"/>
          </p:cNvSpPr>
          <p:nvPr>
            <p:ph type="title"/>
          </p:nvPr>
        </p:nvSpPr>
        <p:spPr>
          <a:xfrm>
            <a:off x="1366160" y="1660121"/>
            <a:ext cx="9623404" cy="3305493"/>
          </a:xfrm>
        </p:spPr>
        <p:txBody>
          <a:bodyPr vert="horz" lIns="91440" tIns="45720" rIns="91440" bIns="45720" rtlCol="0" anchor="b">
            <a:normAutofit/>
          </a:bodyPr>
          <a:lstStyle/>
          <a:p>
            <a:r>
              <a:rPr lang="en-US" sz="8800" kern="1200">
                <a:solidFill>
                  <a:schemeClr val="tx1"/>
                </a:solidFill>
                <a:latin typeface="+mj-lt"/>
                <a:ea typeface="+mj-ea"/>
                <a:cs typeface="+mj-cs"/>
              </a:rPr>
              <a:t>Session Law 2019-235</a:t>
            </a:r>
          </a:p>
        </p:txBody>
      </p:sp>
      <p:sp>
        <p:nvSpPr>
          <p:cNvPr id="3" name="Text Placeholder 2">
            <a:extLst>
              <a:ext uri="{FF2B5EF4-FFF2-40B4-BE49-F238E27FC236}">
                <a16:creationId xmlns:a16="http://schemas.microsoft.com/office/drawing/2014/main" id="{1B195645-155C-4EB1-843A-EC7B37128A5A}"/>
              </a:ext>
            </a:extLst>
          </p:cNvPr>
          <p:cNvSpPr>
            <a:spLocks noGrp="1"/>
          </p:cNvSpPr>
          <p:nvPr>
            <p:ph type="body" idx="1"/>
          </p:nvPr>
        </p:nvSpPr>
        <p:spPr>
          <a:xfrm>
            <a:off x="1366159" y="4965614"/>
            <a:ext cx="9623404" cy="834454"/>
          </a:xfrm>
        </p:spPr>
        <p:txBody>
          <a:bodyPr vert="horz" lIns="91440" tIns="45720" rIns="91440" bIns="45720" rtlCol="0">
            <a:normAutofit/>
          </a:bodyPr>
          <a:lstStyle/>
          <a:p>
            <a:r>
              <a:rPr lang="en-US" kern="1200">
                <a:solidFill>
                  <a:schemeClr val="tx1"/>
                </a:solidFill>
                <a:latin typeface="+mn-lt"/>
                <a:ea typeface="+mn-ea"/>
                <a:cs typeface="+mn-cs"/>
              </a:rPr>
              <a:t>CE Impacts</a:t>
            </a:r>
          </a:p>
        </p:txBody>
      </p:sp>
    </p:spTree>
    <p:extLst>
      <p:ext uri="{BB962C8B-B14F-4D97-AF65-F5344CB8AC3E}">
        <p14:creationId xmlns:p14="http://schemas.microsoft.com/office/powerpoint/2010/main" val="70652837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7D67C2EE-AFA7-458A-8695-51B546F4732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A5271697-90F1-4A23-8EF2-0179F2EAFA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1"/>
            <a:ext cx="606972" cy="3233984"/>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9D800584-727A-48CF-8223-244AD9717CA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06967" y="0"/>
            <a:ext cx="11585033" cy="323398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BE84A29-7120-45E8-AF40-5604F52B73D9}"/>
              </a:ext>
            </a:extLst>
          </p:cNvPr>
          <p:cNvSpPr>
            <a:spLocks noGrp="1"/>
          </p:cNvSpPr>
          <p:nvPr>
            <p:ph type="title"/>
          </p:nvPr>
        </p:nvSpPr>
        <p:spPr>
          <a:xfrm>
            <a:off x="1166649" y="721805"/>
            <a:ext cx="10258732" cy="2147520"/>
          </a:xfrm>
        </p:spPr>
        <p:txBody>
          <a:bodyPr anchor="b">
            <a:normAutofit/>
          </a:bodyPr>
          <a:lstStyle/>
          <a:p>
            <a:r>
              <a:rPr lang="en-US" sz="6000"/>
              <a:t>Session Law 2019 – 235: Fiscal</a:t>
            </a:r>
          </a:p>
        </p:txBody>
      </p:sp>
      <p:grpSp>
        <p:nvGrpSpPr>
          <p:cNvPr id="14" name="Group 13">
            <a:extLst>
              <a:ext uri="{FF2B5EF4-FFF2-40B4-BE49-F238E27FC236}">
                <a16:creationId xmlns:a16="http://schemas.microsoft.com/office/drawing/2014/main" id="{1221A507-76C4-489F-9F32-ECC44C5DC4F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88720" y="73152"/>
            <a:ext cx="1178966" cy="232963"/>
            <a:chOff x="1188720" y="73152"/>
            <a:chExt cx="1178966" cy="232963"/>
          </a:xfrm>
        </p:grpSpPr>
        <p:sp>
          <p:nvSpPr>
            <p:cNvPr id="15" name="Rectangle 64">
              <a:extLst>
                <a:ext uri="{FF2B5EF4-FFF2-40B4-BE49-F238E27FC236}">
                  <a16:creationId xmlns:a16="http://schemas.microsoft.com/office/drawing/2014/main" id="{7DC847D7-5EB9-4FE0-B168-3DE1EB4EF37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88541" y="73152"/>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66">
              <a:extLst>
                <a:ext uri="{FF2B5EF4-FFF2-40B4-BE49-F238E27FC236}">
                  <a16:creationId xmlns:a16="http://schemas.microsoft.com/office/drawing/2014/main" id="{F6F873C5-6B08-4AFE-A352-0A7CBBF461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88541" y="24688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64">
              <a:extLst>
                <a:ext uri="{FF2B5EF4-FFF2-40B4-BE49-F238E27FC236}">
                  <a16:creationId xmlns:a16="http://schemas.microsoft.com/office/drawing/2014/main" id="{B0DB0814-1ED8-487C-B9C3-0A3D8FCF939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563586" y="73152"/>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66">
              <a:extLst>
                <a:ext uri="{FF2B5EF4-FFF2-40B4-BE49-F238E27FC236}">
                  <a16:creationId xmlns:a16="http://schemas.microsoft.com/office/drawing/2014/main" id="{F5F3852A-F720-4D40-A134-9973D3E1F0F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563586" y="24688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64">
              <a:extLst>
                <a:ext uri="{FF2B5EF4-FFF2-40B4-BE49-F238E27FC236}">
                  <a16:creationId xmlns:a16="http://schemas.microsoft.com/office/drawing/2014/main" id="{1B5D5737-4218-40BA-8AF2-1AE5DECD3EC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438631" y="73152"/>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66">
              <a:extLst>
                <a:ext uri="{FF2B5EF4-FFF2-40B4-BE49-F238E27FC236}">
                  <a16:creationId xmlns:a16="http://schemas.microsoft.com/office/drawing/2014/main" id="{B935F463-D65C-49FE-A92B-41F5ECDA689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438631" y="24688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64">
              <a:extLst>
                <a:ext uri="{FF2B5EF4-FFF2-40B4-BE49-F238E27FC236}">
                  <a16:creationId xmlns:a16="http://schemas.microsoft.com/office/drawing/2014/main" id="{F6CA73CF-0DFE-4798-BC6E-C387843B4D6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313675" y="73152"/>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66">
              <a:extLst>
                <a:ext uri="{FF2B5EF4-FFF2-40B4-BE49-F238E27FC236}">
                  <a16:creationId xmlns:a16="http://schemas.microsoft.com/office/drawing/2014/main" id="{98C7D6EA-A5D9-4522-AE62-F469FE68FF8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313675" y="24688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64">
              <a:extLst>
                <a:ext uri="{FF2B5EF4-FFF2-40B4-BE49-F238E27FC236}">
                  <a16:creationId xmlns:a16="http://schemas.microsoft.com/office/drawing/2014/main" id="{B04050F1-B046-473B-B19A-E9E56235EBE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88720" y="73152"/>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66">
              <a:extLst>
                <a:ext uri="{FF2B5EF4-FFF2-40B4-BE49-F238E27FC236}">
                  <a16:creationId xmlns:a16="http://schemas.microsoft.com/office/drawing/2014/main" id="{975EDD96-1800-4F89-BFE1-9B91350FB6F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88720" y="24688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64">
              <a:extLst>
                <a:ext uri="{FF2B5EF4-FFF2-40B4-BE49-F238E27FC236}">
                  <a16:creationId xmlns:a16="http://schemas.microsoft.com/office/drawing/2014/main" id="{20884670-A662-4E05-AAE8-45BD0052633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313318" y="73152"/>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66">
              <a:extLst>
                <a:ext uri="{FF2B5EF4-FFF2-40B4-BE49-F238E27FC236}">
                  <a16:creationId xmlns:a16="http://schemas.microsoft.com/office/drawing/2014/main" id="{3FF1EA1E-0B30-4AB3-9D10-CAFB149C880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313318" y="24688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64">
              <a:extLst>
                <a:ext uri="{FF2B5EF4-FFF2-40B4-BE49-F238E27FC236}">
                  <a16:creationId xmlns:a16="http://schemas.microsoft.com/office/drawing/2014/main" id="{45623CE9-FC05-43E5-A0BF-7BD5F22B853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188363" y="73152"/>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66">
              <a:extLst>
                <a:ext uri="{FF2B5EF4-FFF2-40B4-BE49-F238E27FC236}">
                  <a16:creationId xmlns:a16="http://schemas.microsoft.com/office/drawing/2014/main" id="{E5FDD108-3711-4CC4-AA3A-62731494DED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188363" y="24688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64">
              <a:extLst>
                <a:ext uri="{FF2B5EF4-FFF2-40B4-BE49-F238E27FC236}">
                  <a16:creationId xmlns:a16="http://schemas.microsoft.com/office/drawing/2014/main" id="{A17CDDB6-3812-4D05-B01E-102B32F6BFE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063408" y="73152"/>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66">
              <a:extLst>
                <a:ext uri="{FF2B5EF4-FFF2-40B4-BE49-F238E27FC236}">
                  <a16:creationId xmlns:a16="http://schemas.microsoft.com/office/drawing/2014/main" id="{D6726100-858D-44CA-B0A8-DC13EA7BFEF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063408" y="24688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64">
              <a:extLst>
                <a:ext uri="{FF2B5EF4-FFF2-40B4-BE49-F238E27FC236}">
                  <a16:creationId xmlns:a16="http://schemas.microsoft.com/office/drawing/2014/main" id="{C299ED46-3E2E-408F-82A1-FB2A0A2B9C2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38452" y="73152"/>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66">
              <a:extLst>
                <a:ext uri="{FF2B5EF4-FFF2-40B4-BE49-F238E27FC236}">
                  <a16:creationId xmlns:a16="http://schemas.microsoft.com/office/drawing/2014/main" id="{772859DA-EE4D-4BF7-B000-0718B4A0F3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38452" y="24688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64">
              <a:extLst>
                <a:ext uri="{FF2B5EF4-FFF2-40B4-BE49-F238E27FC236}">
                  <a16:creationId xmlns:a16="http://schemas.microsoft.com/office/drawing/2014/main" id="{666A5CAC-B220-49E0-A1BC-AD5F1682795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813497" y="73152"/>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66">
              <a:extLst>
                <a:ext uri="{FF2B5EF4-FFF2-40B4-BE49-F238E27FC236}">
                  <a16:creationId xmlns:a16="http://schemas.microsoft.com/office/drawing/2014/main" id="{6690C2E3-0443-48E4-8F94-E3D9113FFEF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813497" y="24688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6" name="Rectangle 35">
            <a:extLst>
              <a:ext uri="{FF2B5EF4-FFF2-40B4-BE49-F238E27FC236}">
                <a16:creationId xmlns:a16="http://schemas.microsoft.com/office/drawing/2014/main" id="{D9F5512A-48E1-4C07-B75E-3CCC517B68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3233984"/>
            <a:ext cx="606972" cy="362401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F809ED05-AEC4-4B9B-AF54-2657BAE2727D}"/>
              </a:ext>
            </a:extLst>
          </p:cNvPr>
          <p:cNvSpPr>
            <a:spLocks noGrp="1"/>
          </p:cNvSpPr>
          <p:nvPr>
            <p:ph idx="1"/>
          </p:nvPr>
        </p:nvSpPr>
        <p:spPr>
          <a:xfrm>
            <a:off x="1166649" y="3509010"/>
            <a:ext cx="10258733" cy="3057328"/>
          </a:xfrm>
        </p:spPr>
        <p:txBody>
          <a:bodyPr anchor="ctr">
            <a:normAutofit/>
          </a:bodyPr>
          <a:lstStyle/>
          <a:p>
            <a:pPr marL="0" indent="0">
              <a:spcBef>
                <a:spcPts val="0"/>
              </a:spcBef>
              <a:spcAft>
                <a:spcPts val="600"/>
              </a:spcAft>
              <a:buNone/>
            </a:pPr>
            <a:r>
              <a:rPr lang="en-US" sz="1700" b="1"/>
              <a:t>Workforce Development Focused IT and ERP (Fund Code 1200) </a:t>
            </a:r>
            <a:r>
              <a:rPr lang="en-US" sz="1700"/>
              <a:t>– Ten million five hundred fifteen thousand dollars ($10,515,000) in nonrecurring funds for the 2019‑2020 fiscal year and eight million five hundred thousand dollars ($8,500,000) in nonrecurring funds for the 2020‑2021 fiscal year to implement system‑wide Enterprise Resource Planning (ERP) solutions, </a:t>
            </a:r>
            <a:r>
              <a:rPr lang="en-US" sz="1700" b="1"/>
              <a:t>including online registration for workforce development courses.</a:t>
            </a:r>
          </a:p>
          <a:p>
            <a:pPr marL="0" indent="0">
              <a:spcBef>
                <a:spcPts val="0"/>
              </a:spcBef>
              <a:spcAft>
                <a:spcPts val="600"/>
              </a:spcAft>
              <a:buNone/>
            </a:pPr>
            <a:endParaRPr lang="en-US" sz="1700"/>
          </a:p>
          <a:p>
            <a:pPr marL="0" indent="0">
              <a:spcBef>
                <a:spcPts val="0"/>
              </a:spcBef>
              <a:spcAft>
                <a:spcPts val="600"/>
              </a:spcAft>
              <a:buNone/>
            </a:pPr>
            <a:r>
              <a:rPr lang="en-US" sz="1700" b="1"/>
              <a:t>Short‑Term Workforce Training Parity (Fund Code 1622) </a:t>
            </a:r>
            <a:r>
              <a:rPr lang="en-US" sz="1700"/>
              <a:t>– Twelve million fifty‑one thousand four hundred seventy‑seven dollars ($12,051,477) in recurring funds for each fiscal year of the 2019‑2021 fiscal biennium for short‑term continuing education and workforce development courses leading to industry credentials. These funds shall be used to reduce the full‑time equivalent (FTE) enrollment determination disparity between short‑term workforce training and curriculum programs.</a:t>
            </a:r>
          </a:p>
        </p:txBody>
      </p:sp>
    </p:spTree>
    <p:extLst>
      <p:ext uri="{BB962C8B-B14F-4D97-AF65-F5344CB8AC3E}">
        <p14:creationId xmlns:p14="http://schemas.microsoft.com/office/powerpoint/2010/main" val="281681636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5016AEC-0320-4ED0-8ECB-FE11DDDFE1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D3CDB30C-1F82-41E6-A067-831D6E89184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3" y="0"/>
            <a:ext cx="12191695" cy="6858000"/>
          </a:xfrm>
          <a:prstGeom prst="rect">
            <a:avLst/>
          </a:prstGeo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2DDA86DD-F997-4F66-A87C-5B58AB6D19E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891540"/>
            <a:ext cx="722376" cy="5071110"/>
          </a:xfrm>
          <a:prstGeom prst="rect">
            <a:avLst/>
          </a:prstGeom>
          <a:solidFill>
            <a:srgbClr val="4C525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D241B827-437E-40A3-A732-669230D6A5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02435" y="891540"/>
            <a:ext cx="10989565" cy="5071110"/>
          </a:xfrm>
          <a:prstGeom prst="rect">
            <a:avLst/>
          </a:prstGeom>
          <a:solidFill>
            <a:schemeClr val="bg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82FBBA8-61EA-440B-9056-3D2CE11BBEF7}"/>
              </a:ext>
            </a:extLst>
          </p:cNvPr>
          <p:cNvSpPr>
            <a:spLocks noGrp="1"/>
          </p:cNvSpPr>
          <p:nvPr>
            <p:ph type="title"/>
          </p:nvPr>
        </p:nvSpPr>
        <p:spPr>
          <a:xfrm>
            <a:off x="1523984" y="1054121"/>
            <a:ext cx="9465131" cy="1184111"/>
          </a:xfrm>
        </p:spPr>
        <p:txBody>
          <a:bodyPr>
            <a:normAutofit/>
          </a:bodyPr>
          <a:lstStyle/>
          <a:p>
            <a:r>
              <a:rPr lang="en-US" dirty="0"/>
              <a:t>Session Law 2019-235: Jails</a:t>
            </a:r>
          </a:p>
        </p:txBody>
      </p:sp>
      <p:sp>
        <p:nvSpPr>
          <p:cNvPr id="3" name="Content Placeholder 2">
            <a:extLst>
              <a:ext uri="{FF2B5EF4-FFF2-40B4-BE49-F238E27FC236}">
                <a16:creationId xmlns:a16="http://schemas.microsoft.com/office/drawing/2014/main" id="{20AB65F9-D5C9-41E7-912A-34831692A1F6}"/>
              </a:ext>
            </a:extLst>
          </p:cNvPr>
          <p:cNvSpPr>
            <a:spLocks noGrp="1"/>
          </p:cNvSpPr>
          <p:nvPr>
            <p:ph idx="1"/>
          </p:nvPr>
        </p:nvSpPr>
        <p:spPr>
          <a:xfrm>
            <a:off x="1524000" y="2399099"/>
            <a:ext cx="9465564" cy="3400969"/>
          </a:xfrm>
        </p:spPr>
        <p:txBody>
          <a:bodyPr>
            <a:normAutofit/>
          </a:bodyPr>
          <a:lstStyle/>
          <a:p>
            <a:pPr marL="0" indent="0">
              <a:buNone/>
            </a:pPr>
            <a:r>
              <a:rPr lang="en-US" sz="2400" b="1"/>
              <a:t>ALLOW COMMUNITY COLLEGES TO EARN FTE FOR INSTRUCTION IN LOCAL JAILS</a:t>
            </a:r>
            <a:endParaRPr lang="en-US" sz="2400"/>
          </a:p>
          <a:p>
            <a:pPr marL="0" indent="0">
              <a:buNone/>
            </a:pPr>
            <a:r>
              <a:rPr lang="en-US" sz="2400" b="1"/>
              <a:t>SECTION 3.4.(a)</a:t>
            </a:r>
            <a:r>
              <a:rPr lang="en-US" sz="2400"/>
              <a:t>  Section 8.3(b) of S.L. 2010‑31 reads as rewritten:</a:t>
            </a:r>
          </a:p>
          <a:p>
            <a:pPr marL="0" indent="0">
              <a:buNone/>
            </a:pPr>
            <a:r>
              <a:rPr lang="en-US" sz="2400"/>
              <a:t>"</a:t>
            </a:r>
            <a:r>
              <a:rPr lang="en-US" sz="2400" b="1"/>
              <a:t>SECTION 8.3.(b)</a:t>
            </a:r>
            <a:r>
              <a:rPr lang="en-US" sz="2400"/>
              <a:t>  Courses in federal prisons </a:t>
            </a:r>
            <a:r>
              <a:rPr lang="en-US" sz="2400" strike="sngStrike"/>
              <a:t>or local jails </a:t>
            </a:r>
            <a:r>
              <a:rPr lang="en-US" sz="2400"/>
              <a:t>shall not earn regular budget full‑time equivalents, but may be offered on a self‑supporting basis."</a:t>
            </a:r>
          </a:p>
          <a:p>
            <a:endParaRPr lang="en-US" sz="2400"/>
          </a:p>
        </p:txBody>
      </p:sp>
    </p:spTree>
    <p:extLst>
      <p:ext uri="{BB962C8B-B14F-4D97-AF65-F5344CB8AC3E}">
        <p14:creationId xmlns:p14="http://schemas.microsoft.com/office/powerpoint/2010/main" val="270760434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488333BA-AE6E-427A-9B16-A39C8073F4E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F98ED85F-DCEE-4B50-802E-71A6E3E12B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21564" y="320040"/>
            <a:ext cx="11548872" cy="6217920"/>
          </a:xfrm>
          <a:prstGeom prst="rect">
            <a:avLst/>
          </a:prstGeom>
          <a:solidFill>
            <a:schemeClr val="bg1"/>
          </a:solidFill>
          <a:ln w="127000" cap="sq" cmpd="thinThick">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10A337D-1C76-477A-BBBE-FBD0A9786318}"/>
              </a:ext>
            </a:extLst>
          </p:cNvPr>
          <p:cNvSpPr>
            <a:spLocks noGrp="1"/>
          </p:cNvSpPr>
          <p:nvPr>
            <p:ph type="title"/>
          </p:nvPr>
        </p:nvSpPr>
        <p:spPr>
          <a:xfrm>
            <a:off x="644893" y="113256"/>
            <a:ext cx="10515600" cy="1325563"/>
          </a:xfrm>
        </p:spPr>
        <p:txBody>
          <a:bodyPr>
            <a:normAutofit/>
          </a:bodyPr>
          <a:lstStyle/>
          <a:p>
            <a:r>
              <a:rPr lang="en-US" dirty="0"/>
              <a:t>Session Law 2019-235</a:t>
            </a:r>
          </a:p>
        </p:txBody>
      </p:sp>
      <p:sp>
        <p:nvSpPr>
          <p:cNvPr id="3" name="Content Placeholder 2">
            <a:extLst>
              <a:ext uri="{FF2B5EF4-FFF2-40B4-BE49-F238E27FC236}">
                <a16:creationId xmlns:a16="http://schemas.microsoft.com/office/drawing/2014/main" id="{0507EC74-1DCE-4863-81B6-6CA189F4E160}"/>
              </a:ext>
            </a:extLst>
          </p:cNvPr>
          <p:cNvSpPr>
            <a:spLocks noGrp="1"/>
          </p:cNvSpPr>
          <p:nvPr>
            <p:ph idx="1"/>
          </p:nvPr>
        </p:nvSpPr>
        <p:spPr>
          <a:xfrm>
            <a:off x="644893" y="1232034"/>
            <a:ext cx="10708907" cy="4994141"/>
          </a:xfrm>
        </p:spPr>
        <p:txBody>
          <a:bodyPr>
            <a:normAutofit fontScale="92500" lnSpcReduction="10000"/>
          </a:bodyPr>
          <a:lstStyle/>
          <a:p>
            <a:pPr marL="0" indent="0">
              <a:spcBef>
                <a:spcPts val="0"/>
              </a:spcBef>
              <a:spcAft>
                <a:spcPts val="600"/>
              </a:spcAft>
              <a:buNone/>
            </a:pPr>
            <a:r>
              <a:rPr lang="en-US" sz="1600" b="1" dirty="0"/>
              <a:t>SECTION 3.4.(b)</a:t>
            </a:r>
            <a:r>
              <a:rPr lang="en-US" sz="1600" dirty="0"/>
              <a:t>  G.S. 115D‑5 reads as rewritten:</a:t>
            </a:r>
          </a:p>
          <a:p>
            <a:pPr marL="0" indent="0">
              <a:spcBef>
                <a:spcPts val="0"/>
              </a:spcBef>
              <a:spcAft>
                <a:spcPts val="600"/>
              </a:spcAft>
              <a:buNone/>
            </a:pPr>
            <a:r>
              <a:rPr lang="en-US" sz="1600" dirty="0"/>
              <a:t>"§ 115D‑5.  Administration of institutions by State Board of Community Colleges; personnel exempt from North Carolina Human Resources Act; extension courses; tuition waiver; in‑plant training; contracting, etc., for establishment and operation of extension units of the community college system; use of existing public school facilities.…</a:t>
            </a:r>
          </a:p>
          <a:p>
            <a:pPr marL="0" indent="0">
              <a:spcBef>
                <a:spcPts val="0"/>
              </a:spcBef>
              <a:spcAft>
                <a:spcPts val="600"/>
              </a:spcAft>
              <a:buNone/>
            </a:pPr>
            <a:endParaRPr lang="en-US" sz="1600" dirty="0"/>
          </a:p>
          <a:p>
            <a:pPr marL="0" indent="0">
              <a:spcBef>
                <a:spcPts val="0"/>
              </a:spcBef>
              <a:spcAft>
                <a:spcPts val="600"/>
              </a:spcAft>
              <a:buNone/>
            </a:pPr>
            <a:r>
              <a:rPr lang="en-US" sz="1600" dirty="0"/>
              <a:t>(c)        No course of instruction shall be offered by any community college at State expense or partial State expense to any captive or co‑opted group of students, as defined by the State Board of Community Colleges, without prior approval of the State Board of Community Colleges. All course offerings approved for State prison inmates </a:t>
            </a:r>
            <a:r>
              <a:rPr lang="en-US" sz="1600" u="sng" dirty="0"/>
              <a:t>or prisoners in local jails </a:t>
            </a:r>
            <a:r>
              <a:rPr lang="en-US" sz="1600" dirty="0"/>
              <a:t>must be tied to clearly identified job skills, transition needs, or both. Approval by the State Board of Community Colleges shall be presumed to constitute approval of both the course and the group served by that institution. The State Board of Community Colleges may delegate to the President the power to make an initial approval, with final approval to be made by the State Board of Community Colleges. A course taught without such approval will not yield any full‑time equivalent students, as defined by the State Board of Community Colleges.</a:t>
            </a:r>
          </a:p>
          <a:p>
            <a:pPr marL="0" indent="0">
              <a:spcBef>
                <a:spcPts val="0"/>
              </a:spcBef>
              <a:spcAft>
                <a:spcPts val="600"/>
              </a:spcAft>
              <a:buNone/>
            </a:pPr>
            <a:endParaRPr lang="en-US" sz="1600" dirty="0"/>
          </a:p>
          <a:p>
            <a:pPr marL="0" indent="0">
              <a:spcBef>
                <a:spcPts val="0"/>
              </a:spcBef>
              <a:spcAft>
                <a:spcPts val="600"/>
              </a:spcAft>
              <a:buNone/>
            </a:pPr>
            <a:r>
              <a:rPr lang="en-US" sz="1600" dirty="0"/>
              <a:t>(c1)      Community colleges shall report full‑time equivalent (FTE) student hours for correction education programs on the basis of </a:t>
            </a:r>
            <a:r>
              <a:rPr lang="en-US" sz="1600" strike="sngStrike" dirty="0"/>
              <a:t>contact hours rather than </a:t>
            </a:r>
            <a:r>
              <a:rPr lang="en-US" sz="1600" dirty="0"/>
              <a:t>student membership hours. No community college shall operate a multi‑entry/multi‑exit class or program in a prison facility, except for a literacy class or program.</a:t>
            </a:r>
          </a:p>
          <a:p>
            <a:pPr marL="0" indent="0">
              <a:spcBef>
                <a:spcPts val="0"/>
              </a:spcBef>
              <a:spcAft>
                <a:spcPts val="600"/>
              </a:spcAft>
              <a:buNone/>
            </a:pPr>
            <a:endParaRPr lang="en-US" sz="1600" dirty="0"/>
          </a:p>
          <a:p>
            <a:pPr marL="0" indent="0">
              <a:spcBef>
                <a:spcPts val="0"/>
              </a:spcBef>
              <a:spcAft>
                <a:spcPts val="600"/>
              </a:spcAft>
              <a:buNone/>
            </a:pPr>
            <a:r>
              <a:rPr lang="en-US" sz="1600" dirty="0"/>
              <a:t>The State Board shall work with the Division of Adult Correction and Juvenile Justice of the Department of Public Safety on offering classes and programs that match the average length of stay of an inmate in a prison facility.….“</a:t>
            </a:r>
          </a:p>
          <a:p>
            <a:pPr marL="0" indent="0">
              <a:spcBef>
                <a:spcPts val="0"/>
              </a:spcBef>
              <a:spcAft>
                <a:spcPts val="600"/>
              </a:spcAft>
              <a:buNone/>
            </a:pPr>
            <a:endParaRPr lang="en-US" sz="1600" dirty="0"/>
          </a:p>
          <a:p>
            <a:pPr marL="0" indent="0">
              <a:spcBef>
                <a:spcPts val="0"/>
              </a:spcBef>
              <a:spcAft>
                <a:spcPts val="600"/>
              </a:spcAft>
              <a:buNone/>
            </a:pPr>
            <a:r>
              <a:rPr lang="en-US" sz="1600" b="1" dirty="0"/>
              <a:t>SECTION 3.4.(c)</a:t>
            </a:r>
            <a:r>
              <a:rPr lang="en-US" sz="1600" dirty="0"/>
              <a:t>  Beginning with the 2019‑2020 academic year, community college courses offered in local jails shall earn regular budget full‑time equivalents.</a:t>
            </a:r>
          </a:p>
        </p:txBody>
      </p:sp>
    </p:spTree>
    <p:extLst>
      <p:ext uri="{BB962C8B-B14F-4D97-AF65-F5344CB8AC3E}">
        <p14:creationId xmlns:p14="http://schemas.microsoft.com/office/powerpoint/2010/main" val="189215735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A5F185B5-6FB4-45DC-9AE7-F7A26BD7E78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1"/>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EA5B116B-4263-41E0-B09F-AAFE919C097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466491" y="655607"/>
            <a:ext cx="10725509" cy="5450868"/>
          </a:xfrm>
          <a:prstGeom prst="rect">
            <a:avLst/>
          </a:prstGeom>
          <a:solidFill>
            <a:schemeClr val="bg2">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EEBD4A8-E749-47E4-8F53-AA6D47A138B8}"/>
              </a:ext>
            </a:extLst>
          </p:cNvPr>
          <p:cNvSpPr>
            <a:spLocks noGrp="1"/>
          </p:cNvSpPr>
          <p:nvPr>
            <p:ph type="title"/>
          </p:nvPr>
        </p:nvSpPr>
        <p:spPr>
          <a:xfrm>
            <a:off x="434409" y="773011"/>
            <a:ext cx="10537898" cy="2108203"/>
          </a:xfrm>
        </p:spPr>
        <p:txBody>
          <a:bodyPr anchor="b">
            <a:normAutofit/>
          </a:bodyPr>
          <a:lstStyle/>
          <a:p>
            <a:r>
              <a:rPr lang="en-US" sz="4800"/>
              <a:t>Session Law 2019-235: Waivers</a:t>
            </a:r>
          </a:p>
        </p:txBody>
      </p:sp>
      <p:sp>
        <p:nvSpPr>
          <p:cNvPr id="3" name="Content Placeholder 2">
            <a:extLst>
              <a:ext uri="{FF2B5EF4-FFF2-40B4-BE49-F238E27FC236}">
                <a16:creationId xmlns:a16="http://schemas.microsoft.com/office/drawing/2014/main" id="{6C1EBE88-82DE-4237-A47B-2F45D1C33AAA}"/>
              </a:ext>
            </a:extLst>
          </p:cNvPr>
          <p:cNvSpPr>
            <a:spLocks noGrp="1"/>
          </p:cNvSpPr>
          <p:nvPr>
            <p:ph idx="1"/>
          </p:nvPr>
        </p:nvSpPr>
        <p:spPr>
          <a:xfrm>
            <a:off x="1864196" y="3067666"/>
            <a:ext cx="8666150" cy="2790394"/>
          </a:xfrm>
        </p:spPr>
        <p:txBody>
          <a:bodyPr anchor="t">
            <a:normAutofit/>
          </a:bodyPr>
          <a:lstStyle/>
          <a:p>
            <a:endParaRPr lang="en-US" sz="1800"/>
          </a:p>
          <a:p>
            <a:pPr marL="0" indent="0">
              <a:buNone/>
            </a:pPr>
            <a:r>
              <a:rPr lang="en-US" sz="1800"/>
              <a:t>Campus police agencies of private institutions of higher education certified by the Attorney General pursuant to Chapter 74G of the General Statutes.</a:t>
            </a:r>
          </a:p>
          <a:p>
            <a:pPr marL="0" indent="0">
              <a:buNone/>
            </a:pPr>
            <a:endParaRPr lang="en-US" sz="1800"/>
          </a:p>
          <a:p>
            <a:pPr marL="0" indent="0">
              <a:buNone/>
            </a:pPr>
            <a:r>
              <a:rPr lang="en-US" sz="1800"/>
              <a:t>Waive Tuition/Dependents of Fallen Correctional Officers</a:t>
            </a:r>
          </a:p>
        </p:txBody>
      </p:sp>
      <p:cxnSp>
        <p:nvCxnSpPr>
          <p:cNvPr id="12" name="Straight Connector 11">
            <a:extLst>
              <a:ext uri="{FF2B5EF4-FFF2-40B4-BE49-F238E27FC236}">
                <a16:creationId xmlns:a16="http://schemas.microsoft.com/office/drawing/2014/main" id="{B5F2DA1D-C1F2-44D4-8BB3-F29B9DD0B2F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6118001"/>
            <a:ext cx="12192000" cy="0"/>
          </a:xfrm>
          <a:prstGeom prst="line">
            <a:avLst/>
          </a:prstGeom>
          <a:ln w="9525" cap="rnd">
            <a:solidFill>
              <a:schemeClr val="accent1"/>
            </a:solidFill>
            <a:prstDash val="dash"/>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A6C6FECB-D48F-4DB7-A7B4-3A9E377B13C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11365990" y="5610"/>
            <a:ext cx="0" cy="6858000"/>
          </a:xfrm>
          <a:prstGeom prst="line">
            <a:avLst/>
          </a:prstGeom>
          <a:ln w="9525" cap="rnd">
            <a:solidFill>
              <a:schemeClr val="accent1"/>
            </a:solidFill>
            <a:prstDash val="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2690778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0AE0DC-64E9-494E-ADEF-6143F7EA4EBA}"/>
              </a:ext>
            </a:extLst>
          </p:cNvPr>
          <p:cNvSpPr>
            <a:spLocks noGrp="1"/>
          </p:cNvSpPr>
          <p:nvPr>
            <p:ph type="title"/>
          </p:nvPr>
        </p:nvSpPr>
        <p:spPr/>
        <p:txBody>
          <a:bodyPr/>
          <a:lstStyle/>
          <a:p>
            <a:r>
              <a:rPr lang="en-US" dirty="0"/>
              <a:t>Impact</a:t>
            </a:r>
          </a:p>
        </p:txBody>
      </p:sp>
      <p:sp>
        <p:nvSpPr>
          <p:cNvPr id="4" name="Text Placeholder 3">
            <a:extLst>
              <a:ext uri="{FF2B5EF4-FFF2-40B4-BE49-F238E27FC236}">
                <a16:creationId xmlns:a16="http://schemas.microsoft.com/office/drawing/2014/main" id="{C8B09F22-A9BB-4088-BF71-9AEF4EB496A0}"/>
              </a:ext>
            </a:extLst>
          </p:cNvPr>
          <p:cNvSpPr>
            <a:spLocks noGrp="1"/>
          </p:cNvSpPr>
          <p:nvPr>
            <p:ph type="body" idx="1"/>
          </p:nvPr>
        </p:nvSpPr>
        <p:spPr/>
        <p:txBody>
          <a:bodyPr/>
          <a:lstStyle/>
          <a:p>
            <a:r>
              <a:rPr lang="en-US" dirty="0"/>
              <a:t>Reporting and Trends</a:t>
            </a:r>
          </a:p>
        </p:txBody>
      </p:sp>
    </p:spTree>
    <p:extLst>
      <p:ext uri="{BB962C8B-B14F-4D97-AF65-F5344CB8AC3E}">
        <p14:creationId xmlns:p14="http://schemas.microsoft.com/office/powerpoint/2010/main" val="17264861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4A70F4F6-8761-4016-931A-4535464E4C2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3">
            <a:extLst>
              <a:ext uri="{FF2B5EF4-FFF2-40B4-BE49-F238E27FC236}">
                <a16:creationId xmlns:a16="http://schemas.microsoft.com/office/drawing/2014/main" id="{EAC3E010-29FF-4693-AE4D-6D6EFAF2EAB4}"/>
              </a:ext>
            </a:extLst>
          </p:cNvPr>
          <p:cNvSpPr>
            <a:spLocks noGrp="1"/>
          </p:cNvSpPr>
          <p:nvPr>
            <p:ph type="title"/>
          </p:nvPr>
        </p:nvSpPr>
        <p:spPr>
          <a:xfrm>
            <a:off x="1033272" y="954284"/>
            <a:ext cx="10513106" cy="2943432"/>
          </a:xfrm>
        </p:spPr>
        <p:txBody>
          <a:bodyPr vert="horz" lIns="91440" tIns="45720" rIns="91440" bIns="45720" rtlCol="0" anchor="b">
            <a:normAutofit/>
          </a:bodyPr>
          <a:lstStyle/>
          <a:p>
            <a:r>
              <a:rPr lang="en-US" sz="8000" kern="1200">
                <a:solidFill>
                  <a:schemeClr val="tx1"/>
                </a:solidFill>
                <a:latin typeface="+mj-lt"/>
                <a:ea typeface="+mj-ea"/>
                <a:cs typeface="+mj-cs"/>
              </a:rPr>
              <a:t>Emergency Response</a:t>
            </a:r>
          </a:p>
        </p:txBody>
      </p:sp>
      <p:sp>
        <p:nvSpPr>
          <p:cNvPr id="5" name="Text Placeholder 4">
            <a:extLst>
              <a:ext uri="{FF2B5EF4-FFF2-40B4-BE49-F238E27FC236}">
                <a16:creationId xmlns:a16="http://schemas.microsoft.com/office/drawing/2014/main" id="{503C8B74-7A3D-4044-99B4-C34DE5CBED1A}"/>
              </a:ext>
            </a:extLst>
          </p:cNvPr>
          <p:cNvSpPr>
            <a:spLocks noGrp="1"/>
          </p:cNvSpPr>
          <p:nvPr>
            <p:ph type="body" idx="1"/>
          </p:nvPr>
        </p:nvSpPr>
        <p:spPr>
          <a:xfrm>
            <a:off x="1033272" y="4262016"/>
            <a:ext cx="10513106" cy="1242688"/>
          </a:xfrm>
        </p:spPr>
        <p:txBody>
          <a:bodyPr vert="horz" lIns="91440" tIns="45720" rIns="91440" bIns="45720" rtlCol="0" anchor="t">
            <a:normAutofit/>
          </a:bodyPr>
          <a:lstStyle/>
          <a:p>
            <a:r>
              <a:rPr lang="en-US" sz="3200" kern="1200">
                <a:solidFill>
                  <a:schemeClr val="tx1"/>
                </a:solidFill>
                <a:latin typeface="+mn-lt"/>
                <a:ea typeface="+mn-ea"/>
                <a:cs typeface="+mn-cs"/>
              </a:rPr>
              <a:t>System Office / State Board of Community Colleges</a:t>
            </a:r>
          </a:p>
        </p:txBody>
      </p:sp>
      <p:sp>
        <p:nvSpPr>
          <p:cNvPr id="12" name="Rectangle 11">
            <a:extLst>
              <a:ext uri="{FF2B5EF4-FFF2-40B4-BE49-F238E27FC236}">
                <a16:creationId xmlns:a16="http://schemas.microsoft.com/office/drawing/2014/main" id="{A5271697-90F1-4A23-8EF2-0179F2EAFA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1"/>
            <a:ext cx="606972" cy="3233984"/>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4" name="Group 13">
            <a:extLst>
              <a:ext uri="{FF2B5EF4-FFF2-40B4-BE49-F238E27FC236}">
                <a16:creationId xmlns:a16="http://schemas.microsoft.com/office/drawing/2014/main" id="{B4C49FD3-CD95-4BA4-8BD3-B4A4C6844FC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88720" y="73152"/>
            <a:ext cx="1178966" cy="232963"/>
            <a:chOff x="5422392" y="64008"/>
            <a:chExt cx="1178966" cy="232963"/>
          </a:xfrm>
        </p:grpSpPr>
        <p:sp>
          <p:nvSpPr>
            <p:cNvPr id="15" name="Rectangle 64">
              <a:extLst>
                <a:ext uri="{FF2B5EF4-FFF2-40B4-BE49-F238E27FC236}">
                  <a16:creationId xmlns:a16="http://schemas.microsoft.com/office/drawing/2014/main" id="{194125EE-68A0-44AF-9565-81EF0F31186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22213" y="6400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66">
              <a:extLst>
                <a:ext uri="{FF2B5EF4-FFF2-40B4-BE49-F238E27FC236}">
                  <a16:creationId xmlns:a16="http://schemas.microsoft.com/office/drawing/2014/main" id="{47D98E13-5DFC-4FC3-B217-18D7503F2DC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22213" y="237744"/>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64">
              <a:extLst>
                <a:ext uri="{FF2B5EF4-FFF2-40B4-BE49-F238E27FC236}">
                  <a16:creationId xmlns:a16="http://schemas.microsoft.com/office/drawing/2014/main" id="{1208B249-52C1-45B2-94CA-7FCF767BD53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7258" y="6400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66">
              <a:extLst>
                <a:ext uri="{FF2B5EF4-FFF2-40B4-BE49-F238E27FC236}">
                  <a16:creationId xmlns:a16="http://schemas.microsoft.com/office/drawing/2014/main" id="{8E8EC538-BB99-4192-A555-FD23D92C5C3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7258" y="237744"/>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64">
              <a:extLst>
                <a:ext uri="{FF2B5EF4-FFF2-40B4-BE49-F238E27FC236}">
                  <a16:creationId xmlns:a16="http://schemas.microsoft.com/office/drawing/2014/main" id="{C818F7CD-D8C3-4B0E-8332-5F5D23675C7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672303" y="6400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66">
              <a:extLst>
                <a:ext uri="{FF2B5EF4-FFF2-40B4-BE49-F238E27FC236}">
                  <a16:creationId xmlns:a16="http://schemas.microsoft.com/office/drawing/2014/main" id="{BA3A1026-C945-44C7-95BC-3BF4551EF3F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672303" y="237744"/>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64">
              <a:extLst>
                <a:ext uri="{FF2B5EF4-FFF2-40B4-BE49-F238E27FC236}">
                  <a16:creationId xmlns:a16="http://schemas.microsoft.com/office/drawing/2014/main" id="{E7A2271E-1BF0-4DBF-BDC5-8205DFE2B78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547347" y="6400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66">
              <a:extLst>
                <a:ext uri="{FF2B5EF4-FFF2-40B4-BE49-F238E27FC236}">
                  <a16:creationId xmlns:a16="http://schemas.microsoft.com/office/drawing/2014/main" id="{FC359C9B-D7DB-4D67-BC20-0ED526C67E4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547347" y="237744"/>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64">
              <a:extLst>
                <a:ext uri="{FF2B5EF4-FFF2-40B4-BE49-F238E27FC236}">
                  <a16:creationId xmlns:a16="http://schemas.microsoft.com/office/drawing/2014/main" id="{5DA7CDCF-326D-40F3-9FA1-F6B696E8FF7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422392" y="6400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66">
              <a:extLst>
                <a:ext uri="{FF2B5EF4-FFF2-40B4-BE49-F238E27FC236}">
                  <a16:creationId xmlns:a16="http://schemas.microsoft.com/office/drawing/2014/main" id="{42EAB6A2-C79F-4E11-BA2B-823945037EF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422392" y="237744"/>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64">
              <a:extLst>
                <a:ext uri="{FF2B5EF4-FFF2-40B4-BE49-F238E27FC236}">
                  <a16:creationId xmlns:a16="http://schemas.microsoft.com/office/drawing/2014/main" id="{0409AE1C-32E7-42F0-8174-D8EC28D1DD1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546990" y="6400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66">
              <a:extLst>
                <a:ext uri="{FF2B5EF4-FFF2-40B4-BE49-F238E27FC236}">
                  <a16:creationId xmlns:a16="http://schemas.microsoft.com/office/drawing/2014/main" id="{6D094018-4CC4-4507-BD21-223B12217DF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546990" y="237744"/>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64">
              <a:extLst>
                <a:ext uri="{FF2B5EF4-FFF2-40B4-BE49-F238E27FC236}">
                  <a16:creationId xmlns:a16="http://schemas.microsoft.com/office/drawing/2014/main" id="{4971B5B3-87D2-49C1-9AD0-984AF7579CC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22035" y="6400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66">
              <a:extLst>
                <a:ext uri="{FF2B5EF4-FFF2-40B4-BE49-F238E27FC236}">
                  <a16:creationId xmlns:a16="http://schemas.microsoft.com/office/drawing/2014/main" id="{7F8CC77F-5D16-46D1-9E76-844D3D54B1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22035" y="237744"/>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64">
              <a:extLst>
                <a:ext uri="{FF2B5EF4-FFF2-40B4-BE49-F238E27FC236}">
                  <a16:creationId xmlns:a16="http://schemas.microsoft.com/office/drawing/2014/main" id="{3136B198-9314-404B-9B2A-B12F1C81E84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97080" y="6400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66">
              <a:extLst>
                <a:ext uri="{FF2B5EF4-FFF2-40B4-BE49-F238E27FC236}">
                  <a16:creationId xmlns:a16="http://schemas.microsoft.com/office/drawing/2014/main" id="{3AD2B785-CD5F-4846-8278-FD202F836F0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97080" y="237744"/>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64">
              <a:extLst>
                <a:ext uri="{FF2B5EF4-FFF2-40B4-BE49-F238E27FC236}">
                  <a16:creationId xmlns:a16="http://schemas.microsoft.com/office/drawing/2014/main" id="{3C6BD3BE-D8A5-4561-9641-5F579267C5D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72124" y="6400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66">
              <a:extLst>
                <a:ext uri="{FF2B5EF4-FFF2-40B4-BE49-F238E27FC236}">
                  <a16:creationId xmlns:a16="http://schemas.microsoft.com/office/drawing/2014/main" id="{883722C6-0687-4FBC-924C-022C334B355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72124" y="237744"/>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64">
              <a:extLst>
                <a:ext uri="{FF2B5EF4-FFF2-40B4-BE49-F238E27FC236}">
                  <a16:creationId xmlns:a16="http://schemas.microsoft.com/office/drawing/2014/main" id="{50E3342E-EFDF-4EE7-A275-A46FE15FD9F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47169" y="6400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66">
              <a:extLst>
                <a:ext uri="{FF2B5EF4-FFF2-40B4-BE49-F238E27FC236}">
                  <a16:creationId xmlns:a16="http://schemas.microsoft.com/office/drawing/2014/main" id="{02A591D3-77C5-427A-84E7-5040F9C17B3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47169" y="237744"/>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6" name="Rectangle 35">
            <a:extLst>
              <a:ext uri="{FF2B5EF4-FFF2-40B4-BE49-F238E27FC236}">
                <a16:creationId xmlns:a16="http://schemas.microsoft.com/office/drawing/2014/main" id="{D9F5512A-48E1-4C07-B75E-3CCC517B68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3233984"/>
            <a:ext cx="606972" cy="362401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31406074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40456F-2F33-470D-AC9C-DCE10BDFC216}"/>
              </a:ext>
            </a:extLst>
          </p:cNvPr>
          <p:cNvSpPr>
            <a:spLocks noGrp="1"/>
          </p:cNvSpPr>
          <p:nvPr>
            <p:ph type="title"/>
          </p:nvPr>
        </p:nvSpPr>
        <p:spPr/>
        <p:txBody>
          <a:bodyPr>
            <a:normAutofit/>
          </a:bodyPr>
          <a:lstStyle/>
          <a:p>
            <a:r>
              <a:rPr lang="en-US" b="1" dirty="0"/>
              <a:t>Annual Reporting Period</a:t>
            </a:r>
          </a:p>
        </p:txBody>
      </p:sp>
      <p:sp>
        <p:nvSpPr>
          <p:cNvPr id="5" name="Text Placeholder 4">
            <a:extLst>
              <a:ext uri="{FF2B5EF4-FFF2-40B4-BE49-F238E27FC236}">
                <a16:creationId xmlns:a16="http://schemas.microsoft.com/office/drawing/2014/main" id="{E93CA104-C823-46AF-A650-1507AC8F4CE4}"/>
              </a:ext>
            </a:extLst>
          </p:cNvPr>
          <p:cNvSpPr>
            <a:spLocks noGrp="1"/>
          </p:cNvSpPr>
          <p:nvPr>
            <p:ph type="body" idx="1"/>
          </p:nvPr>
        </p:nvSpPr>
        <p:spPr/>
        <p:txBody>
          <a:bodyPr/>
          <a:lstStyle/>
          <a:p>
            <a:r>
              <a:rPr lang="en-US" dirty="0"/>
              <a:t>Original Language</a:t>
            </a:r>
          </a:p>
        </p:txBody>
      </p:sp>
      <p:sp>
        <p:nvSpPr>
          <p:cNvPr id="6" name="Content Placeholder 5">
            <a:extLst>
              <a:ext uri="{FF2B5EF4-FFF2-40B4-BE49-F238E27FC236}">
                <a16:creationId xmlns:a16="http://schemas.microsoft.com/office/drawing/2014/main" id="{5BFDED4A-8394-4EF7-B8B1-E7EBB9057CBF}"/>
              </a:ext>
            </a:extLst>
          </p:cNvPr>
          <p:cNvSpPr>
            <a:spLocks noGrp="1"/>
          </p:cNvSpPr>
          <p:nvPr>
            <p:ph sz="half" idx="2"/>
          </p:nvPr>
        </p:nvSpPr>
        <p:spPr/>
        <p:txBody>
          <a:bodyPr>
            <a:normAutofit fontScale="62500" lnSpcReduction="20000"/>
          </a:bodyPr>
          <a:lstStyle/>
          <a:p>
            <a:pPr marL="0" indent="0">
              <a:buNone/>
            </a:pPr>
            <a:r>
              <a:rPr lang="en-US" dirty="0"/>
              <a:t>1G SBCCC 100.1</a:t>
            </a:r>
          </a:p>
          <a:p>
            <a:pPr marL="0" indent="0">
              <a:buNone/>
            </a:pPr>
            <a:endParaRPr lang="en-US" dirty="0"/>
          </a:p>
          <a:p>
            <a:pPr marL="0" indent="0">
              <a:buNone/>
            </a:pPr>
            <a:r>
              <a:rPr lang="en-US" dirty="0"/>
              <a:t>(3) “Annual Reporting Period”.</a:t>
            </a:r>
          </a:p>
          <a:p>
            <a:pPr marL="971550" lvl="1" indent="-514350">
              <a:lnSpc>
                <a:spcPct val="120000"/>
              </a:lnSpc>
              <a:buAutoNum type="alphaLcParenBoth"/>
            </a:pPr>
            <a:r>
              <a:rPr lang="en-US" dirty="0"/>
              <a:t>Continuing Education. The annual reporting period for continuing education programs is defined as the Spring Term (Period 1), Summer Term (Period 2), and Fall Term (Period 3) reporting periods in a specified calendar year.</a:t>
            </a:r>
          </a:p>
          <a:p>
            <a:pPr marL="971550" lvl="1" indent="-514350">
              <a:lnSpc>
                <a:spcPct val="120000"/>
              </a:lnSpc>
              <a:buAutoNum type="alphaLcParenBoth"/>
            </a:pPr>
            <a:r>
              <a:rPr lang="en-US" dirty="0"/>
              <a:t>Curriculum. The annual reporting period for curriculum programs is defined as the Summer Term (Period 2), Fall Term (Period 3), and Spring Term (Period 1) reporting periods completed immediately preceding the end (June 30</a:t>
            </a:r>
            <a:r>
              <a:rPr lang="en-US" baseline="30000" dirty="0"/>
              <a:t>th</a:t>
            </a:r>
            <a:r>
              <a:rPr lang="en-US" dirty="0"/>
              <a:t>) of a specified fiscal year.</a:t>
            </a:r>
          </a:p>
        </p:txBody>
      </p:sp>
      <p:sp>
        <p:nvSpPr>
          <p:cNvPr id="7" name="Text Placeholder 6">
            <a:extLst>
              <a:ext uri="{FF2B5EF4-FFF2-40B4-BE49-F238E27FC236}">
                <a16:creationId xmlns:a16="http://schemas.microsoft.com/office/drawing/2014/main" id="{5D080905-7A14-4DD9-8272-5CDC1C34A06D}"/>
              </a:ext>
            </a:extLst>
          </p:cNvPr>
          <p:cNvSpPr>
            <a:spLocks noGrp="1"/>
          </p:cNvSpPr>
          <p:nvPr>
            <p:ph type="body" sz="quarter" idx="3"/>
          </p:nvPr>
        </p:nvSpPr>
        <p:spPr/>
        <p:txBody>
          <a:bodyPr/>
          <a:lstStyle/>
          <a:p>
            <a:r>
              <a:rPr lang="en-US" dirty="0"/>
              <a:t>Amended Language</a:t>
            </a:r>
          </a:p>
        </p:txBody>
      </p:sp>
      <p:sp>
        <p:nvSpPr>
          <p:cNvPr id="9" name="Content Placeholder 8">
            <a:extLst>
              <a:ext uri="{FF2B5EF4-FFF2-40B4-BE49-F238E27FC236}">
                <a16:creationId xmlns:a16="http://schemas.microsoft.com/office/drawing/2014/main" id="{52D433BE-6450-4C0D-9B47-895AFFD1D4B5}"/>
              </a:ext>
            </a:extLst>
          </p:cNvPr>
          <p:cNvSpPr>
            <a:spLocks noGrp="1"/>
          </p:cNvSpPr>
          <p:nvPr>
            <p:ph sz="quarter" idx="4"/>
          </p:nvPr>
        </p:nvSpPr>
        <p:spPr/>
        <p:txBody>
          <a:bodyPr>
            <a:normAutofit fontScale="62500" lnSpcReduction="20000"/>
          </a:bodyPr>
          <a:lstStyle/>
          <a:p>
            <a:pPr marL="0" indent="0">
              <a:buNone/>
            </a:pPr>
            <a:r>
              <a:rPr lang="en-US" dirty="0"/>
              <a:t>1G SBCCC 100.1</a:t>
            </a:r>
          </a:p>
          <a:p>
            <a:pPr marL="0" indent="0">
              <a:buNone/>
            </a:pPr>
            <a:endParaRPr lang="en-US" dirty="0"/>
          </a:p>
          <a:p>
            <a:pPr marL="0" indent="0">
              <a:lnSpc>
                <a:spcPct val="120000"/>
              </a:lnSpc>
              <a:spcBef>
                <a:spcPts val="0"/>
              </a:spcBef>
              <a:buNone/>
              <a:tabLst>
                <a:tab pos="285750" algn="l"/>
              </a:tabLst>
            </a:pPr>
            <a:r>
              <a:rPr lang="en-US" dirty="0"/>
              <a:t>(3) “Annual Reporting Period”. The annual reporting 	period for </a:t>
            </a:r>
            <a:r>
              <a:rPr lang="en-US" b="1" dirty="0"/>
              <a:t>instructional programs </a:t>
            </a:r>
            <a:r>
              <a:rPr lang="en-US" dirty="0"/>
              <a:t>is defined as the 	Summer Term (Period 2), Fall Term (Period 3), and 	Spring Term (Period 1) reporting periods 	completed immediately preceding the end (June 	30</a:t>
            </a:r>
            <a:r>
              <a:rPr lang="en-US" baseline="30000" dirty="0"/>
              <a:t>th</a:t>
            </a:r>
            <a:r>
              <a:rPr lang="en-US" dirty="0"/>
              <a:t>) of a specified fiscal year.</a:t>
            </a:r>
          </a:p>
        </p:txBody>
      </p:sp>
      <p:sp>
        <p:nvSpPr>
          <p:cNvPr id="11" name="Arrow: Right 10">
            <a:extLst>
              <a:ext uri="{FF2B5EF4-FFF2-40B4-BE49-F238E27FC236}">
                <a16:creationId xmlns:a16="http://schemas.microsoft.com/office/drawing/2014/main" id="{67F93898-E3DC-45E7-9A72-E7DB9CBEBD8E}"/>
              </a:ext>
            </a:extLst>
          </p:cNvPr>
          <p:cNvSpPr/>
          <p:nvPr/>
        </p:nvSpPr>
        <p:spPr>
          <a:xfrm>
            <a:off x="836612" y="3278666"/>
            <a:ext cx="5558388" cy="2137406"/>
          </a:xfrm>
          <a:prstGeom prst="rightArrow">
            <a:avLst/>
          </a:prstGeom>
          <a:solidFill>
            <a:schemeClr val="accent1">
              <a:alpha val="15000"/>
            </a:schemeClr>
          </a:solidFill>
          <a:ln>
            <a:solidFill>
              <a:schemeClr val="accent1">
                <a:shade val="50000"/>
                <a:alpha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78771804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D5EA8C-0621-411F-B2DB-517F1FC7B5D0}"/>
              </a:ext>
            </a:extLst>
          </p:cNvPr>
          <p:cNvSpPr>
            <a:spLocks noGrp="1"/>
          </p:cNvSpPr>
          <p:nvPr>
            <p:ph type="title"/>
          </p:nvPr>
        </p:nvSpPr>
        <p:spPr/>
        <p:txBody>
          <a:bodyPr/>
          <a:lstStyle/>
          <a:p>
            <a:r>
              <a:rPr lang="en-US" dirty="0"/>
              <a:t>Annual Reporting Period</a:t>
            </a:r>
          </a:p>
        </p:txBody>
      </p:sp>
      <p:sp>
        <p:nvSpPr>
          <p:cNvPr id="3" name="Content Placeholder 2">
            <a:extLst>
              <a:ext uri="{FF2B5EF4-FFF2-40B4-BE49-F238E27FC236}">
                <a16:creationId xmlns:a16="http://schemas.microsoft.com/office/drawing/2014/main" id="{F3E3BFD5-4299-49F6-9F04-062C8A6A87AA}"/>
              </a:ext>
            </a:extLst>
          </p:cNvPr>
          <p:cNvSpPr>
            <a:spLocks noGrp="1"/>
          </p:cNvSpPr>
          <p:nvPr>
            <p:ph idx="1"/>
          </p:nvPr>
        </p:nvSpPr>
        <p:spPr/>
        <p:txBody>
          <a:bodyPr>
            <a:normAutofit lnSpcReduction="10000"/>
          </a:bodyPr>
          <a:lstStyle/>
          <a:p>
            <a:pPr marL="0" indent="0">
              <a:buNone/>
            </a:pPr>
            <a:r>
              <a:rPr lang="en-US" dirty="0"/>
              <a:t>Historical Reporting Period</a:t>
            </a:r>
          </a:p>
          <a:p>
            <a:pPr marL="0" indent="0">
              <a:buNone/>
            </a:pPr>
            <a:r>
              <a:rPr lang="en-US" dirty="0"/>
              <a:t>CE – Calendar year reporting period</a:t>
            </a:r>
          </a:p>
          <a:p>
            <a:pPr marL="0" indent="0">
              <a:buNone/>
            </a:pPr>
            <a:r>
              <a:rPr lang="en-US" dirty="0"/>
              <a:t>	Spring (Period 1); Summer (Period 2); Fall (Period 3)</a:t>
            </a:r>
          </a:p>
          <a:p>
            <a:pPr marL="0" indent="0">
              <a:buNone/>
            </a:pPr>
            <a:r>
              <a:rPr lang="en-US" dirty="0"/>
              <a:t>CU – Academic year reporting period</a:t>
            </a:r>
          </a:p>
          <a:p>
            <a:pPr marL="0" indent="0">
              <a:buNone/>
            </a:pPr>
            <a:r>
              <a:rPr lang="en-US" dirty="0"/>
              <a:t>	Summer (Period 2); Fall (Period 3); Spring (Period 1)</a:t>
            </a:r>
          </a:p>
          <a:p>
            <a:pPr marL="0" indent="0">
              <a:buNone/>
            </a:pPr>
            <a:endParaRPr lang="en-US" dirty="0"/>
          </a:p>
          <a:p>
            <a:pPr marL="0" indent="0">
              <a:buNone/>
            </a:pPr>
            <a:r>
              <a:rPr lang="en-US" dirty="0"/>
              <a:t>Current Reporting Period</a:t>
            </a:r>
          </a:p>
          <a:p>
            <a:pPr marL="0" indent="0">
              <a:buNone/>
            </a:pPr>
            <a:r>
              <a:rPr lang="en-US" dirty="0"/>
              <a:t>All Program Areas – Academic year reporting period</a:t>
            </a:r>
          </a:p>
          <a:p>
            <a:pPr marL="0" indent="0">
              <a:buNone/>
            </a:pPr>
            <a:r>
              <a:rPr lang="en-US" dirty="0"/>
              <a:t>	Summer (Period 2); Fall (Period 3); Spring (Period 1)</a:t>
            </a:r>
          </a:p>
          <a:p>
            <a:endParaRPr lang="en-US" dirty="0"/>
          </a:p>
        </p:txBody>
      </p:sp>
    </p:spTree>
    <p:extLst>
      <p:ext uri="{BB962C8B-B14F-4D97-AF65-F5344CB8AC3E}">
        <p14:creationId xmlns:p14="http://schemas.microsoft.com/office/powerpoint/2010/main" val="47134000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397736-7888-42A1-A538-2BAB419A01BB}"/>
              </a:ext>
            </a:extLst>
          </p:cNvPr>
          <p:cNvSpPr>
            <a:spLocks noGrp="1"/>
          </p:cNvSpPr>
          <p:nvPr>
            <p:ph type="title"/>
          </p:nvPr>
        </p:nvSpPr>
        <p:spPr/>
        <p:txBody>
          <a:bodyPr/>
          <a:lstStyle/>
          <a:p>
            <a:r>
              <a:rPr lang="en-US" dirty="0"/>
              <a:t>Calendar Year to Annual Reporting Year</a:t>
            </a:r>
          </a:p>
        </p:txBody>
      </p:sp>
      <p:graphicFrame>
        <p:nvGraphicFramePr>
          <p:cNvPr id="4" name="Content Placeholder 3">
            <a:extLst>
              <a:ext uri="{FF2B5EF4-FFF2-40B4-BE49-F238E27FC236}">
                <a16:creationId xmlns:a16="http://schemas.microsoft.com/office/drawing/2014/main" id="{79656FCF-9901-45D3-AC39-C7440F4A3549}"/>
              </a:ext>
            </a:extLst>
          </p:cNvPr>
          <p:cNvGraphicFramePr>
            <a:graphicFrameLocks noGrp="1"/>
          </p:cNvGraphicFramePr>
          <p:nvPr>
            <p:ph idx="1"/>
          </p:nvPr>
        </p:nvGraphicFramePr>
        <p:xfrm>
          <a:off x="838200" y="2131060"/>
          <a:ext cx="10515603" cy="2595880"/>
        </p:xfrm>
        <a:graphic>
          <a:graphicData uri="http://schemas.openxmlformats.org/drawingml/2006/table">
            <a:tbl>
              <a:tblPr firstRow="1" bandRow="1">
                <a:tableStyleId>{5C22544A-7EE6-4342-B048-85BDC9FD1C3A}</a:tableStyleId>
              </a:tblPr>
              <a:tblGrid>
                <a:gridCol w="1502229">
                  <a:extLst>
                    <a:ext uri="{9D8B030D-6E8A-4147-A177-3AD203B41FA5}">
                      <a16:colId xmlns:a16="http://schemas.microsoft.com/office/drawing/2014/main" val="3431448784"/>
                    </a:ext>
                  </a:extLst>
                </a:gridCol>
                <a:gridCol w="1502229">
                  <a:extLst>
                    <a:ext uri="{9D8B030D-6E8A-4147-A177-3AD203B41FA5}">
                      <a16:colId xmlns:a16="http://schemas.microsoft.com/office/drawing/2014/main" val="229304256"/>
                    </a:ext>
                  </a:extLst>
                </a:gridCol>
                <a:gridCol w="1502229">
                  <a:extLst>
                    <a:ext uri="{9D8B030D-6E8A-4147-A177-3AD203B41FA5}">
                      <a16:colId xmlns:a16="http://schemas.microsoft.com/office/drawing/2014/main" val="3771179980"/>
                    </a:ext>
                  </a:extLst>
                </a:gridCol>
                <a:gridCol w="1502229">
                  <a:extLst>
                    <a:ext uri="{9D8B030D-6E8A-4147-A177-3AD203B41FA5}">
                      <a16:colId xmlns:a16="http://schemas.microsoft.com/office/drawing/2014/main" val="3343119648"/>
                    </a:ext>
                  </a:extLst>
                </a:gridCol>
                <a:gridCol w="1502229">
                  <a:extLst>
                    <a:ext uri="{9D8B030D-6E8A-4147-A177-3AD203B41FA5}">
                      <a16:colId xmlns:a16="http://schemas.microsoft.com/office/drawing/2014/main" val="1737836933"/>
                    </a:ext>
                  </a:extLst>
                </a:gridCol>
                <a:gridCol w="1502229">
                  <a:extLst>
                    <a:ext uri="{9D8B030D-6E8A-4147-A177-3AD203B41FA5}">
                      <a16:colId xmlns:a16="http://schemas.microsoft.com/office/drawing/2014/main" val="3469702087"/>
                    </a:ext>
                  </a:extLst>
                </a:gridCol>
                <a:gridCol w="1502229">
                  <a:extLst>
                    <a:ext uri="{9D8B030D-6E8A-4147-A177-3AD203B41FA5}">
                      <a16:colId xmlns:a16="http://schemas.microsoft.com/office/drawing/2014/main" val="2576550825"/>
                    </a:ext>
                  </a:extLst>
                </a:gridCol>
              </a:tblGrid>
              <a:tr h="370840">
                <a:tc>
                  <a:txBody>
                    <a:bodyPr/>
                    <a:lstStyle/>
                    <a:p>
                      <a:endParaRPr lang="en-US" dirty="0"/>
                    </a:p>
                  </a:txBody>
                  <a:tcPr/>
                </a:tc>
                <a:tc gridSpan="3">
                  <a:txBody>
                    <a:bodyPr/>
                    <a:lstStyle/>
                    <a:p>
                      <a:pPr algn="ctr" fontAlgn="b"/>
                      <a:r>
                        <a:rPr lang="en-US" sz="2000" b="1" i="0" u="none" strike="noStrike" dirty="0">
                          <a:solidFill>
                            <a:srgbClr val="000000"/>
                          </a:solidFill>
                          <a:effectLst/>
                          <a:latin typeface="Tahoma" panose="020B0604030504040204" pitchFamily="34" charset="0"/>
                        </a:rPr>
                        <a:t>Calendar Years</a:t>
                      </a:r>
                    </a:p>
                  </a:txBody>
                  <a:tcPr marL="9525" marR="9525" marT="9525" marB="0" anchor="ctr"/>
                </a:tc>
                <a:tc hMerge="1">
                  <a:txBody>
                    <a:bodyPr/>
                    <a:lstStyle/>
                    <a:p>
                      <a:pPr algn="l" fontAlgn="b"/>
                      <a:endParaRPr lang="en-US" sz="2000" b="1" i="0" u="none" strike="noStrike" dirty="0">
                        <a:solidFill>
                          <a:srgbClr val="000000"/>
                        </a:solidFill>
                        <a:effectLst/>
                        <a:latin typeface="Tahoma" panose="020B0604030504040204" pitchFamily="34" charset="0"/>
                      </a:endParaRPr>
                    </a:p>
                  </a:txBody>
                  <a:tcPr marL="9525" marR="9525" marT="9525" marB="0" anchor="b"/>
                </a:tc>
                <a:tc hMerge="1">
                  <a:txBody>
                    <a:bodyPr/>
                    <a:lstStyle/>
                    <a:p>
                      <a:pPr algn="l" fontAlgn="b"/>
                      <a:endParaRPr lang="en-US" sz="2000" b="1" i="0" u="none" strike="noStrike" dirty="0">
                        <a:solidFill>
                          <a:srgbClr val="000000"/>
                        </a:solidFill>
                        <a:effectLst/>
                        <a:latin typeface="Tahoma" panose="020B0604030504040204" pitchFamily="34" charset="0"/>
                      </a:endParaRPr>
                    </a:p>
                  </a:txBody>
                  <a:tcPr marL="9525" marR="9525" marT="9525" marB="0" anchor="b"/>
                </a:tc>
                <a:tc gridSpan="3">
                  <a:txBody>
                    <a:bodyPr/>
                    <a:lstStyle/>
                    <a:p>
                      <a:pPr algn="ctr" fontAlgn="b"/>
                      <a:r>
                        <a:rPr lang="en-US" sz="2000" b="1" i="0" u="none" strike="noStrike" dirty="0">
                          <a:solidFill>
                            <a:srgbClr val="000000"/>
                          </a:solidFill>
                          <a:effectLst/>
                          <a:latin typeface="Tahoma" panose="020B0604030504040204" pitchFamily="34" charset="0"/>
                        </a:rPr>
                        <a:t>Annual Reporting Years</a:t>
                      </a:r>
                    </a:p>
                  </a:txBody>
                  <a:tcPr marL="9525" marR="9525" marT="9525" marB="0" anchor="ctr"/>
                </a:tc>
                <a:tc hMerge="1">
                  <a:txBody>
                    <a:bodyPr/>
                    <a:lstStyle/>
                    <a:p>
                      <a:pPr algn="l" fontAlgn="b"/>
                      <a:endParaRPr lang="en-US" sz="2000" b="1" i="0" u="none" strike="noStrike" dirty="0">
                        <a:solidFill>
                          <a:srgbClr val="000000"/>
                        </a:solidFill>
                        <a:effectLst/>
                        <a:latin typeface="Tahoma" panose="020B0604030504040204" pitchFamily="34" charset="0"/>
                      </a:endParaRPr>
                    </a:p>
                  </a:txBody>
                  <a:tcPr marL="9525" marR="9525" marT="9525" marB="0" anchor="b"/>
                </a:tc>
                <a:tc hMerge="1">
                  <a:txBody>
                    <a:bodyPr/>
                    <a:lstStyle/>
                    <a:p>
                      <a:pPr algn="l" fontAlgn="b"/>
                      <a:endParaRPr lang="en-US" sz="2000" b="1" i="0" u="none" strike="noStrike" dirty="0">
                        <a:solidFill>
                          <a:srgbClr val="000000"/>
                        </a:solidFill>
                        <a:effectLst/>
                        <a:latin typeface="Tahoma" panose="020B0604030504040204" pitchFamily="34" charset="0"/>
                      </a:endParaRPr>
                    </a:p>
                  </a:txBody>
                  <a:tcPr marL="9525" marR="9525" marT="9525" marB="0" anchor="b"/>
                </a:tc>
                <a:extLst>
                  <a:ext uri="{0D108BD9-81ED-4DB2-BD59-A6C34878D82A}">
                    <a16:rowId xmlns:a16="http://schemas.microsoft.com/office/drawing/2014/main" val="1430022638"/>
                  </a:ext>
                </a:extLst>
              </a:tr>
              <a:tr h="370840">
                <a:tc>
                  <a:txBody>
                    <a:bodyPr/>
                    <a:lstStyle/>
                    <a:p>
                      <a:endParaRPr lang="en-US" dirty="0"/>
                    </a:p>
                  </a:txBody>
                  <a:tcPr/>
                </a:tc>
                <a:tc>
                  <a:txBody>
                    <a:bodyPr/>
                    <a:lstStyle/>
                    <a:p>
                      <a:pPr algn="ctr" fontAlgn="b"/>
                      <a:r>
                        <a:rPr lang="en-US" sz="1800" b="1" i="0" u="none" strike="noStrike" dirty="0">
                          <a:solidFill>
                            <a:srgbClr val="000000"/>
                          </a:solidFill>
                          <a:effectLst/>
                          <a:latin typeface="Tahoma" panose="020B0604030504040204" pitchFamily="34" charset="0"/>
                        </a:rPr>
                        <a:t>FY2016-17</a:t>
                      </a:r>
                    </a:p>
                  </a:txBody>
                  <a:tcPr marL="9525" marR="9525" marT="9525" marB="0" anchor="b"/>
                </a:tc>
                <a:tc>
                  <a:txBody>
                    <a:bodyPr/>
                    <a:lstStyle/>
                    <a:p>
                      <a:pPr algn="ctr" fontAlgn="b"/>
                      <a:r>
                        <a:rPr lang="en-US" sz="1800" b="1" i="0" u="none" strike="noStrike" dirty="0">
                          <a:solidFill>
                            <a:srgbClr val="000000"/>
                          </a:solidFill>
                          <a:effectLst/>
                          <a:latin typeface="Tahoma" panose="020B0604030504040204" pitchFamily="34" charset="0"/>
                        </a:rPr>
                        <a:t>FY2017-18</a:t>
                      </a:r>
                    </a:p>
                  </a:txBody>
                  <a:tcPr marL="9525" marR="9525" marT="9525" marB="0" anchor="b"/>
                </a:tc>
                <a:tc>
                  <a:txBody>
                    <a:bodyPr/>
                    <a:lstStyle/>
                    <a:p>
                      <a:pPr algn="ctr" fontAlgn="b"/>
                      <a:r>
                        <a:rPr lang="en-US" sz="1800" b="1" i="0" u="none" strike="noStrike" dirty="0">
                          <a:solidFill>
                            <a:srgbClr val="000000"/>
                          </a:solidFill>
                          <a:effectLst/>
                          <a:latin typeface="Tahoma" panose="020B0604030504040204" pitchFamily="34" charset="0"/>
                        </a:rPr>
                        <a:t>FY2018-19</a:t>
                      </a:r>
                    </a:p>
                  </a:txBody>
                  <a:tcPr marL="9525" marR="9525" marT="9525" marB="0" anchor="b"/>
                </a:tc>
                <a:tc>
                  <a:txBody>
                    <a:bodyPr/>
                    <a:lstStyle/>
                    <a:p>
                      <a:pPr algn="ctr" fontAlgn="b"/>
                      <a:r>
                        <a:rPr lang="en-US" sz="1800" b="1" i="0" u="none" strike="noStrike" dirty="0">
                          <a:solidFill>
                            <a:srgbClr val="000000"/>
                          </a:solidFill>
                          <a:effectLst/>
                          <a:latin typeface="Tahoma" panose="020B0604030504040204" pitchFamily="34" charset="0"/>
                        </a:rPr>
                        <a:t>FY2016-17</a:t>
                      </a:r>
                    </a:p>
                  </a:txBody>
                  <a:tcPr marL="9525" marR="9525" marT="9525" marB="0" anchor="b"/>
                </a:tc>
                <a:tc>
                  <a:txBody>
                    <a:bodyPr/>
                    <a:lstStyle/>
                    <a:p>
                      <a:pPr algn="ctr" fontAlgn="b"/>
                      <a:r>
                        <a:rPr lang="en-US" sz="1800" b="1" i="0" u="none" strike="noStrike" dirty="0">
                          <a:solidFill>
                            <a:srgbClr val="000000"/>
                          </a:solidFill>
                          <a:effectLst/>
                          <a:latin typeface="Tahoma" panose="020B0604030504040204" pitchFamily="34" charset="0"/>
                        </a:rPr>
                        <a:t>FY2017-18</a:t>
                      </a:r>
                    </a:p>
                  </a:txBody>
                  <a:tcPr marL="9525" marR="9525" marT="9525" marB="0" anchor="b"/>
                </a:tc>
                <a:tc>
                  <a:txBody>
                    <a:bodyPr/>
                    <a:lstStyle/>
                    <a:p>
                      <a:pPr algn="ctr" fontAlgn="b"/>
                      <a:r>
                        <a:rPr lang="en-US" sz="1800" b="1" i="0" u="none" strike="noStrike" dirty="0">
                          <a:solidFill>
                            <a:srgbClr val="000000"/>
                          </a:solidFill>
                          <a:effectLst/>
                          <a:latin typeface="Tahoma" panose="020B0604030504040204" pitchFamily="34" charset="0"/>
                        </a:rPr>
                        <a:t>FY2018-19</a:t>
                      </a:r>
                    </a:p>
                  </a:txBody>
                  <a:tcPr marL="9525" marR="9525" marT="9525" marB="0" anchor="b"/>
                </a:tc>
                <a:extLst>
                  <a:ext uri="{0D108BD9-81ED-4DB2-BD59-A6C34878D82A}">
                    <a16:rowId xmlns:a16="http://schemas.microsoft.com/office/drawing/2014/main" val="2693670429"/>
                  </a:ext>
                </a:extLst>
              </a:tr>
              <a:tr h="370840">
                <a:tc>
                  <a:txBody>
                    <a:bodyPr/>
                    <a:lstStyle/>
                    <a:p>
                      <a:endParaRPr lang="en-US"/>
                    </a:p>
                  </a:txBody>
                  <a:tcPr/>
                </a:tc>
                <a:tc>
                  <a:txBody>
                    <a:bodyPr/>
                    <a:lstStyle/>
                    <a:p>
                      <a:pPr algn="ctr"/>
                      <a:r>
                        <a:rPr lang="en-US" dirty="0"/>
                        <a:t>2015</a:t>
                      </a:r>
                    </a:p>
                  </a:txBody>
                  <a:tcPr marL="9525" marR="9525" marT="9525" marB="0" anchor="ctr">
                    <a:lnB w="12700" cap="flat" cmpd="sng" algn="ctr">
                      <a:solidFill>
                        <a:schemeClr val="tx1"/>
                      </a:solidFill>
                      <a:prstDash val="solid"/>
                      <a:round/>
                      <a:headEnd type="none" w="med" len="med"/>
                      <a:tailEnd type="none" w="med" len="med"/>
                    </a:lnB>
                  </a:tcPr>
                </a:tc>
                <a:tc>
                  <a:txBody>
                    <a:bodyPr/>
                    <a:lstStyle/>
                    <a:p>
                      <a:pPr algn="ctr"/>
                      <a:r>
                        <a:rPr lang="en-US" dirty="0"/>
                        <a:t>2016</a:t>
                      </a:r>
                    </a:p>
                  </a:txBody>
                  <a:tcPr marL="9525" marR="9525" marT="9525" marB="0" anchor="ctr">
                    <a:lnB w="12700" cap="flat" cmpd="sng" algn="ctr">
                      <a:solidFill>
                        <a:schemeClr val="tx1"/>
                      </a:solidFill>
                      <a:prstDash val="solid"/>
                      <a:round/>
                      <a:headEnd type="none" w="med" len="med"/>
                      <a:tailEnd type="none" w="med" len="med"/>
                    </a:lnB>
                  </a:tcPr>
                </a:tc>
                <a:tc>
                  <a:txBody>
                    <a:bodyPr/>
                    <a:lstStyle/>
                    <a:p>
                      <a:pPr algn="ctr"/>
                      <a:r>
                        <a:rPr lang="en-US" dirty="0"/>
                        <a:t>2017</a:t>
                      </a:r>
                    </a:p>
                  </a:txBody>
                  <a:tcPr marL="9525" marR="9525" marT="9525" marB="0" anchor="ctr">
                    <a:lnB w="12700" cap="flat" cmpd="sng" algn="ctr">
                      <a:solidFill>
                        <a:schemeClr val="tx1"/>
                      </a:solidFill>
                      <a:prstDash val="solid"/>
                      <a:round/>
                      <a:headEnd type="none" w="med" len="med"/>
                      <a:tailEnd type="none" w="med" len="med"/>
                    </a:lnB>
                  </a:tcPr>
                </a:tc>
                <a:tc>
                  <a:txBody>
                    <a:bodyPr/>
                    <a:lstStyle/>
                    <a:p>
                      <a:pPr algn="ctr"/>
                      <a:r>
                        <a:rPr lang="en-US" dirty="0"/>
                        <a:t>201502-201601</a:t>
                      </a:r>
                    </a:p>
                  </a:txBody>
                  <a:tcPr marL="9525" marR="9525" marT="9525" marB="0" anchor="ctr">
                    <a:lnB w="12700" cap="flat" cmpd="sng" algn="ctr">
                      <a:solidFill>
                        <a:schemeClr val="tx1"/>
                      </a:solidFill>
                      <a:prstDash val="solid"/>
                      <a:round/>
                      <a:headEnd type="none" w="med" len="med"/>
                      <a:tailEnd type="none" w="med" len="med"/>
                    </a:lnB>
                  </a:tcPr>
                </a:tc>
                <a:tc>
                  <a:txBody>
                    <a:bodyPr/>
                    <a:lstStyle/>
                    <a:p>
                      <a:pPr algn="ctr"/>
                      <a:r>
                        <a:rPr lang="en-US" dirty="0"/>
                        <a:t>201602-201701</a:t>
                      </a:r>
                    </a:p>
                  </a:txBody>
                  <a:tcPr marL="9525" marR="9525" marT="9525" marB="0" anchor="ctr">
                    <a:lnB w="12700" cap="flat" cmpd="sng" algn="ctr">
                      <a:solidFill>
                        <a:schemeClr val="tx1"/>
                      </a:solidFill>
                      <a:prstDash val="solid"/>
                      <a:round/>
                      <a:headEnd type="none" w="med" len="med"/>
                      <a:tailEnd type="none" w="med" len="med"/>
                    </a:lnB>
                  </a:tcPr>
                </a:tc>
                <a:tc>
                  <a:txBody>
                    <a:bodyPr/>
                    <a:lstStyle/>
                    <a:p>
                      <a:pPr algn="ctr"/>
                      <a:r>
                        <a:rPr lang="en-US" dirty="0"/>
                        <a:t>201702-201801</a:t>
                      </a:r>
                    </a:p>
                  </a:txBody>
                  <a:tcPr marL="9525" marR="9525" marT="9525" marB="0" anchor="ct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244996463"/>
                  </a:ext>
                </a:extLst>
              </a:tr>
              <a:tr h="370840">
                <a:tc>
                  <a:txBody>
                    <a:bodyPr/>
                    <a:lstStyle/>
                    <a:p>
                      <a:pPr algn="ctr"/>
                      <a:r>
                        <a:rPr lang="en-US" b="1" dirty="0"/>
                        <a:t>A</a:t>
                      </a:r>
                    </a:p>
                  </a:txBody>
                  <a:tcPr/>
                </a:tc>
                <a:tc>
                  <a:txBody>
                    <a:bodyPr/>
                    <a:lstStyle/>
                    <a:p>
                      <a:pPr algn="r" fontAlgn="b"/>
                      <a:r>
                        <a:rPr lang="en-US" sz="2000" b="0" i="0" u="none" strike="noStrike" dirty="0">
                          <a:solidFill>
                            <a:srgbClr val="000000"/>
                          </a:solidFill>
                          <a:effectLst/>
                          <a:latin typeface="Tahoma" panose="020B0604030504040204" pitchFamily="34" charset="0"/>
                        </a:rPr>
                        <a:t>910.11</a:t>
                      </a:r>
                    </a:p>
                  </a:txBody>
                  <a:tcPr marL="9525" marR="9525" marT="9525" marB="0" anchor="b">
                    <a:lnT w="12700" cap="flat" cmpd="sng" algn="ctr">
                      <a:solidFill>
                        <a:schemeClr val="tx1"/>
                      </a:solidFill>
                      <a:prstDash val="solid"/>
                      <a:round/>
                      <a:headEnd type="none" w="med" len="med"/>
                      <a:tailEnd type="none" w="med" len="med"/>
                    </a:lnT>
                  </a:tcPr>
                </a:tc>
                <a:tc>
                  <a:txBody>
                    <a:bodyPr/>
                    <a:lstStyle/>
                    <a:p>
                      <a:pPr algn="r" fontAlgn="b"/>
                      <a:r>
                        <a:rPr lang="en-US" sz="2000" b="0" i="0" u="none" strike="noStrike" dirty="0">
                          <a:solidFill>
                            <a:srgbClr val="000000"/>
                          </a:solidFill>
                          <a:effectLst/>
                          <a:latin typeface="Tahoma" panose="020B0604030504040204" pitchFamily="34" charset="0"/>
                        </a:rPr>
                        <a:t>895.89</a:t>
                      </a:r>
                    </a:p>
                  </a:txBody>
                  <a:tcPr marL="9525" marR="9525" marT="9525" marB="0" anchor="b">
                    <a:lnT w="12700" cap="flat" cmpd="sng" algn="ctr">
                      <a:solidFill>
                        <a:schemeClr val="tx1"/>
                      </a:solidFill>
                      <a:prstDash val="solid"/>
                      <a:round/>
                      <a:headEnd type="none" w="med" len="med"/>
                      <a:tailEnd type="none" w="med" len="med"/>
                    </a:lnT>
                  </a:tcPr>
                </a:tc>
                <a:tc>
                  <a:txBody>
                    <a:bodyPr/>
                    <a:lstStyle/>
                    <a:p>
                      <a:pPr algn="r" fontAlgn="b"/>
                      <a:r>
                        <a:rPr lang="en-US" sz="2000" b="0" i="0" u="none" strike="noStrike" dirty="0">
                          <a:solidFill>
                            <a:srgbClr val="000000"/>
                          </a:solidFill>
                          <a:effectLst/>
                          <a:latin typeface="Tahoma" panose="020B0604030504040204" pitchFamily="34" charset="0"/>
                        </a:rPr>
                        <a:t>886.36</a:t>
                      </a:r>
                    </a:p>
                  </a:txBody>
                  <a:tcPr marL="9525" marR="9525" marT="9525" marB="0" anchor="b">
                    <a:lnT w="12700" cap="flat" cmpd="sng" algn="ctr">
                      <a:solidFill>
                        <a:schemeClr val="tx1"/>
                      </a:solidFill>
                      <a:prstDash val="solid"/>
                      <a:round/>
                      <a:headEnd type="none" w="med" len="med"/>
                      <a:tailEnd type="none" w="med" len="med"/>
                    </a:lnT>
                  </a:tcPr>
                </a:tc>
                <a:tc>
                  <a:txBody>
                    <a:bodyPr/>
                    <a:lstStyle/>
                    <a:p>
                      <a:pPr algn="r" fontAlgn="b"/>
                      <a:r>
                        <a:rPr lang="en-US" sz="2000" b="0" i="0" u="none" strike="noStrike" dirty="0">
                          <a:solidFill>
                            <a:srgbClr val="000000"/>
                          </a:solidFill>
                          <a:effectLst/>
                          <a:latin typeface="Tahoma" panose="020B0604030504040204" pitchFamily="34" charset="0"/>
                        </a:rPr>
                        <a:t>941.18</a:t>
                      </a:r>
                    </a:p>
                  </a:txBody>
                  <a:tcPr marL="9525" marR="9525" marT="9525" marB="0" anchor="b">
                    <a:lnT w="12700" cap="flat" cmpd="sng" algn="ctr">
                      <a:solidFill>
                        <a:schemeClr val="tx1"/>
                      </a:solidFill>
                      <a:prstDash val="solid"/>
                      <a:round/>
                      <a:headEnd type="none" w="med" len="med"/>
                      <a:tailEnd type="none" w="med" len="med"/>
                    </a:lnT>
                  </a:tcPr>
                </a:tc>
                <a:tc>
                  <a:txBody>
                    <a:bodyPr/>
                    <a:lstStyle/>
                    <a:p>
                      <a:pPr algn="r" fontAlgn="b"/>
                      <a:r>
                        <a:rPr lang="en-US" sz="2000" b="0" i="0" u="none" strike="noStrike" dirty="0">
                          <a:solidFill>
                            <a:srgbClr val="000000"/>
                          </a:solidFill>
                          <a:effectLst/>
                          <a:latin typeface="Tahoma" panose="020B0604030504040204" pitchFamily="34" charset="0"/>
                        </a:rPr>
                        <a:t>876.32</a:t>
                      </a:r>
                    </a:p>
                  </a:txBody>
                  <a:tcPr marL="9525" marR="9525" marT="9525" marB="0" anchor="b">
                    <a:lnT w="12700" cap="flat" cmpd="sng" algn="ctr">
                      <a:solidFill>
                        <a:schemeClr val="tx1"/>
                      </a:solidFill>
                      <a:prstDash val="solid"/>
                      <a:round/>
                      <a:headEnd type="none" w="med" len="med"/>
                      <a:tailEnd type="none" w="med" len="med"/>
                    </a:lnT>
                  </a:tcPr>
                </a:tc>
                <a:tc>
                  <a:txBody>
                    <a:bodyPr/>
                    <a:lstStyle/>
                    <a:p>
                      <a:pPr algn="r" fontAlgn="b"/>
                      <a:r>
                        <a:rPr lang="en-US" sz="2000" b="0" i="0" u="none" strike="noStrike" dirty="0">
                          <a:solidFill>
                            <a:srgbClr val="000000"/>
                          </a:solidFill>
                          <a:effectLst/>
                          <a:latin typeface="Tahoma" panose="020B0604030504040204" pitchFamily="34" charset="0"/>
                        </a:rPr>
                        <a:t>876.30</a:t>
                      </a:r>
                    </a:p>
                  </a:txBody>
                  <a:tcPr marL="9525" marR="9525" marT="9525" marB="0" anchor="b">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213866753"/>
                  </a:ext>
                </a:extLst>
              </a:tr>
              <a:tr h="370840">
                <a:tc>
                  <a:txBody>
                    <a:bodyPr/>
                    <a:lstStyle/>
                    <a:p>
                      <a:pPr algn="ctr"/>
                      <a:r>
                        <a:rPr lang="en-US" b="1" dirty="0"/>
                        <a:t>B</a:t>
                      </a:r>
                    </a:p>
                  </a:txBody>
                  <a:tcPr/>
                </a:tc>
                <a:tc>
                  <a:txBody>
                    <a:bodyPr/>
                    <a:lstStyle/>
                    <a:p>
                      <a:pPr algn="r" fontAlgn="b"/>
                      <a:r>
                        <a:rPr lang="en-US" sz="2000" b="0" i="0" u="none" strike="noStrike" dirty="0">
                          <a:solidFill>
                            <a:srgbClr val="000000"/>
                          </a:solidFill>
                          <a:effectLst/>
                          <a:latin typeface="Tahoma" panose="020B0604030504040204" pitchFamily="34" charset="0"/>
                        </a:rPr>
                        <a:t>1,326.43</a:t>
                      </a:r>
                    </a:p>
                  </a:txBody>
                  <a:tcPr marL="9525" marR="9525" marT="9525" marB="0" anchor="b"/>
                </a:tc>
                <a:tc>
                  <a:txBody>
                    <a:bodyPr/>
                    <a:lstStyle/>
                    <a:p>
                      <a:pPr algn="r" fontAlgn="b"/>
                      <a:r>
                        <a:rPr lang="en-US" sz="2000" b="0" i="0" u="none" strike="noStrike" dirty="0">
                          <a:solidFill>
                            <a:srgbClr val="000000"/>
                          </a:solidFill>
                          <a:effectLst/>
                          <a:latin typeface="Tahoma" panose="020B0604030504040204" pitchFamily="34" charset="0"/>
                        </a:rPr>
                        <a:t>1,214.57</a:t>
                      </a:r>
                    </a:p>
                  </a:txBody>
                  <a:tcPr marL="9525" marR="9525" marT="9525" marB="0" anchor="b"/>
                </a:tc>
                <a:tc>
                  <a:txBody>
                    <a:bodyPr/>
                    <a:lstStyle/>
                    <a:p>
                      <a:pPr algn="r" fontAlgn="b"/>
                      <a:r>
                        <a:rPr lang="en-US" sz="2000" b="0" i="0" u="none" strike="noStrike" dirty="0">
                          <a:solidFill>
                            <a:srgbClr val="000000"/>
                          </a:solidFill>
                          <a:effectLst/>
                          <a:latin typeface="Tahoma" panose="020B0604030504040204" pitchFamily="34" charset="0"/>
                        </a:rPr>
                        <a:t>1,092.74</a:t>
                      </a:r>
                    </a:p>
                  </a:txBody>
                  <a:tcPr marL="9525" marR="9525" marT="9525" marB="0" anchor="b"/>
                </a:tc>
                <a:tc>
                  <a:txBody>
                    <a:bodyPr/>
                    <a:lstStyle/>
                    <a:p>
                      <a:pPr algn="r" fontAlgn="b"/>
                      <a:r>
                        <a:rPr lang="en-US" sz="2000" b="0" i="0" u="none" strike="noStrike" dirty="0">
                          <a:solidFill>
                            <a:srgbClr val="000000"/>
                          </a:solidFill>
                          <a:effectLst/>
                          <a:latin typeface="Tahoma" panose="020B0604030504040204" pitchFamily="34" charset="0"/>
                        </a:rPr>
                        <a:t>1,273.58</a:t>
                      </a:r>
                    </a:p>
                  </a:txBody>
                  <a:tcPr marL="9525" marR="9525" marT="9525" marB="0" anchor="b"/>
                </a:tc>
                <a:tc>
                  <a:txBody>
                    <a:bodyPr/>
                    <a:lstStyle/>
                    <a:p>
                      <a:pPr algn="r" fontAlgn="b"/>
                      <a:r>
                        <a:rPr lang="en-US" sz="2000" b="0" i="0" u="none" strike="noStrike" dirty="0">
                          <a:solidFill>
                            <a:srgbClr val="000000"/>
                          </a:solidFill>
                          <a:effectLst/>
                          <a:latin typeface="Tahoma" panose="020B0604030504040204" pitchFamily="34" charset="0"/>
                        </a:rPr>
                        <a:t>1,142.99</a:t>
                      </a:r>
                    </a:p>
                  </a:txBody>
                  <a:tcPr marL="9525" marR="9525" marT="9525" marB="0" anchor="b"/>
                </a:tc>
                <a:tc>
                  <a:txBody>
                    <a:bodyPr/>
                    <a:lstStyle/>
                    <a:p>
                      <a:pPr algn="r" fontAlgn="b"/>
                      <a:r>
                        <a:rPr lang="en-US" sz="2000" b="0" i="0" u="none" strike="noStrike" dirty="0">
                          <a:solidFill>
                            <a:srgbClr val="000000"/>
                          </a:solidFill>
                          <a:effectLst/>
                          <a:latin typeface="Tahoma" panose="020B0604030504040204" pitchFamily="34" charset="0"/>
                        </a:rPr>
                        <a:t>1,102.82</a:t>
                      </a:r>
                    </a:p>
                  </a:txBody>
                  <a:tcPr marL="9525" marR="9525" marT="9525" marB="0" anchor="b"/>
                </a:tc>
                <a:extLst>
                  <a:ext uri="{0D108BD9-81ED-4DB2-BD59-A6C34878D82A}">
                    <a16:rowId xmlns:a16="http://schemas.microsoft.com/office/drawing/2014/main" val="2040669208"/>
                  </a:ext>
                </a:extLst>
              </a:tr>
              <a:tr h="370840">
                <a:tc>
                  <a:txBody>
                    <a:bodyPr/>
                    <a:lstStyle/>
                    <a:p>
                      <a:pPr algn="ctr"/>
                      <a:r>
                        <a:rPr lang="en-US" b="1" dirty="0"/>
                        <a:t>C</a:t>
                      </a:r>
                    </a:p>
                  </a:txBody>
                  <a:tcPr/>
                </a:tc>
                <a:tc>
                  <a:txBody>
                    <a:bodyPr/>
                    <a:lstStyle/>
                    <a:p>
                      <a:pPr algn="r" fontAlgn="b"/>
                      <a:r>
                        <a:rPr lang="en-US" sz="2000" b="0" i="0" u="none" strike="noStrike" dirty="0">
                          <a:solidFill>
                            <a:srgbClr val="000000"/>
                          </a:solidFill>
                          <a:effectLst/>
                          <a:latin typeface="Tahoma" panose="020B0604030504040204" pitchFamily="34" charset="0"/>
                        </a:rPr>
                        <a:t>916.75</a:t>
                      </a:r>
                    </a:p>
                  </a:txBody>
                  <a:tcPr marL="9525" marR="9525" marT="9525" marB="0" anchor="b"/>
                </a:tc>
                <a:tc>
                  <a:txBody>
                    <a:bodyPr/>
                    <a:lstStyle/>
                    <a:p>
                      <a:pPr algn="r" fontAlgn="b"/>
                      <a:r>
                        <a:rPr lang="en-US" sz="2000" b="0" i="0" u="none" strike="noStrike">
                          <a:solidFill>
                            <a:srgbClr val="000000"/>
                          </a:solidFill>
                          <a:effectLst/>
                          <a:latin typeface="Tahoma" panose="020B0604030504040204" pitchFamily="34" charset="0"/>
                        </a:rPr>
                        <a:t>750.01</a:t>
                      </a:r>
                    </a:p>
                  </a:txBody>
                  <a:tcPr marL="9525" marR="9525" marT="9525" marB="0" anchor="b"/>
                </a:tc>
                <a:tc>
                  <a:txBody>
                    <a:bodyPr/>
                    <a:lstStyle/>
                    <a:p>
                      <a:pPr algn="r" fontAlgn="b"/>
                      <a:r>
                        <a:rPr lang="en-US" sz="2000" b="0" i="0" u="none" strike="noStrike" dirty="0">
                          <a:solidFill>
                            <a:srgbClr val="000000"/>
                          </a:solidFill>
                          <a:effectLst/>
                          <a:latin typeface="Tahoma" panose="020B0604030504040204" pitchFamily="34" charset="0"/>
                        </a:rPr>
                        <a:t>744.95</a:t>
                      </a:r>
                    </a:p>
                  </a:txBody>
                  <a:tcPr marL="9525" marR="9525" marT="9525" marB="0" anchor="b"/>
                </a:tc>
                <a:tc>
                  <a:txBody>
                    <a:bodyPr/>
                    <a:lstStyle/>
                    <a:p>
                      <a:pPr algn="r" fontAlgn="b"/>
                      <a:r>
                        <a:rPr lang="en-US" sz="2000" b="0" i="0" u="none" strike="noStrike">
                          <a:solidFill>
                            <a:srgbClr val="000000"/>
                          </a:solidFill>
                          <a:effectLst/>
                          <a:latin typeface="Tahoma" panose="020B0604030504040204" pitchFamily="34" charset="0"/>
                        </a:rPr>
                        <a:t>878.85</a:t>
                      </a:r>
                    </a:p>
                  </a:txBody>
                  <a:tcPr marL="9525" marR="9525" marT="9525" marB="0" anchor="b"/>
                </a:tc>
                <a:tc>
                  <a:txBody>
                    <a:bodyPr/>
                    <a:lstStyle/>
                    <a:p>
                      <a:pPr algn="r" fontAlgn="b"/>
                      <a:r>
                        <a:rPr lang="en-US" sz="2000" b="0" i="0" u="none" strike="noStrike">
                          <a:solidFill>
                            <a:srgbClr val="000000"/>
                          </a:solidFill>
                          <a:effectLst/>
                          <a:latin typeface="Tahoma" panose="020B0604030504040204" pitchFamily="34" charset="0"/>
                        </a:rPr>
                        <a:t>761.47</a:t>
                      </a:r>
                    </a:p>
                  </a:txBody>
                  <a:tcPr marL="9525" marR="9525" marT="9525" marB="0" anchor="b"/>
                </a:tc>
                <a:tc>
                  <a:txBody>
                    <a:bodyPr/>
                    <a:lstStyle/>
                    <a:p>
                      <a:pPr algn="r" fontAlgn="b"/>
                      <a:r>
                        <a:rPr lang="en-US" sz="2000" b="0" i="0" u="none" strike="noStrike" dirty="0">
                          <a:solidFill>
                            <a:srgbClr val="000000"/>
                          </a:solidFill>
                          <a:effectLst/>
                          <a:latin typeface="Tahoma" panose="020B0604030504040204" pitchFamily="34" charset="0"/>
                        </a:rPr>
                        <a:t>708.88</a:t>
                      </a:r>
                    </a:p>
                  </a:txBody>
                  <a:tcPr marL="9525" marR="9525" marT="9525" marB="0" anchor="b"/>
                </a:tc>
                <a:extLst>
                  <a:ext uri="{0D108BD9-81ED-4DB2-BD59-A6C34878D82A}">
                    <a16:rowId xmlns:a16="http://schemas.microsoft.com/office/drawing/2014/main" val="944119657"/>
                  </a:ext>
                </a:extLst>
              </a:tr>
              <a:tr h="370840">
                <a:tc>
                  <a:txBody>
                    <a:bodyPr/>
                    <a:lstStyle/>
                    <a:p>
                      <a:pPr algn="ctr"/>
                      <a:r>
                        <a:rPr lang="en-US" b="1" dirty="0"/>
                        <a:t>D</a:t>
                      </a:r>
                    </a:p>
                  </a:txBody>
                  <a:tcPr/>
                </a:tc>
                <a:tc>
                  <a:txBody>
                    <a:bodyPr/>
                    <a:lstStyle/>
                    <a:p>
                      <a:pPr algn="r" fontAlgn="b"/>
                      <a:r>
                        <a:rPr lang="en-US" sz="2000" b="0" i="0" u="none" strike="noStrike" dirty="0">
                          <a:solidFill>
                            <a:srgbClr val="000000"/>
                          </a:solidFill>
                          <a:effectLst/>
                          <a:latin typeface="Tahoma" panose="020B0604030504040204" pitchFamily="34" charset="0"/>
                        </a:rPr>
                        <a:t>343.73</a:t>
                      </a:r>
                    </a:p>
                  </a:txBody>
                  <a:tcPr marL="9525" marR="9525" marT="9525" marB="0" anchor="b"/>
                </a:tc>
                <a:tc>
                  <a:txBody>
                    <a:bodyPr/>
                    <a:lstStyle/>
                    <a:p>
                      <a:pPr algn="r" fontAlgn="b"/>
                      <a:r>
                        <a:rPr lang="en-US" sz="2000" b="0" i="0" u="none" strike="noStrike">
                          <a:solidFill>
                            <a:srgbClr val="000000"/>
                          </a:solidFill>
                          <a:effectLst/>
                          <a:latin typeface="Tahoma" panose="020B0604030504040204" pitchFamily="34" charset="0"/>
                        </a:rPr>
                        <a:t>354.19</a:t>
                      </a:r>
                    </a:p>
                  </a:txBody>
                  <a:tcPr marL="9525" marR="9525" marT="9525" marB="0" anchor="b"/>
                </a:tc>
                <a:tc>
                  <a:txBody>
                    <a:bodyPr/>
                    <a:lstStyle/>
                    <a:p>
                      <a:pPr algn="r" fontAlgn="b"/>
                      <a:r>
                        <a:rPr lang="en-US" sz="2000" b="0" i="0" u="none" strike="noStrike">
                          <a:solidFill>
                            <a:srgbClr val="000000"/>
                          </a:solidFill>
                          <a:effectLst/>
                          <a:latin typeface="Tahoma" panose="020B0604030504040204" pitchFamily="34" charset="0"/>
                        </a:rPr>
                        <a:t>349.03</a:t>
                      </a:r>
                    </a:p>
                  </a:txBody>
                  <a:tcPr marL="9525" marR="9525" marT="9525" marB="0" anchor="b"/>
                </a:tc>
                <a:tc>
                  <a:txBody>
                    <a:bodyPr/>
                    <a:lstStyle/>
                    <a:p>
                      <a:pPr algn="r" fontAlgn="b"/>
                      <a:r>
                        <a:rPr lang="en-US" sz="2000" b="0" i="0" u="none" strike="noStrike">
                          <a:solidFill>
                            <a:srgbClr val="000000"/>
                          </a:solidFill>
                          <a:effectLst/>
                          <a:latin typeface="Tahoma" panose="020B0604030504040204" pitchFamily="34" charset="0"/>
                        </a:rPr>
                        <a:t>334.27</a:t>
                      </a:r>
                    </a:p>
                  </a:txBody>
                  <a:tcPr marL="9525" marR="9525" marT="9525" marB="0" anchor="b"/>
                </a:tc>
                <a:tc>
                  <a:txBody>
                    <a:bodyPr/>
                    <a:lstStyle/>
                    <a:p>
                      <a:pPr algn="r" fontAlgn="b"/>
                      <a:r>
                        <a:rPr lang="en-US" sz="2000" b="0" i="0" u="none" strike="noStrike">
                          <a:solidFill>
                            <a:srgbClr val="000000"/>
                          </a:solidFill>
                          <a:effectLst/>
                          <a:latin typeface="Tahoma" panose="020B0604030504040204" pitchFamily="34" charset="0"/>
                        </a:rPr>
                        <a:t>355.43</a:t>
                      </a:r>
                    </a:p>
                  </a:txBody>
                  <a:tcPr marL="9525" marR="9525" marT="9525" marB="0" anchor="b"/>
                </a:tc>
                <a:tc>
                  <a:txBody>
                    <a:bodyPr/>
                    <a:lstStyle/>
                    <a:p>
                      <a:pPr algn="r" fontAlgn="b"/>
                      <a:r>
                        <a:rPr lang="en-US" sz="2000" b="0" i="0" u="none" strike="noStrike" dirty="0">
                          <a:solidFill>
                            <a:srgbClr val="000000"/>
                          </a:solidFill>
                          <a:effectLst/>
                          <a:latin typeface="Tahoma" panose="020B0604030504040204" pitchFamily="34" charset="0"/>
                        </a:rPr>
                        <a:t>346.38</a:t>
                      </a:r>
                    </a:p>
                  </a:txBody>
                  <a:tcPr marL="9525" marR="9525" marT="9525" marB="0" anchor="b"/>
                </a:tc>
                <a:extLst>
                  <a:ext uri="{0D108BD9-81ED-4DB2-BD59-A6C34878D82A}">
                    <a16:rowId xmlns:a16="http://schemas.microsoft.com/office/drawing/2014/main" val="110734864"/>
                  </a:ext>
                </a:extLst>
              </a:tr>
            </a:tbl>
          </a:graphicData>
        </a:graphic>
      </p:graphicFrame>
      <p:sp>
        <p:nvSpPr>
          <p:cNvPr id="5" name="Rectangle 4">
            <a:extLst>
              <a:ext uri="{FF2B5EF4-FFF2-40B4-BE49-F238E27FC236}">
                <a16:creationId xmlns:a16="http://schemas.microsoft.com/office/drawing/2014/main" id="{3C2EF1E5-FFE8-40FE-9F6A-AD995A88CF5C}"/>
              </a:ext>
            </a:extLst>
          </p:cNvPr>
          <p:cNvSpPr/>
          <p:nvPr/>
        </p:nvSpPr>
        <p:spPr>
          <a:xfrm>
            <a:off x="838201" y="5287060"/>
            <a:ext cx="10515599" cy="907941"/>
          </a:xfrm>
          <a:prstGeom prst="rect">
            <a:avLst/>
          </a:prstGeom>
        </p:spPr>
        <p:txBody>
          <a:bodyPr wrap="square">
            <a:spAutoFit/>
          </a:bodyPr>
          <a:lstStyle/>
          <a:p>
            <a:pPr algn="ctr">
              <a:spcAft>
                <a:spcPts val="600"/>
              </a:spcAft>
            </a:pPr>
            <a:r>
              <a:rPr lang="en-US" sz="2400" b="1" i="1" dirty="0"/>
              <a:t>Budget FTE is calculated based on the higher of the prior year’s enrollment </a:t>
            </a:r>
          </a:p>
          <a:p>
            <a:pPr algn="ctr">
              <a:spcAft>
                <a:spcPts val="600"/>
              </a:spcAft>
            </a:pPr>
            <a:r>
              <a:rPr lang="en-US" sz="2400" b="1" i="1" dirty="0"/>
              <a:t>or the average of the prior two years. </a:t>
            </a:r>
          </a:p>
        </p:txBody>
      </p:sp>
    </p:spTree>
    <p:extLst>
      <p:ext uri="{BB962C8B-B14F-4D97-AF65-F5344CB8AC3E}">
        <p14:creationId xmlns:p14="http://schemas.microsoft.com/office/powerpoint/2010/main" val="179737341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48D76B-2F6C-4FBC-A5E1-63DDA0DDF4B4}"/>
              </a:ext>
            </a:extLst>
          </p:cNvPr>
          <p:cNvSpPr>
            <a:spLocks noGrp="1"/>
          </p:cNvSpPr>
          <p:nvPr>
            <p:ph type="title"/>
          </p:nvPr>
        </p:nvSpPr>
        <p:spPr/>
        <p:txBody>
          <a:bodyPr/>
          <a:lstStyle/>
          <a:p>
            <a:pPr algn="ctr"/>
            <a:r>
              <a:rPr lang="en-US" dirty="0"/>
              <a:t>FY2019-20 Budget Projection</a:t>
            </a:r>
            <a:br>
              <a:rPr lang="en-US" dirty="0"/>
            </a:br>
            <a:r>
              <a:rPr lang="en-US" dirty="0"/>
              <a:t>Spring 2019 Estimate</a:t>
            </a:r>
          </a:p>
        </p:txBody>
      </p:sp>
      <p:graphicFrame>
        <p:nvGraphicFramePr>
          <p:cNvPr id="5" name="Content Placeholder 4">
            <a:extLst>
              <a:ext uri="{FF2B5EF4-FFF2-40B4-BE49-F238E27FC236}">
                <a16:creationId xmlns:a16="http://schemas.microsoft.com/office/drawing/2014/main" id="{93625759-6FE2-4756-86E5-415494512A80}"/>
              </a:ext>
            </a:extLst>
          </p:cNvPr>
          <p:cNvGraphicFramePr>
            <a:graphicFrameLocks noGrp="1"/>
          </p:cNvGraphicFramePr>
          <p:nvPr>
            <p:ph idx="1"/>
          </p:nvPr>
        </p:nvGraphicFramePr>
        <p:xfrm>
          <a:off x="1566861" y="1836285"/>
          <a:ext cx="9058278" cy="3676653"/>
        </p:xfrm>
        <a:graphic>
          <a:graphicData uri="http://schemas.openxmlformats.org/drawingml/2006/table">
            <a:tbl>
              <a:tblPr/>
              <a:tblGrid>
                <a:gridCol w="653339">
                  <a:extLst>
                    <a:ext uri="{9D8B030D-6E8A-4147-A177-3AD203B41FA5}">
                      <a16:colId xmlns:a16="http://schemas.microsoft.com/office/drawing/2014/main" val="1633170515"/>
                    </a:ext>
                  </a:extLst>
                </a:gridCol>
                <a:gridCol w="1769460">
                  <a:extLst>
                    <a:ext uri="{9D8B030D-6E8A-4147-A177-3AD203B41FA5}">
                      <a16:colId xmlns:a16="http://schemas.microsoft.com/office/drawing/2014/main" val="1433359545"/>
                    </a:ext>
                  </a:extLst>
                </a:gridCol>
                <a:gridCol w="745215">
                  <a:extLst>
                    <a:ext uri="{9D8B030D-6E8A-4147-A177-3AD203B41FA5}">
                      <a16:colId xmlns:a16="http://schemas.microsoft.com/office/drawing/2014/main" val="4019000513"/>
                    </a:ext>
                  </a:extLst>
                </a:gridCol>
                <a:gridCol w="745215">
                  <a:extLst>
                    <a:ext uri="{9D8B030D-6E8A-4147-A177-3AD203B41FA5}">
                      <a16:colId xmlns:a16="http://schemas.microsoft.com/office/drawing/2014/main" val="252879465"/>
                    </a:ext>
                  </a:extLst>
                </a:gridCol>
                <a:gridCol w="735007">
                  <a:extLst>
                    <a:ext uri="{9D8B030D-6E8A-4147-A177-3AD203B41FA5}">
                      <a16:colId xmlns:a16="http://schemas.microsoft.com/office/drawing/2014/main" val="3577817356"/>
                    </a:ext>
                  </a:extLst>
                </a:gridCol>
                <a:gridCol w="735007">
                  <a:extLst>
                    <a:ext uri="{9D8B030D-6E8A-4147-A177-3AD203B41FA5}">
                      <a16:colId xmlns:a16="http://schemas.microsoft.com/office/drawing/2014/main" val="2857261392"/>
                    </a:ext>
                  </a:extLst>
                </a:gridCol>
                <a:gridCol w="735007">
                  <a:extLst>
                    <a:ext uri="{9D8B030D-6E8A-4147-A177-3AD203B41FA5}">
                      <a16:colId xmlns:a16="http://schemas.microsoft.com/office/drawing/2014/main" val="441548993"/>
                    </a:ext>
                  </a:extLst>
                </a:gridCol>
                <a:gridCol w="735007">
                  <a:extLst>
                    <a:ext uri="{9D8B030D-6E8A-4147-A177-3AD203B41FA5}">
                      <a16:colId xmlns:a16="http://schemas.microsoft.com/office/drawing/2014/main" val="3832225522"/>
                    </a:ext>
                  </a:extLst>
                </a:gridCol>
                <a:gridCol w="735007">
                  <a:extLst>
                    <a:ext uri="{9D8B030D-6E8A-4147-A177-3AD203B41FA5}">
                      <a16:colId xmlns:a16="http://schemas.microsoft.com/office/drawing/2014/main" val="3328197309"/>
                    </a:ext>
                  </a:extLst>
                </a:gridCol>
                <a:gridCol w="735007">
                  <a:extLst>
                    <a:ext uri="{9D8B030D-6E8A-4147-A177-3AD203B41FA5}">
                      <a16:colId xmlns:a16="http://schemas.microsoft.com/office/drawing/2014/main" val="1443188090"/>
                    </a:ext>
                  </a:extLst>
                </a:gridCol>
                <a:gridCol w="735007">
                  <a:extLst>
                    <a:ext uri="{9D8B030D-6E8A-4147-A177-3AD203B41FA5}">
                      <a16:colId xmlns:a16="http://schemas.microsoft.com/office/drawing/2014/main" val="1436573521"/>
                    </a:ext>
                  </a:extLst>
                </a:gridCol>
              </a:tblGrid>
              <a:tr h="356598">
                <a:tc gridSpan="11">
                  <a:txBody>
                    <a:bodyPr/>
                    <a:lstStyle/>
                    <a:p>
                      <a:pPr algn="ctr" fontAlgn="b"/>
                      <a:r>
                        <a:rPr lang="en-US" sz="1000" b="1" i="0" u="none" strike="noStrike">
                          <a:effectLst/>
                          <a:latin typeface="Arial" panose="020B0604020202020204" pitchFamily="34" charset="0"/>
                        </a:rPr>
                        <a:t>*Actual FTE - FOR REFERENCE*</a:t>
                      </a:r>
                    </a:p>
                  </a:txBody>
                  <a:tcPr marL="0" marR="0" marT="0" marB="0" anchor="b">
                    <a:lnL>
                      <a:noFill/>
                    </a:lnL>
                    <a:lnR>
                      <a:noFill/>
                    </a:lnR>
                    <a:lnT>
                      <a:noFill/>
                    </a:lnT>
                    <a:lnB>
                      <a:noFill/>
                    </a:lnB>
                    <a:solidFill>
                      <a:srgbClr val="D9D9D9"/>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999721805"/>
                  </a:ext>
                </a:extLst>
              </a:tr>
              <a:tr h="221337">
                <a:tc>
                  <a:txBody>
                    <a:bodyPr/>
                    <a:lstStyle/>
                    <a:p>
                      <a:pPr algn="l" fontAlgn="b"/>
                      <a:endParaRPr lang="en-US" sz="1000" b="0" i="0" u="none" strike="noStrike">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r>
                        <a:rPr lang="en-US" sz="1400" b="1" i="0" u="sng" strike="noStrike" dirty="0">
                          <a:effectLst/>
                          <a:latin typeface="Arial" panose="020B0604020202020204" pitchFamily="34" charset="0"/>
                        </a:rPr>
                        <a:t>OCCUPATIONAL-CE</a:t>
                      </a:r>
                    </a:p>
                  </a:txBody>
                  <a:tcPr marL="0" marR="0" marT="0" marB="0" anchor="b">
                    <a:lnL>
                      <a:noFill/>
                    </a:lnL>
                    <a:lnR>
                      <a:noFill/>
                    </a:lnR>
                    <a:lnT>
                      <a:noFill/>
                    </a:lnT>
                    <a:lnB>
                      <a:noFill/>
                    </a:lnB>
                  </a:tcPr>
                </a:tc>
                <a:tc>
                  <a:txBody>
                    <a:bodyPr/>
                    <a:lstStyle/>
                    <a:p>
                      <a:pPr algn="ctr" fontAlgn="b"/>
                      <a:r>
                        <a:rPr lang="en-US" sz="1000" b="0" i="0" u="none" strike="noStrike">
                          <a:effectLst/>
                          <a:latin typeface="Arial" panose="020B0604020202020204" pitchFamily="34" charset="0"/>
                        </a:rPr>
                        <a:t>Actual</a:t>
                      </a:r>
                    </a:p>
                  </a:txBody>
                  <a:tcPr marL="0" marR="0" marT="0" marB="0" anchor="b">
                    <a:lnL>
                      <a:noFill/>
                    </a:lnL>
                    <a:lnR>
                      <a:noFill/>
                    </a:lnR>
                    <a:lnT>
                      <a:noFill/>
                    </a:lnT>
                    <a:lnB>
                      <a:noFill/>
                    </a:lnB>
                  </a:tcPr>
                </a:tc>
                <a:tc>
                  <a:txBody>
                    <a:bodyPr/>
                    <a:lstStyle/>
                    <a:p>
                      <a:pPr algn="ctr" fontAlgn="b"/>
                      <a:r>
                        <a:rPr lang="en-US" sz="1000" b="0" i="0" u="none" strike="noStrike">
                          <a:effectLst/>
                          <a:latin typeface="Arial" panose="020B0604020202020204" pitchFamily="34" charset="0"/>
                        </a:rPr>
                        <a:t>Actual</a:t>
                      </a:r>
                    </a:p>
                  </a:txBody>
                  <a:tcPr marL="0" marR="0" marT="0" marB="0" anchor="b">
                    <a:lnL>
                      <a:noFill/>
                    </a:lnL>
                    <a:lnR>
                      <a:noFill/>
                    </a:lnR>
                    <a:lnT>
                      <a:noFill/>
                    </a:lnT>
                    <a:lnB>
                      <a:noFill/>
                    </a:lnB>
                  </a:tcPr>
                </a:tc>
                <a:tc>
                  <a:txBody>
                    <a:bodyPr/>
                    <a:lstStyle/>
                    <a:p>
                      <a:pPr algn="ctr" fontAlgn="b"/>
                      <a:r>
                        <a:rPr lang="en-US" sz="1000" b="0" i="0" u="none" strike="noStrike">
                          <a:effectLst/>
                          <a:latin typeface="Arial" panose="020B0604020202020204" pitchFamily="34" charset="0"/>
                        </a:rPr>
                        <a:t>Actual</a:t>
                      </a:r>
                    </a:p>
                  </a:txBody>
                  <a:tcPr marL="0" marR="0" marT="0" marB="0" anchor="b">
                    <a:lnL>
                      <a:noFill/>
                    </a:lnL>
                    <a:lnR>
                      <a:noFill/>
                    </a:lnR>
                    <a:lnT>
                      <a:noFill/>
                    </a:lnT>
                    <a:lnB>
                      <a:noFill/>
                    </a:lnB>
                  </a:tcPr>
                </a:tc>
                <a:tc>
                  <a:txBody>
                    <a:bodyPr/>
                    <a:lstStyle/>
                    <a:p>
                      <a:pPr algn="ctr" fontAlgn="b"/>
                      <a:r>
                        <a:rPr lang="en-US" sz="1000" b="0" i="0" u="none" strike="noStrike">
                          <a:effectLst/>
                          <a:latin typeface="Arial" panose="020B0604020202020204" pitchFamily="34" charset="0"/>
                        </a:rPr>
                        <a:t>Actual</a:t>
                      </a:r>
                    </a:p>
                  </a:txBody>
                  <a:tcPr marL="0" marR="0" marT="0" marB="0" anchor="b">
                    <a:lnL>
                      <a:noFill/>
                    </a:lnL>
                    <a:lnR>
                      <a:noFill/>
                    </a:lnR>
                    <a:lnT>
                      <a:noFill/>
                    </a:lnT>
                    <a:lnB>
                      <a:noFill/>
                    </a:lnB>
                  </a:tcPr>
                </a:tc>
                <a:tc>
                  <a:txBody>
                    <a:bodyPr/>
                    <a:lstStyle/>
                    <a:p>
                      <a:pPr algn="ctr" fontAlgn="b"/>
                      <a:r>
                        <a:rPr lang="en-US" sz="1000" b="0" i="0" u="none" strike="noStrike">
                          <a:effectLst/>
                          <a:latin typeface="Arial" panose="020B0604020202020204" pitchFamily="34" charset="0"/>
                        </a:rPr>
                        <a:t>Actual</a:t>
                      </a:r>
                    </a:p>
                  </a:txBody>
                  <a:tcPr marL="0" marR="0" marT="0" marB="0" anchor="b">
                    <a:lnL>
                      <a:noFill/>
                    </a:lnL>
                    <a:lnR>
                      <a:noFill/>
                    </a:lnR>
                    <a:lnT>
                      <a:noFill/>
                    </a:lnT>
                    <a:lnB>
                      <a:noFill/>
                    </a:lnB>
                  </a:tcPr>
                </a:tc>
                <a:tc>
                  <a:txBody>
                    <a:bodyPr/>
                    <a:lstStyle/>
                    <a:p>
                      <a:pPr algn="ctr" fontAlgn="b"/>
                      <a:r>
                        <a:rPr lang="en-US" sz="1000" b="0" i="0" u="none" strike="noStrike">
                          <a:effectLst/>
                          <a:latin typeface="Arial" panose="020B0604020202020204" pitchFamily="34" charset="0"/>
                        </a:rPr>
                        <a:t>Actual </a:t>
                      </a:r>
                    </a:p>
                  </a:txBody>
                  <a:tcPr marL="0" marR="0" marT="0" marB="0" anchor="b">
                    <a:lnL>
                      <a:noFill/>
                    </a:lnL>
                    <a:lnR>
                      <a:noFill/>
                    </a:lnR>
                    <a:lnT>
                      <a:noFill/>
                    </a:lnT>
                    <a:lnB>
                      <a:noFill/>
                    </a:lnB>
                  </a:tcPr>
                </a:tc>
                <a:tc>
                  <a:txBody>
                    <a:bodyPr/>
                    <a:lstStyle/>
                    <a:p>
                      <a:pPr algn="ctr" fontAlgn="b"/>
                      <a:r>
                        <a:rPr lang="en-US" sz="1000" b="0" i="0" u="none" strike="noStrike">
                          <a:effectLst/>
                          <a:latin typeface="Arial" panose="020B0604020202020204" pitchFamily="34" charset="0"/>
                        </a:rPr>
                        <a:t>Estimated</a:t>
                      </a:r>
                    </a:p>
                  </a:txBody>
                  <a:tcPr marL="0" marR="0" marT="0" marB="0" anchor="b">
                    <a:lnL>
                      <a:noFill/>
                    </a:lnL>
                    <a:lnR>
                      <a:noFill/>
                    </a:lnR>
                    <a:lnT>
                      <a:noFill/>
                    </a:lnT>
                    <a:lnB>
                      <a:noFill/>
                    </a:lnB>
                    <a:solidFill>
                      <a:srgbClr val="FFFF00"/>
                    </a:solidFill>
                  </a:tcPr>
                </a:tc>
                <a:tc>
                  <a:txBody>
                    <a:bodyPr/>
                    <a:lstStyle/>
                    <a:p>
                      <a:pPr algn="ctr" fontAlgn="b"/>
                      <a:r>
                        <a:rPr lang="en-US" sz="1000" b="0" i="0" u="none" strike="noStrike">
                          <a:effectLst/>
                          <a:latin typeface="Arial" panose="020B0604020202020204" pitchFamily="34" charset="0"/>
                        </a:rPr>
                        <a:t>Estimated</a:t>
                      </a:r>
                    </a:p>
                  </a:txBody>
                  <a:tcPr marL="0" marR="0" marT="0" marB="0" anchor="b">
                    <a:lnL>
                      <a:noFill/>
                    </a:lnL>
                    <a:lnR>
                      <a:noFill/>
                    </a:lnR>
                    <a:lnT>
                      <a:noFill/>
                    </a:lnT>
                    <a:lnB>
                      <a:noFill/>
                    </a:lnB>
                    <a:solidFill>
                      <a:srgbClr val="FFFF00"/>
                    </a:solidFill>
                  </a:tcPr>
                </a:tc>
                <a:tc>
                  <a:txBody>
                    <a:bodyPr/>
                    <a:lstStyle/>
                    <a:p>
                      <a:pPr algn="ctr" fontAlgn="b"/>
                      <a:r>
                        <a:rPr lang="en-US" sz="1000" b="1" i="0" u="none" strike="noStrike">
                          <a:effectLst/>
                          <a:latin typeface="Arial" panose="020B0604020202020204" pitchFamily="34" charset="0"/>
                        </a:rPr>
                        <a:t>Higher of</a:t>
                      </a:r>
                    </a:p>
                  </a:txBody>
                  <a:tcPr marL="0" marR="0" marT="0" marB="0" anchor="b">
                    <a:lnL>
                      <a:noFill/>
                    </a:lnL>
                    <a:lnR>
                      <a:noFill/>
                    </a:lnR>
                    <a:lnT>
                      <a:noFill/>
                    </a:lnT>
                    <a:lnB>
                      <a:noFill/>
                    </a:lnB>
                  </a:tcPr>
                </a:tc>
                <a:extLst>
                  <a:ext uri="{0D108BD9-81ED-4DB2-BD59-A6C34878D82A}">
                    <a16:rowId xmlns:a16="http://schemas.microsoft.com/office/drawing/2014/main" val="3634175332"/>
                  </a:ext>
                </a:extLst>
              </a:tr>
              <a:tr h="221337">
                <a:tc>
                  <a:txBody>
                    <a:bodyPr/>
                    <a:lstStyle/>
                    <a:p>
                      <a:pPr algn="l" fontAlgn="b"/>
                      <a:endParaRPr lang="en-US" sz="1000" b="0" i="0" u="none" strike="noStrike">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endParaRPr lang="en-US" sz="1000" b="0" i="0" u="none" strike="noStrike">
                        <a:effectLst/>
                        <a:latin typeface="Arial" panose="020B0604020202020204" pitchFamily="34" charset="0"/>
                      </a:endParaRPr>
                    </a:p>
                  </a:txBody>
                  <a:tcPr marL="0" marR="0" marT="0" marB="0" anchor="b">
                    <a:lnL>
                      <a:noFill/>
                    </a:lnL>
                    <a:lnR>
                      <a:noFill/>
                    </a:lnR>
                    <a:lnT>
                      <a:noFill/>
                    </a:lnT>
                    <a:lnB>
                      <a:noFill/>
                    </a:lnB>
                  </a:tcPr>
                </a:tc>
                <a:tc>
                  <a:txBody>
                    <a:bodyPr/>
                    <a:lstStyle/>
                    <a:p>
                      <a:pPr algn="ctr" fontAlgn="b"/>
                      <a:r>
                        <a:rPr lang="en-US" sz="1000" b="0" i="0" u="none" strike="noStrike">
                          <a:effectLst/>
                          <a:latin typeface="Arial" panose="020B0604020202020204" pitchFamily="34" charset="0"/>
                        </a:rPr>
                        <a:t>Summer</a:t>
                      </a:r>
                    </a:p>
                  </a:txBody>
                  <a:tcPr marL="0" marR="0" marT="0" marB="0" anchor="b">
                    <a:lnL>
                      <a:noFill/>
                    </a:lnL>
                    <a:lnR>
                      <a:noFill/>
                    </a:lnR>
                    <a:lnT>
                      <a:noFill/>
                    </a:lnT>
                    <a:lnB>
                      <a:noFill/>
                    </a:lnB>
                  </a:tcPr>
                </a:tc>
                <a:tc>
                  <a:txBody>
                    <a:bodyPr/>
                    <a:lstStyle/>
                    <a:p>
                      <a:pPr algn="ctr" fontAlgn="b"/>
                      <a:r>
                        <a:rPr lang="en-US" sz="1000" b="0" i="0" u="none" strike="noStrike">
                          <a:effectLst/>
                          <a:latin typeface="Arial" panose="020B0604020202020204" pitchFamily="34" charset="0"/>
                        </a:rPr>
                        <a:t>Fall</a:t>
                      </a:r>
                    </a:p>
                  </a:txBody>
                  <a:tcPr marL="0" marR="0" marT="0" marB="0" anchor="b">
                    <a:lnL>
                      <a:noFill/>
                    </a:lnL>
                    <a:lnR>
                      <a:noFill/>
                    </a:lnR>
                    <a:lnT>
                      <a:noFill/>
                    </a:lnT>
                    <a:lnB>
                      <a:noFill/>
                    </a:lnB>
                  </a:tcPr>
                </a:tc>
                <a:tc>
                  <a:txBody>
                    <a:bodyPr/>
                    <a:lstStyle/>
                    <a:p>
                      <a:pPr algn="ctr" fontAlgn="b"/>
                      <a:r>
                        <a:rPr lang="en-US" sz="1000" b="0" i="0" u="none" strike="noStrike">
                          <a:effectLst/>
                          <a:latin typeface="Arial" panose="020B0604020202020204" pitchFamily="34" charset="0"/>
                        </a:rPr>
                        <a:t>Spring</a:t>
                      </a:r>
                    </a:p>
                  </a:txBody>
                  <a:tcPr marL="0" marR="0" marT="0" marB="0" anchor="b">
                    <a:lnL>
                      <a:noFill/>
                    </a:lnL>
                    <a:lnR>
                      <a:noFill/>
                    </a:lnR>
                    <a:lnT>
                      <a:noFill/>
                    </a:lnT>
                    <a:lnB>
                      <a:noFill/>
                    </a:lnB>
                  </a:tcPr>
                </a:tc>
                <a:tc>
                  <a:txBody>
                    <a:bodyPr/>
                    <a:lstStyle/>
                    <a:p>
                      <a:pPr algn="ctr" fontAlgn="b"/>
                      <a:endParaRPr lang="en-US" sz="1000" b="0" i="0" u="none" strike="noStrike">
                        <a:effectLst/>
                        <a:latin typeface="Arial" panose="020B0604020202020204" pitchFamily="34" charset="0"/>
                      </a:endParaRPr>
                    </a:p>
                  </a:txBody>
                  <a:tcPr marL="0" marR="0" marT="0" marB="0" anchor="b">
                    <a:lnL>
                      <a:noFill/>
                    </a:lnL>
                    <a:lnR>
                      <a:noFill/>
                    </a:lnR>
                    <a:lnT>
                      <a:noFill/>
                    </a:lnT>
                    <a:lnB>
                      <a:noFill/>
                    </a:lnB>
                  </a:tcPr>
                </a:tc>
                <a:tc>
                  <a:txBody>
                    <a:bodyPr/>
                    <a:lstStyle/>
                    <a:p>
                      <a:pPr algn="ctr" fontAlgn="b"/>
                      <a:r>
                        <a:rPr lang="en-US" sz="1000" b="0" i="0" u="none" strike="noStrike">
                          <a:effectLst/>
                          <a:latin typeface="Arial" panose="020B0604020202020204" pitchFamily="34" charset="0"/>
                        </a:rPr>
                        <a:t>Summer</a:t>
                      </a:r>
                    </a:p>
                  </a:txBody>
                  <a:tcPr marL="0" marR="0" marT="0" marB="0" anchor="b">
                    <a:lnL>
                      <a:noFill/>
                    </a:lnL>
                    <a:lnR>
                      <a:noFill/>
                    </a:lnR>
                    <a:lnT>
                      <a:noFill/>
                    </a:lnT>
                    <a:lnB>
                      <a:noFill/>
                    </a:lnB>
                  </a:tcPr>
                </a:tc>
                <a:tc>
                  <a:txBody>
                    <a:bodyPr/>
                    <a:lstStyle/>
                    <a:p>
                      <a:pPr algn="ctr" fontAlgn="b"/>
                      <a:r>
                        <a:rPr lang="en-US" sz="1000" b="0" i="0" u="none" strike="noStrike">
                          <a:effectLst/>
                          <a:latin typeface="Arial" panose="020B0604020202020204" pitchFamily="34" charset="0"/>
                        </a:rPr>
                        <a:t>Fall</a:t>
                      </a:r>
                    </a:p>
                  </a:txBody>
                  <a:tcPr marL="0" marR="0" marT="0" marB="0" anchor="b">
                    <a:lnL>
                      <a:noFill/>
                    </a:lnL>
                    <a:lnR>
                      <a:noFill/>
                    </a:lnR>
                    <a:lnT>
                      <a:noFill/>
                    </a:lnT>
                    <a:lnB>
                      <a:noFill/>
                    </a:lnB>
                  </a:tcPr>
                </a:tc>
                <a:tc>
                  <a:txBody>
                    <a:bodyPr/>
                    <a:lstStyle/>
                    <a:p>
                      <a:pPr algn="ctr" fontAlgn="b"/>
                      <a:r>
                        <a:rPr lang="en-US" sz="1000" b="0" i="0" u="none" strike="noStrike">
                          <a:effectLst/>
                          <a:latin typeface="Arial" panose="020B0604020202020204" pitchFamily="34" charset="0"/>
                        </a:rPr>
                        <a:t>Spring</a:t>
                      </a:r>
                    </a:p>
                  </a:txBody>
                  <a:tcPr marL="0" marR="0" marT="0" marB="0" anchor="b">
                    <a:lnL>
                      <a:noFill/>
                    </a:lnL>
                    <a:lnR>
                      <a:noFill/>
                    </a:lnR>
                    <a:lnT>
                      <a:noFill/>
                    </a:lnT>
                    <a:lnB>
                      <a:noFill/>
                    </a:lnB>
                  </a:tcPr>
                </a:tc>
                <a:tc>
                  <a:txBody>
                    <a:bodyPr/>
                    <a:lstStyle/>
                    <a:p>
                      <a:pPr algn="ctr" fontAlgn="b"/>
                      <a:endParaRPr lang="en-US" sz="1000" b="0" i="0" u="none" strike="noStrike">
                        <a:effectLst/>
                        <a:latin typeface="Arial" panose="020B0604020202020204" pitchFamily="34" charset="0"/>
                      </a:endParaRPr>
                    </a:p>
                  </a:txBody>
                  <a:tcPr marL="0" marR="0" marT="0" marB="0" anchor="b">
                    <a:lnL>
                      <a:noFill/>
                    </a:lnL>
                    <a:lnR>
                      <a:noFill/>
                    </a:lnR>
                    <a:lnT>
                      <a:noFill/>
                    </a:lnT>
                    <a:lnB>
                      <a:noFill/>
                    </a:lnB>
                  </a:tcPr>
                </a:tc>
                <a:tc>
                  <a:txBody>
                    <a:bodyPr/>
                    <a:lstStyle/>
                    <a:p>
                      <a:pPr algn="ctr" fontAlgn="b"/>
                      <a:r>
                        <a:rPr lang="en-US" sz="1000" b="1" i="0" u="none" strike="noStrike">
                          <a:effectLst/>
                          <a:latin typeface="Arial" panose="020B0604020202020204" pitchFamily="34" charset="0"/>
                        </a:rPr>
                        <a:t>Current or</a:t>
                      </a:r>
                    </a:p>
                  </a:txBody>
                  <a:tcPr marL="0" marR="0" marT="0" marB="0" anchor="b">
                    <a:lnL>
                      <a:noFill/>
                    </a:lnL>
                    <a:lnR>
                      <a:noFill/>
                    </a:lnR>
                    <a:lnT>
                      <a:noFill/>
                    </a:lnT>
                    <a:lnB>
                      <a:noFill/>
                    </a:lnB>
                  </a:tcPr>
                </a:tc>
                <a:extLst>
                  <a:ext uri="{0D108BD9-81ED-4DB2-BD59-A6C34878D82A}">
                    <a16:rowId xmlns:a16="http://schemas.microsoft.com/office/drawing/2014/main" val="1608585182"/>
                  </a:ext>
                </a:extLst>
              </a:tr>
              <a:tr h="221337">
                <a:tc>
                  <a:txBody>
                    <a:bodyPr/>
                    <a:lstStyle/>
                    <a:p>
                      <a:pPr algn="ctr" fontAlgn="b"/>
                      <a:r>
                        <a:rPr lang="en-US" sz="1000" b="1" i="0" u="none" strike="noStrike">
                          <a:effectLst/>
                          <a:latin typeface="Arial" panose="020B0604020202020204" pitchFamily="34" charset="0"/>
                        </a:rPr>
                        <a:t>NUMBER</a:t>
                      </a: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en-US" sz="1000" b="1" i="0" u="none" strike="noStrike">
                          <a:effectLst/>
                          <a:latin typeface="Arial" panose="020B0604020202020204" pitchFamily="34" charset="0"/>
                        </a:rPr>
                        <a:t>COMMUNITY COLLEGES</a:t>
                      </a: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en-US" sz="1000" b="0" i="0" u="none" strike="noStrike">
                          <a:effectLst/>
                          <a:latin typeface="Arial" panose="020B0604020202020204" pitchFamily="34" charset="0"/>
                        </a:rPr>
                        <a:t>2017</a:t>
                      </a: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en-US" sz="1000" b="0" i="0" u="none" strike="noStrike">
                          <a:effectLst/>
                          <a:latin typeface="Arial" panose="020B0604020202020204" pitchFamily="34" charset="0"/>
                        </a:rPr>
                        <a:t>2017</a:t>
                      </a: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en-US" sz="1000" b="0" i="0" u="none" strike="noStrike">
                          <a:effectLst/>
                          <a:latin typeface="Arial" panose="020B0604020202020204" pitchFamily="34" charset="0"/>
                        </a:rPr>
                        <a:t>2018</a:t>
                      </a: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en-US" sz="1000" b="1" i="0" u="none" strike="noStrike">
                          <a:effectLst/>
                          <a:latin typeface="Arial" panose="020B0604020202020204" pitchFamily="34" charset="0"/>
                        </a:rPr>
                        <a:t>2017-2018</a:t>
                      </a: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en-US" sz="1000" b="0" i="0" u="none" strike="noStrike">
                          <a:effectLst/>
                          <a:latin typeface="Arial" panose="020B0604020202020204" pitchFamily="34" charset="0"/>
                        </a:rPr>
                        <a:t>2018</a:t>
                      </a: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en-US" sz="1000" b="0" i="0" u="none" strike="noStrike">
                          <a:effectLst/>
                          <a:latin typeface="Arial" panose="020B0604020202020204" pitchFamily="34" charset="0"/>
                        </a:rPr>
                        <a:t>2018</a:t>
                      </a: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en-US" sz="1000" b="0" i="0" u="none" strike="noStrike">
                          <a:effectLst/>
                          <a:latin typeface="Arial" panose="020B0604020202020204" pitchFamily="34" charset="0"/>
                        </a:rPr>
                        <a:t>2019</a:t>
                      </a: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en-US" sz="1000" b="1" i="0" u="none" strike="noStrike">
                          <a:effectLst/>
                          <a:latin typeface="Arial" panose="020B0604020202020204" pitchFamily="34" charset="0"/>
                        </a:rPr>
                        <a:t>2018-2019</a:t>
                      </a: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en-US" sz="1000" b="1" i="0" u="none" strike="noStrike">
                          <a:effectLst/>
                          <a:latin typeface="Arial" panose="020B0604020202020204" pitchFamily="34" charset="0"/>
                        </a:rPr>
                        <a:t>2 Yr Avg</a:t>
                      </a: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617869664"/>
                  </a:ext>
                </a:extLst>
              </a:tr>
              <a:tr h="221337">
                <a:tc>
                  <a:txBody>
                    <a:bodyPr/>
                    <a:lstStyle/>
                    <a:p>
                      <a:pPr algn="ctr" fontAlgn="b"/>
                      <a:endParaRPr lang="en-US" sz="1000" b="1" i="0" u="none" strike="noStrike">
                        <a:effectLst/>
                        <a:latin typeface="Arial" panose="020B060402020202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b"/>
                      <a:endParaRPr lang="en-US" sz="1000" b="1" i="0" u="none" strike="noStrike">
                        <a:effectLst/>
                        <a:latin typeface="Arial" panose="020B060402020202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b"/>
                      <a:r>
                        <a:rPr lang="en-US" sz="1000" b="1" i="0" u="none" strike="noStrike">
                          <a:effectLst/>
                          <a:latin typeface="Arial" panose="020B0604020202020204" pitchFamily="34" charset="0"/>
                        </a:rPr>
                        <a:t>***512***</a:t>
                      </a: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b"/>
                      <a:r>
                        <a:rPr lang="en-US" sz="1000" b="1" i="0" u="none" strike="noStrike">
                          <a:effectLst/>
                          <a:latin typeface="Arial" panose="020B0604020202020204" pitchFamily="34" charset="0"/>
                        </a:rPr>
                        <a:t>***512***</a:t>
                      </a: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b"/>
                      <a:r>
                        <a:rPr lang="en-US" sz="1000" b="1" i="0" u="none" strike="noStrike">
                          <a:effectLst/>
                          <a:latin typeface="Arial" panose="020B0604020202020204" pitchFamily="34" charset="0"/>
                        </a:rPr>
                        <a:t>***512***</a:t>
                      </a: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b"/>
                      <a:r>
                        <a:rPr lang="en-US" sz="1000" b="1" i="0" u="none" strike="noStrike">
                          <a:effectLst/>
                          <a:latin typeface="Arial" panose="020B0604020202020204" pitchFamily="34" charset="0"/>
                        </a:rPr>
                        <a:t>***512***</a:t>
                      </a: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b"/>
                      <a:r>
                        <a:rPr lang="en-US" sz="1000" b="1" i="0" u="none" strike="noStrike">
                          <a:effectLst/>
                          <a:latin typeface="Arial" panose="020B0604020202020204" pitchFamily="34" charset="0"/>
                        </a:rPr>
                        <a:t>***512***</a:t>
                      </a: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b"/>
                      <a:r>
                        <a:rPr lang="en-US" sz="1000" b="1" i="0" u="none" strike="noStrike">
                          <a:effectLst/>
                          <a:latin typeface="Arial" panose="020B0604020202020204" pitchFamily="34" charset="0"/>
                        </a:rPr>
                        <a:t>***512***</a:t>
                      </a: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1000" b="0" i="0" u="none" strike="noStrike">
                        <a:effectLst/>
                        <a:latin typeface="Arial" panose="020B060402020202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1000" b="0" i="0" u="none" strike="noStrike">
                        <a:effectLst/>
                        <a:latin typeface="Arial" panose="020B060402020202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1000" b="0" i="0" u="none" strike="noStrike">
                        <a:effectLst/>
                        <a:latin typeface="Arial" panose="020B060402020202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339934538"/>
                  </a:ext>
                </a:extLst>
              </a:tr>
              <a:tr h="221337">
                <a:tc>
                  <a:txBody>
                    <a:bodyPr/>
                    <a:lstStyle/>
                    <a:p>
                      <a:pPr algn="l" fontAlgn="b"/>
                      <a:endParaRPr lang="en-US" sz="1000" b="0" i="0" u="none" strike="noStrike">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endParaRPr lang="en-US" sz="1000" b="0" i="0" u="none" strike="noStrike">
                        <a:effectLst/>
                        <a:latin typeface="Arial" panose="020B0604020202020204" pitchFamily="34" charset="0"/>
                      </a:endParaRPr>
                    </a:p>
                  </a:txBody>
                  <a:tcPr marL="0" marR="0" marT="0" marB="0" anchor="b">
                    <a:lnL>
                      <a:noFill/>
                    </a:lnL>
                    <a:lnR>
                      <a:noFill/>
                    </a:lnR>
                    <a:lnT>
                      <a:noFill/>
                    </a:lnT>
                    <a:lnB>
                      <a:noFill/>
                    </a:lnB>
                  </a:tcPr>
                </a:tc>
                <a:tc>
                  <a:txBody>
                    <a:bodyPr/>
                    <a:lstStyle/>
                    <a:p>
                      <a:pPr algn="ctr" fontAlgn="b"/>
                      <a:endParaRPr lang="en-US" sz="1000" b="1" i="0" u="none" strike="noStrike">
                        <a:effectLst/>
                        <a:latin typeface="Arial" panose="020B0604020202020204" pitchFamily="34" charset="0"/>
                      </a:endParaRPr>
                    </a:p>
                  </a:txBody>
                  <a:tcPr marL="0" marR="0" marT="0" marB="0" anchor="b">
                    <a:lnL>
                      <a:noFill/>
                    </a:lnL>
                    <a:lnR>
                      <a:noFill/>
                    </a:lnR>
                    <a:lnT>
                      <a:noFill/>
                    </a:lnT>
                    <a:lnB>
                      <a:noFill/>
                    </a:lnB>
                  </a:tcPr>
                </a:tc>
                <a:tc>
                  <a:txBody>
                    <a:bodyPr/>
                    <a:lstStyle/>
                    <a:p>
                      <a:pPr algn="ctr" fontAlgn="b"/>
                      <a:endParaRPr lang="en-US" sz="1000" b="1" i="0" u="none" strike="noStrike">
                        <a:effectLst/>
                        <a:latin typeface="Arial" panose="020B0604020202020204" pitchFamily="34" charset="0"/>
                      </a:endParaRPr>
                    </a:p>
                  </a:txBody>
                  <a:tcPr marL="0" marR="0" marT="0" marB="0" anchor="b">
                    <a:lnL>
                      <a:noFill/>
                    </a:lnL>
                    <a:lnR>
                      <a:noFill/>
                    </a:lnR>
                    <a:lnT>
                      <a:noFill/>
                    </a:lnT>
                    <a:lnB>
                      <a:noFill/>
                    </a:lnB>
                  </a:tcPr>
                </a:tc>
                <a:tc>
                  <a:txBody>
                    <a:bodyPr/>
                    <a:lstStyle/>
                    <a:p>
                      <a:pPr algn="ctr" fontAlgn="b"/>
                      <a:endParaRPr lang="en-US" sz="1000" b="1" i="0" u="none" strike="noStrike">
                        <a:effectLst/>
                        <a:latin typeface="Arial" panose="020B0604020202020204" pitchFamily="34" charset="0"/>
                      </a:endParaRPr>
                    </a:p>
                  </a:txBody>
                  <a:tcPr marL="0" marR="0" marT="0" marB="0" anchor="b">
                    <a:lnL>
                      <a:noFill/>
                    </a:lnL>
                    <a:lnR>
                      <a:noFill/>
                    </a:lnR>
                    <a:lnT>
                      <a:noFill/>
                    </a:lnT>
                    <a:lnB>
                      <a:noFill/>
                    </a:lnB>
                  </a:tcPr>
                </a:tc>
                <a:tc>
                  <a:txBody>
                    <a:bodyPr/>
                    <a:lstStyle/>
                    <a:p>
                      <a:pPr algn="ctr" fontAlgn="b"/>
                      <a:endParaRPr lang="en-US" sz="1000" b="1" i="0" u="none" strike="noStrike">
                        <a:effectLst/>
                        <a:latin typeface="Arial" panose="020B0604020202020204" pitchFamily="34" charset="0"/>
                      </a:endParaRPr>
                    </a:p>
                  </a:txBody>
                  <a:tcPr marL="0" marR="0" marT="0" marB="0" anchor="b">
                    <a:lnL>
                      <a:noFill/>
                    </a:lnL>
                    <a:lnR>
                      <a:noFill/>
                    </a:lnR>
                    <a:lnT>
                      <a:noFill/>
                    </a:lnT>
                    <a:lnB>
                      <a:noFill/>
                    </a:lnB>
                  </a:tcPr>
                </a:tc>
                <a:tc>
                  <a:txBody>
                    <a:bodyPr/>
                    <a:lstStyle/>
                    <a:p>
                      <a:pPr algn="ctr" fontAlgn="b"/>
                      <a:endParaRPr lang="en-US" sz="1000" b="1" i="0" u="none" strike="noStrike">
                        <a:effectLst/>
                        <a:latin typeface="Arial" panose="020B0604020202020204" pitchFamily="34" charset="0"/>
                      </a:endParaRPr>
                    </a:p>
                  </a:txBody>
                  <a:tcPr marL="0" marR="0" marT="0" marB="0" anchor="b">
                    <a:lnL>
                      <a:noFill/>
                    </a:lnL>
                    <a:lnR>
                      <a:noFill/>
                    </a:lnR>
                    <a:lnT>
                      <a:noFill/>
                    </a:lnT>
                    <a:lnB>
                      <a:noFill/>
                    </a:lnB>
                  </a:tcPr>
                </a:tc>
                <a:tc>
                  <a:txBody>
                    <a:bodyPr/>
                    <a:lstStyle/>
                    <a:p>
                      <a:pPr algn="ctr" fontAlgn="b"/>
                      <a:endParaRPr lang="en-US" sz="1000" b="1" i="0" u="none" strike="noStrike">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endParaRPr lang="en-US" sz="1000" b="0" i="0" u="none" strike="noStrike">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endParaRPr lang="en-US" sz="1000" b="0" i="0" u="none" strike="noStrike">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endParaRPr lang="en-US" sz="1000" b="0" i="0" u="none" strike="noStrike">
                        <a:effectLst/>
                        <a:latin typeface="Arial" panose="020B0604020202020204" pitchFamily="34" charset="0"/>
                      </a:endParaRPr>
                    </a:p>
                  </a:txBody>
                  <a:tcPr marL="0" marR="0" marT="0" marB="0" anchor="b">
                    <a:lnL>
                      <a:noFill/>
                    </a:lnL>
                    <a:lnR>
                      <a:noFill/>
                    </a:lnR>
                    <a:lnT>
                      <a:noFill/>
                    </a:lnT>
                    <a:lnB>
                      <a:noFill/>
                    </a:lnB>
                  </a:tcPr>
                </a:tc>
                <a:extLst>
                  <a:ext uri="{0D108BD9-81ED-4DB2-BD59-A6C34878D82A}">
                    <a16:rowId xmlns:a16="http://schemas.microsoft.com/office/drawing/2014/main" val="1082607193"/>
                  </a:ext>
                </a:extLst>
              </a:tr>
              <a:tr h="221337">
                <a:tc>
                  <a:txBody>
                    <a:bodyPr/>
                    <a:lstStyle/>
                    <a:p>
                      <a:pPr algn="l" fontAlgn="b"/>
                      <a:r>
                        <a:rPr lang="en-US" sz="1000" b="0" i="0" u="none" strike="noStrike">
                          <a:effectLst/>
                          <a:latin typeface="Arial" panose="020B0604020202020204" pitchFamily="34" charset="0"/>
                        </a:rPr>
                        <a:t>886</a:t>
                      </a:r>
                    </a:p>
                  </a:txBody>
                  <a:tcPr marL="0" marR="0" marT="0" marB="0" anchor="b">
                    <a:lnL>
                      <a:noFill/>
                    </a:lnL>
                    <a:lnR>
                      <a:noFill/>
                    </a:lnR>
                    <a:lnT>
                      <a:noFill/>
                    </a:lnT>
                    <a:lnB>
                      <a:noFill/>
                    </a:lnB>
                  </a:tcPr>
                </a:tc>
                <a:tc>
                  <a:txBody>
                    <a:bodyPr/>
                    <a:lstStyle/>
                    <a:p>
                      <a:pPr algn="l" fontAlgn="b"/>
                      <a:r>
                        <a:rPr lang="en-US" sz="1000" b="0" i="0" u="none" strike="noStrike">
                          <a:effectLst/>
                          <a:latin typeface="Arial" panose="020B0604020202020204" pitchFamily="34" charset="0"/>
                        </a:rPr>
                        <a:t>Alamance CC                                       </a:t>
                      </a:r>
                    </a:p>
                  </a:txBody>
                  <a:tcPr marL="0" marR="0" marT="0" marB="0" anchor="b">
                    <a:lnL>
                      <a:noFill/>
                    </a:lnL>
                    <a:lnR>
                      <a:noFill/>
                    </a:lnR>
                    <a:lnT>
                      <a:noFill/>
                    </a:lnT>
                    <a:lnB>
                      <a:noFill/>
                    </a:lnB>
                  </a:tcPr>
                </a:tc>
                <a:tc>
                  <a:txBody>
                    <a:bodyPr/>
                    <a:lstStyle/>
                    <a:p>
                      <a:pPr algn="r" fontAlgn="b"/>
                      <a:r>
                        <a:rPr lang="en-US" sz="1000" b="0" i="0" u="none" strike="noStrike">
                          <a:effectLst/>
                          <a:latin typeface="Arial" panose="020B0604020202020204" pitchFamily="34" charset="0"/>
                        </a:rPr>
                        <a:t>113</a:t>
                      </a:r>
                    </a:p>
                  </a:txBody>
                  <a:tcPr marL="0" marR="0" marT="0" marB="0" anchor="b">
                    <a:lnL>
                      <a:noFill/>
                    </a:lnL>
                    <a:lnR>
                      <a:noFill/>
                    </a:lnR>
                    <a:lnT>
                      <a:noFill/>
                    </a:lnT>
                    <a:lnB>
                      <a:noFill/>
                    </a:lnB>
                  </a:tcPr>
                </a:tc>
                <a:tc>
                  <a:txBody>
                    <a:bodyPr/>
                    <a:lstStyle/>
                    <a:p>
                      <a:pPr algn="r" fontAlgn="b"/>
                      <a:r>
                        <a:rPr lang="en-US" sz="1000" b="0" i="0" u="none" strike="noStrike">
                          <a:effectLst/>
                          <a:latin typeface="Arial" panose="020B0604020202020204" pitchFamily="34" charset="0"/>
                        </a:rPr>
                        <a:t>210</a:t>
                      </a:r>
                    </a:p>
                  </a:txBody>
                  <a:tcPr marL="0" marR="0" marT="0" marB="0" anchor="b">
                    <a:lnL>
                      <a:noFill/>
                    </a:lnL>
                    <a:lnR>
                      <a:noFill/>
                    </a:lnR>
                    <a:lnT>
                      <a:noFill/>
                    </a:lnT>
                    <a:lnB>
                      <a:noFill/>
                    </a:lnB>
                  </a:tcPr>
                </a:tc>
                <a:tc>
                  <a:txBody>
                    <a:bodyPr/>
                    <a:lstStyle/>
                    <a:p>
                      <a:pPr algn="r" fontAlgn="b"/>
                      <a:r>
                        <a:rPr lang="en-US" sz="1000" b="0" i="0" u="none" strike="noStrike">
                          <a:effectLst/>
                          <a:latin typeface="Arial" panose="020B0604020202020204" pitchFamily="34" charset="0"/>
                        </a:rPr>
                        <a:t>176</a:t>
                      </a:r>
                    </a:p>
                  </a:txBody>
                  <a:tcPr marL="0" marR="0" marT="0" marB="0" anchor="b">
                    <a:lnL>
                      <a:noFill/>
                    </a:lnL>
                    <a:lnR>
                      <a:noFill/>
                    </a:lnR>
                    <a:lnT>
                      <a:noFill/>
                    </a:lnT>
                    <a:lnB>
                      <a:noFill/>
                    </a:lnB>
                  </a:tcPr>
                </a:tc>
                <a:tc>
                  <a:txBody>
                    <a:bodyPr/>
                    <a:lstStyle/>
                    <a:p>
                      <a:pPr algn="r" fontAlgn="b"/>
                      <a:r>
                        <a:rPr lang="en-US" sz="1000" b="0" i="0" u="none" strike="noStrike">
                          <a:effectLst/>
                          <a:latin typeface="Arial" panose="020B0604020202020204" pitchFamily="34" charset="0"/>
                        </a:rPr>
                        <a:t>499</a:t>
                      </a:r>
                    </a:p>
                  </a:txBody>
                  <a:tcPr marL="0" marR="0" marT="0" marB="0" anchor="b">
                    <a:lnL>
                      <a:noFill/>
                    </a:lnL>
                    <a:lnR>
                      <a:noFill/>
                    </a:lnR>
                    <a:lnT>
                      <a:noFill/>
                    </a:lnT>
                    <a:lnB>
                      <a:noFill/>
                    </a:lnB>
                  </a:tcPr>
                </a:tc>
                <a:tc>
                  <a:txBody>
                    <a:bodyPr/>
                    <a:lstStyle/>
                    <a:p>
                      <a:pPr algn="r" fontAlgn="b"/>
                      <a:r>
                        <a:rPr lang="en-US" sz="1000" b="0" i="0" u="none" strike="noStrike">
                          <a:effectLst/>
                          <a:latin typeface="Arial" panose="020B0604020202020204" pitchFamily="34" charset="0"/>
                        </a:rPr>
                        <a:t>159</a:t>
                      </a:r>
                    </a:p>
                  </a:txBody>
                  <a:tcPr marL="0" marR="0" marT="0" marB="0" anchor="b">
                    <a:lnL>
                      <a:noFill/>
                    </a:lnL>
                    <a:lnR>
                      <a:noFill/>
                    </a:lnR>
                    <a:lnT>
                      <a:noFill/>
                    </a:lnT>
                    <a:lnB>
                      <a:noFill/>
                    </a:lnB>
                  </a:tcPr>
                </a:tc>
                <a:tc>
                  <a:txBody>
                    <a:bodyPr/>
                    <a:lstStyle/>
                    <a:p>
                      <a:pPr algn="r" fontAlgn="b"/>
                      <a:r>
                        <a:rPr lang="en-US" sz="1000" b="0" i="0" u="none" strike="noStrike">
                          <a:effectLst/>
                          <a:latin typeface="Arial" panose="020B0604020202020204" pitchFamily="34" charset="0"/>
                        </a:rPr>
                        <a:t>219</a:t>
                      </a:r>
                    </a:p>
                  </a:txBody>
                  <a:tcPr marL="0" marR="0" marT="0" marB="0" anchor="b">
                    <a:lnL>
                      <a:noFill/>
                    </a:lnL>
                    <a:lnR>
                      <a:noFill/>
                    </a:lnR>
                    <a:lnT>
                      <a:noFill/>
                    </a:lnT>
                    <a:lnB>
                      <a:noFill/>
                    </a:lnB>
                  </a:tcPr>
                </a:tc>
                <a:tc>
                  <a:txBody>
                    <a:bodyPr/>
                    <a:lstStyle/>
                    <a:p>
                      <a:pPr algn="r" fontAlgn="b"/>
                      <a:r>
                        <a:rPr lang="en-US" sz="1000" b="0" i="0" u="none" strike="noStrike">
                          <a:effectLst/>
                          <a:latin typeface="Arial" panose="020B0604020202020204" pitchFamily="34" charset="0"/>
                        </a:rPr>
                        <a:t>192</a:t>
                      </a:r>
                    </a:p>
                  </a:txBody>
                  <a:tcPr marL="0" marR="0" marT="0" marB="0" anchor="b">
                    <a:lnL>
                      <a:noFill/>
                    </a:lnL>
                    <a:lnR>
                      <a:noFill/>
                    </a:lnR>
                    <a:lnT>
                      <a:noFill/>
                    </a:lnT>
                    <a:lnB>
                      <a:noFill/>
                    </a:lnB>
                  </a:tcPr>
                </a:tc>
                <a:tc>
                  <a:txBody>
                    <a:bodyPr/>
                    <a:lstStyle/>
                    <a:p>
                      <a:pPr algn="r" fontAlgn="b"/>
                      <a:r>
                        <a:rPr lang="en-US" sz="1000" b="0" i="0" u="none" strike="noStrike">
                          <a:effectLst/>
                          <a:latin typeface="Arial" panose="020B0604020202020204" pitchFamily="34" charset="0"/>
                        </a:rPr>
                        <a:t>570</a:t>
                      </a:r>
                    </a:p>
                  </a:txBody>
                  <a:tcPr marL="0" marR="0" marT="0" marB="0" anchor="b">
                    <a:lnL>
                      <a:noFill/>
                    </a:lnL>
                    <a:lnR>
                      <a:noFill/>
                    </a:lnR>
                    <a:lnT>
                      <a:noFill/>
                    </a:lnT>
                    <a:lnB>
                      <a:noFill/>
                    </a:lnB>
                  </a:tcPr>
                </a:tc>
                <a:tc>
                  <a:txBody>
                    <a:bodyPr/>
                    <a:lstStyle/>
                    <a:p>
                      <a:pPr algn="r" fontAlgn="b"/>
                      <a:r>
                        <a:rPr lang="en-US" sz="1000" b="0" i="0" u="none" strike="noStrike">
                          <a:effectLst/>
                          <a:latin typeface="Arial" panose="020B0604020202020204" pitchFamily="34" charset="0"/>
                        </a:rPr>
                        <a:t>570</a:t>
                      </a:r>
                    </a:p>
                  </a:txBody>
                  <a:tcPr marL="0" marR="0" marT="0" marB="0" anchor="b">
                    <a:lnL>
                      <a:noFill/>
                    </a:lnL>
                    <a:lnR>
                      <a:noFill/>
                    </a:lnR>
                    <a:lnT>
                      <a:noFill/>
                    </a:lnT>
                    <a:lnB>
                      <a:noFill/>
                    </a:lnB>
                  </a:tcPr>
                </a:tc>
                <a:extLst>
                  <a:ext uri="{0D108BD9-81ED-4DB2-BD59-A6C34878D82A}">
                    <a16:rowId xmlns:a16="http://schemas.microsoft.com/office/drawing/2014/main" val="3859421844"/>
                  </a:ext>
                </a:extLst>
              </a:tr>
              <a:tr h="221337">
                <a:tc>
                  <a:txBody>
                    <a:bodyPr/>
                    <a:lstStyle/>
                    <a:p>
                      <a:pPr algn="l" fontAlgn="b"/>
                      <a:r>
                        <a:rPr lang="en-US" sz="1000" b="0" i="0" u="none" strike="noStrike">
                          <a:effectLst/>
                          <a:latin typeface="Arial" panose="020B0604020202020204" pitchFamily="34" charset="0"/>
                        </a:rPr>
                        <a:t>802</a:t>
                      </a:r>
                    </a:p>
                  </a:txBody>
                  <a:tcPr marL="0" marR="0" marT="0" marB="0" anchor="b">
                    <a:lnL>
                      <a:noFill/>
                    </a:lnL>
                    <a:lnR>
                      <a:noFill/>
                    </a:lnR>
                    <a:lnT>
                      <a:noFill/>
                    </a:lnT>
                    <a:lnB>
                      <a:noFill/>
                    </a:lnB>
                  </a:tcPr>
                </a:tc>
                <a:tc>
                  <a:txBody>
                    <a:bodyPr/>
                    <a:lstStyle/>
                    <a:p>
                      <a:pPr algn="l" fontAlgn="b"/>
                      <a:r>
                        <a:rPr lang="en-US" sz="1000" b="0" i="0" u="none" strike="noStrike" dirty="0">
                          <a:effectLst/>
                          <a:latin typeface="Arial" panose="020B0604020202020204" pitchFamily="34" charset="0"/>
                        </a:rPr>
                        <a:t>Asheville-Buncombe TCC                            </a:t>
                      </a:r>
                    </a:p>
                  </a:txBody>
                  <a:tcPr marL="0" marR="0" marT="0" marB="0" anchor="b">
                    <a:lnL>
                      <a:noFill/>
                    </a:lnL>
                    <a:lnR>
                      <a:noFill/>
                    </a:lnR>
                    <a:lnT>
                      <a:noFill/>
                    </a:lnT>
                    <a:lnB>
                      <a:noFill/>
                    </a:lnB>
                  </a:tcPr>
                </a:tc>
                <a:tc>
                  <a:txBody>
                    <a:bodyPr/>
                    <a:lstStyle/>
                    <a:p>
                      <a:pPr algn="r" fontAlgn="b"/>
                      <a:r>
                        <a:rPr lang="en-US" sz="1000" b="0" i="0" u="none" strike="noStrike">
                          <a:effectLst/>
                          <a:latin typeface="Arial" panose="020B0604020202020204" pitchFamily="34" charset="0"/>
                        </a:rPr>
                        <a:t>188</a:t>
                      </a:r>
                    </a:p>
                  </a:txBody>
                  <a:tcPr marL="0" marR="0" marT="0" marB="0" anchor="b">
                    <a:lnL>
                      <a:noFill/>
                    </a:lnL>
                    <a:lnR>
                      <a:noFill/>
                    </a:lnR>
                    <a:lnT>
                      <a:noFill/>
                    </a:lnT>
                    <a:lnB>
                      <a:noFill/>
                    </a:lnB>
                  </a:tcPr>
                </a:tc>
                <a:tc>
                  <a:txBody>
                    <a:bodyPr/>
                    <a:lstStyle/>
                    <a:p>
                      <a:pPr algn="r" fontAlgn="b"/>
                      <a:r>
                        <a:rPr lang="en-US" sz="1000" b="0" i="0" u="none" strike="noStrike">
                          <a:effectLst/>
                          <a:latin typeface="Arial" panose="020B0604020202020204" pitchFamily="34" charset="0"/>
                        </a:rPr>
                        <a:t>250</a:t>
                      </a:r>
                    </a:p>
                  </a:txBody>
                  <a:tcPr marL="0" marR="0" marT="0" marB="0" anchor="b">
                    <a:lnL>
                      <a:noFill/>
                    </a:lnL>
                    <a:lnR>
                      <a:noFill/>
                    </a:lnR>
                    <a:lnT>
                      <a:noFill/>
                    </a:lnT>
                    <a:lnB>
                      <a:noFill/>
                    </a:lnB>
                  </a:tcPr>
                </a:tc>
                <a:tc>
                  <a:txBody>
                    <a:bodyPr/>
                    <a:lstStyle/>
                    <a:p>
                      <a:pPr algn="r" fontAlgn="b"/>
                      <a:r>
                        <a:rPr lang="en-US" sz="1000" b="0" i="0" u="none" strike="noStrike">
                          <a:effectLst/>
                          <a:latin typeface="Arial" panose="020B0604020202020204" pitchFamily="34" charset="0"/>
                        </a:rPr>
                        <a:t>282</a:t>
                      </a:r>
                    </a:p>
                  </a:txBody>
                  <a:tcPr marL="0" marR="0" marT="0" marB="0" anchor="b">
                    <a:lnL>
                      <a:noFill/>
                    </a:lnL>
                    <a:lnR>
                      <a:noFill/>
                    </a:lnR>
                    <a:lnT>
                      <a:noFill/>
                    </a:lnT>
                    <a:lnB>
                      <a:noFill/>
                    </a:lnB>
                  </a:tcPr>
                </a:tc>
                <a:tc>
                  <a:txBody>
                    <a:bodyPr/>
                    <a:lstStyle/>
                    <a:p>
                      <a:pPr algn="r" fontAlgn="b"/>
                      <a:r>
                        <a:rPr lang="en-US" sz="1000" b="0" i="0" u="none" strike="noStrike">
                          <a:effectLst/>
                          <a:latin typeface="Arial" panose="020B0604020202020204" pitchFamily="34" charset="0"/>
                        </a:rPr>
                        <a:t>720</a:t>
                      </a:r>
                    </a:p>
                  </a:txBody>
                  <a:tcPr marL="0" marR="0" marT="0" marB="0" anchor="b">
                    <a:lnL>
                      <a:noFill/>
                    </a:lnL>
                    <a:lnR>
                      <a:noFill/>
                    </a:lnR>
                    <a:lnT>
                      <a:noFill/>
                    </a:lnT>
                    <a:lnB>
                      <a:noFill/>
                    </a:lnB>
                  </a:tcPr>
                </a:tc>
                <a:tc>
                  <a:txBody>
                    <a:bodyPr/>
                    <a:lstStyle/>
                    <a:p>
                      <a:pPr algn="r" fontAlgn="b"/>
                      <a:r>
                        <a:rPr lang="en-US" sz="1000" b="0" i="0" u="none" strike="noStrike">
                          <a:effectLst/>
                          <a:latin typeface="Arial" panose="020B0604020202020204" pitchFamily="34" charset="0"/>
                        </a:rPr>
                        <a:t>197</a:t>
                      </a:r>
                    </a:p>
                  </a:txBody>
                  <a:tcPr marL="0" marR="0" marT="0" marB="0" anchor="b">
                    <a:lnL>
                      <a:noFill/>
                    </a:lnL>
                    <a:lnR>
                      <a:noFill/>
                    </a:lnR>
                    <a:lnT>
                      <a:noFill/>
                    </a:lnT>
                    <a:lnB>
                      <a:noFill/>
                    </a:lnB>
                  </a:tcPr>
                </a:tc>
                <a:tc>
                  <a:txBody>
                    <a:bodyPr/>
                    <a:lstStyle/>
                    <a:p>
                      <a:pPr algn="r" fontAlgn="b"/>
                      <a:r>
                        <a:rPr lang="en-US" sz="1000" b="0" i="0" u="none" strike="noStrike">
                          <a:effectLst/>
                          <a:latin typeface="Arial" panose="020B0604020202020204" pitchFamily="34" charset="0"/>
                        </a:rPr>
                        <a:t>262</a:t>
                      </a:r>
                    </a:p>
                  </a:txBody>
                  <a:tcPr marL="0" marR="0" marT="0" marB="0" anchor="b">
                    <a:lnL>
                      <a:noFill/>
                    </a:lnL>
                    <a:lnR>
                      <a:noFill/>
                    </a:lnR>
                    <a:lnT>
                      <a:noFill/>
                    </a:lnT>
                    <a:lnB>
                      <a:noFill/>
                    </a:lnB>
                  </a:tcPr>
                </a:tc>
                <a:tc>
                  <a:txBody>
                    <a:bodyPr/>
                    <a:lstStyle/>
                    <a:p>
                      <a:pPr algn="r" fontAlgn="b"/>
                      <a:r>
                        <a:rPr lang="en-US" sz="1000" b="0" i="0" u="none" strike="noStrike">
                          <a:effectLst/>
                          <a:latin typeface="Arial" panose="020B0604020202020204" pitchFamily="34" charset="0"/>
                        </a:rPr>
                        <a:t>282</a:t>
                      </a:r>
                    </a:p>
                  </a:txBody>
                  <a:tcPr marL="0" marR="0" marT="0" marB="0" anchor="b">
                    <a:lnL>
                      <a:noFill/>
                    </a:lnL>
                    <a:lnR>
                      <a:noFill/>
                    </a:lnR>
                    <a:lnT>
                      <a:noFill/>
                    </a:lnT>
                    <a:lnB>
                      <a:noFill/>
                    </a:lnB>
                  </a:tcPr>
                </a:tc>
                <a:tc>
                  <a:txBody>
                    <a:bodyPr/>
                    <a:lstStyle/>
                    <a:p>
                      <a:pPr algn="r" fontAlgn="b"/>
                      <a:r>
                        <a:rPr lang="en-US" sz="1000" b="0" i="0" u="none" strike="noStrike">
                          <a:effectLst/>
                          <a:latin typeface="Arial" panose="020B0604020202020204" pitchFamily="34" charset="0"/>
                        </a:rPr>
                        <a:t>741</a:t>
                      </a:r>
                    </a:p>
                  </a:txBody>
                  <a:tcPr marL="0" marR="0" marT="0" marB="0" anchor="b">
                    <a:lnL>
                      <a:noFill/>
                    </a:lnL>
                    <a:lnR>
                      <a:noFill/>
                    </a:lnR>
                    <a:lnT>
                      <a:noFill/>
                    </a:lnT>
                    <a:lnB>
                      <a:noFill/>
                    </a:lnB>
                  </a:tcPr>
                </a:tc>
                <a:tc>
                  <a:txBody>
                    <a:bodyPr/>
                    <a:lstStyle/>
                    <a:p>
                      <a:pPr algn="r" fontAlgn="b"/>
                      <a:r>
                        <a:rPr lang="en-US" sz="1000" b="0" i="0" u="none" strike="noStrike">
                          <a:effectLst/>
                          <a:latin typeface="Arial" panose="020B0604020202020204" pitchFamily="34" charset="0"/>
                        </a:rPr>
                        <a:t>741</a:t>
                      </a:r>
                    </a:p>
                  </a:txBody>
                  <a:tcPr marL="0" marR="0" marT="0" marB="0" anchor="b">
                    <a:lnL>
                      <a:noFill/>
                    </a:lnL>
                    <a:lnR>
                      <a:noFill/>
                    </a:lnR>
                    <a:lnT>
                      <a:noFill/>
                    </a:lnT>
                    <a:lnB>
                      <a:noFill/>
                    </a:lnB>
                  </a:tcPr>
                </a:tc>
                <a:extLst>
                  <a:ext uri="{0D108BD9-81ED-4DB2-BD59-A6C34878D82A}">
                    <a16:rowId xmlns:a16="http://schemas.microsoft.com/office/drawing/2014/main" val="2678213437"/>
                  </a:ext>
                </a:extLst>
              </a:tr>
              <a:tr h="221337">
                <a:tc>
                  <a:txBody>
                    <a:bodyPr/>
                    <a:lstStyle/>
                    <a:p>
                      <a:pPr algn="l" fontAlgn="b"/>
                      <a:r>
                        <a:rPr lang="en-US" sz="1000" b="0" i="0" u="none" strike="noStrike">
                          <a:effectLst/>
                          <a:latin typeface="Arial" panose="020B0604020202020204" pitchFamily="34" charset="0"/>
                        </a:rPr>
                        <a:t>804</a:t>
                      </a:r>
                    </a:p>
                  </a:txBody>
                  <a:tcPr marL="0" marR="0" marT="0" marB="0" anchor="b">
                    <a:lnL>
                      <a:noFill/>
                    </a:lnL>
                    <a:lnR>
                      <a:noFill/>
                    </a:lnR>
                    <a:lnT>
                      <a:noFill/>
                    </a:lnT>
                    <a:lnB>
                      <a:noFill/>
                    </a:lnB>
                  </a:tcPr>
                </a:tc>
                <a:tc>
                  <a:txBody>
                    <a:bodyPr/>
                    <a:lstStyle/>
                    <a:p>
                      <a:pPr algn="l" fontAlgn="b"/>
                      <a:r>
                        <a:rPr lang="en-US" sz="1000" b="0" i="0" u="none" strike="noStrike">
                          <a:effectLst/>
                          <a:latin typeface="Arial" panose="020B0604020202020204" pitchFamily="34" charset="0"/>
                        </a:rPr>
                        <a:t>Beaufort County CC                                </a:t>
                      </a:r>
                    </a:p>
                  </a:txBody>
                  <a:tcPr marL="0" marR="0" marT="0" marB="0" anchor="b">
                    <a:lnL>
                      <a:noFill/>
                    </a:lnL>
                    <a:lnR>
                      <a:noFill/>
                    </a:lnR>
                    <a:lnT>
                      <a:noFill/>
                    </a:lnT>
                    <a:lnB>
                      <a:noFill/>
                    </a:lnB>
                  </a:tcPr>
                </a:tc>
                <a:tc>
                  <a:txBody>
                    <a:bodyPr/>
                    <a:lstStyle/>
                    <a:p>
                      <a:pPr algn="r" fontAlgn="b"/>
                      <a:r>
                        <a:rPr lang="en-US" sz="1000" b="0" i="0" u="none" strike="noStrike">
                          <a:effectLst/>
                          <a:latin typeface="Arial" panose="020B0604020202020204" pitchFamily="34" charset="0"/>
                        </a:rPr>
                        <a:t>81</a:t>
                      </a:r>
                    </a:p>
                  </a:txBody>
                  <a:tcPr marL="0" marR="0" marT="0" marB="0" anchor="b">
                    <a:lnL>
                      <a:noFill/>
                    </a:lnL>
                    <a:lnR>
                      <a:noFill/>
                    </a:lnR>
                    <a:lnT>
                      <a:noFill/>
                    </a:lnT>
                    <a:lnB>
                      <a:noFill/>
                    </a:lnB>
                  </a:tcPr>
                </a:tc>
                <a:tc>
                  <a:txBody>
                    <a:bodyPr/>
                    <a:lstStyle/>
                    <a:p>
                      <a:pPr algn="r" fontAlgn="b"/>
                      <a:r>
                        <a:rPr lang="en-US" sz="1000" b="0" i="0" u="none" strike="noStrike">
                          <a:effectLst/>
                          <a:latin typeface="Arial" panose="020B0604020202020204" pitchFamily="34" charset="0"/>
                        </a:rPr>
                        <a:t>144</a:t>
                      </a:r>
                    </a:p>
                  </a:txBody>
                  <a:tcPr marL="0" marR="0" marT="0" marB="0" anchor="b">
                    <a:lnL>
                      <a:noFill/>
                    </a:lnL>
                    <a:lnR>
                      <a:noFill/>
                    </a:lnR>
                    <a:lnT>
                      <a:noFill/>
                    </a:lnT>
                    <a:lnB>
                      <a:noFill/>
                    </a:lnB>
                  </a:tcPr>
                </a:tc>
                <a:tc>
                  <a:txBody>
                    <a:bodyPr/>
                    <a:lstStyle/>
                    <a:p>
                      <a:pPr algn="r" fontAlgn="b"/>
                      <a:r>
                        <a:rPr lang="en-US" sz="1000" b="0" i="0" u="none" strike="noStrike">
                          <a:effectLst/>
                          <a:latin typeface="Arial" panose="020B0604020202020204" pitchFamily="34" charset="0"/>
                        </a:rPr>
                        <a:t>120</a:t>
                      </a:r>
                    </a:p>
                  </a:txBody>
                  <a:tcPr marL="0" marR="0" marT="0" marB="0" anchor="b">
                    <a:lnL>
                      <a:noFill/>
                    </a:lnL>
                    <a:lnR>
                      <a:noFill/>
                    </a:lnR>
                    <a:lnT>
                      <a:noFill/>
                    </a:lnT>
                    <a:lnB>
                      <a:noFill/>
                    </a:lnB>
                  </a:tcPr>
                </a:tc>
                <a:tc>
                  <a:txBody>
                    <a:bodyPr/>
                    <a:lstStyle/>
                    <a:p>
                      <a:pPr algn="r" fontAlgn="b"/>
                      <a:r>
                        <a:rPr lang="en-US" sz="1000" b="0" i="0" u="none" strike="noStrike">
                          <a:effectLst/>
                          <a:latin typeface="Arial" panose="020B0604020202020204" pitchFamily="34" charset="0"/>
                        </a:rPr>
                        <a:t>344</a:t>
                      </a:r>
                    </a:p>
                  </a:txBody>
                  <a:tcPr marL="0" marR="0" marT="0" marB="0" anchor="b">
                    <a:lnL>
                      <a:noFill/>
                    </a:lnL>
                    <a:lnR>
                      <a:noFill/>
                    </a:lnR>
                    <a:lnT>
                      <a:noFill/>
                    </a:lnT>
                    <a:lnB>
                      <a:noFill/>
                    </a:lnB>
                  </a:tcPr>
                </a:tc>
                <a:tc>
                  <a:txBody>
                    <a:bodyPr/>
                    <a:lstStyle/>
                    <a:p>
                      <a:pPr algn="r" fontAlgn="b"/>
                      <a:r>
                        <a:rPr lang="en-US" sz="1000" b="0" i="0" u="none" strike="noStrike">
                          <a:effectLst/>
                          <a:latin typeface="Arial" panose="020B0604020202020204" pitchFamily="34" charset="0"/>
                        </a:rPr>
                        <a:t>88</a:t>
                      </a:r>
                    </a:p>
                  </a:txBody>
                  <a:tcPr marL="0" marR="0" marT="0" marB="0" anchor="b">
                    <a:lnL>
                      <a:noFill/>
                    </a:lnL>
                    <a:lnR>
                      <a:noFill/>
                    </a:lnR>
                    <a:lnT>
                      <a:noFill/>
                    </a:lnT>
                    <a:lnB>
                      <a:noFill/>
                    </a:lnB>
                  </a:tcPr>
                </a:tc>
                <a:tc>
                  <a:txBody>
                    <a:bodyPr/>
                    <a:lstStyle/>
                    <a:p>
                      <a:pPr algn="r" fontAlgn="b"/>
                      <a:r>
                        <a:rPr lang="en-US" sz="1000" b="0" i="0" u="none" strike="noStrike">
                          <a:effectLst/>
                          <a:latin typeface="Arial" panose="020B0604020202020204" pitchFamily="34" charset="0"/>
                        </a:rPr>
                        <a:t>137</a:t>
                      </a:r>
                    </a:p>
                  </a:txBody>
                  <a:tcPr marL="0" marR="0" marT="0" marB="0" anchor="b">
                    <a:lnL>
                      <a:noFill/>
                    </a:lnL>
                    <a:lnR>
                      <a:noFill/>
                    </a:lnR>
                    <a:lnT>
                      <a:noFill/>
                    </a:lnT>
                    <a:lnB>
                      <a:noFill/>
                    </a:lnB>
                  </a:tcPr>
                </a:tc>
                <a:tc>
                  <a:txBody>
                    <a:bodyPr/>
                    <a:lstStyle/>
                    <a:p>
                      <a:pPr algn="r" fontAlgn="b"/>
                      <a:r>
                        <a:rPr lang="en-US" sz="1000" b="0" i="0" u="none" strike="noStrike">
                          <a:effectLst/>
                          <a:latin typeface="Arial" panose="020B0604020202020204" pitchFamily="34" charset="0"/>
                        </a:rPr>
                        <a:t>144</a:t>
                      </a:r>
                    </a:p>
                  </a:txBody>
                  <a:tcPr marL="0" marR="0" marT="0" marB="0" anchor="b">
                    <a:lnL>
                      <a:noFill/>
                    </a:lnL>
                    <a:lnR>
                      <a:noFill/>
                    </a:lnR>
                    <a:lnT>
                      <a:noFill/>
                    </a:lnT>
                    <a:lnB>
                      <a:noFill/>
                    </a:lnB>
                  </a:tcPr>
                </a:tc>
                <a:tc>
                  <a:txBody>
                    <a:bodyPr/>
                    <a:lstStyle/>
                    <a:p>
                      <a:pPr algn="r" fontAlgn="b"/>
                      <a:r>
                        <a:rPr lang="en-US" sz="1000" b="0" i="0" u="none" strike="noStrike">
                          <a:effectLst/>
                          <a:latin typeface="Arial" panose="020B0604020202020204" pitchFamily="34" charset="0"/>
                        </a:rPr>
                        <a:t>369</a:t>
                      </a:r>
                    </a:p>
                  </a:txBody>
                  <a:tcPr marL="0" marR="0" marT="0" marB="0" anchor="b">
                    <a:lnL>
                      <a:noFill/>
                    </a:lnL>
                    <a:lnR>
                      <a:noFill/>
                    </a:lnR>
                    <a:lnT>
                      <a:noFill/>
                    </a:lnT>
                    <a:lnB>
                      <a:noFill/>
                    </a:lnB>
                  </a:tcPr>
                </a:tc>
                <a:tc>
                  <a:txBody>
                    <a:bodyPr/>
                    <a:lstStyle/>
                    <a:p>
                      <a:pPr algn="r" fontAlgn="b"/>
                      <a:r>
                        <a:rPr lang="en-US" sz="1000" b="0" i="0" u="none" strike="noStrike">
                          <a:effectLst/>
                          <a:latin typeface="Arial" panose="020B0604020202020204" pitchFamily="34" charset="0"/>
                        </a:rPr>
                        <a:t>369</a:t>
                      </a:r>
                    </a:p>
                  </a:txBody>
                  <a:tcPr marL="0" marR="0" marT="0" marB="0" anchor="b">
                    <a:lnL>
                      <a:noFill/>
                    </a:lnL>
                    <a:lnR>
                      <a:noFill/>
                    </a:lnR>
                    <a:lnT>
                      <a:noFill/>
                    </a:lnT>
                    <a:lnB>
                      <a:noFill/>
                    </a:lnB>
                  </a:tcPr>
                </a:tc>
                <a:extLst>
                  <a:ext uri="{0D108BD9-81ED-4DB2-BD59-A6C34878D82A}">
                    <a16:rowId xmlns:a16="http://schemas.microsoft.com/office/drawing/2014/main" val="3790639388"/>
                  </a:ext>
                </a:extLst>
              </a:tr>
              <a:tr h="221337">
                <a:tc>
                  <a:txBody>
                    <a:bodyPr/>
                    <a:lstStyle/>
                    <a:p>
                      <a:pPr algn="l" fontAlgn="b"/>
                      <a:r>
                        <a:rPr lang="en-US" sz="1000" b="0" i="0" u="none" strike="noStrike">
                          <a:effectLst/>
                          <a:latin typeface="Arial" panose="020B0604020202020204" pitchFamily="34" charset="0"/>
                        </a:rPr>
                        <a:t>806</a:t>
                      </a:r>
                    </a:p>
                  </a:txBody>
                  <a:tcPr marL="0" marR="0" marT="0" marB="0" anchor="b">
                    <a:lnL>
                      <a:noFill/>
                    </a:lnL>
                    <a:lnR>
                      <a:noFill/>
                    </a:lnR>
                    <a:lnT>
                      <a:noFill/>
                    </a:lnT>
                    <a:lnB>
                      <a:noFill/>
                    </a:lnB>
                  </a:tcPr>
                </a:tc>
                <a:tc>
                  <a:txBody>
                    <a:bodyPr/>
                    <a:lstStyle/>
                    <a:p>
                      <a:pPr algn="l" fontAlgn="b"/>
                      <a:r>
                        <a:rPr lang="en-US" sz="1000" b="0" i="0" u="none" strike="noStrike">
                          <a:effectLst/>
                          <a:latin typeface="Arial" panose="020B0604020202020204" pitchFamily="34" charset="0"/>
                        </a:rPr>
                        <a:t>Bladen CC                                         </a:t>
                      </a:r>
                    </a:p>
                  </a:txBody>
                  <a:tcPr marL="0" marR="0" marT="0" marB="0" anchor="b">
                    <a:lnL>
                      <a:noFill/>
                    </a:lnL>
                    <a:lnR>
                      <a:noFill/>
                    </a:lnR>
                    <a:lnT>
                      <a:noFill/>
                    </a:lnT>
                    <a:lnB>
                      <a:noFill/>
                    </a:lnB>
                  </a:tcPr>
                </a:tc>
                <a:tc>
                  <a:txBody>
                    <a:bodyPr/>
                    <a:lstStyle/>
                    <a:p>
                      <a:pPr algn="r" fontAlgn="b"/>
                      <a:r>
                        <a:rPr lang="en-US" sz="1000" b="0" i="0" u="none" strike="noStrike">
                          <a:effectLst/>
                          <a:latin typeface="Arial" panose="020B0604020202020204" pitchFamily="34" charset="0"/>
                        </a:rPr>
                        <a:t>55</a:t>
                      </a:r>
                    </a:p>
                  </a:txBody>
                  <a:tcPr marL="0" marR="0" marT="0" marB="0" anchor="b">
                    <a:lnL>
                      <a:noFill/>
                    </a:lnL>
                    <a:lnR>
                      <a:noFill/>
                    </a:lnR>
                    <a:lnT>
                      <a:noFill/>
                    </a:lnT>
                    <a:lnB>
                      <a:noFill/>
                    </a:lnB>
                  </a:tcPr>
                </a:tc>
                <a:tc>
                  <a:txBody>
                    <a:bodyPr/>
                    <a:lstStyle/>
                    <a:p>
                      <a:pPr algn="r" fontAlgn="b"/>
                      <a:r>
                        <a:rPr lang="en-US" sz="1000" b="0" i="0" u="none" strike="noStrike">
                          <a:effectLst/>
                          <a:latin typeface="Arial" panose="020B0604020202020204" pitchFamily="34" charset="0"/>
                        </a:rPr>
                        <a:t>75</a:t>
                      </a:r>
                    </a:p>
                  </a:txBody>
                  <a:tcPr marL="0" marR="0" marT="0" marB="0" anchor="b">
                    <a:lnL>
                      <a:noFill/>
                    </a:lnL>
                    <a:lnR>
                      <a:noFill/>
                    </a:lnR>
                    <a:lnT>
                      <a:noFill/>
                    </a:lnT>
                    <a:lnB>
                      <a:noFill/>
                    </a:lnB>
                  </a:tcPr>
                </a:tc>
                <a:tc>
                  <a:txBody>
                    <a:bodyPr/>
                    <a:lstStyle/>
                    <a:p>
                      <a:pPr algn="r" fontAlgn="b"/>
                      <a:r>
                        <a:rPr lang="en-US" sz="1000" b="0" i="0" u="none" strike="noStrike">
                          <a:effectLst/>
                          <a:latin typeface="Arial" panose="020B0604020202020204" pitchFamily="34" charset="0"/>
                        </a:rPr>
                        <a:t>81</a:t>
                      </a:r>
                    </a:p>
                  </a:txBody>
                  <a:tcPr marL="0" marR="0" marT="0" marB="0" anchor="b">
                    <a:lnL>
                      <a:noFill/>
                    </a:lnL>
                    <a:lnR>
                      <a:noFill/>
                    </a:lnR>
                    <a:lnT>
                      <a:noFill/>
                    </a:lnT>
                    <a:lnB>
                      <a:noFill/>
                    </a:lnB>
                  </a:tcPr>
                </a:tc>
                <a:tc>
                  <a:txBody>
                    <a:bodyPr/>
                    <a:lstStyle/>
                    <a:p>
                      <a:pPr algn="r" fontAlgn="b"/>
                      <a:r>
                        <a:rPr lang="en-US" sz="1000" b="0" i="0" u="none" strike="noStrike">
                          <a:effectLst/>
                          <a:latin typeface="Arial" panose="020B0604020202020204" pitchFamily="34" charset="0"/>
                        </a:rPr>
                        <a:t>211</a:t>
                      </a:r>
                    </a:p>
                  </a:txBody>
                  <a:tcPr marL="0" marR="0" marT="0" marB="0" anchor="b">
                    <a:lnL>
                      <a:noFill/>
                    </a:lnL>
                    <a:lnR>
                      <a:noFill/>
                    </a:lnR>
                    <a:lnT>
                      <a:noFill/>
                    </a:lnT>
                    <a:lnB>
                      <a:noFill/>
                    </a:lnB>
                  </a:tcPr>
                </a:tc>
                <a:tc>
                  <a:txBody>
                    <a:bodyPr/>
                    <a:lstStyle/>
                    <a:p>
                      <a:pPr algn="r" fontAlgn="b"/>
                      <a:r>
                        <a:rPr lang="en-US" sz="1000" b="0" i="0" u="none" strike="noStrike">
                          <a:effectLst/>
                          <a:latin typeface="Arial" panose="020B0604020202020204" pitchFamily="34" charset="0"/>
                        </a:rPr>
                        <a:t>50</a:t>
                      </a:r>
                    </a:p>
                  </a:txBody>
                  <a:tcPr marL="0" marR="0" marT="0" marB="0" anchor="b">
                    <a:lnL>
                      <a:noFill/>
                    </a:lnL>
                    <a:lnR>
                      <a:noFill/>
                    </a:lnR>
                    <a:lnT>
                      <a:noFill/>
                    </a:lnT>
                    <a:lnB>
                      <a:noFill/>
                    </a:lnB>
                  </a:tcPr>
                </a:tc>
                <a:tc>
                  <a:txBody>
                    <a:bodyPr/>
                    <a:lstStyle/>
                    <a:p>
                      <a:pPr algn="r" fontAlgn="b"/>
                      <a:r>
                        <a:rPr lang="en-US" sz="1000" b="0" i="0" u="none" strike="noStrike">
                          <a:effectLst/>
                          <a:latin typeface="Arial" panose="020B0604020202020204" pitchFamily="34" charset="0"/>
                        </a:rPr>
                        <a:t>76</a:t>
                      </a:r>
                    </a:p>
                  </a:txBody>
                  <a:tcPr marL="0" marR="0" marT="0" marB="0" anchor="b">
                    <a:lnL>
                      <a:noFill/>
                    </a:lnL>
                    <a:lnR>
                      <a:noFill/>
                    </a:lnR>
                    <a:lnT>
                      <a:noFill/>
                    </a:lnT>
                    <a:lnB>
                      <a:noFill/>
                    </a:lnB>
                  </a:tcPr>
                </a:tc>
                <a:tc>
                  <a:txBody>
                    <a:bodyPr/>
                    <a:lstStyle/>
                    <a:p>
                      <a:pPr algn="r" fontAlgn="b"/>
                      <a:r>
                        <a:rPr lang="en-US" sz="1000" b="0" i="0" u="none" strike="noStrike">
                          <a:effectLst/>
                          <a:latin typeface="Arial" panose="020B0604020202020204" pitchFamily="34" charset="0"/>
                        </a:rPr>
                        <a:t>90</a:t>
                      </a:r>
                    </a:p>
                  </a:txBody>
                  <a:tcPr marL="0" marR="0" marT="0" marB="0" anchor="b">
                    <a:lnL>
                      <a:noFill/>
                    </a:lnL>
                    <a:lnR>
                      <a:noFill/>
                    </a:lnR>
                    <a:lnT>
                      <a:noFill/>
                    </a:lnT>
                    <a:lnB>
                      <a:noFill/>
                    </a:lnB>
                  </a:tcPr>
                </a:tc>
                <a:tc>
                  <a:txBody>
                    <a:bodyPr/>
                    <a:lstStyle/>
                    <a:p>
                      <a:pPr algn="r" fontAlgn="b"/>
                      <a:r>
                        <a:rPr lang="en-US" sz="1000" b="0" i="0" u="none" strike="noStrike">
                          <a:effectLst/>
                          <a:latin typeface="Arial" panose="020B0604020202020204" pitchFamily="34" charset="0"/>
                        </a:rPr>
                        <a:t>216</a:t>
                      </a:r>
                    </a:p>
                  </a:txBody>
                  <a:tcPr marL="0" marR="0" marT="0" marB="0" anchor="b">
                    <a:lnL>
                      <a:noFill/>
                    </a:lnL>
                    <a:lnR>
                      <a:noFill/>
                    </a:lnR>
                    <a:lnT>
                      <a:noFill/>
                    </a:lnT>
                    <a:lnB>
                      <a:noFill/>
                    </a:lnB>
                  </a:tcPr>
                </a:tc>
                <a:tc>
                  <a:txBody>
                    <a:bodyPr/>
                    <a:lstStyle/>
                    <a:p>
                      <a:pPr algn="r" fontAlgn="b"/>
                      <a:r>
                        <a:rPr lang="en-US" sz="1000" b="0" i="0" u="none" strike="noStrike">
                          <a:effectLst/>
                          <a:latin typeface="Arial" panose="020B0604020202020204" pitchFamily="34" charset="0"/>
                        </a:rPr>
                        <a:t>216</a:t>
                      </a:r>
                    </a:p>
                  </a:txBody>
                  <a:tcPr marL="0" marR="0" marT="0" marB="0" anchor="b">
                    <a:lnL>
                      <a:noFill/>
                    </a:lnL>
                    <a:lnR>
                      <a:noFill/>
                    </a:lnR>
                    <a:lnT>
                      <a:noFill/>
                    </a:lnT>
                    <a:lnB>
                      <a:noFill/>
                    </a:lnB>
                  </a:tcPr>
                </a:tc>
                <a:extLst>
                  <a:ext uri="{0D108BD9-81ED-4DB2-BD59-A6C34878D82A}">
                    <a16:rowId xmlns:a16="http://schemas.microsoft.com/office/drawing/2014/main" val="3080763419"/>
                  </a:ext>
                </a:extLst>
              </a:tr>
              <a:tr h="221337">
                <a:tc>
                  <a:txBody>
                    <a:bodyPr/>
                    <a:lstStyle/>
                    <a:p>
                      <a:pPr algn="l" fontAlgn="b"/>
                      <a:r>
                        <a:rPr lang="en-US" sz="1000" b="0" i="0" u="none" strike="noStrike">
                          <a:effectLst/>
                          <a:latin typeface="Arial" panose="020B0604020202020204" pitchFamily="34" charset="0"/>
                        </a:rPr>
                        <a:t>843</a:t>
                      </a:r>
                    </a:p>
                  </a:txBody>
                  <a:tcPr marL="0" marR="0" marT="0" marB="0" anchor="b">
                    <a:lnL>
                      <a:noFill/>
                    </a:lnL>
                    <a:lnR>
                      <a:noFill/>
                    </a:lnR>
                    <a:lnT>
                      <a:noFill/>
                    </a:lnT>
                    <a:lnB>
                      <a:noFill/>
                    </a:lnB>
                  </a:tcPr>
                </a:tc>
                <a:tc>
                  <a:txBody>
                    <a:bodyPr/>
                    <a:lstStyle/>
                    <a:p>
                      <a:pPr algn="l" fontAlgn="b"/>
                      <a:r>
                        <a:rPr lang="en-US" sz="1000" b="0" i="0" u="none" strike="noStrike">
                          <a:effectLst/>
                          <a:latin typeface="Arial" panose="020B0604020202020204" pitchFamily="34" charset="0"/>
                        </a:rPr>
                        <a:t>Blue Ridge CC                                     </a:t>
                      </a:r>
                    </a:p>
                  </a:txBody>
                  <a:tcPr marL="0" marR="0" marT="0" marB="0" anchor="b">
                    <a:lnL>
                      <a:noFill/>
                    </a:lnL>
                    <a:lnR>
                      <a:noFill/>
                    </a:lnR>
                    <a:lnT>
                      <a:noFill/>
                    </a:lnT>
                    <a:lnB>
                      <a:noFill/>
                    </a:lnB>
                  </a:tcPr>
                </a:tc>
                <a:tc>
                  <a:txBody>
                    <a:bodyPr/>
                    <a:lstStyle/>
                    <a:p>
                      <a:pPr algn="r" fontAlgn="b"/>
                      <a:r>
                        <a:rPr lang="en-US" sz="1000" b="0" i="0" u="none" strike="noStrike">
                          <a:effectLst/>
                          <a:latin typeface="Arial" panose="020B0604020202020204" pitchFamily="34" charset="0"/>
                        </a:rPr>
                        <a:t>128</a:t>
                      </a: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US" sz="1000" b="0" i="0" u="none" strike="noStrike">
                          <a:effectLst/>
                          <a:latin typeface="Arial" panose="020B0604020202020204" pitchFamily="34" charset="0"/>
                        </a:rPr>
                        <a:t>251</a:t>
                      </a: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US" sz="1000" b="0" i="0" u="none" strike="noStrike">
                          <a:effectLst/>
                          <a:latin typeface="Arial" panose="020B0604020202020204" pitchFamily="34" charset="0"/>
                        </a:rPr>
                        <a:t>165</a:t>
                      </a: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US" sz="1000" b="0" i="0" u="none" strike="noStrike">
                          <a:effectLst/>
                          <a:latin typeface="Arial" panose="020B0604020202020204" pitchFamily="34" charset="0"/>
                        </a:rPr>
                        <a:t>544</a:t>
                      </a: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US" sz="1000" b="0" i="0" u="none" strike="noStrike">
                          <a:effectLst/>
                          <a:latin typeface="Arial" panose="020B0604020202020204" pitchFamily="34" charset="0"/>
                        </a:rPr>
                        <a:t>134</a:t>
                      </a: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US" sz="1000" b="0" i="0" u="none" strike="noStrike">
                          <a:effectLst/>
                          <a:latin typeface="Arial" panose="020B0604020202020204" pitchFamily="34" charset="0"/>
                        </a:rPr>
                        <a:t>230</a:t>
                      </a: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US" sz="1000" b="0" i="0" u="none" strike="noStrike">
                          <a:effectLst/>
                          <a:latin typeface="Arial" panose="020B0604020202020204" pitchFamily="34" charset="0"/>
                        </a:rPr>
                        <a:t>161</a:t>
                      </a: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US" sz="1000" b="0" i="0" u="none" strike="noStrike">
                          <a:effectLst/>
                          <a:latin typeface="Arial" panose="020B0604020202020204" pitchFamily="34" charset="0"/>
                        </a:rPr>
                        <a:t>525</a:t>
                      </a: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US" sz="1000" b="0" i="0" u="none" strike="noStrike">
                          <a:effectLst/>
                          <a:latin typeface="Arial" panose="020B0604020202020204" pitchFamily="34" charset="0"/>
                        </a:rPr>
                        <a:t>535</a:t>
                      </a: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339456560"/>
                  </a:ext>
                </a:extLst>
              </a:tr>
              <a:tr h="221337">
                <a:tc>
                  <a:txBody>
                    <a:bodyPr/>
                    <a:lstStyle/>
                    <a:p>
                      <a:pPr algn="l" fontAlgn="b"/>
                      <a:r>
                        <a:rPr lang="en-US" sz="1000" b="0" i="0" u="none" strike="noStrike">
                          <a:effectLst/>
                          <a:latin typeface="Arial" panose="020B0604020202020204" pitchFamily="34" charset="0"/>
                        </a:rPr>
                        <a:t>807</a:t>
                      </a:r>
                    </a:p>
                  </a:txBody>
                  <a:tcPr marL="0" marR="0" marT="0" marB="0" anchor="b">
                    <a:lnL>
                      <a:noFill/>
                    </a:lnL>
                    <a:lnR>
                      <a:noFill/>
                    </a:lnR>
                    <a:lnT>
                      <a:noFill/>
                    </a:lnT>
                    <a:lnB>
                      <a:noFill/>
                    </a:lnB>
                  </a:tcPr>
                </a:tc>
                <a:tc>
                  <a:txBody>
                    <a:bodyPr/>
                    <a:lstStyle/>
                    <a:p>
                      <a:pPr algn="l" fontAlgn="b"/>
                      <a:r>
                        <a:rPr lang="en-US" sz="1000" b="0" i="0" u="none" strike="noStrike">
                          <a:effectLst/>
                          <a:latin typeface="Arial" panose="020B0604020202020204" pitchFamily="34" charset="0"/>
                        </a:rPr>
                        <a:t>Brunswick CC</a:t>
                      </a:r>
                    </a:p>
                  </a:txBody>
                  <a:tcPr marL="0" marR="0" marT="0" marB="0" anchor="b">
                    <a:lnL>
                      <a:noFill/>
                    </a:lnL>
                    <a:lnR>
                      <a:noFill/>
                    </a:lnR>
                    <a:lnT>
                      <a:noFill/>
                    </a:lnT>
                    <a:lnB>
                      <a:noFill/>
                    </a:lnB>
                  </a:tcPr>
                </a:tc>
                <a:tc>
                  <a:txBody>
                    <a:bodyPr/>
                    <a:lstStyle/>
                    <a:p>
                      <a:pPr algn="r" fontAlgn="b"/>
                      <a:r>
                        <a:rPr lang="en-US" sz="1000" b="0" i="0" u="none" strike="noStrike">
                          <a:effectLst/>
                          <a:latin typeface="Arial" panose="020B0604020202020204" pitchFamily="34" charset="0"/>
                        </a:rPr>
                        <a:t>102</a:t>
                      </a: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en-US" sz="1000" b="0" i="0" u="none" strike="noStrike">
                          <a:effectLst/>
                          <a:latin typeface="Arial" panose="020B0604020202020204" pitchFamily="34" charset="0"/>
                        </a:rPr>
                        <a:t>177</a:t>
                      </a: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en-US" sz="1000" b="0" i="0" u="none" strike="noStrike">
                          <a:effectLst/>
                          <a:latin typeface="Arial" panose="020B0604020202020204" pitchFamily="34" charset="0"/>
                        </a:rPr>
                        <a:t>140</a:t>
                      </a: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en-US" sz="1000" b="0" i="0" u="none" strike="noStrike">
                          <a:effectLst/>
                          <a:latin typeface="Arial" panose="020B0604020202020204" pitchFamily="34" charset="0"/>
                        </a:rPr>
                        <a:t>419</a:t>
                      </a: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en-US" sz="1000" b="0" i="0" u="none" strike="noStrike">
                          <a:effectLst/>
                          <a:latin typeface="Arial" panose="020B0604020202020204" pitchFamily="34" charset="0"/>
                        </a:rPr>
                        <a:t>102</a:t>
                      </a: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en-US" sz="1000" b="0" i="0" u="none" strike="noStrike">
                          <a:effectLst/>
                          <a:latin typeface="Arial" panose="020B0604020202020204" pitchFamily="34" charset="0"/>
                        </a:rPr>
                        <a:t>147</a:t>
                      </a: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en-US" sz="1000" b="0" i="0" u="none" strike="noStrike">
                          <a:effectLst/>
                          <a:latin typeface="Arial" panose="020B0604020202020204" pitchFamily="34" charset="0"/>
                        </a:rPr>
                        <a:t>100</a:t>
                      </a: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en-US" sz="1000" b="0" i="0" u="none" strike="noStrike">
                          <a:effectLst/>
                          <a:latin typeface="Arial" panose="020B0604020202020204" pitchFamily="34" charset="0"/>
                        </a:rPr>
                        <a:t>349</a:t>
                      </a: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en-US" sz="1000" b="0" i="0" u="none" strike="noStrike">
                          <a:effectLst/>
                          <a:latin typeface="Arial" panose="020B0604020202020204" pitchFamily="34" charset="0"/>
                        </a:rPr>
                        <a:t>384</a:t>
                      </a: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642320033"/>
                  </a:ext>
                </a:extLst>
              </a:tr>
              <a:tr h="221337">
                <a:tc>
                  <a:txBody>
                    <a:bodyPr/>
                    <a:lstStyle/>
                    <a:p>
                      <a:pPr algn="l" fontAlgn="b"/>
                      <a:r>
                        <a:rPr lang="en-US" sz="1000" b="0" i="0" u="none" strike="noStrike">
                          <a:effectLst/>
                          <a:latin typeface="Arial" panose="020B0604020202020204" pitchFamily="34" charset="0"/>
                        </a:rPr>
                        <a:t>808</a:t>
                      </a:r>
                    </a:p>
                  </a:txBody>
                  <a:tcPr marL="0" marR="0" marT="0" marB="0" anchor="b">
                    <a:lnL>
                      <a:noFill/>
                    </a:lnL>
                    <a:lnR>
                      <a:noFill/>
                    </a:lnR>
                    <a:lnT>
                      <a:noFill/>
                    </a:lnT>
                    <a:lnB>
                      <a:noFill/>
                    </a:lnB>
                  </a:tcPr>
                </a:tc>
                <a:tc>
                  <a:txBody>
                    <a:bodyPr/>
                    <a:lstStyle/>
                    <a:p>
                      <a:pPr algn="l" fontAlgn="b"/>
                      <a:r>
                        <a:rPr lang="en-US" sz="1000" b="0" i="0" u="none" strike="noStrike">
                          <a:effectLst/>
                          <a:latin typeface="Arial" panose="020B0604020202020204" pitchFamily="34" charset="0"/>
                        </a:rPr>
                        <a:t>Caldwell CC &amp; TI                                  </a:t>
                      </a:r>
                    </a:p>
                  </a:txBody>
                  <a:tcPr marL="0" marR="0" marT="0" marB="0" anchor="b">
                    <a:lnL>
                      <a:noFill/>
                    </a:lnL>
                    <a:lnR>
                      <a:noFill/>
                    </a:lnR>
                    <a:lnT>
                      <a:noFill/>
                    </a:lnT>
                    <a:lnB>
                      <a:noFill/>
                    </a:lnB>
                  </a:tcPr>
                </a:tc>
                <a:tc>
                  <a:txBody>
                    <a:bodyPr/>
                    <a:lstStyle/>
                    <a:p>
                      <a:pPr algn="r" fontAlgn="b"/>
                      <a:r>
                        <a:rPr lang="en-US" sz="1000" b="0" i="0" u="none" strike="noStrike">
                          <a:effectLst/>
                          <a:latin typeface="Arial" panose="020B0604020202020204" pitchFamily="34" charset="0"/>
                        </a:rPr>
                        <a:t>184</a:t>
                      </a:r>
                    </a:p>
                  </a:txBody>
                  <a:tcPr marL="0" marR="0" marT="0" marB="0" anchor="b">
                    <a:lnL>
                      <a:noFill/>
                    </a:lnL>
                    <a:lnR>
                      <a:noFill/>
                    </a:lnR>
                    <a:lnT>
                      <a:noFill/>
                    </a:lnT>
                    <a:lnB>
                      <a:noFill/>
                    </a:lnB>
                  </a:tcPr>
                </a:tc>
                <a:tc>
                  <a:txBody>
                    <a:bodyPr/>
                    <a:lstStyle/>
                    <a:p>
                      <a:pPr algn="r" fontAlgn="b"/>
                      <a:r>
                        <a:rPr lang="en-US" sz="1000" b="0" i="0" u="none" strike="noStrike">
                          <a:effectLst/>
                          <a:latin typeface="Arial" panose="020B0604020202020204" pitchFamily="34" charset="0"/>
                        </a:rPr>
                        <a:t>308</a:t>
                      </a:r>
                    </a:p>
                  </a:txBody>
                  <a:tcPr marL="0" marR="0" marT="0" marB="0" anchor="b">
                    <a:lnL>
                      <a:noFill/>
                    </a:lnL>
                    <a:lnR>
                      <a:noFill/>
                    </a:lnR>
                    <a:lnT>
                      <a:noFill/>
                    </a:lnT>
                    <a:lnB>
                      <a:noFill/>
                    </a:lnB>
                  </a:tcPr>
                </a:tc>
                <a:tc>
                  <a:txBody>
                    <a:bodyPr/>
                    <a:lstStyle/>
                    <a:p>
                      <a:pPr algn="r" fontAlgn="b"/>
                      <a:r>
                        <a:rPr lang="en-US" sz="1000" b="0" i="0" u="none" strike="noStrike">
                          <a:effectLst/>
                          <a:latin typeface="Arial" panose="020B0604020202020204" pitchFamily="34" charset="0"/>
                        </a:rPr>
                        <a:t>238</a:t>
                      </a:r>
                    </a:p>
                  </a:txBody>
                  <a:tcPr marL="0" marR="0" marT="0" marB="0" anchor="b">
                    <a:lnL>
                      <a:noFill/>
                    </a:lnL>
                    <a:lnR>
                      <a:noFill/>
                    </a:lnR>
                    <a:lnT>
                      <a:noFill/>
                    </a:lnT>
                    <a:lnB>
                      <a:noFill/>
                    </a:lnB>
                  </a:tcPr>
                </a:tc>
                <a:tc>
                  <a:txBody>
                    <a:bodyPr/>
                    <a:lstStyle/>
                    <a:p>
                      <a:pPr algn="r" fontAlgn="b"/>
                      <a:r>
                        <a:rPr lang="en-US" sz="1000" b="0" i="0" u="none" strike="noStrike">
                          <a:effectLst/>
                          <a:latin typeface="Arial" panose="020B0604020202020204" pitchFamily="34" charset="0"/>
                        </a:rPr>
                        <a:t>730</a:t>
                      </a:r>
                    </a:p>
                  </a:txBody>
                  <a:tcPr marL="0" marR="0" marT="0" marB="0" anchor="b">
                    <a:lnL>
                      <a:noFill/>
                    </a:lnL>
                    <a:lnR>
                      <a:noFill/>
                    </a:lnR>
                    <a:lnT>
                      <a:noFill/>
                    </a:lnT>
                    <a:lnB>
                      <a:noFill/>
                    </a:lnB>
                  </a:tcPr>
                </a:tc>
                <a:tc>
                  <a:txBody>
                    <a:bodyPr/>
                    <a:lstStyle/>
                    <a:p>
                      <a:pPr algn="r" fontAlgn="b"/>
                      <a:r>
                        <a:rPr lang="en-US" sz="1000" b="0" i="0" u="none" strike="noStrike">
                          <a:effectLst/>
                          <a:latin typeface="Arial" panose="020B0604020202020204" pitchFamily="34" charset="0"/>
                        </a:rPr>
                        <a:t>171</a:t>
                      </a:r>
                    </a:p>
                  </a:txBody>
                  <a:tcPr marL="0" marR="0" marT="0" marB="0" anchor="b">
                    <a:lnL>
                      <a:noFill/>
                    </a:lnL>
                    <a:lnR>
                      <a:noFill/>
                    </a:lnR>
                    <a:lnT>
                      <a:noFill/>
                    </a:lnT>
                    <a:lnB>
                      <a:noFill/>
                    </a:lnB>
                  </a:tcPr>
                </a:tc>
                <a:tc>
                  <a:txBody>
                    <a:bodyPr/>
                    <a:lstStyle/>
                    <a:p>
                      <a:pPr algn="r" fontAlgn="b"/>
                      <a:r>
                        <a:rPr lang="en-US" sz="1000" b="0" i="0" u="none" strike="noStrike">
                          <a:effectLst/>
                          <a:latin typeface="Arial" panose="020B0604020202020204" pitchFamily="34" charset="0"/>
                        </a:rPr>
                        <a:t>315</a:t>
                      </a:r>
                    </a:p>
                  </a:txBody>
                  <a:tcPr marL="0" marR="0" marT="0" marB="0" anchor="b">
                    <a:lnL>
                      <a:noFill/>
                    </a:lnL>
                    <a:lnR>
                      <a:noFill/>
                    </a:lnR>
                    <a:lnT>
                      <a:noFill/>
                    </a:lnT>
                    <a:lnB>
                      <a:noFill/>
                    </a:lnB>
                  </a:tcPr>
                </a:tc>
                <a:tc>
                  <a:txBody>
                    <a:bodyPr/>
                    <a:lstStyle/>
                    <a:p>
                      <a:pPr algn="r" fontAlgn="b"/>
                      <a:r>
                        <a:rPr lang="en-US" sz="1000" b="0" i="0" u="none" strike="noStrike">
                          <a:effectLst/>
                          <a:latin typeface="Arial" panose="020B0604020202020204" pitchFamily="34" charset="0"/>
                        </a:rPr>
                        <a:t>232</a:t>
                      </a:r>
                    </a:p>
                  </a:txBody>
                  <a:tcPr marL="0" marR="0" marT="0" marB="0" anchor="b">
                    <a:lnL>
                      <a:noFill/>
                    </a:lnL>
                    <a:lnR>
                      <a:noFill/>
                    </a:lnR>
                    <a:lnT>
                      <a:noFill/>
                    </a:lnT>
                    <a:lnB>
                      <a:noFill/>
                    </a:lnB>
                  </a:tcPr>
                </a:tc>
                <a:tc>
                  <a:txBody>
                    <a:bodyPr/>
                    <a:lstStyle/>
                    <a:p>
                      <a:pPr algn="r" fontAlgn="b"/>
                      <a:r>
                        <a:rPr lang="en-US" sz="1000" b="0" i="0" u="none" strike="noStrike">
                          <a:effectLst/>
                          <a:latin typeface="Arial" panose="020B0604020202020204" pitchFamily="34" charset="0"/>
                        </a:rPr>
                        <a:t>718</a:t>
                      </a:r>
                    </a:p>
                  </a:txBody>
                  <a:tcPr marL="0" marR="0" marT="0" marB="0" anchor="b">
                    <a:lnL>
                      <a:noFill/>
                    </a:lnL>
                    <a:lnR>
                      <a:noFill/>
                    </a:lnR>
                    <a:lnT>
                      <a:noFill/>
                    </a:lnT>
                    <a:lnB>
                      <a:noFill/>
                    </a:lnB>
                  </a:tcPr>
                </a:tc>
                <a:tc>
                  <a:txBody>
                    <a:bodyPr/>
                    <a:lstStyle/>
                    <a:p>
                      <a:pPr algn="r" fontAlgn="b"/>
                      <a:r>
                        <a:rPr lang="en-US" sz="1000" b="0" i="0" u="none" strike="noStrike">
                          <a:effectLst/>
                          <a:latin typeface="Arial" panose="020B0604020202020204" pitchFamily="34" charset="0"/>
                        </a:rPr>
                        <a:t>724</a:t>
                      </a:r>
                    </a:p>
                  </a:txBody>
                  <a:tcPr marL="0" marR="0" marT="0" marB="0" anchor="b">
                    <a:lnL>
                      <a:noFill/>
                    </a:lnL>
                    <a:lnR>
                      <a:noFill/>
                    </a:lnR>
                    <a:lnT>
                      <a:noFill/>
                    </a:lnT>
                    <a:lnB>
                      <a:noFill/>
                    </a:lnB>
                  </a:tcPr>
                </a:tc>
                <a:extLst>
                  <a:ext uri="{0D108BD9-81ED-4DB2-BD59-A6C34878D82A}">
                    <a16:rowId xmlns:a16="http://schemas.microsoft.com/office/drawing/2014/main" val="3508615124"/>
                  </a:ext>
                </a:extLst>
              </a:tr>
              <a:tr h="221337">
                <a:tc>
                  <a:txBody>
                    <a:bodyPr/>
                    <a:lstStyle/>
                    <a:p>
                      <a:pPr algn="l" fontAlgn="b"/>
                      <a:r>
                        <a:rPr lang="en-US" sz="1000" b="0" i="0" u="none" strike="noStrike">
                          <a:effectLst/>
                          <a:latin typeface="Arial" panose="020B0604020202020204" pitchFamily="34" charset="0"/>
                        </a:rPr>
                        <a:t>810</a:t>
                      </a:r>
                    </a:p>
                  </a:txBody>
                  <a:tcPr marL="0" marR="0" marT="0" marB="0" anchor="b">
                    <a:lnL>
                      <a:noFill/>
                    </a:lnL>
                    <a:lnR>
                      <a:noFill/>
                    </a:lnR>
                    <a:lnT>
                      <a:noFill/>
                    </a:lnT>
                    <a:lnB>
                      <a:noFill/>
                    </a:lnB>
                  </a:tcPr>
                </a:tc>
                <a:tc>
                  <a:txBody>
                    <a:bodyPr/>
                    <a:lstStyle/>
                    <a:p>
                      <a:pPr algn="l" fontAlgn="b"/>
                      <a:r>
                        <a:rPr lang="en-US" sz="1000" b="0" i="0" u="none" strike="noStrike">
                          <a:effectLst/>
                          <a:latin typeface="Arial" panose="020B0604020202020204" pitchFamily="34" charset="0"/>
                        </a:rPr>
                        <a:t>Cape Fear CC                                      </a:t>
                      </a:r>
                    </a:p>
                  </a:txBody>
                  <a:tcPr marL="0" marR="0" marT="0" marB="0" anchor="b">
                    <a:lnL>
                      <a:noFill/>
                    </a:lnL>
                    <a:lnR>
                      <a:noFill/>
                    </a:lnR>
                    <a:lnT>
                      <a:noFill/>
                    </a:lnT>
                    <a:lnB>
                      <a:noFill/>
                    </a:lnB>
                  </a:tcPr>
                </a:tc>
                <a:tc>
                  <a:txBody>
                    <a:bodyPr/>
                    <a:lstStyle/>
                    <a:p>
                      <a:pPr algn="r" fontAlgn="b"/>
                      <a:r>
                        <a:rPr lang="en-US" sz="1000" b="0" i="0" u="none" strike="noStrike">
                          <a:effectLst/>
                          <a:latin typeface="Arial" panose="020B0604020202020204" pitchFamily="34" charset="0"/>
                        </a:rPr>
                        <a:t>168</a:t>
                      </a:r>
                    </a:p>
                  </a:txBody>
                  <a:tcPr marL="0" marR="0" marT="0" marB="0" anchor="b">
                    <a:lnL>
                      <a:noFill/>
                    </a:lnL>
                    <a:lnR>
                      <a:noFill/>
                    </a:lnR>
                    <a:lnT>
                      <a:noFill/>
                    </a:lnT>
                    <a:lnB>
                      <a:noFill/>
                    </a:lnB>
                  </a:tcPr>
                </a:tc>
                <a:tc>
                  <a:txBody>
                    <a:bodyPr/>
                    <a:lstStyle/>
                    <a:p>
                      <a:pPr algn="r" fontAlgn="b"/>
                      <a:r>
                        <a:rPr lang="en-US" sz="1000" b="0" i="0" u="none" strike="noStrike">
                          <a:effectLst/>
                          <a:latin typeface="Arial" panose="020B0604020202020204" pitchFamily="34" charset="0"/>
                        </a:rPr>
                        <a:t>263</a:t>
                      </a:r>
                    </a:p>
                  </a:txBody>
                  <a:tcPr marL="0" marR="0" marT="0" marB="0" anchor="b">
                    <a:lnL>
                      <a:noFill/>
                    </a:lnL>
                    <a:lnR>
                      <a:noFill/>
                    </a:lnR>
                    <a:lnT>
                      <a:noFill/>
                    </a:lnT>
                    <a:lnB>
                      <a:noFill/>
                    </a:lnB>
                  </a:tcPr>
                </a:tc>
                <a:tc>
                  <a:txBody>
                    <a:bodyPr/>
                    <a:lstStyle/>
                    <a:p>
                      <a:pPr algn="r" fontAlgn="b"/>
                      <a:r>
                        <a:rPr lang="en-US" sz="1000" b="0" i="0" u="none" strike="noStrike">
                          <a:effectLst/>
                          <a:latin typeface="Arial" panose="020B0604020202020204" pitchFamily="34" charset="0"/>
                        </a:rPr>
                        <a:t>282</a:t>
                      </a:r>
                    </a:p>
                  </a:txBody>
                  <a:tcPr marL="0" marR="0" marT="0" marB="0" anchor="b">
                    <a:lnL>
                      <a:noFill/>
                    </a:lnL>
                    <a:lnR>
                      <a:noFill/>
                    </a:lnR>
                    <a:lnT>
                      <a:noFill/>
                    </a:lnT>
                    <a:lnB>
                      <a:noFill/>
                    </a:lnB>
                  </a:tcPr>
                </a:tc>
                <a:tc>
                  <a:txBody>
                    <a:bodyPr/>
                    <a:lstStyle/>
                    <a:p>
                      <a:pPr algn="r" fontAlgn="b"/>
                      <a:r>
                        <a:rPr lang="en-US" sz="1000" b="0" i="0" u="none" strike="noStrike">
                          <a:effectLst/>
                          <a:latin typeface="Arial" panose="020B0604020202020204" pitchFamily="34" charset="0"/>
                        </a:rPr>
                        <a:t>714</a:t>
                      </a:r>
                    </a:p>
                  </a:txBody>
                  <a:tcPr marL="0" marR="0" marT="0" marB="0" anchor="b">
                    <a:lnL>
                      <a:noFill/>
                    </a:lnL>
                    <a:lnR>
                      <a:noFill/>
                    </a:lnR>
                    <a:lnT>
                      <a:noFill/>
                    </a:lnT>
                    <a:lnB>
                      <a:noFill/>
                    </a:lnB>
                  </a:tcPr>
                </a:tc>
                <a:tc>
                  <a:txBody>
                    <a:bodyPr/>
                    <a:lstStyle/>
                    <a:p>
                      <a:pPr algn="r" fontAlgn="b"/>
                      <a:r>
                        <a:rPr lang="en-US" sz="1000" b="0" i="0" u="none" strike="noStrike">
                          <a:effectLst/>
                          <a:latin typeface="Arial" panose="020B0604020202020204" pitchFamily="34" charset="0"/>
                        </a:rPr>
                        <a:t>182</a:t>
                      </a:r>
                    </a:p>
                  </a:txBody>
                  <a:tcPr marL="0" marR="0" marT="0" marB="0" anchor="b">
                    <a:lnL>
                      <a:noFill/>
                    </a:lnL>
                    <a:lnR>
                      <a:noFill/>
                    </a:lnR>
                    <a:lnT>
                      <a:noFill/>
                    </a:lnT>
                    <a:lnB>
                      <a:noFill/>
                    </a:lnB>
                  </a:tcPr>
                </a:tc>
                <a:tc>
                  <a:txBody>
                    <a:bodyPr/>
                    <a:lstStyle/>
                    <a:p>
                      <a:pPr algn="r" fontAlgn="b"/>
                      <a:r>
                        <a:rPr lang="en-US" sz="1000" b="0" i="0" u="none" strike="noStrike">
                          <a:effectLst/>
                          <a:latin typeface="Arial" panose="020B0604020202020204" pitchFamily="34" charset="0"/>
                        </a:rPr>
                        <a:t>233</a:t>
                      </a:r>
                    </a:p>
                  </a:txBody>
                  <a:tcPr marL="0" marR="0" marT="0" marB="0" anchor="b">
                    <a:lnL>
                      <a:noFill/>
                    </a:lnL>
                    <a:lnR>
                      <a:noFill/>
                    </a:lnR>
                    <a:lnT>
                      <a:noFill/>
                    </a:lnT>
                    <a:lnB>
                      <a:noFill/>
                    </a:lnB>
                  </a:tcPr>
                </a:tc>
                <a:tc>
                  <a:txBody>
                    <a:bodyPr/>
                    <a:lstStyle/>
                    <a:p>
                      <a:pPr algn="r" fontAlgn="b"/>
                      <a:r>
                        <a:rPr lang="en-US" sz="1000" b="0" i="0" u="none" strike="noStrike">
                          <a:effectLst/>
                          <a:latin typeface="Arial" panose="020B0604020202020204" pitchFamily="34" charset="0"/>
                        </a:rPr>
                        <a:t>295</a:t>
                      </a:r>
                    </a:p>
                  </a:txBody>
                  <a:tcPr marL="0" marR="0" marT="0" marB="0" anchor="b">
                    <a:lnL>
                      <a:noFill/>
                    </a:lnL>
                    <a:lnR>
                      <a:noFill/>
                    </a:lnR>
                    <a:lnT>
                      <a:noFill/>
                    </a:lnT>
                    <a:lnB>
                      <a:noFill/>
                    </a:lnB>
                  </a:tcPr>
                </a:tc>
                <a:tc>
                  <a:txBody>
                    <a:bodyPr/>
                    <a:lstStyle/>
                    <a:p>
                      <a:pPr algn="r" fontAlgn="b"/>
                      <a:r>
                        <a:rPr lang="en-US" sz="1000" b="0" i="0" u="none" strike="noStrike">
                          <a:effectLst/>
                          <a:latin typeface="Arial" panose="020B0604020202020204" pitchFamily="34" charset="0"/>
                        </a:rPr>
                        <a:t>710</a:t>
                      </a:r>
                    </a:p>
                  </a:txBody>
                  <a:tcPr marL="0" marR="0" marT="0" marB="0" anchor="b">
                    <a:lnL>
                      <a:noFill/>
                    </a:lnL>
                    <a:lnR>
                      <a:noFill/>
                    </a:lnR>
                    <a:lnT>
                      <a:noFill/>
                    </a:lnT>
                    <a:lnB>
                      <a:noFill/>
                    </a:lnB>
                  </a:tcPr>
                </a:tc>
                <a:tc>
                  <a:txBody>
                    <a:bodyPr/>
                    <a:lstStyle/>
                    <a:p>
                      <a:pPr algn="r" fontAlgn="b"/>
                      <a:r>
                        <a:rPr lang="en-US" sz="1000" b="0" i="0" u="none" strike="noStrike">
                          <a:effectLst/>
                          <a:latin typeface="Arial" panose="020B0604020202020204" pitchFamily="34" charset="0"/>
                        </a:rPr>
                        <a:t>712</a:t>
                      </a:r>
                    </a:p>
                  </a:txBody>
                  <a:tcPr marL="0" marR="0" marT="0" marB="0" anchor="b">
                    <a:lnL>
                      <a:noFill/>
                    </a:lnL>
                    <a:lnR>
                      <a:noFill/>
                    </a:lnR>
                    <a:lnT>
                      <a:noFill/>
                    </a:lnT>
                    <a:lnB>
                      <a:noFill/>
                    </a:lnB>
                  </a:tcPr>
                </a:tc>
                <a:extLst>
                  <a:ext uri="{0D108BD9-81ED-4DB2-BD59-A6C34878D82A}">
                    <a16:rowId xmlns:a16="http://schemas.microsoft.com/office/drawing/2014/main" val="1072868763"/>
                  </a:ext>
                </a:extLst>
              </a:tr>
              <a:tr h="221337">
                <a:tc>
                  <a:txBody>
                    <a:bodyPr/>
                    <a:lstStyle/>
                    <a:p>
                      <a:pPr algn="l" fontAlgn="b"/>
                      <a:r>
                        <a:rPr lang="en-US" sz="1000" b="0" i="0" u="none" strike="noStrike">
                          <a:effectLst/>
                          <a:latin typeface="Arial" panose="020B0604020202020204" pitchFamily="34" charset="0"/>
                        </a:rPr>
                        <a:t>812</a:t>
                      </a:r>
                    </a:p>
                  </a:txBody>
                  <a:tcPr marL="0" marR="0" marT="0" marB="0" anchor="b">
                    <a:lnL>
                      <a:noFill/>
                    </a:lnL>
                    <a:lnR>
                      <a:noFill/>
                    </a:lnR>
                    <a:lnT>
                      <a:noFill/>
                    </a:lnT>
                    <a:lnB>
                      <a:noFill/>
                    </a:lnB>
                  </a:tcPr>
                </a:tc>
                <a:tc>
                  <a:txBody>
                    <a:bodyPr/>
                    <a:lstStyle/>
                    <a:p>
                      <a:pPr algn="l" fontAlgn="b"/>
                      <a:r>
                        <a:rPr lang="en-US" sz="1000" b="0" i="0" u="none" strike="noStrike">
                          <a:effectLst/>
                          <a:latin typeface="Arial" panose="020B0604020202020204" pitchFamily="34" charset="0"/>
                        </a:rPr>
                        <a:t>Carteret CC</a:t>
                      </a:r>
                    </a:p>
                  </a:txBody>
                  <a:tcPr marL="0" marR="0" marT="0" marB="0" anchor="b">
                    <a:lnL>
                      <a:noFill/>
                    </a:lnL>
                    <a:lnR>
                      <a:noFill/>
                    </a:lnR>
                    <a:lnT>
                      <a:noFill/>
                    </a:lnT>
                    <a:lnB>
                      <a:noFill/>
                    </a:lnB>
                  </a:tcPr>
                </a:tc>
                <a:tc>
                  <a:txBody>
                    <a:bodyPr/>
                    <a:lstStyle/>
                    <a:p>
                      <a:pPr algn="r" fontAlgn="b"/>
                      <a:r>
                        <a:rPr lang="en-US" sz="1000" b="0" i="0" u="none" strike="noStrike">
                          <a:effectLst/>
                          <a:latin typeface="Arial" panose="020B0604020202020204" pitchFamily="34" charset="0"/>
                        </a:rPr>
                        <a:t>63</a:t>
                      </a:r>
                    </a:p>
                  </a:txBody>
                  <a:tcPr marL="0" marR="0" marT="0" marB="0" anchor="b">
                    <a:lnL>
                      <a:noFill/>
                    </a:lnL>
                    <a:lnR>
                      <a:noFill/>
                    </a:lnR>
                    <a:lnT>
                      <a:noFill/>
                    </a:lnT>
                    <a:lnB>
                      <a:noFill/>
                    </a:lnB>
                  </a:tcPr>
                </a:tc>
                <a:tc>
                  <a:txBody>
                    <a:bodyPr/>
                    <a:lstStyle/>
                    <a:p>
                      <a:pPr algn="r" fontAlgn="b"/>
                      <a:r>
                        <a:rPr lang="en-US" sz="1000" b="0" i="0" u="none" strike="noStrike">
                          <a:effectLst/>
                          <a:latin typeface="Arial" panose="020B0604020202020204" pitchFamily="34" charset="0"/>
                        </a:rPr>
                        <a:t>152</a:t>
                      </a:r>
                    </a:p>
                  </a:txBody>
                  <a:tcPr marL="0" marR="0" marT="0" marB="0" anchor="b">
                    <a:lnL>
                      <a:noFill/>
                    </a:lnL>
                    <a:lnR>
                      <a:noFill/>
                    </a:lnR>
                    <a:lnT>
                      <a:noFill/>
                    </a:lnT>
                    <a:lnB>
                      <a:noFill/>
                    </a:lnB>
                  </a:tcPr>
                </a:tc>
                <a:tc>
                  <a:txBody>
                    <a:bodyPr/>
                    <a:lstStyle/>
                    <a:p>
                      <a:pPr algn="r" fontAlgn="b"/>
                      <a:r>
                        <a:rPr lang="en-US" sz="1000" b="0" i="0" u="none" strike="noStrike">
                          <a:effectLst/>
                          <a:latin typeface="Arial" panose="020B0604020202020204" pitchFamily="34" charset="0"/>
                        </a:rPr>
                        <a:t>155</a:t>
                      </a:r>
                    </a:p>
                  </a:txBody>
                  <a:tcPr marL="0" marR="0" marT="0" marB="0" anchor="b">
                    <a:lnL>
                      <a:noFill/>
                    </a:lnL>
                    <a:lnR>
                      <a:noFill/>
                    </a:lnR>
                    <a:lnT>
                      <a:noFill/>
                    </a:lnT>
                    <a:lnB>
                      <a:noFill/>
                    </a:lnB>
                  </a:tcPr>
                </a:tc>
                <a:tc>
                  <a:txBody>
                    <a:bodyPr/>
                    <a:lstStyle/>
                    <a:p>
                      <a:pPr algn="r" fontAlgn="b"/>
                      <a:r>
                        <a:rPr lang="en-US" sz="1000" b="0" i="0" u="none" strike="noStrike">
                          <a:effectLst/>
                          <a:latin typeface="Arial" panose="020B0604020202020204" pitchFamily="34" charset="0"/>
                        </a:rPr>
                        <a:t>370</a:t>
                      </a:r>
                    </a:p>
                  </a:txBody>
                  <a:tcPr marL="0" marR="0" marT="0" marB="0" anchor="b">
                    <a:lnL>
                      <a:noFill/>
                    </a:lnL>
                    <a:lnR>
                      <a:noFill/>
                    </a:lnR>
                    <a:lnT>
                      <a:noFill/>
                    </a:lnT>
                    <a:lnB>
                      <a:noFill/>
                    </a:lnB>
                  </a:tcPr>
                </a:tc>
                <a:tc>
                  <a:txBody>
                    <a:bodyPr/>
                    <a:lstStyle/>
                    <a:p>
                      <a:pPr algn="r" fontAlgn="b"/>
                      <a:r>
                        <a:rPr lang="en-US" sz="1000" b="0" i="0" u="none" strike="noStrike">
                          <a:effectLst/>
                          <a:latin typeface="Arial" panose="020B0604020202020204" pitchFamily="34" charset="0"/>
                        </a:rPr>
                        <a:t>78</a:t>
                      </a:r>
                    </a:p>
                  </a:txBody>
                  <a:tcPr marL="0" marR="0" marT="0" marB="0" anchor="b">
                    <a:lnL>
                      <a:noFill/>
                    </a:lnL>
                    <a:lnR>
                      <a:noFill/>
                    </a:lnR>
                    <a:lnT>
                      <a:noFill/>
                    </a:lnT>
                    <a:lnB>
                      <a:noFill/>
                    </a:lnB>
                  </a:tcPr>
                </a:tc>
                <a:tc>
                  <a:txBody>
                    <a:bodyPr/>
                    <a:lstStyle/>
                    <a:p>
                      <a:pPr algn="r" fontAlgn="b"/>
                      <a:r>
                        <a:rPr lang="en-US" sz="1000" b="0" i="0" u="none" strike="noStrike">
                          <a:effectLst/>
                          <a:latin typeface="Arial" panose="020B0604020202020204" pitchFamily="34" charset="0"/>
                        </a:rPr>
                        <a:t>105</a:t>
                      </a:r>
                    </a:p>
                  </a:txBody>
                  <a:tcPr marL="0" marR="0" marT="0" marB="0" anchor="b">
                    <a:lnL>
                      <a:noFill/>
                    </a:lnL>
                    <a:lnR>
                      <a:noFill/>
                    </a:lnR>
                    <a:lnT>
                      <a:noFill/>
                    </a:lnT>
                    <a:lnB>
                      <a:noFill/>
                    </a:lnB>
                  </a:tcPr>
                </a:tc>
                <a:tc>
                  <a:txBody>
                    <a:bodyPr/>
                    <a:lstStyle/>
                    <a:p>
                      <a:pPr algn="r" fontAlgn="b"/>
                      <a:r>
                        <a:rPr lang="en-US" sz="1000" b="0" i="0" u="none" strike="noStrike">
                          <a:effectLst/>
                          <a:latin typeface="Arial" panose="020B0604020202020204" pitchFamily="34" charset="0"/>
                        </a:rPr>
                        <a:t>156</a:t>
                      </a:r>
                    </a:p>
                  </a:txBody>
                  <a:tcPr marL="0" marR="0" marT="0" marB="0" anchor="b">
                    <a:lnL>
                      <a:noFill/>
                    </a:lnL>
                    <a:lnR>
                      <a:noFill/>
                    </a:lnR>
                    <a:lnT>
                      <a:noFill/>
                    </a:lnT>
                    <a:lnB>
                      <a:noFill/>
                    </a:lnB>
                  </a:tcPr>
                </a:tc>
                <a:tc>
                  <a:txBody>
                    <a:bodyPr/>
                    <a:lstStyle/>
                    <a:p>
                      <a:pPr algn="r" fontAlgn="b"/>
                      <a:r>
                        <a:rPr lang="en-US" sz="1000" b="0" i="0" u="none" strike="noStrike">
                          <a:effectLst/>
                          <a:latin typeface="Arial" panose="020B0604020202020204" pitchFamily="34" charset="0"/>
                        </a:rPr>
                        <a:t>339</a:t>
                      </a:r>
                    </a:p>
                  </a:txBody>
                  <a:tcPr marL="0" marR="0" marT="0" marB="0" anchor="b">
                    <a:lnL>
                      <a:noFill/>
                    </a:lnL>
                    <a:lnR>
                      <a:noFill/>
                    </a:lnR>
                    <a:lnT>
                      <a:noFill/>
                    </a:lnT>
                    <a:lnB>
                      <a:noFill/>
                    </a:lnB>
                  </a:tcPr>
                </a:tc>
                <a:tc>
                  <a:txBody>
                    <a:bodyPr/>
                    <a:lstStyle/>
                    <a:p>
                      <a:pPr algn="r" fontAlgn="b"/>
                      <a:r>
                        <a:rPr lang="en-US" sz="1000" b="0" i="0" u="none" strike="noStrike">
                          <a:effectLst/>
                          <a:latin typeface="Arial" panose="020B0604020202020204" pitchFamily="34" charset="0"/>
                        </a:rPr>
                        <a:t>354</a:t>
                      </a:r>
                    </a:p>
                  </a:txBody>
                  <a:tcPr marL="0" marR="0" marT="0" marB="0" anchor="b">
                    <a:lnL>
                      <a:noFill/>
                    </a:lnL>
                    <a:lnR>
                      <a:noFill/>
                    </a:lnR>
                    <a:lnT>
                      <a:noFill/>
                    </a:lnT>
                    <a:lnB>
                      <a:noFill/>
                    </a:lnB>
                  </a:tcPr>
                </a:tc>
                <a:extLst>
                  <a:ext uri="{0D108BD9-81ED-4DB2-BD59-A6C34878D82A}">
                    <a16:rowId xmlns:a16="http://schemas.microsoft.com/office/drawing/2014/main" val="711835559"/>
                  </a:ext>
                </a:extLst>
              </a:tr>
              <a:tr h="221337">
                <a:tc>
                  <a:txBody>
                    <a:bodyPr/>
                    <a:lstStyle/>
                    <a:p>
                      <a:pPr algn="l" fontAlgn="b"/>
                      <a:r>
                        <a:rPr lang="en-US" sz="1000" b="0" i="0" u="none" strike="noStrike">
                          <a:effectLst/>
                          <a:latin typeface="Arial" panose="020B0604020202020204" pitchFamily="34" charset="0"/>
                        </a:rPr>
                        <a:t>814</a:t>
                      </a:r>
                    </a:p>
                  </a:txBody>
                  <a:tcPr marL="0" marR="0" marT="0" marB="0" anchor="b">
                    <a:lnL>
                      <a:noFill/>
                    </a:lnL>
                    <a:lnR>
                      <a:noFill/>
                    </a:lnR>
                    <a:lnT>
                      <a:noFill/>
                    </a:lnT>
                    <a:lnB>
                      <a:noFill/>
                    </a:lnB>
                  </a:tcPr>
                </a:tc>
                <a:tc>
                  <a:txBody>
                    <a:bodyPr/>
                    <a:lstStyle/>
                    <a:p>
                      <a:pPr algn="l" fontAlgn="b"/>
                      <a:r>
                        <a:rPr lang="en-US" sz="1000" b="0" i="0" u="none" strike="noStrike">
                          <a:effectLst/>
                          <a:latin typeface="Arial" panose="020B0604020202020204" pitchFamily="34" charset="0"/>
                        </a:rPr>
                        <a:t>Catawba Valley CC                                 </a:t>
                      </a:r>
                    </a:p>
                  </a:txBody>
                  <a:tcPr marL="0" marR="0" marT="0" marB="0" anchor="b">
                    <a:lnL>
                      <a:noFill/>
                    </a:lnL>
                    <a:lnR>
                      <a:noFill/>
                    </a:lnR>
                    <a:lnT>
                      <a:noFill/>
                    </a:lnT>
                    <a:lnB>
                      <a:noFill/>
                    </a:lnB>
                  </a:tcPr>
                </a:tc>
                <a:tc>
                  <a:txBody>
                    <a:bodyPr/>
                    <a:lstStyle/>
                    <a:p>
                      <a:pPr algn="r" fontAlgn="b"/>
                      <a:r>
                        <a:rPr lang="en-US" sz="1000" b="0" i="0" u="none" strike="noStrike">
                          <a:effectLst/>
                          <a:latin typeface="Arial" panose="020B0604020202020204" pitchFamily="34" charset="0"/>
                        </a:rPr>
                        <a:t>196</a:t>
                      </a: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US" sz="1000" b="0" i="0" u="none" strike="noStrike">
                          <a:effectLst/>
                          <a:latin typeface="Arial" panose="020B0604020202020204" pitchFamily="34" charset="0"/>
                        </a:rPr>
                        <a:t>237</a:t>
                      </a: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US" sz="1000" b="0" i="0" u="none" strike="noStrike">
                          <a:effectLst/>
                          <a:latin typeface="Arial" panose="020B0604020202020204" pitchFamily="34" charset="0"/>
                        </a:rPr>
                        <a:t>249</a:t>
                      </a: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US" sz="1000" b="0" i="0" u="none" strike="noStrike">
                          <a:effectLst/>
                          <a:latin typeface="Arial" panose="020B0604020202020204" pitchFamily="34" charset="0"/>
                        </a:rPr>
                        <a:t>681</a:t>
                      </a: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US" sz="1000" b="0" i="0" u="none" strike="noStrike">
                          <a:effectLst/>
                          <a:latin typeface="Arial" panose="020B0604020202020204" pitchFamily="34" charset="0"/>
                        </a:rPr>
                        <a:t>186</a:t>
                      </a: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US" sz="1000" b="0" i="0" u="none" strike="noStrike">
                          <a:effectLst/>
                          <a:latin typeface="Arial" panose="020B0604020202020204" pitchFamily="34" charset="0"/>
                        </a:rPr>
                        <a:t>223</a:t>
                      </a: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US" sz="1000" b="0" i="0" u="none" strike="noStrike">
                          <a:effectLst/>
                          <a:latin typeface="Arial" panose="020B0604020202020204" pitchFamily="34" charset="0"/>
                        </a:rPr>
                        <a:t>219</a:t>
                      </a: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US" sz="1000" b="0" i="0" u="none" strike="noStrike">
                          <a:effectLst/>
                          <a:latin typeface="Arial" panose="020B0604020202020204" pitchFamily="34" charset="0"/>
                        </a:rPr>
                        <a:t>628</a:t>
                      </a: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US" sz="1000" b="0" i="0" u="none" strike="noStrike" dirty="0">
                          <a:effectLst/>
                          <a:latin typeface="Arial" panose="020B0604020202020204" pitchFamily="34" charset="0"/>
                        </a:rPr>
                        <a:t>655</a:t>
                      </a: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433206196"/>
                  </a:ext>
                </a:extLst>
              </a:tr>
            </a:tbl>
          </a:graphicData>
        </a:graphic>
      </p:graphicFrame>
      <p:sp>
        <p:nvSpPr>
          <p:cNvPr id="6" name="Rectangle 5">
            <a:extLst>
              <a:ext uri="{FF2B5EF4-FFF2-40B4-BE49-F238E27FC236}">
                <a16:creationId xmlns:a16="http://schemas.microsoft.com/office/drawing/2014/main" id="{A3186488-A068-4A14-8CA4-BB00DB75D2AB}"/>
              </a:ext>
            </a:extLst>
          </p:cNvPr>
          <p:cNvSpPr/>
          <p:nvPr/>
        </p:nvSpPr>
        <p:spPr>
          <a:xfrm>
            <a:off x="1295400" y="5658535"/>
            <a:ext cx="9601200" cy="907941"/>
          </a:xfrm>
          <a:prstGeom prst="rect">
            <a:avLst/>
          </a:prstGeom>
        </p:spPr>
        <p:txBody>
          <a:bodyPr wrap="square">
            <a:spAutoFit/>
          </a:bodyPr>
          <a:lstStyle/>
          <a:p>
            <a:pPr algn="ctr">
              <a:spcAft>
                <a:spcPts val="600"/>
              </a:spcAft>
            </a:pPr>
            <a:r>
              <a:rPr lang="en-US" sz="2400" b="1" i="1" dirty="0"/>
              <a:t>Budget FTE is calculated based on the higher of the prior year’s enrollment </a:t>
            </a:r>
          </a:p>
          <a:p>
            <a:pPr algn="ctr">
              <a:spcAft>
                <a:spcPts val="600"/>
              </a:spcAft>
            </a:pPr>
            <a:r>
              <a:rPr lang="en-US" sz="2400" b="1" i="1" dirty="0"/>
              <a:t>or the average of the prior two years. </a:t>
            </a:r>
          </a:p>
        </p:txBody>
      </p:sp>
    </p:spTree>
    <p:extLst>
      <p:ext uri="{BB962C8B-B14F-4D97-AF65-F5344CB8AC3E}">
        <p14:creationId xmlns:p14="http://schemas.microsoft.com/office/powerpoint/2010/main" val="378477955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9EC4AA-6EDA-46B4-BBA5-58C6A5E41667}"/>
              </a:ext>
            </a:extLst>
          </p:cNvPr>
          <p:cNvSpPr>
            <a:spLocks noGrp="1"/>
          </p:cNvSpPr>
          <p:nvPr>
            <p:ph type="title"/>
          </p:nvPr>
        </p:nvSpPr>
        <p:spPr/>
        <p:txBody>
          <a:bodyPr/>
          <a:lstStyle/>
          <a:p>
            <a:r>
              <a:rPr lang="en-US" b="1" dirty="0"/>
              <a:t>Reporting Year Considerations</a:t>
            </a:r>
          </a:p>
        </p:txBody>
      </p:sp>
      <p:sp>
        <p:nvSpPr>
          <p:cNvPr id="4" name="Text Placeholder 3">
            <a:extLst>
              <a:ext uri="{FF2B5EF4-FFF2-40B4-BE49-F238E27FC236}">
                <a16:creationId xmlns:a16="http://schemas.microsoft.com/office/drawing/2014/main" id="{41CEC86D-5734-4989-9172-86973729455D}"/>
              </a:ext>
            </a:extLst>
          </p:cNvPr>
          <p:cNvSpPr>
            <a:spLocks noGrp="1"/>
          </p:cNvSpPr>
          <p:nvPr>
            <p:ph type="body" idx="1"/>
          </p:nvPr>
        </p:nvSpPr>
        <p:spPr/>
        <p:txBody>
          <a:bodyPr/>
          <a:lstStyle/>
          <a:p>
            <a:r>
              <a:rPr lang="en-US" dirty="0"/>
              <a:t>Calendar Year</a:t>
            </a:r>
          </a:p>
        </p:txBody>
      </p:sp>
      <p:sp>
        <p:nvSpPr>
          <p:cNvPr id="5" name="Content Placeholder 4">
            <a:extLst>
              <a:ext uri="{FF2B5EF4-FFF2-40B4-BE49-F238E27FC236}">
                <a16:creationId xmlns:a16="http://schemas.microsoft.com/office/drawing/2014/main" id="{01916FB0-E78F-4C63-87C5-20A05362B6DC}"/>
              </a:ext>
            </a:extLst>
          </p:cNvPr>
          <p:cNvSpPr>
            <a:spLocks noGrp="1"/>
          </p:cNvSpPr>
          <p:nvPr>
            <p:ph sz="half" idx="2"/>
          </p:nvPr>
        </p:nvSpPr>
        <p:spPr/>
        <p:txBody>
          <a:bodyPr>
            <a:normAutofit fontScale="92500"/>
          </a:bodyPr>
          <a:lstStyle/>
          <a:p>
            <a:pPr marL="0" indent="0">
              <a:buNone/>
            </a:pPr>
            <a:r>
              <a:rPr lang="en-US" dirty="0"/>
              <a:t>Spring, Summer, Fall</a:t>
            </a:r>
          </a:p>
          <a:p>
            <a:pPr marL="0" indent="0">
              <a:buNone/>
            </a:pPr>
            <a:endParaRPr lang="en-US" dirty="0"/>
          </a:p>
          <a:p>
            <a:pPr marL="0" indent="0">
              <a:buNone/>
            </a:pPr>
            <a:r>
              <a:rPr lang="en-US" dirty="0"/>
              <a:t>FY2018-19:</a:t>
            </a:r>
          </a:p>
          <a:p>
            <a:pPr marL="0" indent="0">
              <a:buNone/>
            </a:pPr>
            <a:r>
              <a:rPr lang="en-US" dirty="0"/>
              <a:t>Spring 2017, Summer 2017, Fall 2107</a:t>
            </a:r>
          </a:p>
          <a:p>
            <a:pPr marL="0" indent="0">
              <a:buNone/>
            </a:pPr>
            <a:endParaRPr lang="en-US" dirty="0"/>
          </a:p>
          <a:p>
            <a:pPr marL="0" indent="0">
              <a:buNone/>
            </a:pPr>
            <a:r>
              <a:rPr lang="en-US" dirty="0"/>
              <a:t>Consideration of high cost programs bridging Fall to Spring terms</a:t>
            </a:r>
          </a:p>
        </p:txBody>
      </p:sp>
      <p:sp>
        <p:nvSpPr>
          <p:cNvPr id="6" name="Text Placeholder 5">
            <a:extLst>
              <a:ext uri="{FF2B5EF4-FFF2-40B4-BE49-F238E27FC236}">
                <a16:creationId xmlns:a16="http://schemas.microsoft.com/office/drawing/2014/main" id="{84D49100-0967-41E7-AD38-0C2F9586BF72}"/>
              </a:ext>
            </a:extLst>
          </p:cNvPr>
          <p:cNvSpPr>
            <a:spLocks noGrp="1"/>
          </p:cNvSpPr>
          <p:nvPr>
            <p:ph type="body" sz="quarter" idx="3"/>
          </p:nvPr>
        </p:nvSpPr>
        <p:spPr/>
        <p:txBody>
          <a:bodyPr/>
          <a:lstStyle/>
          <a:p>
            <a:r>
              <a:rPr lang="en-US" dirty="0"/>
              <a:t>Annual Reporting Year</a:t>
            </a:r>
          </a:p>
        </p:txBody>
      </p:sp>
      <p:sp>
        <p:nvSpPr>
          <p:cNvPr id="7" name="Content Placeholder 6">
            <a:extLst>
              <a:ext uri="{FF2B5EF4-FFF2-40B4-BE49-F238E27FC236}">
                <a16:creationId xmlns:a16="http://schemas.microsoft.com/office/drawing/2014/main" id="{0D30A3C6-0331-4B0E-B16B-73168FAC3CE2}"/>
              </a:ext>
            </a:extLst>
          </p:cNvPr>
          <p:cNvSpPr>
            <a:spLocks noGrp="1"/>
          </p:cNvSpPr>
          <p:nvPr>
            <p:ph sz="quarter" idx="4"/>
          </p:nvPr>
        </p:nvSpPr>
        <p:spPr/>
        <p:txBody>
          <a:bodyPr>
            <a:normAutofit fontScale="92500"/>
          </a:bodyPr>
          <a:lstStyle/>
          <a:p>
            <a:pPr marL="0" indent="0">
              <a:buNone/>
            </a:pPr>
            <a:r>
              <a:rPr lang="en-US" dirty="0"/>
              <a:t>Summer, Fall, Spring</a:t>
            </a:r>
          </a:p>
          <a:p>
            <a:pPr marL="0" indent="0">
              <a:buNone/>
            </a:pPr>
            <a:endParaRPr lang="en-US" dirty="0"/>
          </a:p>
          <a:p>
            <a:pPr marL="0" indent="0">
              <a:buNone/>
            </a:pPr>
            <a:r>
              <a:rPr lang="en-US" dirty="0"/>
              <a:t>FY2019-20:</a:t>
            </a:r>
          </a:p>
          <a:p>
            <a:pPr marL="0" indent="0">
              <a:buNone/>
            </a:pPr>
            <a:r>
              <a:rPr lang="en-US" dirty="0"/>
              <a:t>Summer 2018, Fall 2018, Spring 2019</a:t>
            </a:r>
          </a:p>
          <a:p>
            <a:pPr marL="0" indent="0">
              <a:buNone/>
            </a:pPr>
            <a:endParaRPr lang="en-US" dirty="0"/>
          </a:p>
          <a:p>
            <a:pPr marL="0" indent="0">
              <a:buNone/>
            </a:pPr>
            <a:r>
              <a:rPr lang="en-US" dirty="0"/>
              <a:t>Consideration of high cost programs bridging Spring to Summer terms</a:t>
            </a:r>
          </a:p>
        </p:txBody>
      </p:sp>
      <p:cxnSp>
        <p:nvCxnSpPr>
          <p:cNvPr id="9" name="Straight Connector 8">
            <a:extLst>
              <a:ext uri="{FF2B5EF4-FFF2-40B4-BE49-F238E27FC236}">
                <a16:creationId xmlns:a16="http://schemas.microsoft.com/office/drawing/2014/main" id="{915DA635-E6BA-4304-B581-EEE9314FC931}"/>
              </a:ext>
            </a:extLst>
          </p:cNvPr>
          <p:cNvCxnSpPr>
            <a:cxnSpLocks/>
          </p:cNvCxnSpPr>
          <p:nvPr/>
        </p:nvCxnSpPr>
        <p:spPr>
          <a:xfrm>
            <a:off x="6096000" y="2076935"/>
            <a:ext cx="0" cy="4178208"/>
          </a:xfrm>
          <a:prstGeom prst="line">
            <a:avLst/>
          </a:prstGeom>
          <a:ln w="285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4019438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A1FF36-F7BA-4F38-8A73-308A62CEA169}"/>
              </a:ext>
            </a:extLst>
          </p:cNvPr>
          <p:cNvSpPr>
            <a:spLocks noGrp="1"/>
          </p:cNvSpPr>
          <p:nvPr>
            <p:ph type="title"/>
          </p:nvPr>
        </p:nvSpPr>
        <p:spPr/>
        <p:txBody>
          <a:bodyPr/>
          <a:lstStyle/>
          <a:p>
            <a:r>
              <a:rPr lang="en-US" b="1" dirty="0"/>
              <a:t>Tier Eligible – Tier Funded</a:t>
            </a:r>
            <a:endParaRPr lang="en-US" dirty="0"/>
          </a:p>
        </p:txBody>
      </p:sp>
      <p:sp>
        <p:nvSpPr>
          <p:cNvPr id="3" name="Content Placeholder 2">
            <a:extLst>
              <a:ext uri="{FF2B5EF4-FFF2-40B4-BE49-F238E27FC236}">
                <a16:creationId xmlns:a16="http://schemas.microsoft.com/office/drawing/2014/main" id="{1046E419-11BF-413D-815E-E82A5421AB87}"/>
              </a:ext>
            </a:extLst>
          </p:cNvPr>
          <p:cNvSpPr>
            <a:spLocks noGrp="1"/>
          </p:cNvSpPr>
          <p:nvPr>
            <p:ph idx="1"/>
          </p:nvPr>
        </p:nvSpPr>
        <p:spPr/>
        <p:txBody>
          <a:bodyPr>
            <a:normAutofit/>
          </a:bodyPr>
          <a:lstStyle/>
          <a:p>
            <a:pPr marL="0" indent="0">
              <a:buNone/>
            </a:pPr>
            <a:r>
              <a:rPr lang="en-US" b="1" dirty="0"/>
              <a:t>2019CE2 and 2019CE3</a:t>
            </a:r>
          </a:p>
          <a:p>
            <a:pPr marL="0" indent="0">
              <a:buNone/>
            </a:pPr>
            <a:endParaRPr lang="en-US" sz="1800" b="1" dirty="0"/>
          </a:p>
          <a:p>
            <a:pPr marL="0" indent="0">
              <a:lnSpc>
                <a:spcPct val="110000"/>
              </a:lnSpc>
              <a:spcBef>
                <a:spcPts val="0"/>
              </a:spcBef>
              <a:buNone/>
            </a:pPr>
            <a:r>
              <a:rPr lang="en-US" dirty="0"/>
              <a:t>Tier 1A, Tier 1B or Tier 2 course sections offered for 90 – 95 scheduled hours – </a:t>
            </a:r>
            <a:r>
              <a:rPr lang="en-US" b="1" dirty="0"/>
              <a:t>funded at Tier 3</a:t>
            </a:r>
          </a:p>
          <a:p>
            <a:pPr marL="0" indent="0">
              <a:buNone/>
            </a:pPr>
            <a:endParaRPr lang="en-US" sz="1400" b="1" dirty="0"/>
          </a:p>
          <a:p>
            <a:pPr marL="0" indent="0">
              <a:buNone/>
            </a:pPr>
            <a:r>
              <a:rPr lang="en-US" dirty="0"/>
              <a:t>0		Colleges</a:t>
            </a:r>
          </a:p>
          <a:p>
            <a:pPr marL="0" indent="0">
              <a:buNone/>
            </a:pPr>
            <a:r>
              <a:rPr lang="en-US" dirty="0"/>
              <a:t>0		Course Sections</a:t>
            </a:r>
          </a:p>
          <a:p>
            <a:pPr marL="0" indent="0">
              <a:buNone/>
            </a:pPr>
            <a:r>
              <a:rPr lang="en-US" dirty="0"/>
              <a:t>0		Membership hours</a:t>
            </a:r>
          </a:p>
          <a:p>
            <a:pPr marL="0" indent="0">
              <a:buNone/>
            </a:pPr>
            <a:r>
              <a:rPr lang="en-US" dirty="0"/>
              <a:t>0		BFTE</a:t>
            </a:r>
          </a:p>
        </p:txBody>
      </p:sp>
      <p:pic>
        <p:nvPicPr>
          <p:cNvPr id="4" name="Picture 3">
            <a:extLst>
              <a:ext uri="{FF2B5EF4-FFF2-40B4-BE49-F238E27FC236}">
                <a16:creationId xmlns:a16="http://schemas.microsoft.com/office/drawing/2014/main" id="{540E1B3F-4933-494B-A6B2-274A896F89CC}"/>
              </a:ext>
            </a:extLst>
          </p:cNvPr>
          <p:cNvPicPr>
            <a:picLocks noChangeAspect="1"/>
          </p:cNvPicPr>
          <p:nvPr/>
        </p:nvPicPr>
        <p:blipFill>
          <a:blip r:embed="rId2"/>
          <a:stretch>
            <a:fillRect/>
          </a:stretch>
        </p:blipFill>
        <p:spPr>
          <a:xfrm>
            <a:off x="10205882" y="681037"/>
            <a:ext cx="1225924" cy="1221937"/>
          </a:xfrm>
          <a:prstGeom prst="rect">
            <a:avLst/>
          </a:prstGeom>
        </p:spPr>
      </p:pic>
    </p:spTree>
    <p:extLst>
      <p:ext uri="{BB962C8B-B14F-4D97-AF65-F5344CB8AC3E}">
        <p14:creationId xmlns:p14="http://schemas.microsoft.com/office/powerpoint/2010/main" val="9637601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97720B-8133-4D3C-8DD3-437F544181B8}"/>
              </a:ext>
            </a:extLst>
          </p:cNvPr>
          <p:cNvSpPr>
            <a:spLocks noGrp="1"/>
          </p:cNvSpPr>
          <p:nvPr>
            <p:ph type="title"/>
          </p:nvPr>
        </p:nvSpPr>
        <p:spPr>
          <a:xfrm>
            <a:off x="838200" y="365125"/>
            <a:ext cx="10515600" cy="1325563"/>
          </a:xfrm>
        </p:spPr>
        <p:txBody>
          <a:bodyPr>
            <a:normAutofit/>
          </a:bodyPr>
          <a:lstStyle/>
          <a:p>
            <a:r>
              <a:rPr lang="en-US" dirty="0"/>
              <a:t>NCCCS Workforce Initiatives</a:t>
            </a:r>
          </a:p>
        </p:txBody>
      </p:sp>
      <p:graphicFrame>
        <p:nvGraphicFramePr>
          <p:cNvPr id="5" name="Content Placeholder 2">
            <a:extLst>
              <a:ext uri="{FF2B5EF4-FFF2-40B4-BE49-F238E27FC236}">
                <a16:creationId xmlns:a16="http://schemas.microsoft.com/office/drawing/2014/main" id="{70448BA4-430C-4797-81AB-A39277DEF9FA}"/>
              </a:ext>
            </a:extLst>
          </p:cNvPr>
          <p:cNvGraphicFramePr>
            <a:graphicFrameLocks noGrp="1"/>
          </p:cNvGraphicFramePr>
          <p:nvPr>
            <p:ph idx="1"/>
          </p:nvPr>
        </p:nvGraphicFramePr>
        <p:xfrm>
          <a:off x="964809" y="4670474"/>
          <a:ext cx="10515600" cy="197714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17" name="Content Placeholder 2">
            <a:extLst>
              <a:ext uri="{FF2B5EF4-FFF2-40B4-BE49-F238E27FC236}">
                <a16:creationId xmlns:a16="http://schemas.microsoft.com/office/drawing/2014/main" id="{B510752C-70B4-4EA5-9992-84B5AA179212}"/>
              </a:ext>
            </a:extLst>
          </p:cNvPr>
          <p:cNvGraphicFramePr>
            <a:graphicFrameLocks/>
          </p:cNvGraphicFramePr>
          <p:nvPr/>
        </p:nvGraphicFramePr>
        <p:xfrm>
          <a:off x="1333500" y="1584552"/>
          <a:ext cx="9778218" cy="3085922"/>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120660948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525EB0-F30B-4AA7-A12A-DB6084AAE87E}"/>
              </a:ext>
            </a:extLst>
          </p:cNvPr>
          <p:cNvSpPr>
            <a:spLocks noGrp="1"/>
          </p:cNvSpPr>
          <p:nvPr>
            <p:ph type="title"/>
          </p:nvPr>
        </p:nvSpPr>
        <p:spPr/>
        <p:txBody>
          <a:bodyPr/>
          <a:lstStyle/>
          <a:p>
            <a:r>
              <a:rPr lang="en-US" b="1" dirty="0"/>
              <a:t>Workforce Continuing Education</a:t>
            </a:r>
          </a:p>
        </p:txBody>
      </p:sp>
      <p:sp>
        <p:nvSpPr>
          <p:cNvPr id="3" name="Content Placeholder 2">
            <a:extLst>
              <a:ext uri="{FF2B5EF4-FFF2-40B4-BE49-F238E27FC236}">
                <a16:creationId xmlns:a16="http://schemas.microsoft.com/office/drawing/2014/main" id="{5C5BD246-1664-4251-A29B-C90EF15DDB91}"/>
              </a:ext>
            </a:extLst>
          </p:cNvPr>
          <p:cNvSpPr>
            <a:spLocks noGrp="1"/>
          </p:cNvSpPr>
          <p:nvPr>
            <p:ph idx="1"/>
          </p:nvPr>
        </p:nvSpPr>
        <p:spPr>
          <a:xfrm>
            <a:off x="2799470" y="1825625"/>
            <a:ext cx="8554329" cy="4351338"/>
          </a:xfrm>
        </p:spPr>
        <p:txBody>
          <a:bodyPr>
            <a:normAutofit lnSpcReduction="10000"/>
          </a:bodyPr>
          <a:lstStyle/>
          <a:p>
            <a:endParaRPr lang="en-US" dirty="0"/>
          </a:p>
          <a:p>
            <a:r>
              <a:rPr lang="en-US" dirty="0"/>
              <a:t>Skills needed  for NC workforce demand</a:t>
            </a:r>
          </a:p>
          <a:p>
            <a:pPr marL="0" indent="0">
              <a:buNone/>
            </a:pPr>
            <a:endParaRPr lang="en-US" dirty="0"/>
          </a:p>
          <a:p>
            <a:pPr marL="0" indent="0">
              <a:buNone/>
            </a:pPr>
            <a:endParaRPr lang="en-US" dirty="0"/>
          </a:p>
          <a:p>
            <a:r>
              <a:rPr lang="en-US" dirty="0"/>
              <a:t>Training for the jobs needed today</a:t>
            </a:r>
          </a:p>
          <a:p>
            <a:endParaRPr lang="en-US" dirty="0"/>
          </a:p>
          <a:p>
            <a:endParaRPr lang="en-US" dirty="0"/>
          </a:p>
          <a:p>
            <a:r>
              <a:rPr lang="en-US" dirty="0"/>
              <a:t>Structure to support training for today’s job into education for tomorrow’s career</a:t>
            </a:r>
          </a:p>
        </p:txBody>
      </p:sp>
      <p:grpSp>
        <p:nvGrpSpPr>
          <p:cNvPr id="4" name="Group 3">
            <a:extLst>
              <a:ext uri="{FF2B5EF4-FFF2-40B4-BE49-F238E27FC236}">
                <a16:creationId xmlns:a16="http://schemas.microsoft.com/office/drawing/2014/main" id="{42A8E8E8-DEA5-4A60-B3AA-5C2C2CD3D9C1}"/>
              </a:ext>
            </a:extLst>
          </p:cNvPr>
          <p:cNvGrpSpPr/>
          <p:nvPr/>
        </p:nvGrpSpPr>
        <p:grpSpPr>
          <a:xfrm>
            <a:off x="920919" y="1993570"/>
            <a:ext cx="1142885" cy="1200304"/>
            <a:chOff x="388316" y="2570346"/>
            <a:chExt cx="1876885" cy="1755537"/>
          </a:xfrm>
        </p:grpSpPr>
        <p:sp>
          <p:nvSpPr>
            <p:cNvPr id="5" name="Oval 4">
              <a:extLst>
                <a:ext uri="{FF2B5EF4-FFF2-40B4-BE49-F238E27FC236}">
                  <a16:creationId xmlns:a16="http://schemas.microsoft.com/office/drawing/2014/main" id="{F64CA998-A783-465E-A0FF-840629E44EAD}"/>
                </a:ext>
              </a:extLst>
            </p:cNvPr>
            <p:cNvSpPr/>
            <p:nvPr/>
          </p:nvSpPr>
          <p:spPr>
            <a:xfrm>
              <a:off x="776578" y="2570346"/>
              <a:ext cx="1144899" cy="1037273"/>
            </a:xfrm>
            <a:prstGeom prst="ellipse">
              <a:avLst/>
            </a:prstGeom>
            <a:solidFill>
              <a:schemeClr val="accent5"/>
            </a:solidFill>
          </p:spPr>
          <p:style>
            <a:lnRef idx="0">
              <a:schemeClr val="lt1">
                <a:alpha val="0"/>
                <a:hueOff val="0"/>
                <a:satOff val="0"/>
                <a:lumOff val="0"/>
                <a:alphaOff val="0"/>
              </a:schemeClr>
            </a:lnRef>
            <a:fillRef idx="1">
              <a:scrgbClr r="0" g="0" b="0"/>
            </a:fillRef>
            <a:effectRef idx="0">
              <a:schemeClr val="accent2">
                <a:hueOff val="0"/>
                <a:satOff val="0"/>
                <a:lumOff val="0"/>
                <a:alphaOff val="0"/>
              </a:schemeClr>
            </a:effectRef>
            <a:fontRef idx="minor"/>
          </p:style>
        </p:sp>
        <p:sp>
          <p:nvSpPr>
            <p:cNvPr id="6" name="Rectangle 5">
              <a:extLst>
                <a:ext uri="{FF2B5EF4-FFF2-40B4-BE49-F238E27FC236}">
                  <a16:creationId xmlns:a16="http://schemas.microsoft.com/office/drawing/2014/main" id="{05CF2153-225C-4DE4-9275-57E6BDC4DAA2}"/>
                </a:ext>
              </a:extLst>
            </p:cNvPr>
            <p:cNvSpPr/>
            <p:nvPr/>
          </p:nvSpPr>
          <p:spPr>
            <a:xfrm>
              <a:off x="1016868" y="2798801"/>
              <a:ext cx="656909" cy="595157"/>
            </a:xfrm>
            <a:prstGeom prst="rect">
              <a:avLst/>
            </a:prstGeom>
            <a: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a:blipFill>
            <a:ln>
              <a:noFill/>
            </a:ln>
          </p:spPr>
          <p:style>
            <a:lnRef idx="2">
              <a:scrgbClr r="0" g="0" b="0"/>
            </a:lnRef>
            <a:fillRef idx="1">
              <a:scrgbClr r="0" g="0" b="0"/>
            </a:fillRef>
            <a:effectRef idx="0">
              <a:schemeClr val="bg1">
                <a:hueOff val="0"/>
                <a:satOff val="0"/>
                <a:lumOff val="0"/>
                <a:alphaOff val="0"/>
              </a:schemeClr>
            </a:effectRef>
            <a:fontRef idx="minor">
              <a:schemeClr val="dk1">
                <a:hueOff val="0"/>
                <a:satOff val="0"/>
                <a:lumOff val="0"/>
                <a:alphaOff val="0"/>
              </a:schemeClr>
            </a:fontRef>
          </p:style>
        </p:sp>
        <p:sp>
          <p:nvSpPr>
            <p:cNvPr id="7" name="TextBox 6">
              <a:extLst>
                <a:ext uri="{FF2B5EF4-FFF2-40B4-BE49-F238E27FC236}">
                  <a16:creationId xmlns:a16="http://schemas.microsoft.com/office/drawing/2014/main" id="{58A22C7D-F5D2-40AC-8037-28D420437C4A}"/>
                </a:ext>
              </a:extLst>
            </p:cNvPr>
            <p:cNvSpPr txBox="1"/>
            <p:nvPr/>
          </p:nvSpPr>
          <p:spPr>
            <a:xfrm>
              <a:off x="388316" y="3645703"/>
              <a:ext cx="1876885" cy="680180"/>
            </a:xfrm>
            <a:prstGeom prst="rect">
              <a:avLst/>
            </a:prstGeom>
          </p:spPr>
          <p:style>
            <a:lnRef idx="0">
              <a:scrgbClr r="0" g="0" b="0"/>
            </a:lnRef>
            <a:fillRef idx="0">
              <a:scrgbClr r="0" g="0" b="0"/>
            </a:fillRef>
            <a:effectRef idx="0">
              <a:scrgbClr r="0" g="0" b="0"/>
            </a:effectRef>
            <a:fontRef idx="minor">
              <a:schemeClr val="tx1">
                <a:hueOff val="0"/>
                <a:satOff val="0"/>
                <a:lumOff val="0"/>
                <a:alphaOff val="0"/>
              </a:schemeClr>
            </a:fontRef>
          </p:style>
          <p:txBody>
            <a:bodyPr spcFirstLastPara="0" vert="horz" wrap="square" lIns="0" tIns="0" rIns="0" bIns="0" numCol="1" spcCol="1270" anchor="t" anchorCtr="0">
              <a:noAutofit/>
            </a:bodyPr>
            <a:lstStyle/>
            <a:p>
              <a:pPr marL="0" lvl="0" indent="0" algn="ctr" defTabSz="933450">
                <a:lnSpc>
                  <a:spcPct val="100000"/>
                </a:lnSpc>
                <a:spcBef>
                  <a:spcPct val="0"/>
                </a:spcBef>
                <a:spcAft>
                  <a:spcPct val="35000"/>
                </a:spcAft>
                <a:buNone/>
                <a:defRPr cap="all"/>
              </a:pPr>
              <a:r>
                <a:rPr lang="en-US" b="1" kern="1200" dirty="0"/>
                <a:t>Right course</a:t>
              </a:r>
            </a:p>
          </p:txBody>
        </p:sp>
      </p:grpSp>
      <p:grpSp>
        <p:nvGrpSpPr>
          <p:cNvPr id="8" name="Group 7">
            <a:extLst>
              <a:ext uri="{FF2B5EF4-FFF2-40B4-BE49-F238E27FC236}">
                <a16:creationId xmlns:a16="http://schemas.microsoft.com/office/drawing/2014/main" id="{37AED7AF-10E9-4BCE-871F-E5321D51CCA8}"/>
              </a:ext>
            </a:extLst>
          </p:cNvPr>
          <p:cNvGrpSpPr/>
          <p:nvPr/>
        </p:nvGrpSpPr>
        <p:grpSpPr>
          <a:xfrm>
            <a:off x="794820" y="3529437"/>
            <a:ext cx="1268984" cy="1260275"/>
            <a:chOff x="2493057" y="4729551"/>
            <a:chExt cx="1848365" cy="1847939"/>
          </a:xfrm>
        </p:grpSpPr>
        <p:sp>
          <p:nvSpPr>
            <p:cNvPr id="9" name="Oval 8">
              <a:extLst>
                <a:ext uri="{FF2B5EF4-FFF2-40B4-BE49-F238E27FC236}">
                  <a16:creationId xmlns:a16="http://schemas.microsoft.com/office/drawing/2014/main" id="{BF9169CB-365A-4330-B680-E6DA0BAD7E12}"/>
                </a:ext>
              </a:extLst>
            </p:cNvPr>
            <p:cNvSpPr/>
            <p:nvPr/>
          </p:nvSpPr>
          <p:spPr>
            <a:xfrm>
              <a:off x="2921572" y="4729551"/>
              <a:ext cx="1127502" cy="1071982"/>
            </a:xfrm>
            <a:prstGeom prst="ellipse">
              <a:avLst/>
            </a:prstGeom>
            <a:solidFill>
              <a:schemeClr val="accent6"/>
            </a:solidFill>
          </p:spPr>
          <p:style>
            <a:lnRef idx="0">
              <a:schemeClr val="lt1">
                <a:alpha val="0"/>
                <a:hueOff val="0"/>
                <a:satOff val="0"/>
                <a:lumOff val="0"/>
                <a:alphaOff val="0"/>
              </a:schemeClr>
            </a:lnRef>
            <a:fillRef idx="1">
              <a:scrgbClr r="0" g="0" b="0"/>
            </a:fillRef>
            <a:effectRef idx="0">
              <a:schemeClr val="accent3">
                <a:hueOff val="0"/>
                <a:satOff val="0"/>
                <a:lumOff val="0"/>
                <a:alphaOff val="0"/>
              </a:schemeClr>
            </a:effectRef>
            <a:fontRef idx="minor"/>
          </p:style>
        </p:sp>
        <p:sp>
          <p:nvSpPr>
            <p:cNvPr id="10" name="Rectangle 9" descr="Stopwatch">
              <a:extLst>
                <a:ext uri="{FF2B5EF4-FFF2-40B4-BE49-F238E27FC236}">
                  <a16:creationId xmlns:a16="http://schemas.microsoft.com/office/drawing/2014/main" id="{05149C9A-4400-4906-92D2-640423015D47}"/>
                </a:ext>
              </a:extLst>
            </p:cNvPr>
            <p:cNvSpPr/>
            <p:nvPr/>
          </p:nvSpPr>
          <p:spPr>
            <a:xfrm>
              <a:off x="3161859" y="4958006"/>
              <a:ext cx="646927" cy="615072"/>
            </a:xfrm>
            <a:prstGeom prst="rect">
              <a:avLst/>
            </a:prstGeom>
            <a: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a:blipFill>
            <a:ln>
              <a:noFill/>
            </a:ln>
          </p:spPr>
          <p:style>
            <a:lnRef idx="2">
              <a:scrgbClr r="0" g="0" b="0"/>
            </a:lnRef>
            <a:fillRef idx="1">
              <a:scrgbClr r="0" g="0" b="0"/>
            </a:fillRef>
            <a:effectRef idx="0">
              <a:schemeClr val="bg1">
                <a:hueOff val="0"/>
                <a:satOff val="0"/>
                <a:lumOff val="0"/>
                <a:alphaOff val="0"/>
              </a:schemeClr>
            </a:effectRef>
            <a:fontRef idx="minor">
              <a:schemeClr val="dk1">
                <a:hueOff val="0"/>
                <a:satOff val="0"/>
                <a:lumOff val="0"/>
                <a:alphaOff val="0"/>
              </a:schemeClr>
            </a:fontRef>
          </p:style>
        </p:sp>
        <p:sp>
          <p:nvSpPr>
            <p:cNvPr id="11" name="TextBox 10">
              <a:extLst>
                <a:ext uri="{FF2B5EF4-FFF2-40B4-BE49-F238E27FC236}">
                  <a16:creationId xmlns:a16="http://schemas.microsoft.com/office/drawing/2014/main" id="{7F34C539-95F7-4171-93E6-60CC60EF5901}"/>
                </a:ext>
              </a:extLst>
            </p:cNvPr>
            <p:cNvSpPr txBox="1"/>
            <p:nvPr/>
          </p:nvSpPr>
          <p:spPr>
            <a:xfrm>
              <a:off x="2493057" y="5874550"/>
              <a:ext cx="1848365" cy="702940"/>
            </a:xfrm>
            <a:prstGeom prst="rect">
              <a:avLst/>
            </a:prstGeom>
          </p:spPr>
          <p:style>
            <a:lnRef idx="0">
              <a:scrgbClr r="0" g="0" b="0"/>
            </a:lnRef>
            <a:fillRef idx="0">
              <a:scrgbClr r="0" g="0" b="0"/>
            </a:fillRef>
            <a:effectRef idx="0">
              <a:scrgbClr r="0" g="0" b="0"/>
            </a:effectRef>
            <a:fontRef idx="minor">
              <a:schemeClr val="tx1">
                <a:hueOff val="0"/>
                <a:satOff val="0"/>
                <a:lumOff val="0"/>
                <a:alphaOff val="0"/>
              </a:schemeClr>
            </a:fontRef>
          </p:style>
          <p:txBody>
            <a:bodyPr spcFirstLastPara="0" vert="horz" wrap="square" lIns="0" tIns="0" rIns="0" bIns="0" numCol="1" spcCol="1270" anchor="t" anchorCtr="0">
              <a:noAutofit/>
            </a:bodyPr>
            <a:lstStyle/>
            <a:p>
              <a:pPr marL="0" lvl="0" indent="0" algn="ctr" defTabSz="933450">
                <a:lnSpc>
                  <a:spcPct val="100000"/>
                </a:lnSpc>
                <a:spcBef>
                  <a:spcPct val="0"/>
                </a:spcBef>
                <a:spcAft>
                  <a:spcPct val="35000"/>
                </a:spcAft>
                <a:buNone/>
                <a:defRPr cap="all"/>
              </a:pPr>
              <a:r>
                <a:rPr lang="en-US" b="1" kern="1200" dirty="0"/>
                <a:t>Right time</a:t>
              </a:r>
            </a:p>
          </p:txBody>
        </p:sp>
      </p:grpSp>
      <p:grpSp>
        <p:nvGrpSpPr>
          <p:cNvPr id="12" name="Group 11">
            <a:extLst>
              <a:ext uri="{FF2B5EF4-FFF2-40B4-BE49-F238E27FC236}">
                <a16:creationId xmlns:a16="http://schemas.microsoft.com/office/drawing/2014/main" id="{F87AC640-B7CE-436A-85BA-4C8DD5A91876}"/>
              </a:ext>
            </a:extLst>
          </p:cNvPr>
          <p:cNvGrpSpPr/>
          <p:nvPr/>
        </p:nvGrpSpPr>
        <p:grpSpPr>
          <a:xfrm>
            <a:off x="915033" y="4870304"/>
            <a:ext cx="1208802" cy="1082494"/>
            <a:chOff x="4580570" y="4577151"/>
            <a:chExt cx="1848365" cy="1833302"/>
          </a:xfrm>
        </p:grpSpPr>
        <p:sp>
          <p:nvSpPr>
            <p:cNvPr id="13" name="Oval 12">
              <a:extLst>
                <a:ext uri="{FF2B5EF4-FFF2-40B4-BE49-F238E27FC236}">
                  <a16:creationId xmlns:a16="http://schemas.microsoft.com/office/drawing/2014/main" id="{F4DD6A66-DBE8-4C32-960A-FA5887B8ED24}"/>
                </a:ext>
              </a:extLst>
            </p:cNvPr>
            <p:cNvSpPr/>
            <p:nvPr/>
          </p:nvSpPr>
          <p:spPr>
            <a:xfrm>
              <a:off x="4941002" y="4577151"/>
              <a:ext cx="1127502" cy="1071982"/>
            </a:xfrm>
            <a:prstGeom prst="ellipse">
              <a:avLst/>
            </a:prstGeom>
          </p:spPr>
          <p:style>
            <a:lnRef idx="0">
              <a:schemeClr val="lt1">
                <a:alpha val="0"/>
                <a:hueOff val="0"/>
                <a:satOff val="0"/>
                <a:lumOff val="0"/>
                <a:alphaOff val="0"/>
              </a:schemeClr>
            </a:lnRef>
            <a:fillRef idx="1">
              <a:schemeClr val="accent4">
                <a:hueOff val="0"/>
                <a:satOff val="0"/>
                <a:lumOff val="0"/>
                <a:alphaOff val="0"/>
              </a:schemeClr>
            </a:fillRef>
            <a:effectRef idx="0">
              <a:schemeClr val="accent4">
                <a:hueOff val="0"/>
                <a:satOff val="0"/>
                <a:lumOff val="0"/>
                <a:alphaOff val="0"/>
              </a:schemeClr>
            </a:effectRef>
            <a:fontRef idx="minor"/>
          </p:style>
        </p:sp>
        <p:sp>
          <p:nvSpPr>
            <p:cNvPr id="14" name="Rectangle 13" descr="Arrow: Slight curve">
              <a:extLst>
                <a:ext uri="{FF2B5EF4-FFF2-40B4-BE49-F238E27FC236}">
                  <a16:creationId xmlns:a16="http://schemas.microsoft.com/office/drawing/2014/main" id="{D90DCF01-5057-4DFE-8B00-DB78F219FF2B}"/>
                </a:ext>
              </a:extLst>
            </p:cNvPr>
            <p:cNvSpPr/>
            <p:nvPr/>
          </p:nvSpPr>
          <p:spPr>
            <a:xfrm>
              <a:off x="5181289" y="4805606"/>
              <a:ext cx="646927" cy="615072"/>
            </a:xfrm>
            <a:prstGeom prst="rect">
              <a:avLst/>
            </a:prstGeom>
            <a: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a:blipFill>
            <a:ln>
              <a:noFill/>
            </a:ln>
          </p:spPr>
          <p:style>
            <a:lnRef idx="2">
              <a:scrgbClr r="0" g="0" b="0"/>
            </a:lnRef>
            <a:fillRef idx="1">
              <a:scrgbClr r="0" g="0" b="0"/>
            </a:fillRef>
            <a:effectRef idx="0">
              <a:schemeClr val="bg1">
                <a:hueOff val="0"/>
                <a:satOff val="0"/>
                <a:lumOff val="0"/>
                <a:alphaOff val="0"/>
              </a:schemeClr>
            </a:effectRef>
            <a:fontRef idx="minor">
              <a:schemeClr val="dk1">
                <a:hueOff val="0"/>
                <a:satOff val="0"/>
                <a:lumOff val="0"/>
                <a:alphaOff val="0"/>
              </a:schemeClr>
            </a:fontRef>
          </p:style>
        </p:sp>
        <p:sp>
          <p:nvSpPr>
            <p:cNvPr id="15" name="TextBox 14">
              <a:extLst>
                <a:ext uri="{FF2B5EF4-FFF2-40B4-BE49-F238E27FC236}">
                  <a16:creationId xmlns:a16="http://schemas.microsoft.com/office/drawing/2014/main" id="{002800C8-F1DB-4911-9826-C65D155C402C}"/>
                </a:ext>
              </a:extLst>
            </p:cNvPr>
            <p:cNvSpPr txBox="1"/>
            <p:nvPr/>
          </p:nvSpPr>
          <p:spPr>
            <a:xfrm>
              <a:off x="4580570" y="5707513"/>
              <a:ext cx="1848365" cy="702940"/>
            </a:xfrm>
            <a:prstGeom prst="rect">
              <a:avLst/>
            </a:prstGeom>
          </p:spPr>
          <p:style>
            <a:lnRef idx="0">
              <a:scrgbClr r="0" g="0" b="0"/>
            </a:lnRef>
            <a:fillRef idx="0">
              <a:scrgbClr r="0" g="0" b="0"/>
            </a:fillRef>
            <a:effectRef idx="0">
              <a:scrgbClr r="0" g="0" b="0"/>
            </a:effectRef>
            <a:fontRef idx="minor">
              <a:schemeClr val="tx1">
                <a:hueOff val="0"/>
                <a:satOff val="0"/>
                <a:lumOff val="0"/>
                <a:alphaOff val="0"/>
              </a:schemeClr>
            </a:fontRef>
          </p:style>
          <p:txBody>
            <a:bodyPr spcFirstLastPara="0" vert="horz" wrap="square" lIns="0" tIns="0" rIns="0" bIns="0" numCol="1" spcCol="1270" anchor="t" anchorCtr="0">
              <a:noAutofit/>
            </a:bodyPr>
            <a:lstStyle/>
            <a:p>
              <a:pPr marL="0" lvl="0" indent="0" algn="ctr" defTabSz="933450">
                <a:lnSpc>
                  <a:spcPct val="100000"/>
                </a:lnSpc>
                <a:spcBef>
                  <a:spcPct val="0"/>
                </a:spcBef>
                <a:spcAft>
                  <a:spcPct val="35000"/>
                </a:spcAft>
                <a:buNone/>
                <a:defRPr cap="all"/>
              </a:pPr>
              <a:r>
                <a:rPr lang="en-US" b="1" kern="1200" dirty="0"/>
                <a:t>Right path</a:t>
              </a:r>
            </a:p>
          </p:txBody>
        </p:sp>
      </p:grpSp>
    </p:spTree>
    <p:extLst>
      <p:ext uri="{BB962C8B-B14F-4D97-AF65-F5344CB8AC3E}">
        <p14:creationId xmlns:p14="http://schemas.microsoft.com/office/powerpoint/2010/main" val="89067168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94A58B-4652-4466-861D-3552ED18C0D2}"/>
              </a:ext>
            </a:extLst>
          </p:cNvPr>
          <p:cNvSpPr>
            <a:spLocks noGrp="1"/>
          </p:cNvSpPr>
          <p:nvPr>
            <p:ph type="title"/>
          </p:nvPr>
        </p:nvSpPr>
        <p:spPr/>
        <p:txBody>
          <a:bodyPr/>
          <a:lstStyle/>
          <a:p>
            <a:r>
              <a:rPr lang="en-US" b="1" dirty="0"/>
              <a:t>Create Pathways and Accelerate Attainment: Credit for Prior Learning</a:t>
            </a:r>
          </a:p>
        </p:txBody>
      </p:sp>
      <p:sp>
        <p:nvSpPr>
          <p:cNvPr id="3" name="Content Placeholder 2">
            <a:extLst>
              <a:ext uri="{FF2B5EF4-FFF2-40B4-BE49-F238E27FC236}">
                <a16:creationId xmlns:a16="http://schemas.microsoft.com/office/drawing/2014/main" id="{9BB7E2E5-26A6-4B41-B694-0721390BF309}"/>
              </a:ext>
            </a:extLst>
          </p:cNvPr>
          <p:cNvSpPr>
            <a:spLocks noGrp="1"/>
          </p:cNvSpPr>
          <p:nvPr>
            <p:ph idx="1"/>
          </p:nvPr>
        </p:nvSpPr>
        <p:spPr>
          <a:xfrm>
            <a:off x="2588454" y="1825625"/>
            <a:ext cx="8765345" cy="4351338"/>
          </a:xfrm>
        </p:spPr>
        <p:txBody>
          <a:bodyPr/>
          <a:lstStyle/>
          <a:p>
            <a:r>
              <a:rPr lang="en-US" dirty="0"/>
              <a:t>CE to CU Articulation</a:t>
            </a:r>
          </a:p>
          <a:p>
            <a:r>
              <a:rPr lang="en-US" dirty="0"/>
              <a:t>Credit for Credentials</a:t>
            </a:r>
          </a:p>
          <a:p>
            <a:r>
              <a:rPr lang="en-US" dirty="0"/>
              <a:t>Military Credit</a:t>
            </a:r>
          </a:p>
          <a:p>
            <a:r>
              <a:rPr lang="en-US" dirty="0"/>
              <a:t>Apprenticeships</a:t>
            </a:r>
          </a:p>
          <a:p>
            <a:r>
              <a:rPr lang="en-US" dirty="0"/>
              <a:t>Exams</a:t>
            </a:r>
          </a:p>
          <a:p>
            <a:r>
              <a:rPr lang="en-US" dirty="0"/>
              <a:t>Portfolios</a:t>
            </a:r>
          </a:p>
          <a:p>
            <a:r>
              <a:rPr lang="en-US" dirty="0"/>
              <a:t>HS to CU Articulation</a:t>
            </a:r>
          </a:p>
        </p:txBody>
      </p:sp>
      <p:grpSp>
        <p:nvGrpSpPr>
          <p:cNvPr id="4" name="Group 3">
            <a:extLst>
              <a:ext uri="{FF2B5EF4-FFF2-40B4-BE49-F238E27FC236}">
                <a16:creationId xmlns:a16="http://schemas.microsoft.com/office/drawing/2014/main" id="{7E3CB003-B259-445B-A6D5-7FCF6679228C}"/>
              </a:ext>
            </a:extLst>
          </p:cNvPr>
          <p:cNvGrpSpPr/>
          <p:nvPr/>
        </p:nvGrpSpPr>
        <p:grpSpPr>
          <a:xfrm>
            <a:off x="920919" y="1993570"/>
            <a:ext cx="1142885" cy="1200304"/>
            <a:chOff x="388316" y="2570346"/>
            <a:chExt cx="1876885" cy="1755537"/>
          </a:xfrm>
        </p:grpSpPr>
        <p:sp>
          <p:nvSpPr>
            <p:cNvPr id="5" name="Oval 4">
              <a:extLst>
                <a:ext uri="{FF2B5EF4-FFF2-40B4-BE49-F238E27FC236}">
                  <a16:creationId xmlns:a16="http://schemas.microsoft.com/office/drawing/2014/main" id="{0FB9E054-84BC-4B08-AB0D-8A5D57E8DB85}"/>
                </a:ext>
              </a:extLst>
            </p:cNvPr>
            <p:cNvSpPr/>
            <p:nvPr/>
          </p:nvSpPr>
          <p:spPr>
            <a:xfrm>
              <a:off x="776578" y="2570346"/>
              <a:ext cx="1144899" cy="1037273"/>
            </a:xfrm>
            <a:prstGeom prst="ellipse">
              <a:avLst/>
            </a:prstGeom>
            <a:solidFill>
              <a:schemeClr val="accent5"/>
            </a:solidFill>
          </p:spPr>
          <p:style>
            <a:lnRef idx="0">
              <a:schemeClr val="lt1">
                <a:alpha val="0"/>
                <a:hueOff val="0"/>
                <a:satOff val="0"/>
                <a:lumOff val="0"/>
                <a:alphaOff val="0"/>
              </a:schemeClr>
            </a:lnRef>
            <a:fillRef idx="1">
              <a:scrgbClr r="0" g="0" b="0"/>
            </a:fillRef>
            <a:effectRef idx="0">
              <a:schemeClr val="accent2">
                <a:hueOff val="0"/>
                <a:satOff val="0"/>
                <a:lumOff val="0"/>
                <a:alphaOff val="0"/>
              </a:schemeClr>
            </a:effectRef>
            <a:fontRef idx="minor"/>
          </p:style>
        </p:sp>
        <p:sp>
          <p:nvSpPr>
            <p:cNvPr id="6" name="Rectangle 5">
              <a:extLst>
                <a:ext uri="{FF2B5EF4-FFF2-40B4-BE49-F238E27FC236}">
                  <a16:creationId xmlns:a16="http://schemas.microsoft.com/office/drawing/2014/main" id="{FB25A5B8-6009-44F1-87F2-B902D6DD2AF9}"/>
                </a:ext>
              </a:extLst>
            </p:cNvPr>
            <p:cNvSpPr/>
            <p:nvPr/>
          </p:nvSpPr>
          <p:spPr>
            <a:xfrm>
              <a:off x="1016868" y="2798801"/>
              <a:ext cx="656909" cy="595157"/>
            </a:xfrm>
            <a:prstGeom prst="rect">
              <a:avLst/>
            </a:prstGeom>
            <a: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a:blipFill>
            <a:ln>
              <a:noFill/>
            </a:ln>
          </p:spPr>
          <p:style>
            <a:lnRef idx="2">
              <a:scrgbClr r="0" g="0" b="0"/>
            </a:lnRef>
            <a:fillRef idx="1">
              <a:scrgbClr r="0" g="0" b="0"/>
            </a:fillRef>
            <a:effectRef idx="0">
              <a:schemeClr val="bg1">
                <a:hueOff val="0"/>
                <a:satOff val="0"/>
                <a:lumOff val="0"/>
                <a:alphaOff val="0"/>
              </a:schemeClr>
            </a:effectRef>
            <a:fontRef idx="minor">
              <a:schemeClr val="dk1">
                <a:hueOff val="0"/>
                <a:satOff val="0"/>
                <a:lumOff val="0"/>
                <a:alphaOff val="0"/>
              </a:schemeClr>
            </a:fontRef>
          </p:style>
        </p:sp>
        <p:sp>
          <p:nvSpPr>
            <p:cNvPr id="7" name="TextBox 6">
              <a:extLst>
                <a:ext uri="{FF2B5EF4-FFF2-40B4-BE49-F238E27FC236}">
                  <a16:creationId xmlns:a16="http://schemas.microsoft.com/office/drawing/2014/main" id="{8F50D712-5095-4228-A7CA-5E1F31EDAB7A}"/>
                </a:ext>
              </a:extLst>
            </p:cNvPr>
            <p:cNvSpPr txBox="1"/>
            <p:nvPr/>
          </p:nvSpPr>
          <p:spPr>
            <a:xfrm>
              <a:off x="388316" y="3645703"/>
              <a:ext cx="1876885" cy="680180"/>
            </a:xfrm>
            <a:prstGeom prst="rect">
              <a:avLst/>
            </a:prstGeom>
          </p:spPr>
          <p:style>
            <a:lnRef idx="0">
              <a:scrgbClr r="0" g="0" b="0"/>
            </a:lnRef>
            <a:fillRef idx="0">
              <a:scrgbClr r="0" g="0" b="0"/>
            </a:fillRef>
            <a:effectRef idx="0">
              <a:scrgbClr r="0" g="0" b="0"/>
            </a:effectRef>
            <a:fontRef idx="minor">
              <a:schemeClr val="tx1">
                <a:hueOff val="0"/>
                <a:satOff val="0"/>
                <a:lumOff val="0"/>
                <a:alphaOff val="0"/>
              </a:schemeClr>
            </a:fontRef>
          </p:style>
          <p:txBody>
            <a:bodyPr spcFirstLastPara="0" vert="horz" wrap="square" lIns="0" tIns="0" rIns="0" bIns="0" numCol="1" spcCol="1270" anchor="t" anchorCtr="0">
              <a:noAutofit/>
            </a:bodyPr>
            <a:lstStyle/>
            <a:p>
              <a:pPr marL="0" lvl="0" indent="0" algn="ctr" defTabSz="933450">
                <a:lnSpc>
                  <a:spcPct val="100000"/>
                </a:lnSpc>
                <a:spcBef>
                  <a:spcPct val="0"/>
                </a:spcBef>
                <a:spcAft>
                  <a:spcPct val="35000"/>
                </a:spcAft>
                <a:buNone/>
                <a:defRPr cap="all"/>
              </a:pPr>
              <a:r>
                <a:rPr lang="en-US" b="1" kern="1200" dirty="0"/>
                <a:t>Right course</a:t>
              </a:r>
            </a:p>
          </p:txBody>
        </p:sp>
      </p:grpSp>
      <p:grpSp>
        <p:nvGrpSpPr>
          <p:cNvPr id="8" name="Group 7">
            <a:extLst>
              <a:ext uri="{FF2B5EF4-FFF2-40B4-BE49-F238E27FC236}">
                <a16:creationId xmlns:a16="http://schemas.microsoft.com/office/drawing/2014/main" id="{7C4F48D9-5F0C-4DCB-A4FD-3C24C4A1724B}"/>
              </a:ext>
            </a:extLst>
          </p:cNvPr>
          <p:cNvGrpSpPr/>
          <p:nvPr/>
        </p:nvGrpSpPr>
        <p:grpSpPr>
          <a:xfrm>
            <a:off x="838200" y="3453633"/>
            <a:ext cx="1268984" cy="1260275"/>
            <a:chOff x="2493057" y="4729551"/>
            <a:chExt cx="1848365" cy="1847939"/>
          </a:xfrm>
        </p:grpSpPr>
        <p:sp>
          <p:nvSpPr>
            <p:cNvPr id="9" name="Oval 8">
              <a:extLst>
                <a:ext uri="{FF2B5EF4-FFF2-40B4-BE49-F238E27FC236}">
                  <a16:creationId xmlns:a16="http://schemas.microsoft.com/office/drawing/2014/main" id="{44BF8E02-0ADA-4637-9DFB-362AA6BFE280}"/>
                </a:ext>
              </a:extLst>
            </p:cNvPr>
            <p:cNvSpPr/>
            <p:nvPr/>
          </p:nvSpPr>
          <p:spPr>
            <a:xfrm>
              <a:off x="2921572" y="4729551"/>
              <a:ext cx="1127502" cy="1071982"/>
            </a:xfrm>
            <a:prstGeom prst="ellipse">
              <a:avLst/>
            </a:prstGeom>
            <a:solidFill>
              <a:schemeClr val="accent6"/>
            </a:solidFill>
          </p:spPr>
          <p:style>
            <a:lnRef idx="0">
              <a:schemeClr val="lt1">
                <a:alpha val="0"/>
                <a:hueOff val="0"/>
                <a:satOff val="0"/>
                <a:lumOff val="0"/>
                <a:alphaOff val="0"/>
              </a:schemeClr>
            </a:lnRef>
            <a:fillRef idx="1">
              <a:scrgbClr r="0" g="0" b="0"/>
            </a:fillRef>
            <a:effectRef idx="0">
              <a:schemeClr val="accent3">
                <a:hueOff val="0"/>
                <a:satOff val="0"/>
                <a:lumOff val="0"/>
                <a:alphaOff val="0"/>
              </a:schemeClr>
            </a:effectRef>
            <a:fontRef idx="minor"/>
          </p:style>
        </p:sp>
        <p:sp>
          <p:nvSpPr>
            <p:cNvPr id="10" name="Rectangle 9" descr="Stopwatch">
              <a:extLst>
                <a:ext uri="{FF2B5EF4-FFF2-40B4-BE49-F238E27FC236}">
                  <a16:creationId xmlns:a16="http://schemas.microsoft.com/office/drawing/2014/main" id="{CAC29CF9-2171-4073-AFE0-681454D958B4}"/>
                </a:ext>
              </a:extLst>
            </p:cNvPr>
            <p:cNvSpPr/>
            <p:nvPr/>
          </p:nvSpPr>
          <p:spPr>
            <a:xfrm>
              <a:off x="3161859" y="4958006"/>
              <a:ext cx="646927" cy="615072"/>
            </a:xfrm>
            <a:prstGeom prst="rect">
              <a:avLst/>
            </a:prstGeom>
            <a: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a:blipFill>
            <a:ln>
              <a:noFill/>
            </a:ln>
          </p:spPr>
          <p:style>
            <a:lnRef idx="2">
              <a:scrgbClr r="0" g="0" b="0"/>
            </a:lnRef>
            <a:fillRef idx="1">
              <a:scrgbClr r="0" g="0" b="0"/>
            </a:fillRef>
            <a:effectRef idx="0">
              <a:schemeClr val="bg1">
                <a:hueOff val="0"/>
                <a:satOff val="0"/>
                <a:lumOff val="0"/>
                <a:alphaOff val="0"/>
              </a:schemeClr>
            </a:effectRef>
            <a:fontRef idx="minor">
              <a:schemeClr val="dk1">
                <a:hueOff val="0"/>
                <a:satOff val="0"/>
                <a:lumOff val="0"/>
                <a:alphaOff val="0"/>
              </a:schemeClr>
            </a:fontRef>
          </p:style>
        </p:sp>
        <p:sp>
          <p:nvSpPr>
            <p:cNvPr id="11" name="TextBox 10">
              <a:extLst>
                <a:ext uri="{FF2B5EF4-FFF2-40B4-BE49-F238E27FC236}">
                  <a16:creationId xmlns:a16="http://schemas.microsoft.com/office/drawing/2014/main" id="{929C98DC-C15E-4AA4-AFE3-F301B55723B7}"/>
                </a:ext>
              </a:extLst>
            </p:cNvPr>
            <p:cNvSpPr txBox="1"/>
            <p:nvPr/>
          </p:nvSpPr>
          <p:spPr>
            <a:xfrm>
              <a:off x="2493057" y="5874550"/>
              <a:ext cx="1848365" cy="702940"/>
            </a:xfrm>
            <a:prstGeom prst="rect">
              <a:avLst/>
            </a:prstGeom>
          </p:spPr>
          <p:style>
            <a:lnRef idx="0">
              <a:scrgbClr r="0" g="0" b="0"/>
            </a:lnRef>
            <a:fillRef idx="0">
              <a:scrgbClr r="0" g="0" b="0"/>
            </a:fillRef>
            <a:effectRef idx="0">
              <a:scrgbClr r="0" g="0" b="0"/>
            </a:effectRef>
            <a:fontRef idx="minor">
              <a:schemeClr val="tx1">
                <a:hueOff val="0"/>
                <a:satOff val="0"/>
                <a:lumOff val="0"/>
                <a:alphaOff val="0"/>
              </a:schemeClr>
            </a:fontRef>
          </p:style>
          <p:txBody>
            <a:bodyPr spcFirstLastPara="0" vert="horz" wrap="square" lIns="0" tIns="0" rIns="0" bIns="0" numCol="1" spcCol="1270" anchor="t" anchorCtr="0">
              <a:noAutofit/>
            </a:bodyPr>
            <a:lstStyle/>
            <a:p>
              <a:pPr marL="0" lvl="0" indent="0" algn="ctr" defTabSz="933450">
                <a:lnSpc>
                  <a:spcPct val="100000"/>
                </a:lnSpc>
                <a:spcBef>
                  <a:spcPct val="0"/>
                </a:spcBef>
                <a:spcAft>
                  <a:spcPct val="35000"/>
                </a:spcAft>
                <a:buNone/>
                <a:defRPr cap="all"/>
              </a:pPr>
              <a:r>
                <a:rPr lang="en-US" b="1" kern="1200" dirty="0"/>
                <a:t>Right time</a:t>
              </a:r>
            </a:p>
          </p:txBody>
        </p:sp>
      </p:grpSp>
      <p:grpSp>
        <p:nvGrpSpPr>
          <p:cNvPr id="12" name="Group 11">
            <a:extLst>
              <a:ext uri="{FF2B5EF4-FFF2-40B4-BE49-F238E27FC236}">
                <a16:creationId xmlns:a16="http://schemas.microsoft.com/office/drawing/2014/main" id="{99D7A9CE-1A5B-4813-8EF5-0C956EC1E9ED}"/>
              </a:ext>
            </a:extLst>
          </p:cNvPr>
          <p:cNvGrpSpPr/>
          <p:nvPr/>
        </p:nvGrpSpPr>
        <p:grpSpPr>
          <a:xfrm>
            <a:off x="915033" y="4870304"/>
            <a:ext cx="1208802" cy="1082494"/>
            <a:chOff x="4580570" y="4577151"/>
            <a:chExt cx="1848365" cy="1833302"/>
          </a:xfrm>
        </p:grpSpPr>
        <p:sp>
          <p:nvSpPr>
            <p:cNvPr id="13" name="Oval 12">
              <a:extLst>
                <a:ext uri="{FF2B5EF4-FFF2-40B4-BE49-F238E27FC236}">
                  <a16:creationId xmlns:a16="http://schemas.microsoft.com/office/drawing/2014/main" id="{E9ED9626-C97D-45F9-B7FC-C72E352E9160}"/>
                </a:ext>
              </a:extLst>
            </p:cNvPr>
            <p:cNvSpPr/>
            <p:nvPr/>
          </p:nvSpPr>
          <p:spPr>
            <a:xfrm>
              <a:off x="4941002" y="4577151"/>
              <a:ext cx="1127502" cy="1071982"/>
            </a:xfrm>
            <a:prstGeom prst="ellipse">
              <a:avLst/>
            </a:prstGeom>
          </p:spPr>
          <p:style>
            <a:lnRef idx="0">
              <a:schemeClr val="lt1">
                <a:alpha val="0"/>
                <a:hueOff val="0"/>
                <a:satOff val="0"/>
                <a:lumOff val="0"/>
                <a:alphaOff val="0"/>
              </a:schemeClr>
            </a:lnRef>
            <a:fillRef idx="1">
              <a:schemeClr val="accent4">
                <a:hueOff val="0"/>
                <a:satOff val="0"/>
                <a:lumOff val="0"/>
                <a:alphaOff val="0"/>
              </a:schemeClr>
            </a:fillRef>
            <a:effectRef idx="0">
              <a:schemeClr val="accent4">
                <a:hueOff val="0"/>
                <a:satOff val="0"/>
                <a:lumOff val="0"/>
                <a:alphaOff val="0"/>
              </a:schemeClr>
            </a:effectRef>
            <a:fontRef idx="minor"/>
          </p:style>
        </p:sp>
        <p:sp>
          <p:nvSpPr>
            <p:cNvPr id="14" name="Rectangle 13" descr="Arrow: Slight curve">
              <a:extLst>
                <a:ext uri="{FF2B5EF4-FFF2-40B4-BE49-F238E27FC236}">
                  <a16:creationId xmlns:a16="http://schemas.microsoft.com/office/drawing/2014/main" id="{2F60F1FB-50E6-4840-9AF4-C70688053100}"/>
                </a:ext>
              </a:extLst>
            </p:cNvPr>
            <p:cNvSpPr/>
            <p:nvPr/>
          </p:nvSpPr>
          <p:spPr>
            <a:xfrm>
              <a:off x="5181289" y="4805606"/>
              <a:ext cx="646927" cy="615072"/>
            </a:xfrm>
            <a:prstGeom prst="rect">
              <a:avLst/>
            </a:prstGeom>
            <a: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a:blipFill>
            <a:ln>
              <a:noFill/>
            </a:ln>
          </p:spPr>
          <p:style>
            <a:lnRef idx="2">
              <a:scrgbClr r="0" g="0" b="0"/>
            </a:lnRef>
            <a:fillRef idx="1">
              <a:scrgbClr r="0" g="0" b="0"/>
            </a:fillRef>
            <a:effectRef idx="0">
              <a:schemeClr val="bg1">
                <a:hueOff val="0"/>
                <a:satOff val="0"/>
                <a:lumOff val="0"/>
                <a:alphaOff val="0"/>
              </a:schemeClr>
            </a:effectRef>
            <a:fontRef idx="minor">
              <a:schemeClr val="dk1">
                <a:hueOff val="0"/>
                <a:satOff val="0"/>
                <a:lumOff val="0"/>
                <a:alphaOff val="0"/>
              </a:schemeClr>
            </a:fontRef>
          </p:style>
        </p:sp>
        <p:sp>
          <p:nvSpPr>
            <p:cNvPr id="15" name="TextBox 14">
              <a:extLst>
                <a:ext uri="{FF2B5EF4-FFF2-40B4-BE49-F238E27FC236}">
                  <a16:creationId xmlns:a16="http://schemas.microsoft.com/office/drawing/2014/main" id="{B967689B-A1FF-497B-9A27-2BEC0BC135B6}"/>
                </a:ext>
              </a:extLst>
            </p:cNvPr>
            <p:cNvSpPr txBox="1"/>
            <p:nvPr/>
          </p:nvSpPr>
          <p:spPr>
            <a:xfrm>
              <a:off x="4580570" y="5707513"/>
              <a:ext cx="1848365" cy="702940"/>
            </a:xfrm>
            <a:prstGeom prst="rect">
              <a:avLst/>
            </a:prstGeom>
          </p:spPr>
          <p:style>
            <a:lnRef idx="0">
              <a:scrgbClr r="0" g="0" b="0"/>
            </a:lnRef>
            <a:fillRef idx="0">
              <a:scrgbClr r="0" g="0" b="0"/>
            </a:fillRef>
            <a:effectRef idx="0">
              <a:scrgbClr r="0" g="0" b="0"/>
            </a:effectRef>
            <a:fontRef idx="minor">
              <a:schemeClr val="tx1">
                <a:hueOff val="0"/>
                <a:satOff val="0"/>
                <a:lumOff val="0"/>
                <a:alphaOff val="0"/>
              </a:schemeClr>
            </a:fontRef>
          </p:style>
          <p:txBody>
            <a:bodyPr spcFirstLastPara="0" vert="horz" wrap="square" lIns="0" tIns="0" rIns="0" bIns="0" numCol="1" spcCol="1270" anchor="t" anchorCtr="0">
              <a:noAutofit/>
            </a:bodyPr>
            <a:lstStyle/>
            <a:p>
              <a:pPr marL="0" lvl="0" indent="0" algn="ctr" defTabSz="933450">
                <a:lnSpc>
                  <a:spcPct val="100000"/>
                </a:lnSpc>
                <a:spcBef>
                  <a:spcPct val="0"/>
                </a:spcBef>
                <a:spcAft>
                  <a:spcPct val="35000"/>
                </a:spcAft>
                <a:buNone/>
                <a:defRPr cap="all"/>
              </a:pPr>
              <a:r>
                <a:rPr lang="en-US" b="1" kern="1200" dirty="0"/>
                <a:t>Right path</a:t>
              </a:r>
            </a:p>
          </p:txBody>
        </p:sp>
      </p:grpSp>
      <p:pic>
        <p:nvPicPr>
          <p:cNvPr id="19" name="Picture 18" descr="A picture containing drawing&#10;&#10;Description automatically generated">
            <a:extLst>
              <a:ext uri="{FF2B5EF4-FFF2-40B4-BE49-F238E27FC236}">
                <a16:creationId xmlns:a16="http://schemas.microsoft.com/office/drawing/2014/main" id="{9CF9122B-3453-4954-83CE-9CDAFA0F8CD0}"/>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8067074" y="1111008"/>
            <a:ext cx="3362141" cy="1765124"/>
          </a:xfrm>
          <a:prstGeom prst="rect">
            <a:avLst/>
          </a:prstGeom>
        </p:spPr>
      </p:pic>
    </p:spTree>
    <p:extLst>
      <p:ext uri="{BB962C8B-B14F-4D97-AF65-F5344CB8AC3E}">
        <p14:creationId xmlns:p14="http://schemas.microsoft.com/office/powerpoint/2010/main" val="375544160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52C8F7C2-B1D3-4ABE-9235-E45ABBECBAF5}"/>
              </a:ext>
            </a:extLst>
          </p:cNvPr>
          <p:cNvSpPr>
            <a:spLocks noGrp="1"/>
          </p:cNvSpPr>
          <p:nvPr>
            <p:ph type="title"/>
          </p:nvPr>
        </p:nvSpPr>
        <p:spPr/>
        <p:txBody>
          <a:bodyPr/>
          <a:lstStyle/>
          <a:p>
            <a:r>
              <a:rPr lang="en-US" dirty="0"/>
              <a:t>CCL – Workforce Credential</a:t>
            </a:r>
          </a:p>
        </p:txBody>
      </p:sp>
      <p:sp>
        <p:nvSpPr>
          <p:cNvPr id="8" name="Content Placeholder 7">
            <a:extLst>
              <a:ext uri="{FF2B5EF4-FFF2-40B4-BE49-F238E27FC236}">
                <a16:creationId xmlns:a16="http://schemas.microsoft.com/office/drawing/2014/main" id="{346A5E5F-B4D9-4C62-9592-1CD71439B00C}"/>
              </a:ext>
            </a:extLst>
          </p:cNvPr>
          <p:cNvSpPr>
            <a:spLocks noGrp="1"/>
          </p:cNvSpPr>
          <p:nvPr>
            <p:ph idx="1"/>
          </p:nvPr>
        </p:nvSpPr>
        <p:spPr>
          <a:xfrm>
            <a:off x="838200" y="1825625"/>
            <a:ext cx="6111240" cy="4351338"/>
          </a:xfrm>
        </p:spPr>
        <p:txBody>
          <a:bodyPr>
            <a:normAutofit/>
          </a:bodyPr>
          <a:lstStyle/>
          <a:p>
            <a:r>
              <a:rPr lang="en-US" dirty="0"/>
              <a:t>Leads to Identified Workforce Credential</a:t>
            </a:r>
          </a:p>
          <a:p>
            <a:pPr lvl="1"/>
            <a:r>
              <a:rPr lang="en-US" dirty="0"/>
              <a:t>Starting Point Credential</a:t>
            </a:r>
          </a:p>
          <a:p>
            <a:pPr lvl="2"/>
            <a:r>
              <a:rPr lang="en-US" dirty="0"/>
              <a:t>Requires pathway to career credential</a:t>
            </a:r>
          </a:p>
          <a:p>
            <a:pPr lvl="1"/>
            <a:r>
              <a:rPr lang="en-US" dirty="0"/>
              <a:t>Career Credential</a:t>
            </a:r>
          </a:p>
          <a:p>
            <a:pPr lvl="1"/>
            <a:r>
              <a:rPr lang="en-US" dirty="0"/>
              <a:t>Boosting Credential</a:t>
            </a:r>
          </a:p>
          <a:p>
            <a:r>
              <a:rPr lang="en-US" dirty="0"/>
              <a:t>Supports Credit for Prior Learning</a:t>
            </a:r>
          </a:p>
          <a:p>
            <a:r>
              <a:rPr lang="en-US" dirty="0"/>
              <a:t>Measure for myFutureNC</a:t>
            </a:r>
          </a:p>
        </p:txBody>
      </p:sp>
      <p:pic>
        <p:nvPicPr>
          <p:cNvPr id="4" name="Picture 3">
            <a:extLst>
              <a:ext uri="{FF2B5EF4-FFF2-40B4-BE49-F238E27FC236}">
                <a16:creationId xmlns:a16="http://schemas.microsoft.com/office/drawing/2014/main" id="{709E1B4A-E721-448A-87CC-0824ECE467FE}"/>
              </a:ext>
            </a:extLst>
          </p:cNvPr>
          <p:cNvPicPr>
            <a:picLocks noChangeAspect="1"/>
          </p:cNvPicPr>
          <p:nvPr/>
        </p:nvPicPr>
        <p:blipFill>
          <a:blip r:embed="rId3"/>
          <a:stretch>
            <a:fillRect/>
          </a:stretch>
        </p:blipFill>
        <p:spPr>
          <a:xfrm>
            <a:off x="9972531" y="365125"/>
            <a:ext cx="1709621" cy="2033301"/>
          </a:xfrm>
          <a:prstGeom prst="rect">
            <a:avLst/>
          </a:prstGeom>
        </p:spPr>
      </p:pic>
      <p:pic>
        <p:nvPicPr>
          <p:cNvPr id="11" name="Picture 10">
            <a:extLst>
              <a:ext uri="{FF2B5EF4-FFF2-40B4-BE49-F238E27FC236}">
                <a16:creationId xmlns:a16="http://schemas.microsoft.com/office/drawing/2014/main" id="{354EE66B-3716-4FCF-BAF8-FD2478C89CB8}"/>
              </a:ext>
            </a:extLst>
          </p:cNvPr>
          <p:cNvPicPr>
            <a:picLocks noChangeAspect="1"/>
          </p:cNvPicPr>
          <p:nvPr/>
        </p:nvPicPr>
        <p:blipFill>
          <a:blip r:embed="rId4"/>
          <a:stretch>
            <a:fillRect/>
          </a:stretch>
        </p:blipFill>
        <p:spPr>
          <a:xfrm>
            <a:off x="6080760" y="2590656"/>
            <a:ext cx="5742674" cy="1325564"/>
          </a:xfrm>
          <a:prstGeom prst="rect">
            <a:avLst/>
          </a:prstGeom>
        </p:spPr>
      </p:pic>
      <p:sp>
        <p:nvSpPr>
          <p:cNvPr id="12" name="TextBox 11">
            <a:extLst>
              <a:ext uri="{FF2B5EF4-FFF2-40B4-BE49-F238E27FC236}">
                <a16:creationId xmlns:a16="http://schemas.microsoft.com/office/drawing/2014/main" id="{A11E91FA-7919-4876-835B-0FBAF4765EC8}"/>
              </a:ext>
            </a:extLst>
          </p:cNvPr>
          <p:cNvSpPr txBox="1"/>
          <p:nvPr/>
        </p:nvSpPr>
        <p:spPr>
          <a:xfrm>
            <a:off x="8104134" y="2337187"/>
            <a:ext cx="1868397" cy="369332"/>
          </a:xfrm>
          <a:prstGeom prst="rect">
            <a:avLst/>
          </a:prstGeom>
          <a:noFill/>
        </p:spPr>
        <p:txBody>
          <a:bodyPr wrap="none" rtlCol="0">
            <a:spAutoFit/>
          </a:bodyPr>
          <a:lstStyle/>
          <a:p>
            <a:r>
              <a:rPr lang="en-US" b="1" dirty="0"/>
              <a:t>Pathway Example</a:t>
            </a:r>
          </a:p>
        </p:txBody>
      </p:sp>
    </p:spTree>
    <p:extLst>
      <p:ext uri="{BB962C8B-B14F-4D97-AF65-F5344CB8AC3E}">
        <p14:creationId xmlns:p14="http://schemas.microsoft.com/office/powerpoint/2010/main" val="35231647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1888D8-1A4E-4523-81D9-4D210D149970}"/>
              </a:ext>
            </a:extLst>
          </p:cNvPr>
          <p:cNvSpPr>
            <a:spLocks noGrp="1"/>
          </p:cNvSpPr>
          <p:nvPr>
            <p:ph type="title"/>
          </p:nvPr>
        </p:nvSpPr>
        <p:spPr>
          <a:xfrm>
            <a:off x="838199" y="365125"/>
            <a:ext cx="10878879" cy="1325563"/>
          </a:xfrm>
        </p:spPr>
        <p:txBody>
          <a:bodyPr>
            <a:normAutofit/>
          </a:bodyPr>
          <a:lstStyle/>
          <a:p>
            <a:r>
              <a:rPr lang="en-US" sz="3600" dirty="0"/>
              <a:t>College Guidance for Instructional Response to COVID-19</a:t>
            </a:r>
            <a:endParaRPr lang="en-US" dirty="0"/>
          </a:p>
        </p:txBody>
      </p:sp>
      <p:pic>
        <p:nvPicPr>
          <p:cNvPr id="4" name="Content Placeholder 3">
            <a:extLst>
              <a:ext uri="{FF2B5EF4-FFF2-40B4-BE49-F238E27FC236}">
                <a16:creationId xmlns:a16="http://schemas.microsoft.com/office/drawing/2014/main" id="{D73E6742-988F-4435-8CF5-758585FB7FA6}"/>
              </a:ext>
            </a:extLst>
          </p:cNvPr>
          <p:cNvPicPr>
            <a:picLocks noGrp="1" noChangeAspect="1"/>
          </p:cNvPicPr>
          <p:nvPr>
            <p:ph sz="half" idx="1"/>
          </p:nvPr>
        </p:nvPicPr>
        <p:blipFill>
          <a:blip r:embed="rId2"/>
          <a:stretch>
            <a:fillRect/>
          </a:stretch>
        </p:blipFill>
        <p:spPr>
          <a:xfrm>
            <a:off x="1455719" y="1825625"/>
            <a:ext cx="3946562" cy="4351338"/>
          </a:xfrm>
          <a:prstGeom prst="rect">
            <a:avLst/>
          </a:prstGeom>
          <a:ln>
            <a:solidFill>
              <a:schemeClr val="tx1"/>
            </a:solidFill>
          </a:ln>
        </p:spPr>
      </p:pic>
      <p:pic>
        <p:nvPicPr>
          <p:cNvPr id="6" name="Content Placeholder 5">
            <a:extLst>
              <a:ext uri="{FF2B5EF4-FFF2-40B4-BE49-F238E27FC236}">
                <a16:creationId xmlns:a16="http://schemas.microsoft.com/office/drawing/2014/main" id="{826EB746-DF9E-4C18-967D-A626E0A5E6A9}"/>
              </a:ext>
            </a:extLst>
          </p:cNvPr>
          <p:cNvPicPr>
            <a:picLocks noGrp="1" noChangeAspect="1"/>
          </p:cNvPicPr>
          <p:nvPr>
            <p:ph sz="half" idx="2"/>
          </p:nvPr>
        </p:nvPicPr>
        <p:blipFill>
          <a:blip r:embed="rId3"/>
          <a:stretch>
            <a:fillRect/>
          </a:stretch>
        </p:blipFill>
        <p:spPr>
          <a:xfrm>
            <a:off x="6762581" y="1825625"/>
            <a:ext cx="4000837" cy="4351338"/>
          </a:xfrm>
          <a:prstGeom prst="rect">
            <a:avLst/>
          </a:prstGeom>
          <a:ln>
            <a:solidFill>
              <a:schemeClr val="tx1"/>
            </a:solidFill>
          </a:ln>
        </p:spPr>
      </p:pic>
    </p:spTree>
    <p:extLst>
      <p:ext uri="{BB962C8B-B14F-4D97-AF65-F5344CB8AC3E}">
        <p14:creationId xmlns:p14="http://schemas.microsoft.com/office/powerpoint/2010/main" val="40079608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5206BDBC-8D63-47E7-8130-ECB859E47215}"/>
              </a:ext>
            </a:extLst>
          </p:cNvPr>
          <p:cNvSpPr>
            <a:spLocks noGrp="1"/>
          </p:cNvSpPr>
          <p:nvPr>
            <p:ph type="title"/>
          </p:nvPr>
        </p:nvSpPr>
        <p:spPr/>
        <p:txBody>
          <a:bodyPr/>
          <a:lstStyle/>
          <a:p>
            <a:r>
              <a:rPr lang="en-US" b="1" dirty="0"/>
              <a:t>Communicating Value</a:t>
            </a:r>
          </a:p>
        </p:txBody>
      </p:sp>
      <p:sp>
        <p:nvSpPr>
          <p:cNvPr id="6" name="Content Placeholder 5">
            <a:extLst>
              <a:ext uri="{FF2B5EF4-FFF2-40B4-BE49-F238E27FC236}">
                <a16:creationId xmlns:a16="http://schemas.microsoft.com/office/drawing/2014/main" id="{208A15C9-783D-4299-993D-A36A1C8DE5AD}"/>
              </a:ext>
            </a:extLst>
          </p:cNvPr>
          <p:cNvSpPr>
            <a:spLocks noGrp="1"/>
          </p:cNvSpPr>
          <p:nvPr>
            <p:ph idx="1"/>
          </p:nvPr>
        </p:nvSpPr>
        <p:spPr/>
        <p:txBody>
          <a:bodyPr/>
          <a:lstStyle/>
          <a:p>
            <a:pPr lvl="0"/>
            <a:r>
              <a:rPr lang="en-US" dirty="0"/>
              <a:t>When we talk about “Short-Term Workforce Training”, what exactly are we talking about?</a:t>
            </a:r>
          </a:p>
          <a:p>
            <a:pPr lvl="1"/>
            <a:r>
              <a:rPr lang="en-US" dirty="0"/>
              <a:t>Tier 1A, 1B, 2 CE courses?</a:t>
            </a:r>
          </a:p>
          <a:p>
            <a:pPr lvl="1"/>
            <a:r>
              <a:rPr lang="en-US" dirty="0"/>
              <a:t>All courses leading to an industry certification?</a:t>
            </a:r>
          </a:p>
          <a:p>
            <a:pPr lvl="1"/>
            <a:r>
              <a:rPr lang="en-US" dirty="0"/>
              <a:t>All of workforce continuing education?</a:t>
            </a:r>
          </a:p>
          <a:p>
            <a:pPr lvl="0">
              <a:spcBef>
                <a:spcPts val="1200"/>
              </a:spcBef>
            </a:pPr>
            <a:r>
              <a:rPr lang="en-US" dirty="0"/>
              <a:t>What should we label/call this programming?</a:t>
            </a:r>
          </a:p>
          <a:p>
            <a:pPr lvl="1"/>
            <a:r>
              <a:rPr lang="en-US" dirty="0"/>
              <a:t>“Short-Term Workforce Training” is a mouthful</a:t>
            </a:r>
          </a:p>
          <a:p>
            <a:pPr lvl="1"/>
            <a:r>
              <a:rPr lang="en-US" dirty="0"/>
              <a:t>Different people use different terms</a:t>
            </a:r>
          </a:p>
          <a:p>
            <a:pPr lvl="0">
              <a:spcBef>
                <a:spcPts val="1200"/>
              </a:spcBef>
            </a:pPr>
            <a:r>
              <a:rPr lang="en-US" dirty="0"/>
              <a:t>How do we determine if a credential is high quality?</a:t>
            </a:r>
          </a:p>
          <a:p>
            <a:endParaRPr lang="en-US" dirty="0"/>
          </a:p>
        </p:txBody>
      </p:sp>
    </p:spTree>
    <p:extLst>
      <p:ext uri="{BB962C8B-B14F-4D97-AF65-F5344CB8AC3E}">
        <p14:creationId xmlns:p14="http://schemas.microsoft.com/office/powerpoint/2010/main" val="90323072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A4DB4CF1-C0CB-48D4-9466-6E10BEA21EC2}"/>
              </a:ext>
            </a:extLst>
          </p:cNvPr>
          <p:cNvPicPr>
            <a:picLocks noChangeAspect="1"/>
          </p:cNvPicPr>
          <p:nvPr/>
        </p:nvPicPr>
        <p:blipFill rotWithShape="1">
          <a:blip r:embed="rId2"/>
          <a:srcRect t="12817" b="12432"/>
          <a:stretch/>
        </p:blipFill>
        <p:spPr>
          <a:xfrm>
            <a:off x="-1" y="10"/>
            <a:ext cx="12192000" cy="6857990"/>
          </a:xfrm>
          <a:prstGeom prst="rect">
            <a:avLst/>
          </a:prstGeom>
        </p:spPr>
      </p:pic>
      <p:sp>
        <p:nvSpPr>
          <p:cNvPr id="2" name="Title 1">
            <a:extLst>
              <a:ext uri="{FF2B5EF4-FFF2-40B4-BE49-F238E27FC236}">
                <a16:creationId xmlns:a16="http://schemas.microsoft.com/office/drawing/2014/main" id="{FD1107AC-A00F-461D-ACD3-D239C2AB94BD}"/>
              </a:ext>
            </a:extLst>
          </p:cNvPr>
          <p:cNvSpPr>
            <a:spLocks noGrp="1"/>
          </p:cNvSpPr>
          <p:nvPr>
            <p:ph type="title"/>
          </p:nvPr>
        </p:nvSpPr>
        <p:spPr>
          <a:xfrm>
            <a:off x="709446" y="1639179"/>
            <a:ext cx="4204137" cy="1342754"/>
          </a:xfrm>
        </p:spPr>
        <p:txBody>
          <a:bodyPr>
            <a:normAutofit/>
          </a:bodyPr>
          <a:lstStyle/>
          <a:p>
            <a:pPr algn="ctr"/>
            <a:r>
              <a:rPr lang="en-US" sz="3600" b="1" dirty="0"/>
              <a:t>What Else Should be on the Table?</a:t>
            </a:r>
          </a:p>
        </p:txBody>
      </p:sp>
      <p:sp>
        <p:nvSpPr>
          <p:cNvPr id="3" name="Content Placeholder 2">
            <a:extLst>
              <a:ext uri="{FF2B5EF4-FFF2-40B4-BE49-F238E27FC236}">
                <a16:creationId xmlns:a16="http://schemas.microsoft.com/office/drawing/2014/main" id="{1422E9D2-49AB-45E0-935C-2A4980153B1C}"/>
              </a:ext>
            </a:extLst>
          </p:cNvPr>
          <p:cNvSpPr>
            <a:spLocks noGrp="1"/>
          </p:cNvSpPr>
          <p:nvPr>
            <p:ph idx="1"/>
          </p:nvPr>
        </p:nvSpPr>
        <p:spPr>
          <a:xfrm>
            <a:off x="515005" y="3605821"/>
            <a:ext cx="4593021" cy="2619839"/>
          </a:xfrm>
        </p:spPr>
        <p:txBody>
          <a:bodyPr anchor="ctr">
            <a:normAutofit/>
          </a:bodyPr>
          <a:lstStyle/>
          <a:p>
            <a:r>
              <a:rPr lang="en-US" sz="2000" b="1" dirty="0"/>
              <a:t>Where is the value?</a:t>
            </a:r>
          </a:p>
          <a:p>
            <a:r>
              <a:rPr lang="en-US" sz="2000" b="1" dirty="0"/>
              <a:t>What should we measure?</a:t>
            </a:r>
          </a:p>
          <a:p>
            <a:r>
              <a:rPr lang="en-US" sz="2000" b="1" dirty="0"/>
              <a:t>What is working?</a:t>
            </a:r>
          </a:p>
          <a:p>
            <a:r>
              <a:rPr lang="en-US" sz="2000" b="1" dirty="0"/>
              <a:t>What isn’t working?</a:t>
            </a:r>
          </a:p>
        </p:txBody>
      </p:sp>
    </p:spTree>
    <p:extLst>
      <p:ext uri="{BB962C8B-B14F-4D97-AF65-F5344CB8AC3E}">
        <p14:creationId xmlns:p14="http://schemas.microsoft.com/office/powerpoint/2010/main" val="425125107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2" name="Picture 11">
            <a:extLst>
              <a:ext uri="{FF2B5EF4-FFF2-40B4-BE49-F238E27FC236}">
                <a16:creationId xmlns:a16="http://schemas.microsoft.com/office/drawing/2014/main" id="{12420DDA-39B1-41C1-922B-375F31999E36}"/>
              </a:ext>
            </a:extLst>
          </p:cNvPr>
          <p:cNvPicPr>
            <a:picLocks noChangeAspect="1"/>
          </p:cNvPicPr>
          <p:nvPr/>
        </p:nvPicPr>
        <p:blipFill rotWithShape="1">
          <a:blip r:embed="rId2"/>
          <a:srcRect l="29715"/>
          <a:stretch/>
        </p:blipFill>
        <p:spPr>
          <a:xfrm>
            <a:off x="-137652" y="0"/>
            <a:ext cx="7263294" cy="6858001"/>
          </a:xfrm>
          <a:prstGeom prst="rect">
            <a:avLst/>
          </a:prstGeom>
        </p:spPr>
      </p:pic>
      <p:cxnSp>
        <p:nvCxnSpPr>
          <p:cNvPr id="23" name="Straight Connector 16">
            <a:extLst>
              <a:ext uri="{FF2B5EF4-FFF2-40B4-BE49-F238E27FC236}">
                <a16:creationId xmlns:a16="http://schemas.microsoft.com/office/drawing/2014/main" id="{1C6AAE25-BD23-41B5-AAE4-1DA5898C2AD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1573887"/>
            <a:ext cx="0" cy="3710227"/>
          </a:xfrm>
          <a:prstGeom prst="line">
            <a:avLst/>
          </a:prstGeom>
          <a:ln w="19050">
            <a:solidFill>
              <a:srgbClr val="FFA515"/>
            </a:solidFill>
          </a:ln>
        </p:spPr>
        <p:style>
          <a:lnRef idx="1">
            <a:schemeClr val="accent1"/>
          </a:lnRef>
          <a:fillRef idx="0">
            <a:schemeClr val="accent1"/>
          </a:fillRef>
          <a:effectRef idx="0">
            <a:schemeClr val="accent1"/>
          </a:effectRef>
          <a:fontRef idx="minor">
            <a:schemeClr val="tx1"/>
          </a:fontRef>
        </p:style>
      </p:cxnSp>
      <p:pic>
        <p:nvPicPr>
          <p:cNvPr id="9" name="Picture 8" descr="A picture containing drawing&#10;&#10;Description automatically generated">
            <a:extLst>
              <a:ext uri="{FF2B5EF4-FFF2-40B4-BE49-F238E27FC236}">
                <a16:creationId xmlns:a16="http://schemas.microsoft.com/office/drawing/2014/main" id="{599A73A1-B50A-4839-88E3-181378B72F3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886676" y="2003474"/>
            <a:ext cx="6184580" cy="2844906"/>
          </a:xfrm>
          <a:prstGeom prst="rect">
            <a:avLst/>
          </a:prstGeom>
        </p:spPr>
      </p:pic>
    </p:spTree>
    <p:extLst>
      <p:ext uri="{BB962C8B-B14F-4D97-AF65-F5344CB8AC3E}">
        <p14:creationId xmlns:p14="http://schemas.microsoft.com/office/powerpoint/2010/main" val="3883773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5016AEC-0320-4ED0-8ECB-FE11DDDFE1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D3CDB30C-1F82-41E6-A067-831D6E89184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3" y="0"/>
            <a:ext cx="12191695" cy="6858000"/>
          </a:xfrm>
          <a:prstGeom prst="rect">
            <a:avLst/>
          </a:prstGeo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2DDA86DD-F997-4F66-A87C-5B58AB6D19E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891540"/>
            <a:ext cx="722376" cy="5071110"/>
          </a:xfrm>
          <a:prstGeom prst="rect">
            <a:avLst/>
          </a:prstGeom>
          <a:solidFill>
            <a:srgbClr val="4C525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D241B827-437E-40A3-A732-669230D6A5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02435" y="891540"/>
            <a:ext cx="10989565" cy="5071110"/>
          </a:xfrm>
          <a:prstGeom prst="rect">
            <a:avLst/>
          </a:prstGeom>
          <a:solidFill>
            <a:schemeClr val="bg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A116EF4-5070-4861-953D-6C7C071FF08C}"/>
              </a:ext>
            </a:extLst>
          </p:cNvPr>
          <p:cNvSpPr>
            <a:spLocks noGrp="1"/>
          </p:cNvSpPr>
          <p:nvPr>
            <p:ph type="title"/>
          </p:nvPr>
        </p:nvSpPr>
        <p:spPr>
          <a:xfrm>
            <a:off x="1523984" y="1054121"/>
            <a:ext cx="9465131" cy="1184111"/>
          </a:xfrm>
        </p:spPr>
        <p:txBody>
          <a:bodyPr>
            <a:normAutofit/>
          </a:bodyPr>
          <a:lstStyle/>
          <a:p>
            <a:r>
              <a:rPr lang="en-US" dirty="0"/>
              <a:t>State Board Code: COVID-19</a:t>
            </a:r>
          </a:p>
        </p:txBody>
      </p:sp>
      <p:sp>
        <p:nvSpPr>
          <p:cNvPr id="3" name="Content Placeholder 2">
            <a:extLst>
              <a:ext uri="{FF2B5EF4-FFF2-40B4-BE49-F238E27FC236}">
                <a16:creationId xmlns:a16="http://schemas.microsoft.com/office/drawing/2014/main" id="{AB8A5B6D-92A0-457D-99CE-FE85A86E2B8F}"/>
              </a:ext>
            </a:extLst>
          </p:cNvPr>
          <p:cNvSpPr>
            <a:spLocks noGrp="1"/>
          </p:cNvSpPr>
          <p:nvPr>
            <p:ph idx="1"/>
          </p:nvPr>
        </p:nvSpPr>
        <p:spPr>
          <a:xfrm>
            <a:off x="1523999" y="1953929"/>
            <a:ext cx="10218821" cy="4171302"/>
          </a:xfrm>
        </p:spPr>
        <p:txBody>
          <a:bodyPr>
            <a:normAutofit/>
          </a:bodyPr>
          <a:lstStyle/>
          <a:p>
            <a:pPr marL="0" indent="0">
              <a:lnSpc>
                <a:spcPct val="110000"/>
              </a:lnSpc>
              <a:spcBef>
                <a:spcPts val="0"/>
              </a:spcBef>
              <a:buNone/>
            </a:pPr>
            <a:r>
              <a:rPr lang="en-US" sz="1350" dirty="0"/>
              <a:t>On 19 March 2020, the State Board of Community Colleges (SBCC) adopted five temporary amendments in response to COVID-19.The State Board adopted these amendments to address serious threats to public health and safety. They are meant to give colleges flexibility in responding to the impacts associated with the COVID-19 outbreak.</a:t>
            </a:r>
          </a:p>
          <a:p>
            <a:pPr marL="0" indent="0">
              <a:lnSpc>
                <a:spcPct val="110000"/>
              </a:lnSpc>
              <a:spcBef>
                <a:spcPts val="0"/>
              </a:spcBef>
              <a:buNone/>
            </a:pPr>
            <a:endParaRPr lang="en-US" sz="1350" dirty="0"/>
          </a:p>
          <a:p>
            <a:pPr>
              <a:lnSpc>
                <a:spcPct val="110000"/>
              </a:lnSpc>
              <a:spcBef>
                <a:spcPts val="0"/>
              </a:spcBef>
            </a:pPr>
            <a:r>
              <a:rPr lang="en-US" sz="1350" dirty="0"/>
              <a:t>1G SBCCC 200.1 –General Provisions </a:t>
            </a:r>
          </a:p>
          <a:p>
            <a:pPr lvl="1">
              <a:lnSpc>
                <a:spcPct val="110000"/>
              </a:lnSpc>
              <a:spcBef>
                <a:spcPts val="0"/>
              </a:spcBef>
            </a:pPr>
            <a:r>
              <a:rPr lang="en-US" sz="1350" dirty="0"/>
              <a:t>The flexibility colleges currently have to make up instructional time due to adverse weather events is now extended to emergency events.</a:t>
            </a:r>
          </a:p>
          <a:p>
            <a:pPr>
              <a:lnSpc>
                <a:spcPct val="110000"/>
              </a:lnSpc>
              <a:spcBef>
                <a:spcPts val="0"/>
              </a:spcBef>
            </a:pPr>
            <a:r>
              <a:rPr lang="en-US" sz="1350" dirty="0"/>
              <a:t>1E SBCCC 200.2 –Time Due, Deferred Payment, Failure to Pay</a:t>
            </a:r>
          </a:p>
          <a:p>
            <a:pPr lvl="1">
              <a:lnSpc>
                <a:spcPct val="110000"/>
              </a:lnSpc>
              <a:spcBef>
                <a:spcPts val="0"/>
              </a:spcBef>
            </a:pPr>
            <a:r>
              <a:rPr lang="en-US" sz="1350" dirty="0"/>
              <a:t>This change gives colleges the flexibility to apply tuition, registration fees, and other fees paid for Spring 2020 course to future courses if a student is unable to complete a Spring 2020 course due to circumstances associated with COVID-19.</a:t>
            </a:r>
          </a:p>
          <a:p>
            <a:pPr>
              <a:lnSpc>
                <a:spcPct val="110000"/>
              </a:lnSpc>
              <a:spcBef>
                <a:spcPts val="0"/>
              </a:spcBef>
            </a:pPr>
            <a:r>
              <a:rPr lang="en-US" sz="1350" dirty="0"/>
              <a:t>1E SBCCC 700.2 –Student Activity Fees</a:t>
            </a:r>
          </a:p>
          <a:p>
            <a:pPr lvl="1">
              <a:lnSpc>
                <a:spcPct val="110000"/>
              </a:lnSpc>
              <a:spcBef>
                <a:spcPts val="0"/>
              </a:spcBef>
            </a:pPr>
            <a:r>
              <a:rPr lang="en-US" sz="1350" dirty="0"/>
              <a:t>This change allows colleges to use student activity fees to address impacts associated with the COVID-19 outbreak.</a:t>
            </a:r>
          </a:p>
          <a:p>
            <a:pPr>
              <a:lnSpc>
                <a:spcPct val="110000"/>
              </a:lnSpc>
              <a:spcBef>
                <a:spcPts val="0"/>
              </a:spcBef>
            </a:pPr>
            <a:r>
              <a:rPr lang="en-US" sz="1350" dirty="0"/>
              <a:t>1E SBCCC 700.3 –Instructional Technology Fees</a:t>
            </a:r>
          </a:p>
          <a:p>
            <a:pPr lvl="1">
              <a:lnSpc>
                <a:spcPct val="110000"/>
              </a:lnSpc>
              <a:spcBef>
                <a:spcPts val="0"/>
              </a:spcBef>
            </a:pPr>
            <a:r>
              <a:rPr lang="en-US" sz="1350" dirty="0"/>
              <a:t>This change allows colleges to use instructional technology fees to address impacts associated with the COVID-19 outbreak. It also allows colleges to use the fees to purchase computers and other technology for the use of college employees. </a:t>
            </a:r>
          </a:p>
          <a:p>
            <a:pPr>
              <a:lnSpc>
                <a:spcPct val="110000"/>
              </a:lnSpc>
              <a:spcBef>
                <a:spcPts val="0"/>
              </a:spcBef>
            </a:pPr>
            <a:r>
              <a:rPr lang="en-US" sz="1350" dirty="0"/>
              <a:t>1H SBCCC 300.3 –Bookstore and Bookstore Commissions</a:t>
            </a:r>
          </a:p>
          <a:p>
            <a:pPr lvl="1">
              <a:lnSpc>
                <a:spcPct val="110000"/>
              </a:lnSpc>
              <a:spcBef>
                <a:spcPts val="0"/>
              </a:spcBef>
            </a:pPr>
            <a:r>
              <a:rPr lang="en-US" sz="1350" dirty="0"/>
              <a:t>This change allows colleges to use excess bookstore revenues to address impacts associated with the COVID-19 outbreak.</a:t>
            </a:r>
          </a:p>
        </p:txBody>
      </p:sp>
    </p:spTree>
    <p:extLst>
      <p:ext uri="{BB962C8B-B14F-4D97-AF65-F5344CB8AC3E}">
        <p14:creationId xmlns:p14="http://schemas.microsoft.com/office/powerpoint/2010/main" val="23191465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FEF1287-07F0-432D-BE81-7C35D8ADB64A}"/>
              </a:ext>
            </a:extLst>
          </p:cNvPr>
          <p:cNvSpPr>
            <a:spLocks noGrp="1"/>
          </p:cNvSpPr>
          <p:nvPr>
            <p:ph type="title"/>
          </p:nvPr>
        </p:nvSpPr>
        <p:spPr>
          <a:xfrm>
            <a:off x="686834" y="1153572"/>
            <a:ext cx="3200400" cy="4461163"/>
          </a:xfrm>
        </p:spPr>
        <p:txBody>
          <a:bodyPr>
            <a:normAutofit/>
          </a:bodyPr>
          <a:lstStyle/>
          <a:p>
            <a:r>
              <a:rPr lang="en-US">
                <a:solidFill>
                  <a:srgbClr val="FFFFFF"/>
                </a:solidFill>
              </a:rPr>
              <a:t>Details of 1G SBCCC 200.1</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BFE4901E-4D3E-45E8-9FBD-4F9F905A9B43}"/>
              </a:ext>
            </a:extLst>
          </p:cNvPr>
          <p:cNvSpPr>
            <a:spLocks noGrp="1"/>
          </p:cNvSpPr>
          <p:nvPr>
            <p:ph idx="1"/>
          </p:nvPr>
        </p:nvSpPr>
        <p:spPr>
          <a:xfrm>
            <a:off x="4447308" y="591344"/>
            <a:ext cx="6906491" cy="5585619"/>
          </a:xfrm>
        </p:spPr>
        <p:txBody>
          <a:bodyPr anchor="ctr">
            <a:normAutofit/>
          </a:bodyPr>
          <a:lstStyle/>
          <a:p>
            <a:pPr marL="0" indent="0">
              <a:spcBef>
                <a:spcPts val="0"/>
              </a:spcBef>
              <a:spcAft>
                <a:spcPts val="600"/>
              </a:spcAft>
              <a:buNone/>
            </a:pPr>
            <a:r>
              <a:rPr lang="en-US" sz="2200"/>
              <a:t>(c) Making Up Instructional Hours Due to Adverse Weather </a:t>
            </a:r>
            <a:r>
              <a:rPr lang="en-US" sz="2200" u="sng"/>
              <a:t>or Other Emergency Events. </a:t>
            </a:r>
          </a:p>
          <a:p>
            <a:pPr marL="0" indent="0">
              <a:spcBef>
                <a:spcPts val="0"/>
              </a:spcBef>
              <a:spcAft>
                <a:spcPts val="600"/>
              </a:spcAft>
              <a:buNone/>
            </a:pPr>
            <a:endParaRPr lang="en-US" sz="2200" u="sng"/>
          </a:p>
          <a:p>
            <a:pPr marL="0" indent="0">
              <a:spcBef>
                <a:spcPts val="0"/>
              </a:spcBef>
              <a:spcAft>
                <a:spcPts val="600"/>
              </a:spcAft>
              <a:buNone/>
            </a:pPr>
            <a:r>
              <a:rPr lang="en-US" sz="2200"/>
              <a:t>A college is responsible for delivering instruction to meet the learning outcomes of each course it provides. If it is not possible </a:t>
            </a:r>
            <a:r>
              <a:rPr lang="en-US" sz="2200" u="sng"/>
              <a:t>or it will not be possible </a:t>
            </a:r>
            <a:r>
              <a:rPr lang="en-US" sz="2200"/>
              <a:t>to reschedule all of class hours missed due to adverse weather </a:t>
            </a:r>
            <a:r>
              <a:rPr lang="en-US" sz="2200" u="sng"/>
              <a:t>or other emergency events</a:t>
            </a:r>
            <a:r>
              <a:rPr lang="en-US" sz="2200"/>
              <a:t>, the instruction may be made up by other alternatives included in the college’s adverse weather policy </a:t>
            </a:r>
            <a:r>
              <a:rPr lang="en-US" sz="2200" u="sng"/>
              <a:t>or other policies</a:t>
            </a:r>
            <a:r>
              <a:rPr lang="en-US" sz="2200"/>
              <a:t>, such as online instruction and alternative assignments. In a correctional education setting, a college may make up instructional time by issuing evening and weekend assignments and documenting students’ successful completion of the assignments. The college must maintain documentation of how instruction was rescheduled or otherwise made up until released from all compliance reviews.</a:t>
            </a:r>
          </a:p>
        </p:txBody>
      </p:sp>
    </p:spTree>
    <p:extLst>
      <p:ext uri="{BB962C8B-B14F-4D97-AF65-F5344CB8AC3E}">
        <p14:creationId xmlns:p14="http://schemas.microsoft.com/office/powerpoint/2010/main" val="27662951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6429AA-738F-4575-838E-BE0BB3E04867}"/>
              </a:ext>
            </a:extLst>
          </p:cNvPr>
          <p:cNvSpPr>
            <a:spLocks noGrp="1"/>
          </p:cNvSpPr>
          <p:nvPr>
            <p:ph type="title"/>
          </p:nvPr>
        </p:nvSpPr>
        <p:spPr>
          <a:xfrm>
            <a:off x="429984" y="71210"/>
            <a:ext cx="10515600" cy="1325563"/>
          </a:xfrm>
        </p:spPr>
        <p:txBody>
          <a:bodyPr/>
          <a:lstStyle/>
          <a:p>
            <a:r>
              <a:rPr lang="en-US" dirty="0"/>
              <a:t>Partner Agencies</a:t>
            </a:r>
          </a:p>
        </p:txBody>
      </p:sp>
      <p:graphicFrame>
        <p:nvGraphicFramePr>
          <p:cNvPr id="6" name="Table 6">
            <a:extLst>
              <a:ext uri="{FF2B5EF4-FFF2-40B4-BE49-F238E27FC236}">
                <a16:creationId xmlns:a16="http://schemas.microsoft.com/office/drawing/2014/main" id="{A16550D6-B2AF-4965-9857-59E123B09B1A}"/>
              </a:ext>
            </a:extLst>
          </p:cNvPr>
          <p:cNvGraphicFramePr>
            <a:graphicFrameLocks noGrp="1"/>
          </p:cNvGraphicFramePr>
          <p:nvPr>
            <p:ph idx="1"/>
            <p:extLst>
              <p:ext uri="{D42A27DB-BD31-4B8C-83A1-F6EECF244321}">
                <p14:modId xmlns:p14="http://schemas.microsoft.com/office/powerpoint/2010/main" val="1363705954"/>
              </p:ext>
            </p:extLst>
          </p:nvPr>
        </p:nvGraphicFramePr>
        <p:xfrm>
          <a:off x="429984" y="1262289"/>
          <a:ext cx="11522529" cy="5344160"/>
        </p:xfrm>
        <a:graphic>
          <a:graphicData uri="http://schemas.openxmlformats.org/drawingml/2006/table">
            <a:tbl>
              <a:tblPr firstRow="1" bandRow="1">
                <a:tableStyleId>{5C22544A-7EE6-4342-B048-85BDC9FD1C3A}</a:tableStyleId>
              </a:tblPr>
              <a:tblGrid>
                <a:gridCol w="2275282">
                  <a:extLst>
                    <a:ext uri="{9D8B030D-6E8A-4147-A177-3AD203B41FA5}">
                      <a16:colId xmlns:a16="http://schemas.microsoft.com/office/drawing/2014/main" val="4122321081"/>
                    </a:ext>
                  </a:extLst>
                </a:gridCol>
                <a:gridCol w="3524084">
                  <a:extLst>
                    <a:ext uri="{9D8B030D-6E8A-4147-A177-3AD203B41FA5}">
                      <a16:colId xmlns:a16="http://schemas.microsoft.com/office/drawing/2014/main" val="785593630"/>
                    </a:ext>
                  </a:extLst>
                </a:gridCol>
                <a:gridCol w="5723163">
                  <a:extLst>
                    <a:ext uri="{9D8B030D-6E8A-4147-A177-3AD203B41FA5}">
                      <a16:colId xmlns:a16="http://schemas.microsoft.com/office/drawing/2014/main" val="1613023246"/>
                    </a:ext>
                  </a:extLst>
                </a:gridCol>
              </a:tblGrid>
              <a:tr h="370840">
                <a:tc>
                  <a:txBody>
                    <a:bodyPr/>
                    <a:lstStyle/>
                    <a:p>
                      <a:endParaRPr lang="en-US"/>
                    </a:p>
                  </a:txBody>
                  <a:tcPr/>
                </a:tc>
                <a:tc>
                  <a:txBody>
                    <a:bodyPr/>
                    <a:lstStyle/>
                    <a:p>
                      <a:endParaRPr lang="en-US"/>
                    </a:p>
                  </a:txBody>
                  <a:tcPr/>
                </a:tc>
                <a:tc>
                  <a:txBody>
                    <a:bodyPr/>
                    <a:lstStyle/>
                    <a:p>
                      <a:endParaRPr lang="en-US"/>
                    </a:p>
                  </a:txBody>
                  <a:tcPr/>
                </a:tc>
                <a:extLst>
                  <a:ext uri="{0D108BD9-81ED-4DB2-BD59-A6C34878D82A}">
                    <a16:rowId xmlns:a16="http://schemas.microsoft.com/office/drawing/2014/main" val="844090577"/>
                  </a:ext>
                </a:extLst>
              </a:tr>
              <a:tr h="370840">
                <a:tc>
                  <a:txBody>
                    <a:bodyPr/>
                    <a:lstStyle/>
                    <a:p>
                      <a:r>
                        <a:rPr lang="en-US" dirty="0"/>
                        <a:t>Barber</a:t>
                      </a:r>
                    </a:p>
                  </a:txBody>
                  <a:tcPr/>
                </a:tc>
                <a:tc>
                  <a:txBody>
                    <a:bodyPr/>
                    <a:lstStyle/>
                    <a:p>
                      <a:r>
                        <a:rPr lang="en-US" dirty="0"/>
                        <a:t>NC Board of Barber Examiners</a:t>
                      </a:r>
                    </a:p>
                  </a:txBody>
                  <a:tcPr/>
                </a:tc>
                <a:tc>
                  <a:txBody>
                    <a:bodyPr/>
                    <a:lstStyle/>
                    <a:p>
                      <a:r>
                        <a:rPr lang="en-US" dirty="0"/>
                        <a:t>www.ncbarbers.com/covid-19.html</a:t>
                      </a:r>
                    </a:p>
                  </a:txBody>
                  <a:tcPr/>
                </a:tc>
                <a:extLst>
                  <a:ext uri="{0D108BD9-81ED-4DB2-BD59-A6C34878D82A}">
                    <a16:rowId xmlns:a16="http://schemas.microsoft.com/office/drawing/2014/main" val="588396232"/>
                  </a:ext>
                </a:extLst>
              </a:tr>
              <a:tr h="370840">
                <a:tc>
                  <a:txBody>
                    <a:bodyPr/>
                    <a:lstStyle/>
                    <a:p>
                      <a:r>
                        <a:rPr lang="en-US" dirty="0"/>
                        <a:t>BLET</a:t>
                      </a:r>
                    </a:p>
                  </a:txBody>
                  <a:tcPr/>
                </a:tc>
                <a:tc>
                  <a:txBody>
                    <a:bodyPr/>
                    <a:lstStyle/>
                    <a:p>
                      <a:r>
                        <a:rPr lang="en-US" dirty="0"/>
                        <a:t>CJ Training &amp; Standards</a:t>
                      </a:r>
                    </a:p>
                  </a:txBody>
                  <a:tcPr/>
                </a:tc>
                <a:tc>
                  <a:txBody>
                    <a:bodyPr/>
                    <a:lstStyle/>
                    <a:p>
                      <a:r>
                        <a:rPr lang="en-US" dirty="0"/>
                        <a:t>Communicate all changes with Standards</a:t>
                      </a:r>
                    </a:p>
                  </a:txBody>
                  <a:tcPr/>
                </a:tc>
                <a:extLst>
                  <a:ext uri="{0D108BD9-81ED-4DB2-BD59-A6C34878D82A}">
                    <a16:rowId xmlns:a16="http://schemas.microsoft.com/office/drawing/2014/main" val="3919310116"/>
                  </a:ext>
                </a:extLst>
              </a:tr>
              <a:tr h="370840">
                <a:tc>
                  <a:txBody>
                    <a:bodyPr/>
                    <a:lstStyle/>
                    <a:p>
                      <a:r>
                        <a:rPr lang="en-US" dirty="0"/>
                        <a:t>Code Courses</a:t>
                      </a:r>
                    </a:p>
                  </a:txBody>
                  <a:tcPr/>
                </a:tc>
                <a:tc>
                  <a:txBody>
                    <a:bodyPr/>
                    <a:lstStyle/>
                    <a:p>
                      <a:r>
                        <a:rPr lang="en-US" dirty="0"/>
                        <a:t>NC DOI – Building Code Inspectors</a:t>
                      </a:r>
                    </a:p>
                  </a:txBody>
                  <a:tcPr/>
                </a:tc>
                <a:tc>
                  <a:txBody>
                    <a:bodyPr/>
                    <a:lstStyle/>
                    <a:p>
                      <a:r>
                        <a:rPr lang="en-US" dirty="0"/>
                        <a:t>28 Community Colleges partner with the NC Code Officials Qualification Board and NC Department of Insurance to provide mandatory education for prospective Code Enforcement Officials. They may use a variety of online learning management system methods of delivery (i.e. Moodle or Blackboard).</a:t>
                      </a:r>
                    </a:p>
                  </a:txBody>
                  <a:tcPr/>
                </a:tc>
                <a:extLst>
                  <a:ext uri="{0D108BD9-81ED-4DB2-BD59-A6C34878D82A}">
                    <a16:rowId xmlns:a16="http://schemas.microsoft.com/office/drawing/2014/main" val="1508763876"/>
                  </a:ext>
                </a:extLst>
              </a:tr>
              <a:tr h="370840">
                <a:tc>
                  <a:txBody>
                    <a:bodyPr/>
                    <a:lstStyle/>
                    <a:p>
                      <a:r>
                        <a:rPr lang="en-US" dirty="0"/>
                        <a:t>Corrections Officers</a:t>
                      </a:r>
                    </a:p>
                  </a:txBody>
                  <a:tcPr/>
                </a:tc>
                <a:tc>
                  <a:txBody>
                    <a:bodyPr/>
                    <a:lstStyle/>
                    <a:p>
                      <a:r>
                        <a:rPr lang="en-US" dirty="0"/>
                        <a:t>NC DPS Corrections</a:t>
                      </a:r>
                    </a:p>
                  </a:txBody>
                  <a:tcPr/>
                </a:tc>
                <a:tc>
                  <a:txBody>
                    <a:bodyPr/>
                    <a:lstStyle/>
                    <a:p>
                      <a:r>
                        <a:rPr lang="en-US" dirty="0"/>
                        <a:t>Based on college and NC DPS Corrections communication</a:t>
                      </a:r>
                    </a:p>
                  </a:txBody>
                  <a:tcPr/>
                </a:tc>
                <a:extLst>
                  <a:ext uri="{0D108BD9-81ED-4DB2-BD59-A6C34878D82A}">
                    <a16:rowId xmlns:a16="http://schemas.microsoft.com/office/drawing/2014/main" val="3368342756"/>
                  </a:ext>
                </a:extLst>
              </a:tr>
              <a:tr h="370840">
                <a:tc>
                  <a:txBody>
                    <a:bodyPr/>
                    <a:lstStyle/>
                    <a:p>
                      <a:r>
                        <a:rPr lang="en-US" dirty="0"/>
                        <a:t>Defensive Driving</a:t>
                      </a:r>
                    </a:p>
                  </a:txBody>
                  <a:tcPr/>
                </a:tc>
                <a:tc>
                  <a:txBody>
                    <a:bodyPr/>
                    <a:lstStyle/>
                    <a:p>
                      <a:r>
                        <a:rPr lang="en-US" dirty="0"/>
                        <a:t>NC Safety and Health Council</a:t>
                      </a:r>
                    </a:p>
                  </a:txBody>
                  <a:tcPr/>
                </a:tc>
                <a:tc>
                  <a:txBody>
                    <a:bodyPr/>
                    <a:lstStyle/>
                    <a:p>
                      <a:r>
                        <a:rPr lang="en-US" dirty="0"/>
                        <a:t>Online program being developed for distribution</a:t>
                      </a:r>
                    </a:p>
                  </a:txBody>
                  <a:tcPr/>
                </a:tc>
                <a:extLst>
                  <a:ext uri="{0D108BD9-81ED-4DB2-BD59-A6C34878D82A}">
                    <a16:rowId xmlns:a16="http://schemas.microsoft.com/office/drawing/2014/main" val="3757564147"/>
                  </a:ext>
                </a:extLst>
              </a:tr>
              <a:tr h="370840">
                <a:tc>
                  <a:txBody>
                    <a:bodyPr/>
                    <a:lstStyle/>
                    <a:p>
                      <a:r>
                        <a:rPr lang="en-US" dirty="0"/>
                        <a:t>Detention Officer</a:t>
                      </a:r>
                    </a:p>
                  </a:txBody>
                  <a:tcPr/>
                </a:tc>
                <a:tc>
                  <a:txBody>
                    <a:bodyPr/>
                    <a:lstStyle/>
                    <a:p>
                      <a:r>
                        <a:rPr lang="en-US" dirty="0"/>
                        <a:t>NC Sheriffs’ Training and Standards</a:t>
                      </a:r>
                    </a:p>
                  </a:txBody>
                  <a:tcPr/>
                </a:tc>
                <a:tc>
                  <a:txBody>
                    <a:bodyPr/>
                    <a:lstStyle/>
                    <a:p>
                      <a:r>
                        <a:rPr lang="en-US" dirty="0"/>
                        <a:t>Communicate all changes with Standards</a:t>
                      </a:r>
                    </a:p>
                  </a:txBody>
                  <a:tcPr/>
                </a:tc>
                <a:extLst>
                  <a:ext uri="{0D108BD9-81ED-4DB2-BD59-A6C34878D82A}">
                    <a16:rowId xmlns:a16="http://schemas.microsoft.com/office/drawing/2014/main" val="559761240"/>
                  </a:ext>
                </a:extLst>
              </a:tr>
              <a:tr h="370840">
                <a:tc>
                  <a:txBody>
                    <a:bodyPr/>
                    <a:lstStyle/>
                    <a:p>
                      <a:r>
                        <a:rPr lang="en-US" dirty="0"/>
                        <a:t>EMS/Paramedic</a:t>
                      </a:r>
                    </a:p>
                  </a:txBody>
                  <a:tcPr/>
                </a:tc>
                <a:tc>
                  <a:txBody>
                    <a:bodyPr/>
                    <a:lstStyle/>
                    <a:p>
                      <a:r>
                        <a:rPr lang="en-US" dirty="0"/>
                        <a:t>NC Office of EMS</a:t>
                      </a:r>
                    </a:p>
                  </a:txBody>
                  <a:tcPr/>
                </a:tc>
                <a:tc>
                  <a:txBody>
                    <a:bodyPr/>
                    <a:lstStyle/>
                    <a:p>
                      <a:r>
                        <a:rPr lang="en-US" dirty="0"/>
                        <a:t>https://www.ncems.org/</a:t>
                      </a:r>
                    </a:p>
                  </a:txBody>
                  <a:tcPr/>
                </a:tc>
                <a:extLst>
                  <a:ext uri="{0D108BD9-81ED-4DB2-BD59-A6C34878D82A}">
                    <a16:rowId xmlns:a16="http://schemas.microsoft.com/office/drawing/2014/main" val="1246085699"/>
                  </a:ext>
                </a:extLst>
              </a:tr>
              <a:tr h="370840">
                <a:tc>
                  <a:txBody>
                    <a:bodyPr/>
                    <a:lstStyle/>
                    <a:p>
                      <a:r>
                        <a:rPr lang="en-US" dirty="0"/>
                        <a:t>Massage Therapy</a:t>
                      </a:r>
                    </a:p>
                  </a:txBody>
                  <a:tcPr/>
                </a:tc>
                <a:tc>
                  <a:txBody>
                    <a:bodyPr/>
                    <a:lstStyle/>
                    <a:p>
                      <a:r>
                        <a:rPr lang="en-US" dirty="0"/>
                        <a:t>NC Board of Massage &amp; Bodywork Therapy</a:t>
                      </a:r>
                    </a:p>
                  </a:txBody>
                  <a:tcPr/>
                </a:tc>
                <a:tc>
                  <a:txBody>
                    <a:bodyPr/>
                    <a:lstStyle/>
                    <a:p>
                      <a:r>
                        <a:rPr lang="en-US" dirty="0"/>
                        <a:t>https://www.bmbt.org/mtpages/news.html</a:t>
                      </a:r>
                    </a:p>
                  </a:txBody>
                  <a:tcPr/>
                </a:tc>
                <a:extLst>
                  <a:ext uri="{0D108BD9-81ED-4DB2-BD59-A6C34878D82A}">
                    <a16:rowId xmlns:a16="http://schemas.microsoft.com/office/drawing/2014/main" val="1343646097"/>
                  </a:ext>
                </a:extLst>
              </a:tr>
              <a:tr h="370840">
                <a:tc>
                  <a:txBody>
                    <a:bodyPr/>
                    <a:lstStyle/>
                    <a:p>
                      <a:r>
                        <a:rPr lang="en-US" dirty="0"/>
                        <a:t>Notary</a:t>
                      </a:r>
                    </a:p>
                  </a:txBody>
                  <a:tcPr/>
                </a:tc>
                <a:tc>
                  <a:txBody>
                    <a:bodyPr/>
                    <a:lstStyle/>
                    <a:p>
                      <a:r>
                        <a:rPr lang="en-US" dirty="0"/>
                        <a:t>NC Department Secretary of State</a:t>
                      </a:r>
                    </a:p>
                  </a:txBody>
                  <a:tcPr/>
                </a:tc>
                <a:tc>
                  <a:txBody>
                    <a:bodyPr/>
                    <a:lstStyle/>
                    <a:p>
                      <a:r>
                        <a:rPr lang="en-US" dirty="0"/>
                        <a:t>Online is not an option for Notary Public Education classes</a:t>
                      </a:r>
                    </a:p>
                  </a:txBody>
                  <a:tcPr/>
                </a:tc>
                <a:extLst>
                  <a:ext uri="{0D108BD9-81ED-4DB2-BD59-A6C34878D82A}">
                    <a16:rowId xmlns:a16="http://schemas.microsoft.com/office/drawing/2014/main" val="878016152"/>
                  </a:ext>
                </a:extLst>
              </a:tr>
            </a:tbl>
          </a:graphicData>
        </a:graphic>
      </p:graphicFrame>
    </p:spTree>
    <p:extLst>
      <p:ext uri="{BB962C8B-B14F-4D97-AF65-F5344CB8AC3E}">
        <p14:creationId xmlns:p14="http://schemas.microsoft.com/office/powerpoint/2010/main" val="19230240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6429AA-738F-4575-838E-BE0BB3E04867}"/>
              </a:ext>
            </a:extLst>
          </p:cNvPr>
          <p:cNvSpPr>
            <a:spLocks noGrp="1"/>
          </p:cNvSpPr>
          <p:nvPr>
            <p:ph type="title"/>
          </p:nvPr>
        </p:nvSpPr>
        <p:spPr>
          <a:xfrm>
            <a:off x="802820" y="128361"/>
            <a:ext cx="10515600" cy="1325563"/>
          </a:xfrm>
        </p:spPr>
        <p:txBody>
          <a:bodyPr/>
          <a:lstStyle/>
          <a:p>
            <a:r>
              <a:rPr lang="en-US" dirty="0"/>
              <a:t>Partner Agencies</a:t>
            </a:r>
          </a:p>
        </p:txBody>
      </p:sp>
      <p:graphicFrame>
        <p:nvGraphicFramePr>
          <p:cNvPr id="6" name="Table 6">
            <a:extLst>
              <a:ext uri="{FF2B5EF4-FFF2-40B4-BE49-F238E27FC236}">
                <a16:creationId xmlns:a16="http://schemas.microsoft.com/office/drawing/2014/main" id="{A16550D6-B2AF-4965-9857-59E123B09B1A}"/>
              </a:ext>
            </a:extLst>
          </p:cNvPr>
          <p:cNvGraphicFramePr>
            <a:graphicFrameLocks noGrp="1"/>
          </p:cNvGraphicFramePr>
          <p:nvPr>
            <p:ph idx="1"/>
            <p:extLst>
              <p:ext uri="{D42A27DB-BD31-4B8C-83A1-F6EECF244321}">
                <p14:modId xmlns:p14="http://schemas.microsoft.com/office/powerpoint/2010/main" val="2158130478"/>
              </p:ext>
            </p:extLst>
          </p:nvPr>
        </p:nvGraphicFramePr>
        <p:xfrm>
          <a:off x="372835" y="1163320"/>
          <a:ext cx="11375570" cy="5415280"/>
        </p:xfrm>
        <a:graphic>
          <a:graphicData uri="http://schemas.openxmlformats.org/drawingml/2006/table">
            <a:tbl>
              <a:tblPr firstRow="1" bandRow="1">
                <a:tableStyleId>{5C22544A-7EE6-4342-B048-85BDC9FD1C3A}</a:tableStyleId>
              </a:tblPr>
              <a:tblGrid>
                <a:gridCol w="2705525">
                  <a:extLst>
                    <a:ext uri="{9D8B030D-6E8A-4147-A177-3AD203B41FA5}">
                      <a16:colId xmlns:a16="http://schemas.microsoft.com/office/drawing/2014/main" val="4122321081"/>
                    </a:ext>
                  </a:extLst>
                </a:gridCol>
                <a:gridCol w="2879220">
                  <a:extLst>
                    <a:ext uri="{9D8B030D-6E8A-4147-A177-3AD203B41FA5}">
                      <a16:colId xmlns:a16="http://schemas.microsoft.com/office/drawing/2014/main" val="785593630"/>
                    </a:ext>
                  </a:extLst>
                </a:gridCol>
                <a:gridCol w="5790825">
                  <a:extLst>
                    <a:ext uri="{9D8B030D-6E8A-4147-A177-3AD203B41FA5}">
                      <a16:colId xmlns:a16="http://schemas.microsoft.com/office/drawing/2014/main" val="1613023246"/>
                    </a:ext>
                  </a:extLst>
                </a:gridCol>
              </a:tblGrid>
              <a:tr h="370840">
                <a:tc>
                  <a:txBody>
                    <a:bodyPr/>
                    <a:lstStyle/>
                    <a:p>
                      <a:r>
                        <a:rPr lang="en-US" dirty="0"/>
                        <a:t>Course</a:t>
                      </a:r>
                    </a:p>
                  </a:txBody>
                  <a:tcPr/>
                </a:tc>
                <a:tc>
                  <a:txBody>
                    <a:bodyPr/>
                    <a:lstStyle/>
                    <a:p>
                      <a:r>
                        <a:rPr lang="en-US" dirty="0"/>
                        <a:t>Agency</a:t>
                      </a:r>
                    </a:p>
                  </a:txBody>
                  <a:tcPr/>
                </a:tc>
                <a:tc>
                  <a:txBody>
                    <a:bodyPr/>
                    <a:lstStyle/>
                    <a:p>
                      <a:r>
                        <a:rPr lang="en-US" dirty="0"/>
                        <a:t>Information</a:t>
                      </a:r>
                    </a:p>
                  </a:txBody>
                  <a:tcPr/>
                </a:tc>
                <a:extLst>
                  <a:ext uri="{0D108BD9-81ED-4DB2-BD59-A6C34878D82A}">
                    <a16:rowId xmlns:a16="http://schemas.microsoft.com/office/drawing/2014/main" val="844090577"/>
                  </a:ext>
                </a:extLst>
              </a:tr>
              <a:tr h="370840">
                <a:tc>
                  <a:txBody>
                    <a:bodyPr/>
                    <a:lstStyle/>
                    <a:p>
                      <a:r>
                        <a:rPr lang="en-US" dirty="0"/>
                        <a:t>Nurse Aide I</a:t>
                      </a:r>
                    </a:p>
                  </a:txBody>
                  <a:tcPr/>
                </a:tc>
                <a:tc>
                  <a:txBody>
                    <a:bodyPr/>
                    <a:lstStyle/>
                    <a:p>
                      <a:r>
                        <a:rPr lang="en-US" dirty="0"/>
                        <a:t>NC DHSR</a:t>
                      </a:r>
                    </a:p>
                  </a:txBody>
                  <a:tcPr/>
                </a:tc>
                <a:tc>
                  <a:txBody>
                    <a:bodyPr/>
                    <a:lstStyle/>
                    <a:p>
                      <a:r>
                        <a:rPr lang="en-US" dirty="0"/>
                        <a:t>Communicate with DHSR regarding changes to classroom delivery, lab and clinical experiences</a:t>
                      </a:r>
                    </a:p>
                  </a:txBody>
                  <a:tcPr/>
                </a:tc>
                <a:extLst>
                  <a:ext uri="{0D108BD9-81ED-4DB2-BD59-A6C34878D82A}">
                    <a16:rowId xmlns:a16="http://schemas.microsoft.com/office/drawing/2014/main" val="588396232"/>
                  </a:ext>
                </a:extLst>
              </a:tr>
              <a:tr h="370840">
                <a:tc>
                  <a:txBody>
                    <a:bodyPr/>
                    <a:lstStyle/>
                    <a:p>
                      <a:r>
                        <a:rPr lang="en-US" dirty="0"/>
                        <a:t>OBD/Auto Safety</a:t>
                      </a:r>
                    </a:p>
                  </a:txBody>
                  <a:tcPr/>
                </a:tc>
                <a:tc>
                  <a:txBody>
                    <a:bodyPr/>
                    <a:lstStyle/>
                    <a:p>
                      <a:r>
                        <a:rPr lang="en-US" dirty="0"/>
                        <a:t>NC DMV</a:t>
                      </a:r>
                    </a:p>
                  </a:txBody>
                  <a:tcPr/>
                </a:tc>
                <a:tc>
                  <a:txBody>
                    <a:bodyPr/>
                    <a:lstStyle/>
                    <a:p>
                      <a:r>
                        <a:rPr lang="en-US" dirty="0"/>
                        <a:t>Statutory requirements prohibit online training</a:t>
                      </a:r>
                    </a:p>
                  </a:txBody>
                  <a:tcPr/>
                </a:tc>
                <a:extLst>
                  <a:ext uri="{0D108BD9-81ED-4DB2-BD59-A6C34878D82A}">
                    <a16:rowId xmlns:a16="http://schemas.microsoft.com/office/drawing/2014/main" val="3919310116"/>
                  </a:ext>
                </a:extLst>
              </a:tr>
              <a:tr h="370840">
                <a:tc>
                  <a:txBody>
                    <a:bodyPr/>
                    <a:lstStyle/>
                    <a:p>
                      <a:r>
                        <a:rPr lang="en-US" dirty="0"/>
                        <a:t>Pharmacy Tech</a:t>
                      </a:r>
                    </a:p>
                  </a:txBody>
                  <a:tcPr/>
                </a:tc>
                <a:tc>
                  <a:txBody>
                    <a:bodyPr/>
                    <a:lstStyle/>
                    <a:p>
                      <a:r>
                        <a:rPr lang="en-US" dirty="0"/>
                        <a:t>PTCB</a:t>
                      </a:r>
                    </a:p>
                  </a:txBody>
                  <a:tcPr/>
                </a:tc>
                <a:tc>
                  <a:txBody>
                    <a:bodyPr/>
                    <a:lstStyle/>
                    <a:p>
                      <a:r>
                        <a:rPr lang="en-US" dirty="0"/>
                        <a:t>Pearson Vue has canceled all NA I testing in US at least until 4/16</a:t>
                      </a:r>
                    </a:p>
                  </a:txBody>
                  <a:tcPr/>
                </a:tc>
                <a:extLst>
                  <a:ext uri="{0D108BD9-81ED-4DB2-BD59-A6C34878D82A}">
                    <a16:rowId xmlns:a16="http://schemas.microsoft.com/office/drawing/2014/main" val="1508763876"/>
                  </a:ext>
                </a:extLst>
              </a:tr>
              <a:tr h="370840">
                <a:tc>
                  <a:txBody>
                    <a:bodyPr/>
                    <a:lstStyle/>
                    <a:p>
                      <a:r>
                        <a:rPr lang="en-US" dirty="0"/>
                        <a:t>Phlebotomy</a:t>
                      </a:r>
                    </a:p>
                  </a:txBody>
                  <a:tcPr/>
                </a:tc>
                <a:tc>
                  <a:txBody>
                    <a:bodyPr/>
                    <a:lstStyle/>
                    <a:p>
                      <a:r>
                        <a:rPr lang="en-US" dirty="0"/>
                        <a:t>ASPT</a:t>
                      </a:r>
                    </a:p>
                  </a:txBody>
                  <a:tcPr/>
                </a:tc>
                <a:tc>
                  <a:txBody>
                    <a:bodyPr/>
                    <a:lstStyle/>
                    <a:p>
                      <a:r>
                        <a:rPr lang="en-US" dirty="0"/>
                        <a:t>www.aspt.org</a:t>
                      </a:r>
                    </a:p>
                  </a:txBody>
                  <a:tcPr/>
                </a:tc>
                <a:extLst>
                  <a:ext uri="{0D108BD9-81ED-4DB2-BD59-A6C34878D82A}">
                    <a16:rowId xmlns:a16="http://schemas.microsoft.com/office/drawing/2014/main" val="3368342756"/>
                  </a:ext>
                </a:extLst>
              </a:tr>
              <a:tr h="370840">
                <a:tc>
                  <a:txBody>
                    <a:bodyPr/>
                    <a:lstStyle/>
                    <a:p>
                      <a:r>
                        <a:rPr lang="en-US" dirty="0"/>
                        <a:t>Real Estate Pre-Licensing</a:t>
                      </a:r>
                    </a:p>
                  </a:txBody>
                  <a:tcPr/>
                </a:tc>
                <a:tc>
                  <a:txBody>
                    <a:bodyPr/>
                    <a:lstStyle/>
                    <a:p>
                      <a:r>
                        <a:rPr lang="en-US" dirty="0"/>
                        <a:t>NC Real Estate Commission</a:t>
                      </a:r>
                    </a:p>
                  </a:txBody>
                  <a:tcPr/>
                </a:tc>
                <a:tc>
                  <a:txBody>
                    <a:bodyPr/>
                    <a:lstStyle/>
                    <a:p>
                      <a:r>
                        <a:rPr lang="en-US" dirty="0"/>
                        <a:t>www.ncrec.gov/</a:t>
                      </a:r>
                    </a:p>
                  </a:txBody>
                  <a:tcPr/>
                </a:tc>
                <a:extLst>
                  <a:ext uri="{0D108BD9-81ED-4DB2-BD59-A6C34878D82A}">
                    <a16:rowId xmlns:a16="http://schemas.microsoft.com/office/drawing/2014/main" val="3757564147"/>
                  </a:ext>
                </a:extLst>
              </a:tr>
              <a:tr h="370840">
                <a:tc>
                  <a:txBody>
                    <a:bodyPr/>
                    <a:lstStyle/>
                    <a:p>
                      <a:r>
                        <a:rPr lang="en-US" dirty="0"/>
                        <a:t>Telecommunicator</a:t>
                      </a:r>
                    </a:p>
                  </a:txBody>
                  <a:tcPr/>
                </a:tc>
                <a:tc>
                  <a:txBody>
                    <a:bodyPr/>
                    <a:lstStyle/>
                    <a:p>
                      <a:r>
                        <a:rPr lang="en-US" dirty="0"/>
                        <a:t>NC Sheriffs’ Training &amp; Standards</a:t>
                      </a:r>
                    </a:p>
                  </a:txBody>
                  <a:tcPr/>
                </a:tc>
                <a:tc>
                  <a:txBody>
                    <a:bodyPr/>
                    <a:lstStyle/>
                    <a:p>
                      <a:r>
                        <a:rPr lang="en-US" dirty="0"/>
                        <a:t>Communicate with Standards regarding any changes</a:t>
                      </a:r>
                    </a:p>
                  </a:txBody>
                  <a:tcPr/>
                </a:tc>
                <a:extLst>
                  <a:ext uri="{0D108BD9-81ED-4DB2-BD59-A6C34878D82A}">
                    <a16:rowId xmlns:a16="http://schemas.microsoft.com/office/drawing/2014/main" val="559761240"/>
                  </a:ext>
                </a:extLst>
              </a:tr>
              <a:tr h="370840">
                <a:tc>
                  <a:txBody>
                    <a:bodyPr/>
                    <a:lstStyle/>
                    <a:p>
                      <a:r>
                        <a:rPr lang="en-US" dirty="0"/>
                        <a:t>Truck Driver</a:t>
                      </a:r>
                    </a:p>
                  </a:txBody>
                  <a:tcPr/>
                </a:tc>
                <a:tc>
                  <a:txBody>
                    <a:bodyPr/>
                    <a:lstStyle/>
                    <a:p>
                      <a:r>
                        <a:rPr lang="en-US" dirty="0"/>
                        <a:t>NC DMV</a:t>
                      </a:r>
                    </a:p>
                  </a:txBody>
                  <a:tcPr/>
                </a:tc>
                <a:tc>
                  <a:txBody>
                    <a:bodyPr/>
                    <a:lstStyle/>
                    <a:p>
                      <a:r>
                        <a:rPr lang="en-US" dirty="0"/>
                        <a:t>The NC DMV announced the closing of about 60 offices statewide, leaving 50 offices open by appointment-only. </a:t>
                      </a:r>
                    </a:p>
                    <a:p>
                      <a:endParaRPr lang="en-US" dirty="0"/>
                    </a:p>
                    <a:p>
                      <a:r>
                        <a:rPr lang="en-US" dirty="0"/>
                        <a:t>The DMV is working with the Governor's office to enact legislative session to address all customers with expiring documents, payments, and other DMV business due during this period. </a:t>
                      </a:r>
                    </a:p>
                  </a:txBody>
                  <a:tcPr/>
                </a:tc>
                <a:extLst>
                  <a:ext uri="{0D108BD9-81ED-4DB2-BD59-A6C34878D82A}">
                    <a16:rowId xmlns:a16="http://schemas.microsoft.com/office/drawing/2014/main" val="1246085699"/>
                  </a:ext>
                </a:extLst>
              </a:tr>
            </a:tbl>
          </a:graphicData>
        </a:graphic>
      </p:graphicFrame>
    </p:spTree>
    <p:extLst>
      <p:ext uri="{BB962C8B-B14F-4D97-AF65-F5344CB8AC3E}">
        <p14:creationId xmlns:p14="http://schemas.microsoft.com/office/powerpoint/2010/main" val="41014533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A93628A-4A26-42A6-859F-D1C95150AD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CF1ADC0-0028-49C9-8939-013DC563FEAB}"/>
              </a:ext>
            </a:extLst>
          </p:cNvPr>
          <p:cNvSpPr>
            <a:spLocks noGrp="1"/>
          </p:cNvSpPr>
          <p:nvPr>
            <p:ph type="title"/>
          </p:nvPr>
        </p:nvSpPr>
        <p:spPr>
          <a:xfrm>
            <a:off x="1197864" y="891539"/>
            <a:ext cx="5715000" cy="1346693"/>
          </a:xfrm>
        </p:spPr>
        <p:txBody>
          <a:bodyPr>
            <a:normAutofit/>
          </a:bodyPr>
          <a:lstStyle/>
          <a:p>
            <a:r>
              <a:rPr lang="en-US" sz="4000"/>
              <a:t>Resources</a:t>
            </a:r>
          </a:p>
        </p:txBody>
      </p:sp>
      <p:sp>
        <p:nvSpPr>
          <p:cNvPr id="10" name="Rectangle 9">
            <a:extLst>
              <a:ext uri="{FF2B5EF4-FFF2-40B4-BE49-F238E27FC236}">
                <a16:creationId xmlns:a16="http://schemas.microsoft.com/office/drawing/2014/main" id="{3532152E-6A17-42D3-9591-5CAC0BFEE60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891540"/>
            <a:ext cx="722376" cy="5071110"/>
          </a:xfrm>
          <a:prstGeom prst="rect">
            <a:avLst/>
          </a:prstGeom>
          <a:solidFill>
            <a:srgbClr val="4C525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57105124-0818-4A80-B40B-BBFC8D21D802}"/>
              </a:ext>
            </a:extLst>
          </p:cNvPr>
          <p:cNvSpPr>
            <a:spLocks noGrp="1"/>
          </p:cNvSpPr>
          <p:nvPr>
            <p:ph idx="1"/>
          </p:nvPr>
        </p:nvSpPr>
        <p:spPr>
          <a:xfrm>
            <a:off x="1197864" y="2399100"/>
            <a:ext cx="5715000" cy="3563550"/>
          </a:xfrm>
        </p:spPr>
        <p:txBody>
          <a:bodyPr>
            <a:normAutofit/>
          </a:bodyPr>
          <a:lstStyle/>
          <a:p>
            <a:pPr marL="0" indent="0">
              <a:buNone/>
            </a:pPr>
            <a:r>
              <a:rPr lang="en-US" sz="2000" b="1"/>
              <a:t>Belk Center</a:t>
            </a:r>
          </a:p>
          <a:p>
            <a:pPr marL="0" indent="0">
              <a:buNone/>
            </a:pPr>
            <a:r>
              <a:rPr lang="en-US" sz="2000"/>
              <a:t>go.ncsu.edu/needsrequest</a:t>
            </a:r>
          </a:p>
          <a:p>
            <a:r>
              <a:rPr lang="en-US" sz="2000"/>
              <a:t>short training videos on tools for efficiency</a:t>
            </a:r>
          </a:p>
          <a:p>
            <a:r>
              <a:rPr lang="en-US" sz="2000"/>
              <a:t>one-on-one coaching sessions</a:t>
            </a:r>
          </a:p>
          <a:p>
            <a:r>
              <a:rPr lang="en-US" sz="2000"/>
              <a:t>group zoom training</a:t>
            </a:r>
          </a:p>
          <a:p>
            <a:pPr marL="0" indent="0">
              <a:buNone/>
            </a:pPr>
            <a:endParaRPr lang="en-US" sz="2000"/>
          </a:p>
          <a:p>
            <a:pPr marL="0" indent="0">
              <a:buNone/>
            </a:pPr>
            <a:endParaRPr lang="en-US" sz="2000"/>
          </a:p>
        </p:txBody>
      </p:sp>
      <p:sp>
        <p:nvSpPr>
          <p:cNvPr id="12" name="Rectangle 11">
            <a:extLst>
              <a:ext uri="{FF2B5EF4-FFF2-40B4-BE49-F238E27FC236}">
                <a16:creationId xmlns:a16="http://schemas.microsoft.com/office/drawing/2014/main" id="{D0D1E45D-067D-4152-BAD5-4265AFF7D0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552509" y="891540"/>
            <a:ext cx="4639186" cy="5071110"/>
          </a:xfrm>
          <a:prstGeom prst="rect">
            <a:avLst/>
          </a:prstGeom>
          <a:solidFill>
            <a:srgbClr val="687074"/>
          </a:solidFill>
          <a:ln>
            <a:noFill/>
          </a:ln>
          <a:effectLst>
            <a:outerShdw blurRad="406400" dist="317500" dir="5400000" sx="89000" sy="89000"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25965493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124</TotalTime>
  <Words>3867</Words>
  <Application>Microsoft Office PowerPoint</Application>
  <PresentationFormat>Widescreen</PresentationFormat>
  <Paragraphs>784</Paragraphs>
  <Slides>42</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42</vt:i4>
      </vt:variant>
    </vt:vector>
  </HeadingPairs>
  <TitlesOfParts>
    <vt:vector size="47" baseType="lpstr">
      <vt:lpstr>Arial</vt:lpstr>
      <vt:lpstr>Calibri</vt:lpstr>
      <vt:lpstr>Calibri Light</vt:lpstr>
      <vt:lpstr>Tahoma</vt:lpstr>
      <vt:lpstr>Office Theme</vt:lpstr>
      <vt:lpstr>WCE Updates</vt:lpstr>
      <vt:lpstr>First and foremost</vt:lpstr>
      <vt:lpstr>Emergency Response</vt:lpstr>
      <vt:lpstr>College Guidance for Instructional Response to COVID-19</vt:lpstr>
      <vt:lpstr>State Board Code: COVID-19</vt:lpstr>
      <vt:lpstr>Details of 1G SBCCC 200.1</vt:lpstr>
      <vt:lpstr>Partner Agencies</vt:lpstr>
      <vt:lpstr>Partner Agencies</vt:lpstr>
      <vt:lpstr>Resources</vt:lpstr>
      <vt:lpstr>Resource Links</vt:lpstr>
      <vt:lpstr>Best Practices / Support</vt:lpstr>
      <vt:lpstr>Other Changes</vt:lpstr>
      <vt:lpstr>State Board Code</vt:lpstr>
      <vt:lpstr>State Board Code</vt:lpstr>
      <vt:lpstr>State Board Code</vt:lpstr>
      <vt:lpstr>State Board Code</vt:lpstr>
      <vt:lpstr>Public Comment to Independently Scheduled</vt:lpstr>
      <vt:lpstr>Independently Scheduled - Examples</vt:lpstr>
      <vt:lpstr>New Opportunities</vt:lpstr>
      <vt:lpstr>New Course Codes – As of 8/1/2019</vt:lpstr>
      <vt:lpstr>New Course Codes - FIP</vt:lpstr>
      <vt:lpstr>New Course Codes - FIP</vt:lpstr>
      <vt:lpstr>HRD Waiver Guidelines</vt:lpstr>
      <vt:lpstr>Session Law 2019-235</vt:lpstr>
      <vt:lpstr>Session Law 2019 – 235: Fiscal</vt:lpstr>
      <vt:lpstr>Session Law 2019-235: Jails</vt:lpstr>
      <vt:lpstr>Session Law 2019-235</vt:lpstr>
      <vt:lpstr>Session Law 2019-235: Waivers</vt:lpstr>
      <vt:lpstr>Impact</vt:lpstr>
      <vt:lpstr>Annual Reporting Period</vt:lpstr>
      <vt:lpstr>Annual Reporting Period</vt:lpstr>
      <vt:lpstr>Calendar Year to Annual Reporting Year</vt:lpstr>
      <vt:lpstr>FY2019-20 Budget Projection Spring 2019 Estimate</vt:lpstr>
      <vt:lpstr>Reporting Year Considerations</vt:lpstr>
      <vt:lpstr>Tier Eligible – Tier Funded</vt:lpstr>
      <vt:lpstr>NCCCS Workforce Initiatives</vt:lpstr>
      <vt:lpstr>Workforce Continuing Education</vt:lpstr>
      <vt:lpstr>Create Pathways and Accelerate Attainment: Credit for Prior Learning</vt:lpstr>
      <vt:lpstr>CCL – Workforce Credential</vt:lpstr>
      <vt:lpstr>Communicating Value</vt:lpstr>
      <vt:lpstr>What Else Should be on the Table?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WCE Updates</dc:title>
  <dc:creator>Margaret Roberton</dc:creator>
  <cp:lastModifiedBy>Margaret Roberton</cp:lastModifiedBy>
  <cp:revision>3</cp:revision>
  <dcterms:created xsi:type="dcterms:W3CDTF">2020-03-23T10:34:28Z</dcterms:created>
  <dcterms:modified xsi:type="dcterms:W3CDTF">2020-03-23T13:59:21Z</dcterms:modified>
</cp:coreProperties>
</file>