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8"/>
  </p:notesMasterIdLst>
  <p:handoutMasterIdLst>
    <p:handoutMasterId r:id="rId29"/>
  </p:handoutMasterIdLst>
  <p:sldIdLst>
    <p:sldId id="576" r:id="rId5"/>
    <p:sldId id="575" r:id="rId6"/>
    <p:sldId id="585" r:id="rId7"/>
    <p:sldId id="584" r:id="rId8"/>
    <p:sldId id="586" r:id="rId9"/>
    <p:sldId id="578" r:id="rId10"/>
    <p:sldId id="592" r:id="rId11"/>
    <p:sldId id="598" r:id="rId12"/>
    <p:sldId id="577" r:id="rId13"/>
    <p:sldId id="599" r:id="rId14"/>
    <p:sldId id="591" r:id="rId15"/>
    <p:sldId id="597" r:id="rId16"/>
    <p:sldId id="593" r:id="rId17"/>
    <p:sldId id="590" r:id="rId18"/>
    <p:sldId id="587" r:id="rId19"/>
    <p:sldId id="595" r:id="rId20"/>
    <p:sldId id="581" r:id="rId21"/>
    <p:sldId id="582" r:id="rId22"/>
    <p:sldId id="589" r:id="rId23"/>
    <p:sldId id="594" r:id="rId24"/>
    <p:sldId id="588" r:id="rId25"/>
    <p:sldId id="596" r:id="rId26"/>
    <p:sldId id="579"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8"/>
    <a:srgbClr val="EEB111"/>
    <a:srgbClr val="0531FF"/>
    <a:srgbClr val="0037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21" autoAdjust="0"/>
    <p:restoredTop sz="77833"/>
  </p:normalViewPr>
  <p:slideViewPr>
    <p:cSldViewPr snapToGrid="0">
      <p:cViewPr varScale="1">
        <p:scale>
          <a:sx n="59" d="100"/>
          <a:sy n="59" d="100"/>
        </p:scale>
        <p:origin x="360"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0"/>
    </p:cViewPr>
  </p:sorterViewPr>
  <p:notesViewPr>
    <p:cSldViewPr snapToGrid="0">
      <p:cViewPr varScale="1">
        <p:scale>
          <a:sx n="117" d="100"/>
          <a:sy n="117" d="100"/>
        </p:scale>
        <p:origin x="237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E9B6F52-CC10-4425-9195-EDF28B435798}" type="datetimeFigureOut">
              <a:rPr lang="en-US" smtClean="0"/>
              <a:t>9/11/2019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A111C28-737F-4457-9FE5-6826B7F3293B}" type="slidenum">
              <a:rPr lang="en-US" smtClean="0"/>
              <a:t>‹#›</a:t>
            </a:fld>
            <a:endParaRPr lang="en-US"/>
          </a:p>
        </p:txBody>
      </p:sp>
    </p:spTree>
    <p:extLst>
      <p:ext uri="{BB962C8B-B14F-4D97-AF65-F5344CB8AC3E}">
        <p14:creationId xmlns:p14="http://schemas.microsoft.com/office/powerpoint/2010/main" val="28344465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02D3CF6-D097-446F-BA20-84B1F837E572}" type="datetimeFigureOut">
              <a:rPr lang="en-US" smtClean="0"/>
              <a:t>9/11/2019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D52D8DC-3CCA-4826-966D-69131461ECBB}" type="slidenum">
              <a:rPr lang="en-US" smtClean="0"/>
              <a:t>‹#›</a:t>
            </a:fld>
            <a:endParaRPr lang="en-US"/>
          </a:p>
        </p:txBody>
      </p:sp>
    </p:spTree>
    <p:extLst>
      <p:ext uri="{BB962C8B-B14F-4D97-AF65-F5344CB8AC3E}">
        <p14:creationId xmlns:p14="http://schemas.microsoft.com/office/powerpoint/2010/main" val="87800968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3</a:t>
            </a:fld>
            <a:endParaRPr lang="en-US"/>
          </a:p>
        </p:txBody>
      </p:sp>
    </p:spTree>
    <p:extLst>
      <p:ext uri="{BB962C8B-B14F-4D97-AF65-F5344CB8AC3E}">
        <p14:creationId xmlns:p14="http://schemas.microsoft.com/office/powerpoint/2010/main" val="3617738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9</a:t>
            </a:fld>
            <a:endParaRPr lang="en-US"/>
          </a:p>
        </p:txBody>
      </p:sp>
    </p:spTree>
    <p:extLst>
      <p:ext uri="{BB962C8B-B14F-4D97-AF65-F5344CB8AC3E}">
        <p14:creationId xmlns:p14="http://schemas.microsoft.com/office/powerpoint/2010/main" val="1251497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23</a:t>
            </a:fld>
            <a:endParaRPr lang="en-US"/>
          </a:p>
        </p:txBody>
      </p:sp>
    </p:spTree>
    <p:extLst>
      <p:ext uri="{BB962C8B-B14F-4D97-AF65-F5344CB8AC3E}">
        <p14:creationId xmlns:p14="http://schemas.microsoft.com/office/powerpoint/2010/main" val="35276928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399" y="2452500"/>
            <a:ext cx="7336465" cy="1428500"/>
          </a:xfrm>
        </p:spPr>
        <p:txBody>
          <a:bodyPr anchor="b">
            <a:normAutofit/>
          </a:bodyPr>
          <a:lstStyle>
            <a:lvl1pPr algn="ctr">
              <a:defRPr sz="4400" b="1">
                <a:latin typeface="+mn-lt"/>
              </a:defRPr>
            </a:lvl1pPr>
          </a:lstStyle>
          <a:p>
            <a:r>
              <a:rPr lang="en-US" dirty="0"/>
              <a:t>Click to edit Master title style</a:t>
            </a:r>
          </a:p>
        </p:txBody>
      </p:sp>
      <p:sp>
        <p:nvSpPr>
          <p:cNvPr id="3" name="Subtitle 2"/>
          <p:cNvSpPr>
            <a:spLocks noGrp="1"/>
          </p:cNvSpPr>
          <p:nvPr>
            <p:ph type="subTitle" idx="1"/>
          </p:nvPr>
        </p:nvSpPr>
        <p:spPr>
          <a:xfrm>
            <a:off x="914399" y="3881000"/>
            <a:ext cx="7336465" cy="1655762"/>
          </a:xfrm>
        </p:spPr>
        <p:txBody>
          <a:bodyPr>
            <a:normAutofit/>
          </a:bodyPr>
          <a:lstStyle>
            <a:lvl1pPr marL="0" indent="0" algn="ctr">
              <a:buNone/>
              <a:defRPr sz="360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dirty="0"/>
              <a:t>Click to edit Master subtitle style</a:t>
            </a:r>
          </a:p>
        </p:txBody>
      </p:sp>
      <p:sp>
        <p:nvSpPr>
          <p:cNvPr id="9" name="Rectangle 8"/>
          <p:cNvSpPr/>
          <p:nvPr userDrawn="1"/>
        </p:nvSpPr>
        <p:spPr>
          <a:xfrm>
            <a:off x="1733354" y="489262"/>
            <a:ext cx="6025812" cy="1101968"/>
          </a:xfrm>
          <a:prstGeom prst="rect">
            <a:avLst/>
          </a:prstGeom>
          <a:noFill/>
        </p:spPr>
        <p:txBody>
          <a:bodyPr wrap="square" lIns="68580" tIns="34290" rIns="68580" bIns="34290">
            <a:spAutoFit/>
          </a:bodyPr>
          <a:lstStyle/>
          <a:p>
            <a:pPr>
              <a:lnSpc>
                <a:spcPct val="80000"/>
              </a:lnSpc>
            </a:pPr>
            <a:r>
              <a:rPr lang="en-US" sz="4000" b="0" cap="none" spc="0" dirty="0">
                <a:ln w="0"/>
                <a:solidFill>
                  <a:srgbClr val="003767"/>
                </a:solidFill>
                <a:effectLst>
                  <a:outerShdw blurRad="38100" dist="25400" dir="5400000" algn="ctr" rotWithShape="0">
                    <a:srgbClr val="6E747A">
                      <a:alpha val="43000"/>
                    </a:srgbClr>
                  </a:outerShdw>
                </a:effectLst>
              </a:rPr>
              <a:t>North Carolina </a:t>
            </a:r>
          </a:p>
          <a:p>
            <a:pPr>
              <a:lnSpc>
                <a:spcPct val="80000"/>
              </a:lnSpc>
            </a:pPr>
            <a:r>
              <a:rPr lang="en-US" sz="4000" b="0" cap="none" spc="0" dirty="0">
                <a:ln w="0"/>
                <a:solidFill>
                  <a:srgbClr val="003767"/>
                </a:solidFill>
                <a:effectLst>
                  <a:outerShdw blurRad="38100" dist="25400" dir="5400000" algn="ctr" rotWithShape="0">
                    <a:srgbClr val="6E747A">
                      <a:alpha val="43000"/>
                    </a:srgbClr>
                  </a:outerShdw>
                </a:effectLst>
              </a:rPr>
              <a:t>Community College System</a:t>
            </a:r>
          </a:p>
        </p:txBody>
      </p:sp>
      <p:cxnSp>
        <p:nvCxnSpPr>
          <p:cNvPr id="10" name="Straight Connector 9" title="Gold Line"/>
          <p:cNvCxnSpPr/>
          <p:nvPr userDrawn="1"/>
        </p:nvCxnSpPr>
        <p:spPr>
          <a:xfrm flipV="1">
            <a:off x="1733354" y="1864894"/>
            <a:ext cx="5705475" cy="25290"/>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44" y="168488"/>
            <a:ext cx="1498914" cy="1690594"/>
          </a:xfrm>
          <a:prstGeom prst="rect">
            <a:avLst/>
          </a:prstGeom>
        </p:spPr>
      </p:pic>
    </p:spTree>
    <p:extLst>
      <p:ext uri="{BB962C8B-B14F-4D97-AF65-F5344CB8AC3E}">
        <p14:creationId xmlns:p14="http://schemas.microsoft.com/office/powerpoint/2010/main" val="813769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6216246"/>
            <a:ext cx="2057400" cy="365125"/>
          </a:xfrm>
          <a:prstGeom prst="rect">
            <a:avLst/>
          </a:prstGeom>
        </p:spPr>
        <p:txBody>
          <a:bodyPr/>
          <a:lstStyle/>
          <a:p>
            <a:fld id="{47CC054E-03C2-4BA4-B0DC-8A52C253DBFA}" type="datetimeFigureOut">
              <a:rPr lang="en-US" smtClean="0"/>
              <a:t>9/11/2019</a:t>
            </a:fld>
            <a:endParaRPr lang="en-US"/>
          </a:p>
        </p:txBody>
      </p:sp>
      <p:sp>
        <p:nvSpPr>
          <p:cNvPr id="6" name="Slide Number Placeholder 5"/>
          <p:cNvSpPr>
            <a:spLocks noGrp="1"/>
          </p:cNvSpPr>
          <p:nvPr>
            <p:ph type="sldNum" sz="quarter" idx="12"/>
          </p:nvPr>
        </p:nvSpPr>
        <p:spPr>
          <a:xfrm>
            <a:off x="3543300" y="6216246"/>
            <a:ext cx="2057400" cy="365125"/>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4" y="6370223"/>
            <a:ext cx="32485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350"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562" y="6356352"/>
            <a:ext cx="261242" cy="392866"/>
          </a:xfrm>
          <a:prstGeom prst="rect">
            <a:avLst/>
          </a:prstGeom>
        </p:spPr>
      </p:pic>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7349" y="297662"/>
            <a:ext cx="971180" cy="1460496"/>
          </a:xfrm>
          <a:prstGeom prst="rect">
            <a:avLst/>
          </a:prstGeom>
        </p:spPr>
      </p:pic>
      <p:cxnSp>
        <p:nvCxnSpPr>
          <p:cNvPr id="10" name="Straight Connector 9" title="Gold Line"/>
          <p:cNvCxnSpPr/>
          <p:nvPr userDrawn="1"/>
        </p:nvCxnSpPr>
        <p:spPr>
          <a:xfrm flipV="1">
            <a:off x="1455549" y="1716352"/>
            <a:ext cx="7059802" cy="13623"/>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61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6216246"/>
            <a:ext cx="2057400" cy="365125"/>
          </a:xfrm>
          <a:prstGeom prst="rect">
            <a:avLst/>
          </a:prstGeom>
        </p:spPr>
        <p:txBody>
          <a:bodyPr/>
          <a:lstStyle/>
          <a:p>
            <a:fld id="{47CC054E-03C2-4BA4-B0DC-8A52C253DBFA}" type="datetimeFigureOut">
              <a:rPr lang="en-US" smtClean="0"/>
              <a:t>9/11/2019</a:t>
            </a:fld>
            <a:endParaRPr lang="en-US"/>
          </a:p>
        </p:txBody>
      </p:sp>
      <p:sp>
        <p:nvSpPr>
          <p:cNvPr id="6" name="Slide Number Placeholder 5"/>
          <p:cNvSpPr>
            <a:spLocks noGrp="1"/>
          </p:cNvSpPr>
          <p:nvPr>
            <p:ph type="sldNum" sz="quarter" idx="12"/>
          </p:nvPr>
        </p:nvSpPr>
        <p:spPr>
          <a:xfrm>
            <a:off x="3543300" y="6216246"/>
            <a:ext cx="2057400" cy="365125"/>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4" y="6370223"/>
            <a:ext cx="3161741"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350"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562" y="6356352"/>
            <a:ext cx="254263" cy="392866"/>
          </a:xfrm>
          <a:prstGeom prst="rect">
            <a:avLst/>
          </a:prstGeom>
        </p:spPr>
      </p:pic>
    </p:spTree>
    <p:extLst>
      <p:ext uri="{BB962C8B-B14F-4D97-AF65-F5344CB8AC3E}">
        <p14:creationId xmlns:p14="http://schemas.microsoft.com/office/powerpoint/2010/main" val="3063052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Title Text</a:t>
            </a:r>
          </a:p>
        </p:txBody>
      </p:sp>
      <p:sp>
        <p:nvSpPr>
          <p:cNvPr id="57" name="Shape 57"/>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hape 58"/>
          <p:cNvSpPr>
            <a:spLocks noGrp="1"/>
          </p:cNvSpPr>
          <p:nvPr>
            <p:ph type="sldNum" sz="quarter" idx="2"/>
          </p:nvPr>
        </p:nvSpPr>
        <p:spPr>
          <a:xfrm>
            <a:off x="6553200" y="6356350"/>
            <a:ext cx="2133600" cy="365125"/>
          </a:xfrm>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781414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761204"/>
            <a:ext cx="7886700" cy="4731671"/>
          </a:xfrm>
        </p:spPr>
        <p:txBody>
          <a:bodyPr>
            <a:normAutofit/>
          </a:bodyPr>
          <a:lstStyle>
            <a:lvl1pPr marL="233363" indent="-233363">
              <a:lnSpc>
                <a:spcPct val="100000"/>
              </a:lnSpc>
              <a:spcBef>
                <a:spcPts val="600"/>
              </a:spcBef>
              <a:tabLst/>
              <a:defRPr sz="2800"/>
            </a:lvl1pPr>
            <a:lvl2pPr marL="458788" indent="-201613">
              <a:lnSpc>
                <a:spcPct val="100000"/>
              </a:lnSpc>
              <a:spcBef>
                <a:spcPts val="300"/>
              </a:spcBef>
              <a:tabLst/>
              <a:defRPr sz="2400"/>
            </a:lvl2pPr>
            <a:lvl3pPr marL="692150" indent="-177800">
              <a:lnSpc>
                <a:spcPct val="100000"/>
              </a:lnSpc>
              <a:spcBef>
                <a:spcPts val="300"/>
              </a:spcBef>
              <a:tabLst/>
              <a:defRPr sz="2200"/>
            </a:lvl3pPr>
            <a:lvl4pPr marL="976313" indent="-204788">
              <a:lnSpc>
                <a:spcPct val="100000"/>
              </a:lnSpc>
              <a:spcBef>
                <a:spcPts val="300"/>
              </a:spcBef>
              <a:tabLst/>
              <a:defRPr sz="2000"/>
            </a:lvl4pPr>
            <a:lvl5pPr marL="1200150" indent="-171450">
              <a:lnSpc>
                <a:spcPct val="100000"/>
              </a:lnSpc>
              <a:spcBef>
                <a:spcPts val="300"/>
              </a:spcBef>
              <a:tabLst/>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title="Gold Line"/>
          <p:cNvCxnSpPr/>
          <p:nvPr userDrawn="1"/>
        </p:nvCxnSpPr>
        <p:spPr>
          <a:xfrm flipV="1">
            <a:off x="1297858" y="1627627"/>
            <a:ext cx="6468364" cy="452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1297858" y="168488"/>
            <a:ext cx="7364361" cy="1325563"/>
          </a:xfrm>
        </p:spPr>
        <p:txBody>
          <a:bodyPr>
            <a:normAutofit/>
          </a:bodyPr>
          <a:lstStyle>
            <a:lvl1pPr>
              <a:defRPr sz="4000"/>
            </a:lvl1pPr>
          </a:lstStyle>
          <a:p>
            <a:r>
              <a:rPr lang="en-US" dirty="0"/>
              <a:t>Click to edit Master title style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44" y="168488"/>
            <a:ext cx="1014811" cy="1144584"/>
          </a:xfrm>
          <a:prstGeom prst="rect">
            <a:avLst/>
          </a:prstGeom>
        </p:spPr>
      </p:pic>
    </p:spTree>
    <p:extLst>
      <p:ext uri="{BB962C8B-B14F-4D97-AF65-F5344CB8AC3E}">
        <p14:creationId xmlns:p14="http://schemas.microsoft.com/office/powerpoint/2010/main" val="247693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normAutofit/>
          </a:bodyPr>
          <a:lstStyle>
            <a:lvl1pPr algn="ctr">
              <a:defRPr sz="3600"/>
            </a:lvl1pPr>
          </a:lstStyle>
          <a:p>
            <a:r>
              <a:rPr lang="en-US" dirty="0"/>
              <a:t>Click to edit Master title style</a:t>
            </a:r>
          </a:p>
        </p:txBody>
      </p:sp>
      <p:sp>
        <p:nvSpPr>
          <p:cNvPr id="3" name="Text Placeholder 2"/>
          <p:cNvSpPr>
            <a:spLocks noGrp="1"/>
          </p:cNvSpPr>
          <p:nvPr>
            <p:ph type="body" idx="1"/>
          </p:nvPr>
        </p:nvSpPr>
        <p:spPr>
          <a:xfrm>
            <a:off x="623888" y="4589468"/>
            <a:ext cx="7886700" cy="1500187"/>
          </a:xfrm>
        </p:spPr>
        <p:txBody>
          <a:bodyPr>
            <a:normAutofit/>
          </a:bodyPr>
          <a:lstStyle>
            <a:lvl1pPr marL="0" indent="0" algn="ctr">
              <a:buNone/>
              <a:defRPr sz="280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dirty="0"/>
              <a:t>Click to edit Master text styles</a:t>
            </a:r>
          </a:p>
        </p:txBody>
      </p:sp>
      <p:sp>
        <p:nvSpPr>
          <p:cNvPr id="9" name="Footer Placeholder 4"/>
          <p:cNvSpPr txBox="1">
            <a:spLocks/>
          </p:cNvSpPr>
          <p:nvPr userDrawn="1"/>
        </p:nvSpPr>
        <p:spPr>
          <a:xfrm>
            <a:off x="415537" y="6492875"/>
            <a:ext cx="32485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350"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839" y="6425308"/>
            <a:ext cx="316698" cy="357197"/>
          </a:xfrm>
          <a:prstGeom prst="rect">
            <a:avLst/>
          </a:prstGeom>
        </p:spPr>
      </p:pic>
    </p:spTree>
    <p:extLst>
      <p:ext uri="{BB962C8B-B14F-4D97-AF65-F5344CB8AC3E}">
        <p14:creationId xmlns:p14="http://schemas.microsoft.com/office/powerpoint/2010/main" val="18174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97858" y="168488"/>
            <a:ext cx="7364361" cy="1325563"/>
          </a:xfrm>
        </p:spPr>
        <p:txBody>
          <a:bodyPr>
            <a:normAutofit/>
          </a:bodyPr>
          <a:lstStyle>
            <a:lvl1pPr>
              <a:defRPr sz="4000"/>
            </a:lvl1pPr>
          </a:lstStyle>
          <a:p>
            <a:r>
              <a:rPr lang="en-US" dirty="0"/>
              <a:t>Click to edit Master title style</a:t>
            </a:r>
          </a:p>
        </p:txBody>
      </p:sp>
      <p:sp>
        <p:nvSpPr>
          <p:cNvPr id="3" name="Content Placeholder 2"/>
          <p:cNvSpPr>
            <a:spLocks noGrp="1"/>
          </p:cNvSpPr>
          <p:nvPr>
            <p:ph sz="half" idx="1"/>
          </p:nvPr>
        </p:nvSpPr>
        <p:spPr>
          <a:xfrm>
            <a:off x="628650" y="1825624"/>
            <a:ext cx="3886200" cy="4599683"/>
          </a:xfrm>
        </p:spPr>
        <p:txBody>
          <a:bodyPr>
            <a:normAutofit/>
          </a:bodyPr>
          <a:lstStyle>
            <a:lvl1pPr>
              <a:lnSpc>
                <a:spcPct val="100000"/>
              </a:lnSpc>
              <a:defRPr sz="2000"/>
            </a:lvl1pPr>
            <a:lvl2pPr>
              <a:lnSpc>
                <a:spcPct val="100000"/>
              </a:lnSpc>
              <a:defRPr sz="1800"/>
            </a:lvl2pPr>
            <a:lvl3pPr>
              <a:lnSpc>
                <a:spcPct val="100000"/>
              </a:lnSpc>
              <a:defRPr sz="1600"/>
            </a:lvl3pPr>
            <a:lvl4pPr>
              <a:lnSpc>
                <a:spcPct val="100000"/>
              </a:lnSpc>
              <a:defRPr sz="12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4"/>
            <a:ext cx="3886200" cy="4599683"/>
          </a:xfrm>
        </p:spPr>
        <p:txBody>
          <a:bodyPr>
            <a:normAutofit/>
          </a:bodyPr>
          <a:lstStyle>
            <a:lvl1pPr>
              <a:lnSpc>
                <a:spcPct val="100000"/>
              </a:lnSpc>
              <a:defRPr sz="2000"/>
            </a:lvl1pPr>
            <a:lvl2pPr>
              <a:lnSpc>
                <a:spcPct val="100000"/>
              </a:lnSpc>
              <a:defRPr sz="1800"/>
            </a:lvl2pPr>
            <a:lvl3pPr>
              <a:lnSpc>
                <a:spcPct val="100000"/>
              </a:lnSpc>
              <a:defRPr sz="1600"/>
            </a:lvl3pPr>
            <a:lvl4pPr>
              <a:lnSpc>
                <a:spcPct val="100000"/>
              </a:lnSpc>
              <a:defRPr sz="12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44" y="168488"/>
            <a:ext cx="1014811" cy="1144584"/>
          </a:xfrm>
          <a:prstGeom prst="rect">
            <a:avLst/>
          </a:prstGeom>
        </p:spPr>
      </p:pic>
      <p:cxnSp>
        <p:nvCxnSpPr>
          <p:cNvPr id="14" name="Straight Connector 13" title="Gold Line"/>
          <p:cNvCxnSpPr/>
          <p:nvPr userDrawn="1"/>
        </p:nvCxnSpPr>
        <p:spPr>
          <a:xfrm flipV="1">
            <a:off x="1297858" y="1627627"/>
            <a:ext cx="6468364" cy="452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936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rmAutofit/>
          </a:bodyPr>
          <a:lstStyle>
            <a:lvl1pPr marL="0" indent="0">
              <a:buNone/>
              <a:defRPr sz="180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Click to edit Master text styles</a:t>
            </a:r>
          </a:p>
        </p:txBody>
      </p:sp>
      <p:sp>
        <p:nvSpPr>
          <p:cNvPr id="4" name="Content Placeholder 3"/>
          <p:cNvSpPr>
            <a:spLocks noGrp="1"/>
          </p:cNvSpPr>
          <p:nvPr>
            <p:ph sz="half" idx="2"/>
          </p:nvPr>
        </p:nvSpPr>
        <p:spPr>
          <a:xfrm>
            <a:off x="629842" y="2505074"/>
            <a:ext cx="3868340" cy="3920233"/>
          </a:xfrm>
        </p:spPr>
        <p:txBody>
          <a:bodyPr>
            <a:normAutofit/>
          </a:bodyPr>
          <a:lstStyle>
            <a:lvl1pPr>
              <a:lnSpc>
                <a:spcPct val="100000"/>
              </a:lnSpc>
              <a:defRPr sz="2000"/>
            </a:lvl1pPr>
            <a:lvl2pPr>
              <a:lnSpc>
                <a:spcPct val="100000"/>
              </a:lnSpc>
              <a:defRPr sz="1800"/>
            </a:lvl2pPr>
            <a:lvl3pPr>
              <a:lnSpc>
                <a:spcPct val="100000"/>
              </a:lnSpc>
              <a:defRPr sz="1600"/>
            </a:lvl3pPr>
            <a:lvl4pPr>
              <a:lnSpc>
                <a:spcPct val="100000"/>
              </a:lnSpc>
              <a:defRPr sz="12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2" y="1681163"/>
            <a:ext cx="3887391" cy="823912"/>
          </a:xfrm>
        </p:spPr>
        <p:txBody>
          <a:bodyPr anchor="b">
            <a:normAutofit/>
          </a:bodyPr>
          <a:lstStyle>
            <a:lvl1pPr marL="0" indent="0">
              <a:buNone/>
              <a:defRPr sz="180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Click to edit Master text styles</a:t>
            </a:r>
          </a:p>
        </p:txBody>
      </p:sp>
      <p:sp>
        <p:nvSpPr>
          <p:cNvPr id="6" name="Content Placeholder 5"/>
          <p:cNvSpPr>
            <a:spLocks noGrp="1"/>
          </p:cNvSpPr>
          <p:nvPr>
            <p:ph sz="quarter" idx="4"/>
          </p:nvPr>
        </p:nvSpPr>
        <p:spPr>
          <a:xfrm>
            <a:off x="4629152" y="2505074"/>
            <a:ext cx="3887391" cy="3920233"/>
          </a:xfrm>
        </p:spPr>
        <p:txBody>
          <a:bodyPr>
            <a:normAutofit/>
          </a:bodyPr>
          <a:lstStyle>
            <a:lvl1pPr>
              <a:lnSpc>
                <a:spcPct val="100000"/>
              </a:lnSpc>
              <a:defRPr sz="2000"/>
            </a:lvl1pPr>
            <a:lvl2pPr>
              <a:lnSpc>
                <a:spcPct val="100000"/>
              </a:lnSpc>
              <a:defRPr sz="1800"/>
            </a:lvl2pPr>
            <a:lvl3pPr>
              <a:lnSpc>
                <a:spcPct val="100000"/>
              </a:lnSpc>
              <a:defRPr sz="1600"/>
            </a:lvl3pPr>
            <a:lvl4pPr>
              <a:lnSpc>
                <a:spcPct val="100000"/>
              </a:lnSpc>
              <a:defRPr sz="12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4" name="Straight Connector 13" title="Gold Line"/>
          <p:cNvCxnSpPr/>
          <p:nvPr userDrawn="1"/>
        </p:nvCxnSpPr>
        <p:spPr>
          <a:xfrm flipV="1">
            <a:off x="1297858" y="1627627"/>
            <a:ext cx="6468364" cy="452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1297858" y="168488"/>
            <a:ext cx="7364361" cy="1325563"/>
          </a:xfrm>
        </p:spPr>
        <p:txBody>
          <a:bodyPr>
            <a:normAutofit/>
          </a:bodyPr>
          <a:lstStyle>
            <a:lvl1pPr>
              <a:defRPr sz="4000"/>
            </a:lvl1pPr>
          </a:lstStyle>
          <a:p>
            <a:r>
              <a:rPr lang="en-US" dirty="0"/>
              <a:t>Click to edit Master title style</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44" y="168488"/>
            <a:ext cx="1014811" cy="1144584"/>
          </a:xfrm>
          <a:prstGeom prst="rect">
            <a:avLst/>
          </a:prstGeom>
        </p:spPr>
      </p:pic>
    </p:spTree>
    <p:extLst>
      <p:ext uri="{BB962C8B-B14F-4D97-AF65-F5344CB8AC3E}">
        <p14:creationId xmlns:p14="http://schemas.microsoft.com/office/powerpoint/2010/main" val="1429955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2" name="Title 1"/>
          <p:cNvSpPr>
            <a:spLocks noGrp="1"/>
          </p:cNvSpPr>
          <p:nvPr>
            <p:ph type="title"/>
          </p:nvPr>
        </p:nvSpPr>
        <p:spPr>
          <a:xfrm>
            <a:off x="1297858" y="168488"/>
            <a:ext cx="7364361" cy="1325563"/>
          </a:xfrm>
        </p:spPr>
        <p:txBody>
          <a:bodyPr>
            <a:normAutofit/>
          </a:bodyPr>
          <a:lstStyle>
            <a:lvl1pPr>
              <a:defRPr sz="4000"/>
            </a:lvl1pPr>
          </a:lstStyle>
          <a:p>
            <a:r>
              <a:rPr lang="en-US" dirty="0"/>
              <a:t>Click to edit Master title style</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44" y="168488"/>
            <a:ext cx="1014811" cy="1144584"/>
          </a:xfrm>
          <a:prstGeom prst="rect">
            <a:avLst/>
          </a:prstGeom>
        </p:spPr>
      </p:pic>
      <p:cxnSp>
        <p:nvCxnSpPr>
          <p:cNvPr id="14" name="Straight Connector 13" title="Gold Line"/>
          <p:cNvCxnSpPr/>
          <p:nvPr userDrawn="1"/>
        </p:nvCxnSpPr>
        <p:spPr>
          <a:xfrm flipV="1">
            <a:off x="1297858" y="1627627"/>
            <a:ext cx="6468364" cy="452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827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5449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a:xfrm>
            <a:off x="6457950" y="6216246"/>
            <a:ext cx="2057400" cy="365125"/>
          </a:xfrm>
          <a:prstGeom prst="rect">
            <a:avLst/>
          </a:prstGeom>
        </p:spPr>
        <p:txBody>
          <a:bodyPr/>
          <a:lstStyle/>
          <a:p>
            <a:fld id="{47CC054E-03C2-4BA4-B0DC-8A52C253DBFA}" type="datetimeFigureOut">
              <a:rPr lang="en-US" smtClean="0"/>
              <a:t>9/11/2019</a:t>
            </a:fld>
            <a:endParaRPr lang="en-US"/>
          </a:p>
        </p:txBody>
      </p:sp>
      <p:sp>
        <p:nvSpPr>
          <p:cNvPr id="7" name="Slide Number Placeholder 6"/>
          <p:cNvSpPr>
            <a:spLocks noGrp="1"/>
          </p:cNvSpPr>
          <p:nvPr>
            <p:ph type="sldNum" sz="quarter" idx="12"/>
          </p:nvPr>
        </p:nvSpPr>
        <p:spPr>
          <a:xfrm>
            <a:off x="3543300" y="6216246"/>
            <a:ext cx="2057400" cy="365125"/>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6370223"/>
            <a:ext cx="32485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350"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562" y="6356352"/>
            <a:ext cx="261242" cy="392866"/>
          </a:xfrm>
          <a:prstGeom prst="rect">
            <a:avLst/>
          </a:prstGeom>
        </p:spPr>
      </p:pic>
    </p:spTree>
    <p:extLst>
      <p:ext uri="{BB962C8B-B14F-4D97-AF65-F5344CB8AC3E}">
        <p14:creationId xmlns:p14="http://schemas.microsoft.com/office/powerpoint/2010/main" val="375202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a:xfrm>
            <a:off x="6457950" y="6216246"/>
            <a:ext cx="2057400" cy="365125"/>
          </a:xfrm>
          <a:prstGeom prst="rect">
            <a:avLst/>
          </a:prstGeom>
        </p:spPr>
        <p:txBody>
          <a:bodyPr/>
          <a:lstStyle/>
          <a:p>
            <a:fld id="{47CC054E-03C2-4BA4-B0DC-8A52C253DBFA}" type="datetimeFigureOut">
              <a:rPr lang="en-US" smtClean="0"/>
              <a:t>9/11/2019</a:t>
            </a:fld>
            <a:endParaRPr lang="en-US"/>
          </a:p>
        </p:txBody>
      </p:sp>
      <p:sp>
        <p:nvSpPr>
          <p:cNvPr id="7" name="Slide Number Placeholder 6"/>
          <p:cNvSpPr>
            <a:spLocks noGrp="1"/>
          </p:cNvSpPr>
          <p:nvPr>
            <p:ph type="sldNum" sz="quarter" idx="12"/>
          </p:nvPr>
        </p:nvSpPr>
        <p:spPr>
          <a:xfrm>
            <a:off x="3543300" y="6216246"/>
            <a:ext cx="2057400" cy="365125"/>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6370223"/>
            <a:ext cx="32485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350"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562" y="6356352"/>
            <a:ext cx="261242" cy="392866"/>
          </a:xfrm>
          <a:prstGeom prst="rect">
            <a:avLst/>
          </a:prstGeom>
        </p:spPr>
      </p:pic>
    </p:spTree>
    <p:extLst>
      <p:ext uri="{BB962C8B-B14F-4D97-AF65-F5344CB8AC3E}">
        <p14:creationId xmlns:p14="http://schemas.microsoft.com/office/powerpoint/2010/main" val="3585843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5549" y="365129"/>
            <a:ext cx="7059802" cy="1325563"/>
          </a:xfrm>
          <a:prstGeom prst="rect">
            <a:avLst/>
          </a:prstGeom>
        </p:spPr>
        <p:txBody>
          <a:bodyPr vert="horz" lIns="91440" tIns="45720" rIns="91440" bIns="45720" rtlCol="0" anchor="ctr">
            <a:normAutofit/>
          </a:bodyPr>
          <a:lstStyle/>
          <a:p>
            <a:pPr>
              <a:lnSpc>
                <a:spcPct val="80000"/>
              </a:lnSpc>
            </a:pPr>
            <a:r>
              <a:rPr lang="en-US" sz="2700" b="0" cap="none" spc="0" dirty="0">
                <a:ln w="0"/>
                <a:solidFill>
                  <a:srgbClr val="003767"/>
                </a:solidFill>
                <a:effectLst>
                  <a:outerShdw blurRad="38100" dist="25400" dir="5400000" algn="ctr" rotWithShape="0">
                    <a:srgbClr val="6E747A">
                      <a:alpha val="43000"/>
                    </a:srgbClr>
                  </a:outerShdw>
                </a:effectLst>
              </a:rPr>
              <a:t>North Carolina </a:t>
            </a:r>
            <a:br>
              <a:rPr lang="en-US" sz="2700" b="0" cap="none" spc="0" dirty="0">
                <a:ln w="0"/>
                <a:solidFill>
                  <a:srgbClr val="003767"/>
                </a:solidFill>
                <a:effectLst>
                  <a:outerShdw blurRad="38100" dist="25400" dir="5400000" algn="ctr" rotWithShape="0">
                    <a:srgbClr val="6E747A">
                      <a:alpha val="43000"/>
                    </a:srgbClr>
                  </a:outerShdw>
                </a:effectLst>
              </a:rPr>
            </a:br>
            <a:r>
              <a:rPr lang="en-US" sz="2700" b="0" cap="none" spc="0" dirty="0">
                <a:ln w="0"/>
                <a:solidFill>
                  <a:srgbClr val="003767"/>
                </a:solidFill>
                <a:effectLst>
                  <a:outerShdw blurRad="38100" dist="25400" dir="5400000" algn="ctr" rotWithShape="0">
                    <a:srgbClr val="6E747A">
                      <a:alpha val="43000"/>
                    </a:srgbClr>
                  </a:outerShdw>
                </a:effectLst>
              </a:rPr>
              <a:t>Community College System</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99785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514350" rtl="0" eaLnBrk="1" latinLnBrk="0" hangingPunct="1">
        <a:lnSpc>
          <a:spcPct val="90000"/>
        </a:lnSpc>
        <a:spcBef>
          <a:spcPct val="0"/>
        </a:spcBef>
        <a:buNone/>
        <a:defRPr sz="4000" b="1" kern="1200">
          <a:ln w="0">
            <a:solidFill>
              <a:schemeClr val="accent1"/>
            </a:solidFill>
          </a:ln>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2800" kern="1200">
          <a:solidFill>
            <a:schemeClr val="tx1"/>
          </a:solidFill>
          <a:latin typeface="Times New Roman" charset="0"/>
          <a:ea typeface="Times New Roman" charset="0"/>
          <a:cs typeface="Times New Roman" charset="0"/>
        </a:defRPr>
      </a:lvl1pPr>
      <a:lvl2pPr marL="385763" indent="-128588" algn="l" defTabSz="514350" rtl="0" eaLnBrk="1" latinLnBrk="0" hangingPunct="1">
        <a:lnSpc>
          <a:spcPct val="90000"/>
        </a:lnSpc>
        <a:spcBef>
          <a:spcPts val="281"/>
        </a:spcBef>
        <a:buFont typeface="Arial" panose="020B0604020202020204" pitchFamily="34" charset="0"/>
        <a:buChar char="•"/>
        <a:defRPr sz="2400" kern="1200">
          <a:solidFill>
            <a:schemeClr val="tx1"/>
          </a:solidFill>
          <a:latin typeface="Times New Roman" charset="0"/>
          <a:ea typeface="Times New Roman" charset="0"/>
          <a:cs typeface="Times New Roman" charset="0"/>
        </a:defRPr>
      </a:lvl2pPr>
      <a:lvl3pPr marL="642938" indent="-128588" algn="l" defTabSz="514350" rtl="0" eaLnBrk="1" latinLnBrk="0" hangingPunct="1">
        <a:lnSpc>
          <a:spcPct val="90000"/>
        </a:lnSpc>
        <a:spcBef>
          <a:spcPts val="281"/>
        </a:spcBef>
        <a:buFont typeface="Arial" panose="020B0604020202020204" pitchFamily="34" charset="0"/>
        <a:buChar char="•"/>
        <a:defRPr sz="2200" kern="1200">
          <a:solidFill>
            <a:schemeClr val="tx1"/>
          </a:solidFill>
          <a:latin typeface="Times New Roman" charset="0"/>
          <a:ea typeface="Times New Roman" charset="0"/>
          <a:cs typeface="Times New Roman" charset="0"/>
        </a:defRPr>
      </a:lvl3pPr>
      <a:lvl4pPr marL="900113" indent="-128588" algn="l" defTabSz="514350" rtl="0" eaLnBrk="1" latinLnBrk="0" hangingPunct="1">
        <a:lnSpc>
          <a:spcPct val="90000"/>
        </a:lnSpc>
        <a:spcBef>
          <a:spcPts val="281"/>
        </a:spcBef>
        <a:buFont typeface="Arial" panose="020B0604020202020204" pitchFamily="34" charset="0"/>
        <a:buChar char="•"/>
        <a:defRPr sz="2000" kern="1200">
          <a:solidFill>
            <a:schemeClr val="tx1"/>
          </a:solidFill>
          <a:latin typeface="Times New Roman" charset="0"/>
          <a:ea typeface="Times New Roman" charset="0"/>
          <a:cs typeface="Times New Roman" charset="0"/>
        </a:defRPr>
      </a:lvl4pPr>
      <a:lvl5pPr marL="1157288" indent="-128588" algn="l" defTabSz="514350" rtl="0" eaLnBrk="1" latinLnBrk="0" hangingPunct="1">
        <a:lnSpc>
          <a:spcPct val="90000"/>
        </a:lnSpc>
        <a:spcBef>
          <a:spcPts val="281"/>
        </a:spcBef>
        <a:buFont typeface="Arial" panose="020B0604020202020204" pitchFamily="34" charset="0"/>
        <a:buChar char="•"/>
        <a:defRPr sz="1800" kern="1200">
          <a:solidFill>
            <a:schemeClr val="tx1"/>
          </a:solidFill>
          <a:latin typeface="Times New Roman" charset="0"/>
          <a:ea typeface="Times New Roman" charset="0"/>
          <a:cs typeface="Times New Roman"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MH_bgkUkaMA" TargetMode="External"/><Relationship Id="rId2" Type="http://schemas.openxmlformats.org/officeDocument/2006/relationships/hyperlink" Target="http://www.jspac.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ncperkins.org/dat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2.ed.gov/about/offices/list/ocr/frontpage/faq/rr/policyguidance/moa.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ncperkins.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te.careertech.org/sites/default/files/PerkinsV_One-Pager_082418.pdf" TargetMode="External"/><Relationship Id="rId7" Type="http://schemas.openxmlformats.org/officeDocument/2006/relationships/hyperlink" Target="https://careertech.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acteonline.org/" TargetMode="External"/><Relationship Id="rId5" Type="http://schemas.openxmlformats.org/officeDocument/2006/relationships/hyperlink" Target="https://www.napequity.org/" TargetMode="External"/><Relationship Id="rId4" Type="http://schemas.openxmlformats.org/officeDocument/2006/relationships/hyperlink" Target="https://cte.careertech.org/sites/default/files/PerkinsV_September2018.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46EBB-CCD1-4D81-8BA8-6A22E96F2A0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Carl Perkins Act</a:t>
            </a:r>
          </a:p>
        </p:txBody>
      </p:sp>
      <p:sp>
        <p:nvSpPr>
          <p:cNvPr id="3" name="Content Placeholder 2">
            <a:extLst>
              <a:ext uri="{FF2B5EF4-FFF2-40B4-BE49-F238E27FC236}">
                <a16:creationId xmlns:a16="http://schemas.microsoft.com/office/drawing/2014/main" id="{47367A78-0B5B-418A-857D-ADB891A35A73}"/>
              </a:ext>
            </a:extLst>
          </p:cNvPr>
          <p:cNvSpPr>
            <a:spLocks noGrp="1"/>
          </p:cNvSpPr>
          <p:nvPr>
            <p:ph sz="half" idx="1"/>
          </p:nvPr>
        </p:nvSpPr>
        <p:spPr>
          <a:xfrm>
            <a:off x="628649" y="1825625"/>
            <a:ext cx="8033569" cy="4599682"/>
          </a:xfrm>
        </p:spPr>
        <p:txBody>
          <a:bodyPr>
            <a:normAutofit/>
          </a:bodyPr>
          <a:lstStyle/>
          <a:p>
            <a:pPr marL="0" indent="0">
              <a:spcBef>
                <a:spcPts val="0"/>
              </a:spcBef>
              <a:spcAft>
                <a:spcPts val="1200"/>
              </a:spcAft>
              <a:buNone/>
            </a:pPr>
            <a:r>
              <a:rPr lang="en-US" sz="2600" dirty="0">
                <a:latin typeface="Arial" panose="020B0604020202020204" pitchFamily="34" charset="0"/>
                <a:cs typeface="Arial" panose="020B0604020202020204" pitchFamily="34" charset="0"/>
              </a:rPr>
              <a:t>The Carl D. Perkins Act is a federal education program that invests in secondary and postsecondary Career and Technical Education (CTE) programs. </a:t>
            </a:r>
          </a:p>
          <a:p>
            <a:pPr marL="0" indent="0">
              <a:buNone/>
            </a:pPr>
            <a:r>
              <a:rPr lang="en-US" dirty="0">
                <a:latin typeface="Arial" panose="020B0604020202020204" pitchFamily="34" charset="0"/>
                <a:cs typeface="Arial" panose="020B0604020202020204" pitchFamily="34" charset="0"/>
              </a:rPr>
              <a:t>One of the purposes of the 2018 version of the Perkins Act is to develop more fully the academic knowledge and technical employability skills by increasing the employment opportunities for populations who are chronically unemployed or underemployed, including individuals with disabilities, individuals from economically disadvantaged families, out-of-workforce individuals, youth who are in, or have aged out of, the foster care system, and homeless individuals.</a:t>
            </a:r>
            <a:endParaRPr lang="en-US" sz="2800" dirty="0">
              <a:latin typeface="Arial" panose="020B0604020202020204" pitchFamily="34" charset="0"/>
              <a:cs typeface="Arial" panose="020B0604020202020204" pitchFamily="34" charset="0"/>
            </a:endParaRPr>
          </a:p>
        </p:txBody>
      </p:sp>
      <p:pic>
        <p:nvPicPr>
          <p:cNvPr id="1026" name="Picture 2" descr="Logo. Career and Technical Education:  Learning that works for North Carolina">
            <a:extLst>
              <a:ext uri="{FF2B5EF4-FFF2-40B4-BE49-F238E27FC236}">
                <a16:creationId xmlns:a16="http://schemas.microsoft.com/office/drawing/2014/main" id="{055591FB-21A5-4443-BCC5-E7713F1178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1092" y="5224521"/>
            <a:ext cx="3814258" cy="120078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36967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4D15EE-CFC1-451D-9DEC-669262F19820}"/>
              </a:ext>
            </a:extLst>
          </p:cNvPr>
          <p:cNvSpPr>
            <a:spLocks noGrp="1"/>
          </p:cNvSpPr>
          <p:nvPr>
            <p:ph idx="1"/>
          </p:nvPr>
        </p:nvSpPr>
        <p:spPr/>
        <p:txBody>
          <a:bodyPr/>
          <a:lstStyle/>
          <a:p>
            <a:pPr marL="514350" indent="-514350">
              <a:buFont typeface="+mj-lt"/>
              <a:buAutoNum type="arabicPeriod" startAt="5"/>
            </a:pPr>
            <a:r>
              <a:rPr lang="en-US" dirty="0">
                <a:latin typeface="Arial" panose="020B0604020202020204" pitchFamily="34" charset="0"/>
                <a:cs typeface="Arial" panose="020B0604020202020204" pitchFamily="34" charset="0"/>
              </a:rPr>
              <a:t>Out-of-workforce individual. </a:t>
            </a:r>
            <a:br>
              <a:rPr lang="en-US" sz="24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Perkins V defines the term ‘out-of-workforce individual’ as – </a:t>
            </a:r>
          </a:p>
          <a:p>
            <a:pPr marL="739775" lvl="1" indent="-514350">
              <a:buFont typeface="+mj-lt"/>
              <a:buAutoNum type="alphaUcPeriod"/>
            </a:pPr>
            <a:r>
              <a:rPr lang="en-US" sz="1800" dirty="0">
                <a:latin typeface="Arial" panose="020B0604020202020204" pitchFamily="34" charset="0"/>
                <a:cs typeface="Arial" panose="020B0604020202020204" pitchFamily="34" charset="0"/>
              </a:rPr>
              <a:t>An individual who is a displaced homemaker, as defined in section 3 of the Workforce Innovation and Opportunity Act (29 U.S.C. 3120); or</a:t>
            </a:r>
          </a:p>
          <a:p>
            <a:pPr marL="739775" lvl="1" indent="-514350">
              <a:buFont typeface="+mj-lt"/>
              <a:buAutoNum type="alphaUcPeriod"/>
            </a:pPr>
            <a:r>
              <a:rPr lang="en-US" sz="1800" dirty="0">
                <a:latin typeface="Arial" panose="020B0604020202020204" pitchFamily="34" charset="0"/>
                <a:cs typeface="Arial" panose="020B0604020202020204" pitchFamily="34" charset="0"/>
              </a:rPr>
              <a:t>An individual who – </a:t>
            </a:r>
          </a:p>
          <a:p>
            <a:pPr marL="973137" lvl="2" indent="-514350">
              <a:buFont typeface="+mj-lt"/>
              <a:buAutoNum type="romanLcPeriod"/>
            </a:pPr>
            <a:r>
              <a:rPr lang="en-US" sz="1800" dirty="0">
                <a:latin typeface="Arial" panose="020B0604020202020204" pitchFamily="34" charset="0"/>
                <a:cs typeface="Arial" panose="020B0604020202020204" pitchFamily="34" charset="0"/>
              </a:rPr>
              <a:t>(I) has worked primarily without remuneration to care for a home and family, and for that reason has diminished marketable skills; or </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(II) is a parent whose youngest dependent child will become ineligible to receive assistance under part A of title IV of the Social Security Act (42 U.S.C. 601 et seq.)</a:t>
            </a:r>
          </a:p>
          <a:p>
            <a:pPr marL="973137" lvl="2" indent="-514350">
              <a:buFont typeface="+mj-lt"/>
              <a:buAutoNum type="romanLcPeriod"/>
            </a:pPr>
            <a:r>
              <a:rPr lang="en-US" sz="1800" dirty="0">
                <a:latin typeface="Arial" panose="020B0604020202020204" pitchFamily="34" charset="0"/>
                <a:cs typeface="Arial" panose="020B0604020202020204" pitchFamily="34" charset="0"/>
              </a:rPr>
              <a:t>Is underemployed or underemployed and is experiencing difficulty in obtaining or upgrading employment. </a:t>
            </a:r>
          </a:p>
          <a:p>
            <a:pPr marL="0" indent="0">
              <a:buNone/>
            </a:pPr>
            <a:endParaRPr lang="en-US" dirty="0"/>
          </a:p>
        </p:txBody>
      </p:sp>
      <p:sp>
        <p:nvSpPr>
          <p:cNvPr id="3" name="Title 2">
            <a:extLst>
              <a:ext uri="{FF2B5EF4-FFF2-40B4-BE49-F238E27FC236}">
                <a16:creationId xmlns:a16="http://schemas.microsoft.com/office/drawing/2014/main" id="{0D4D633A-774B-4822-8FFB-774A34AB1F17}"/>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4)</a:t>
            </a:r>
          </a:p>
        </p:txBody>
      </p:sp>
    </p:spTree>
    <p:extLst>
      <p:ext uri="{BB962C8B-B14F-4D97-AF65-F5344CB8AC3E}">
        <p14:creationId xmlns:p14="http://schemas.microsoft.com/office/powerpoint/2010/main" val="1014575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449EE4-992A-44E8-A094-99C9C47159D2}"/>
              </a:ext>
            </a:extLst>
          </p:cNvPr>
          <p:cNvSpPr>
            <a:spLocks noGrp="1"/>
          </p:cNvSpPr>
          <p:nvPr>
            <p:ph idx="1"/>
          </p:nvPr>
        </p:nvSpPr>
        <p:spPr/>
        <p:txBody>
          <a:bodyPr/>
          <a:lstStyle/>
          <a:p>
            <a:pPr marL="514350" indent="-514350">
              <a:buFont typeface="+mj-lt"/>
              <a:buAutoNum type="arabicPeriod" startAt="6"/>
            </a:pPr>
            <a:r>
              <a:rPr lang="en-US" dirty="0">
                <a:latin typeface="Arial" panose="020B0604020202020204" pitchFamily="34" charset="0"/>
                <a:cs typeface="Arial" panose="020B0604020202020204" pitchFamily="34" charset="0"/>
              </a:rPr>
              <a:t>English learners</a:t>
            </a:r>
            <a:br>
              <a:rPr lang="en-US"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Perkins V defines the term ‘English learner’ as – </a:t>
            </a:r>
          </a:p>
          <a:p>
            <a:pPr marL="739775" lvl="1" indent="-514350">
              <a:buFont typeface="+mj-lt"/>
              <a:buAutoNum type="alphaUcPeriod"/>
            </a:pPr>
            <a:r>
              <a:rPr lang="en-US" sz="1800" dirty="0">
                <a:latin typeface="Arial" panose="020B0604020202020204" pitchFamily="34" charset="0"/>
                <a:cs typeface="Arial" panose="020B0604020202020204" pitchFamily="34" charset="0"/>
              </a:rPr>
              <a:t>A secondary school student who is an English learner, as defined in section 8101 of the Elementary and Secondary Education Act of 1965; or</a:t>
            </a:r>
          </a:p>
          <a:p>
            <a:pPr marL="739775" lvl="1" indent="-514350">
              <a:buFont typeface="+mj-lt"/>
              <a:buAutoNum type="alphaUcPeriod"/>
            </a:pPr>
            <a:r>
              <a:rPr lang="en-US" sz="1800" dirty="0">
                <a:latin typeface="Arial" panose="020B0604020202020204" pitchFamily="34" charset="0"/>
                <a:cs typeface="Arial" panose="020B0604020202020204" pitchFamily="34" charset="0"/>
              </a:rPr>
              <a:t>An adult or an out-of-school youth who has limited ability in speaking, reading, writing, or understanding English language and –</a:t>
            </a:r>
          </a:p>
          <a:p>
            <a:pPr marL="973137" lvl="2" indent="-514350">
              <a:buFont typeface="+mj-lt"/>
              <a:buAutoNum type="romanLcPeriod"/>
            </a:pPr>
            <a:r>
              <a:rPr lang="en-US" sz="1800" dirty="0">
                <a:latin typeface="Arial" panose="020B0604020202020204" pitchFamily="34" charset="0"/>
                <a:cs typeface="Arial" panose="020B0604020202020204" pitchFamily="34" charset="0"/>
              </a:rPr>
              <a:t>Whose native language is a language other than English; or</a:t>
            </a:r>
          </a:p>
          <a:p>
            <a:pPr marL="973137" lvl="2" indent="-514350">
              <a:buFont typeface="+mj-lt"/>
              <a:buAutoNum type="romanLcPeriod"/>
            </a:pPr>
            <a:r>
              <a:rPr lang="en-US" sz="1800" dirty="0">
                <a:latin typeface="Arial" panose="020B0604020202020204" pitchFamily="34" charset="0"/>
                <a:cs typeface="Arial" panose="020B0604020202020204" pitchFamily="34" charset="0"/>
              </a:rPr>
              <a:t>Who lives in a family environment or community in which a language other than English is the dominant language</a:t>
            </a:r>
          </a:p>
        </p:txBody>
      </p:sp>
      <p:sp>
        <p:nvSpPr>
          <p:cNvPr id="3" name="Title 2">
            <a:extLst>
              <a:ext uri="{FF2B5EF4-FFF2-40B4-BE49-F238E27FC236}">
                <a16:creationId xmlns:a16="http://schemas.microsoft.com/office/drawing/2014/main" id="{BADF59D8-E502-4AD1-8F48-99531ED6D2FD}"/>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5)</a:t>
            </a:r>
          </a:p>
        </p:txBody>
      </p:sp>
    </p:spTree>
    <p:extLst>
      <p:ext uri="{BB962C8B-B14F-4D97-AF65-F5344CB8AC3E}">
        <p14:creationId xmlns:p14="http://schemas.microsoft.com/office/powerpoint/2010/main" val="2638640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DAE0BB-6A1F-4F64-B929-A5A0DEAA29B3}"/>
              </a:ext>
            </a:extLst>
          </p:cNvPr>
          <p:cNvSpPr>
            <a:spLocks noGrp="1"/>
          </p:cNvSpPr>
          <p:nvPr>
            <p:ph idx="1"/>
          </p:nvPr>
        </p:nvSpPr>
        <p:spPr/>
        <p:txBody>
          <a:bodyPr>
            <a:normAutofit fontScale="47500" lnSpcReduction="20000"/>
          </a:bodyPr>
          <a:lstStyle/>
          <a:p>
            <a:pPr marL="514350" indent="-514350">
              <a:buFont typeface="+mj-lt"/>
              <a:buAutoNum type="arabicPeriod" startAt="7"/>
            </a:pPr>
            <a:r>
              <a:rPr lang="en-US" sz="4500" dirty="0">
                <a:latin typeface="Arial" panose="020B0604020202020204" pitchFamily="34" charset="0"/>
                <a:cs typeface="Arial" panose="020B0604020202020204" pitchFamily="34" charset="0"/>
              </a:rPr>
              <a:t>Homeless individuals</a:t>
            </a:r>
          </a:p>
          <a:p>
            <a:pPr marL="0" indent="0">
              <a:buNone/>
            </a:pPr>
            <a:r>
              <a:rPr lang="en-US" sz="2500" dirty="0">
                <a:latin typeface="Arial" panose="020B0604020202020204" pitchFamily="34" charset="0"/>
                <a:cs typeface="Arial" panose="020B0604020202020204" pitchFamily="34" charset="0"/>
              </a:rPr>
              <a:t>Perkins V refers to the definition in section 725 of the McKinney-Vento Homeless Assistance Act</a:t>
            </a:r>
            <a:r>
              <a:rPr lang="en-US" sz="2500" baseline="30000" dirty="0">
                <a:latin typeface="Arial" panose="020B0604020202020204" pitchFamily="34" charset="0"/>
                <a:cs typeface="Arial" panose="020B0604020202020204" pitchFamily="34" charset="0"/>
              </a:rPr>
              <a:t>1</a:t>
            </a:r>
            <a:r>
              <a:rPr lang="en-US" sz="2500" dirty="0">
                <a:latin typeface="Arial" panose="020B0604020202020204" pitchFamily="34" charset="0"/>
                <a:cs typeface="Arial" panose="020B0604020202020204" pitchFamily="34" charset="0"/>
              </a:rPr>
              <a:t> (42 U.S.C. 11434a), which states t</a:t>
            </a:r>
            <a:r>
              <a:rPr lang="en-US" dirty="0">
                <a:latin typeface="Arial" panose="020B0604020202020204" pitchFamily="34" charset="0"/>
                <a:cs typeface="Arial" panose="020B0604020202020204" pitchFamily="34" charset="0"/>
              </a:rPr>
              <a:t>he term homeless children and youths' — </a:t>
            </a:r>
          </a:p>
          <a:p>
            <a:pPr marL="514350" indent="-514350">
              <a:spcAft>
                <a:spcPts val="300"/>
              </a:spcAft>
              <a:buFont typeface="+mj-lt"/>
              <a:buAutoNum type="alphaUcPeriod"/>
            </a:pPr>
            <a:r>
              <a:rPr lang="en-US" sz="2600" dirty="0">
                <a:latin typeface="Arial" panose="020B0604020202020204" pitchFamily="34" charset="0"/>
                <a:cs typeface="Arial" panose="020B0604020202020204" pitchFamily="34" charset="0"/>
              </a:rPr>
              <a:t>means individuals who lack a fixed, regular, and adequate nighttime residence (within the meaning of section 103(a)(1)); and</a:t>
            </a:r>
          </a:p>
          <a:p>
            <a:pPr marL="514350" indent="-514350">
              <a:spcAft>
                <a:spcPts val="300"/>
              </a:spcAft>
              <a:buFont typeface="+mj-lt"/>
              <a:buAutoNum type="alphaUcPeriod"/>
            </a:pPr>
            <a:r>
              <a:rPr lang="en-US" sz="2600" dirty="0">
                <a:latin typeface="Arial" panose="020B0604020202020204" pitchFamily="34" charset="0"/>
                <a:cs typeface="Arial" panose="020B0604020202020204" pitchFamily="34" charset="0"/>
              </a:rPr>
              <a:t>includes — </a:t>
            </a:r>
          </a:p>
          <a:p>
            <a:pPr marL="739775" lvl="1" indent="-514350">
              <a:spcAft>
                <a:spcPts val="300"/>
              </a:spcAft>
              <a:buFont typeface="+mj-lt"/>
              <a:buAutoNum type="romanLcPeriod"/>
            </a:pPr>
            <a:r>
              <a:rPr lang="en-US" sz="2600" dirty="0">
                <a:latin typeface="Arial" panose="020B0604020202020204" pitchFamily="34" charset="0"/>
                <a:cs typeface="Arial" panose="020B0604020202020204" pitchFamily="34" charset="0"/>
              </a:rPr>
              <a:t>children and youths who are sharing the housing of other persons due to loss of housing, economic hardship, or a similar reason; are living in motels, hotels, trailer parks, or camping grounds due to the lack of alternative adequate accommodations; are living in emergency or transitional shelters; are abandoned in hospitals; or are awaiting foster care placement;</a:t>
            </a:r>
          </a:p>
          <a:p>
            <a:pPr marL="739775" lvl="1" indent="-514350">
              <a:spcAft>
                <a:spcPts val="300"/>
              </a:spcAft>
              <a:buFont typeface="+mj-lt"/>
              <a:buAutoNum type="romanLcPeriod"/>
            </a:pPr>
            <a:r>
              <a:rPr lang="en-US" sz="2600" dirty="0">
                <a:latin typeface="Arial" panose="020B0604020202020204" pitchFamily="34" charset="0"/>
                <a:cs typeface="Arial" panose="020B0604020202020204" pitchFamily="34" charset="0"/>
              </a:rPr>
              <a:t>children and youths who have a primary nighttime residence that is a public or private place not designed for or ordinarily used as a regular sleeping accommodation for human beings (within the meaning of section 103(a)(2)(C));</a:t>
            </a:r>
          </a:p>
          <a:p>
            <a:pPr marL="739775" lvl="1" indent="-514350">
              <a:spcAft>
                <a:spcPts val="300"/>
              </a:spcAft>
              <a:buFont typeface="+mj-lt"/>
              <a:buAutoNum type="romanLcPeriod"/>
            </a:pPr>
            <a:r>
              <a:rPr lang="en-US" sz="2600" dirty="0">
                <a:latin typeface="Arial" panose="020B0604020202020204" pitchFamily="34" charset="0"/>
                <a:cs typeface="Arial" panose="020B0604020202020204" pitchFamily="34" charset="0"/>
              </a:rPr>
              <a:t>children and youths who are living in cars, parks, public spaces, abandoned buildings, substandard housing, bus or train stations, or similar settings; and</a:t>
            </a:r>
          </a:p>
          <a:p>
            <a:pPr marL="739775" lvl="1" indent="-514350">
              <a:spcAft>
                <a:spcPts val="300"/>
              </a:spcAft>
              <a:buFont typeface="+mj-lt"/>
              <a:buAutoNum type="romanLcPeriod"/>
            </a:pPr>
            <a:r>
              <a:rPr lang="en-US" sz="2600" dirty="0">
                <a:latin typeface="Arial" panose="020B0604020202020204" pitchFamily="34" charset="0"/>
                <a:cs typeface="Arial" panose="020B0604020202020204" pitchFamily="34" charset="0"/>
              </a:rPr>
              <a:t>migratory children (as such term is defined in section 1309 of the Elementary and Secondary Education Act of 1965) who qualify as homeless for the purposes of this subtitle because the children are living in circumstances described in clauses (i) through (iii).</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baseline="30000" dirty="0">
                <a:latin typeface="Arial" panose="020B0604020202020204" pitchFamily="34" charset="0"/>
                <a:cs typeface="Arial" panose="020B0604020202020204" pitchFamily="34" charset="0"/>
              </a:rPr>
              <a:t>1</a:t>
            </a:r>
            <a:r>
              <a:rPr lang="en-US" sz="1800" dirty="0">
                <a:latin typeface="Arial" panose="020B0604020202020204" pitchFamily="34" charset="0"/>
                <a:cs typeface="Arial" panose="020B0604020202020204" pitchFamily="34" charset="0"/>
              </a:rPr>
              <a:t>The McKinney-Vento Act applies to children and youth age 21 and under, consistent with their eligibility for public education services under state and federal law. State laws vary, but generally provide access to all students until high school graduation or equivalent, or until age18 (or over in some states).</a:t>
            </a:r>
          </a:p>
        </p:txBody>
      </p:sp>
      <p:sp>
        <p:nvSpPr>
          <p:cNvPr id="3" name="Title 2">
            <a:extLst>
              <a:ext uri="{FF2B5EF4-FFF2-40B4-BE49-F238E27FC236}">
                <a16:creationId xmlns:a16="http://schemas.microsoft.com/office/drawing/2014/main" id="{F10323C5-0D0C-4DF9-A3ED-F41C44DB13A4}"/>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6)</a:t>
            </a:r>
          </a:p>
        </p:txBody>
      </p:sp>
    </p:spTree>
    <p:extLst>
      <p:ext uri="{BB962C8B-B14F-4D97-AF65-F5344CB8AC3E}">
        <p14:creationId xmlns:p14="http://schemas.microsoft.com/office/powerpoint/2010/main" val="1751857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6F5A23-6767-4996-89EE-FF56B40E3E82}"/>
              </a:ext>
            </a:extLst>
          </p:cNvPr>
          <p:cNvSpPr>
            <a:spLocks noGrp="1"/>
          </p:cNvSpPr>
          <p:nvPr>
            <p:ph idx="1"/>
          </p:nvPr>
        </p:nvSpPr>
        <p:spPr/>
        <p:txBody>
          <a:bodyPr>
            <a:normAutofit/>
          </a:bodyPr>
          <a:lstStyle/>
          <a:p>
            <a:pPr marL="514350" indent="-514350">
              <a:buFont typeface="+mj-lt"/>
              <a:buAutoNum type="arabicPeriod" startAt="8"/>
            </a:pPr>
            <a:r>
              <a:rPr lang="en-US" dirty="0">
                <a:latin typeface="Arial" panose="020B0604020202020204" pitchFamily="34" charset="0"/>
                <a:cs typeface="Arial" panose="020B0604020202020204" pitchFamily="34" charset="0"/>
              </a:rPr>
              <a:t>Youth who are in or have aged out of the foster care system </a:t>
            </a:r>
            <a:br>
              <a:rPr lang="en-US"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Perkins V does not provide a definition, however NC Gen. Stat. §108A-48 states the NC Department of Social Services may continue to provide benefits pursuant to this section to an individual who has reached age 18 and chosen to continue receiving foster care services until reaching age 21.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Additionally Admin Code Tit 10A, 70B.0102 states services may continue until age 21 if the individual is “enrolled in an institution that provides postsecondary or vocational education”.</a:t>
            </a:r>
          </a:p>
          <a:p>
            <a:pPr marL="514350" indent="-514350">
              <a:buFont typeface="+mj-lt"/>
              <a:buAutoNum type="arabicPeriod" startAt="8"/>
            </a:pPr>
            <a:r>
              <a:rPr lang="en-US" dirty="0">
                <a:latin typeface="Arial" panose="020B0604020202020204" pitchFamily="34" charset="0"/>
                <a:cs typeface="Arial" panose="020B0604020202020204" pitchFamily="34" charset="0"/>
              </a:rPr>
              <a:t>Youth with a parent who – </a:t>
            </a:r>
          </a:p>
          <a:p>
            <a:pPr marL="739775" lvl="1" indent="-514350">
              <a:buFont typeface="+mj-lt"/>
              <a:buAutoNum type="romanLcPeriod"/>
            </a:pPr>
            <a:r>
              <a:rPr lang="en-US" sz="2000" dirty="0">
                <a:latin typeface="Arial" panose="020B0604020202020204" pitchFamily="34" charset="0"/>
                <a:cs typeface="Arial" panose="020B0604020202020204" pitchFamily="34" charset="0"/>
              </a:rPr>
              <a:t>is an active-duty member of the armed forces (as such term is defined in section 101(a)(4) of title 10, U.S.C.); and </a:t>
            </a:r>
          </a:p>
          <a:p>
            <a:pPr marL="739775" lvl="1" indent="-514350">
              <a:buFont typeface="+mj-lt"/>
              <a:buAutoNum type="romanLcPeriod"/>
            </a:pPr>
            <a:r>
              <a:rPr lang="en-US" sz="2000" dirty="0">
                <a:latin typeface="Arial" panose="020B0604020202020204" pitchFamily="34" charset="0"/>
                <a:cs typeface="Arial" panose="020B0604020202020204" pitchFamily="34" charset="0"/>
              </a:rPr>
              <a:t>is on active duty (as such term is defined in section 101(d)(1) of such title. </a:t>
            </a:r>
          </a:p>
        </p:txBody>
      </p:sp>
      <p:sp>
        <p:nvSpPr>
          <p:cNvPr id="3" name="Title 2">
            <a:extLst>
              <a:ext uri="{FF2B5EF4-FFF2-40B4-BE49-F238E27FC236}">
                <a16:creationId xmlns:a16="http://schemas.microsoft.com/office/drawing/2014/main" id="{04E964A8-BAAF-4EAE-B225-51A8C558EA49}"/>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7)</a:t>
            </a:r>
          </a:p>
        </p:txBody>
      </p:sp>
    </p:spTree>
    <p:extLst>
      <p:ext uri="{BB962C8B-B14F-4D97-AF65-F5344CB8AC3E}">
        <p14:creationId xmlns:p14="http://schemas.microsoft.com/office/powerpoint/2010/main" val="736572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824215-02C9-4E43-89E7-263D3AC51BB1}"/>
              </a:ext>
            </a:extLst>
          </p:cNvPr>
          <p:cNvSpPr>
            <a:spLocks noGrp="1"/>
          </p:cNvSpPr>
          <p:nvPr>
            <p:ph idx="1"/>
          </p:nvPr>
        </p:nvSpPr>
        <p:spPr/>
        <p:txBody>
          <a:bodyPr/>
          <a:lstStyle/>
          <a:p>
            <a:pPr marL="0" indent="0">
              <a:buNone/>
            </a:pPr>
            <a:r>
              <a:rPr lang="en-US" sz="2400" dirty="0">
                <a:latin typeface="Arial" panose="020B0604020202020204" pitchFamily="34" charset="0"/>
                <a:cs typeface="Arial" panose="020B0604020202020204" pitchFamily="34" charset="0"/>
              </a:rPr>
              <a:t>The following video was created by the </a:t>
            </a:r>
            <a:r>
              <a:rPr lang="en-US" sz="2400" dirty="0">
                <a:latin typeface="Arial" panose="020B0604020202020204" pitchFamily="34" charset="0"/>
                <a:cs typeface="Arial" panose="020B0604020202020204" pitchFamily="34" charset="0"/>
                <a:hlinkClick r:id="rId2"/>
              </a:rPr>
              <a:t>California Perkins Joint Special Populations Advisory Committee</a:t>
            </a:r>
            <a:r>
              <a:rPr lang="en-US" sz="2400" dirty="0">
                <a:latin typeface="Arial" panose="020B0604020202020204" pitchFamily="34" charset="0"/>
                <a:cs typeface="Arial" panose="020B0604020202020204" pitchFamily="34" charset="0"/>
              </a:rPr>
              <a:t>.</a:t>
            </a:r>
          </a:p>
          <a:p>
            <a:pPr marL="0" indent="0">
              <a:buNone/>
            </a:pPr>
            <a:r>
              <a:rPr lang="en-US" sz="1800" dirty="0">
                <a:latin typeface="Arial" panose="020B0604020202020204" pitchFamily="34" charset="0"/>
                <a:cs typeface="Arial" panose="020B0604020202020204" pitchFamily="34" charset="0"/>
              </a:rPr>
              <a:t>Link: http://www.jspac.org/ </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Please note that this video is about Perkins IV.  Perkins V has the same categories of special populations with the addition of homeless students, students who have aged out of foster care,  and students with active-duty military parents. </a:t>
            </a:r>
          </a:p>
          <a:p>
            <a:pPr marL="0" indent="0">
              <a:buNone/>
            </a:pPr>
            <a:endParaRPr lang="en-US" sz="1800" dirty="0">
              <a:latin typeface="Arial" panose="020B0604020202020204" pitchFamily="34" charset="0"/>
              <a:cs typeface="Arial" panose="020B0604020202020204" pitchFamily="34" charset="0"/>
              <a:hlinkClick r:id="rId3"/>
            </a:endParaRPr>
          </a:p>
          <a:p>
            <a:pPr marL="0" indent="0">
              <a:buNone/>
            </a:pPr>
            <a:r>
              <a:rPr lang="en-US" dirty="0">
                <a:latin typeface="Arial" panose="020B0604020202020204" pitchFamily="34" charset="0"/>
                <a:cs typeface="Arial" panose="020B0604020202020204" pitchFamily="34" charset="0"/>
                <a:hlinkClick r:id="rId3"/>
              </a:rPr>
              <a:t>Video on special populations in Perkins IV</a:t>
            </a:r>
            <a:endParaRPr lang="en-US"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Link: https://www.youtube.com/watch?v=MH_bgkUkaMA</a:t>
            </a:r>
          </a:p>
          <a:p>
            <a:pPr marL="0" indent="0">
              <a:buNone/>
            </a:pPr>
            <a:endParaRPr lang="en-US" dirty="0"/>
          </a:p>
        </p:txBody>
      </p:sp>
      <p:sp>
        <p:nvSpPr>
          <p:cNvPr id="3" name="Title 2">
            <a:extLst>
              <a:ext uri="{FF2B5EF4-FFF2-40B4-BE49-F238E27FC236}">
                <a16:creationId xmlns:a16="http://schemas.microsoft.com/office/drawing/2014/main" id="{54FA82E1-CED3-4C5F-BDFB-2EF3EF93757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Special Populations 101 Video</a:t>
            </a:r>
          </a:p>
        </p:txBody>
      </p:sp>
    </p:spTree>
    <p:extLst>
      <p:ext uri="{BB962C8B-B14F-4D97-AF65-F5344CB8AC3E}">
        <p14:creationId xmlns:p14="http://schemas.microsoft.com/office/powerpoint/2010/main" val="2849926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6DB05C-2F53-4E4A-AD98-981195E3361C}"/>
              </a:ext>
            </a:extLst>
          </p:cNvPr>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Community Colleges develop a local application to use the basic grant funds, based on a comprehensive needs assessment, focusing on 6 required activities. </a:t>
            </a:r>
          </a:p>
          <a:p>
            <a:pPr marL="0" indent="0">
              <a:buNone/>
            </a:pPr>
            <a:r>
              <a:rPr lang="en-US" dirty="0">
                <a:latin typeface="Arial" panose="020B0604020202020204" pitchFamily="34" charset="0"/>
                <a:cs typeface="Arial" panose="020B0604020202020204" pitchFamily="34" charset="0"/>
              </a:rPr>
              <a:t>Development of the needs assessment and application must include input from a variety of stakeholders, including representatives of special populations;  and representatives of agencies serving out-of-school youth, homeless children and youth, and at-risk youth. </a:t>
            </a:r>
          </a:p>
        </p:txBody>
      </p:sp>
      <p:sp>
        <p:nvSpPr>
          <p:cNvPr id="3" name="Title 2">
            <a:extLst>
              <a:ext uri="{FF2B5EF4-FFF2-40B4-BE49-F238E27FC236}">
                <a16:creationId xmlns:a16="http://schemas.microsoft.com/office/drawing/2014/main" id="{0BA79D18-DAD1-43DC-8D7A-D3DEF27052A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Perkins V Local Basic Grant</a:t>
            </a:r>
          </a:p>
        </p:txBody>
      </p:sp>
    </p:spTree>
    <p:extLst>
      <p:ext uri="{BB962C8B-B14F-4D97-AF65-F5344CB8AC3E}">
        <p14:creationId xmlns:p14="http://schemas.microsoft.com/office/powerpoint/2010/main" val="1410535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FDEB5D-2977-481E-842E-EEE465EB303B}"/>
              </a:ext>
            </a:extLst>
          </p:cNvPr>
          <p:cNvSpPr>
            <a:spLocks noGrp="1"/>
          </p:cNvSpPr>
          <p:nvPr>
            <p:ph idx="1"/>
          </p:nvPr>
        </p:nvSpPr>
        <p:spPr/>
        <p:txBody>
          <a:bodyPr>
            <a:normAutofit/>
          </a:bodyPr>
          <a:lstStyle/>
          <a:p>
            <a:pPr marL="0" indent="0">
              <a:spcBef>
                <a:spcPts val="0"/>
              </a:spcBef>
              <a:spcAft>
                <a:spcPts val="600"/>
              </a:spcAft>
              <a:buNone/>
            </a:pPr>
            <a:r>
              <a:rPr lang="en-US" sz="2400" dirty="0">
                <a:latin typeface="Arial" panose="020B0604020202020204" pitchFamily="34" charset="0"/>
                <a:cs typeface="Arial" panose="020B0604020202020204" pitchFamily="34" charset="0"/>
              </a:rPr>
              <a:t>The local application must describe how the community college will</a:t>
            </a:r>
          </a:p>
          <a:p>
            <a:pPr>
              <a:spcBef>
                <a:spcPts val="0"/>
              </a:spcBef>
              <a:spcAft>
                <a:spcPts val="600"/>
              </a:spcAft>
            </a:pPr>
            <a:r>
              <a:rPr lang="en-US" sz="2400" dirty="0">
                <a:latin typeface="Arial" panose="020B0604020202020204" pitchFamily="34" charset="0"/>
                <a:cs typeface="Arial" panose="020B0604020202020204" pitchFamily="34" charset="0"/>
              </a:rPr>
              <a:t>Provide activities to prepare special populations for high-skill, high-wage, or in-demand industry sectors or occupations that will lead to self-sufficiency</a:t>
            </a:r>
          </a:p>
          <a:p>
            <a:pPr>
              <a:spcBef>
                <a:spcPts val="0"/>
              </a:spcBef>
              <a:spcAft>
                <a:spcPts val="600"/>
              </a:spcAft>
            </a:pPr>
            <a:r>
              <a:rPr lang="en-US" sz="2400" dirty="0">
                <a:latin typeface="Arial" panose="020B0604020202020204" pitchFamily="34" charset="0"/>
                <a:cs typeface="Arial" panose="020B0604020202020204" pitchFamily="34" charset="0"/>
              </a:rPr>
              <a:t>Prepare CTE participants for non-traditional fields</a:t>
            </a:r>
          </a:p>
          <a:p>
            <a:pPr>
              <a:spcBef>
                <a:spcPts val="0"/>
              </a:spcBef>
              <a:spcAft>
                <a:spcPts val="600"/>
              </a:spcAft>
            </a:pPr>
            <a:r>
              <a:rPr lang="en-US" sz="2400" dirty="0">
                <a:latin typeface="Arial" panose="020B0604020202020204" pitchFamily="34" charset="0"/>
                <a:cs typeface="Arial" panose="020B0604020202020204" pitchFamily="34" charset="0"/>
              </a:rPr>
              <a:t>Provide equal access for special populations to CTE courses, programs and programs of study</a:t>
            </a:r>
          </a:p>
          <a:p>
            <a:pPr>
              <a:spcBef>
                <a:spcPts val="0"/>
              </a:spcBef>
              <a:spcAft>
                <a:spcPts val="600"/>
              </a:spcAft>
            </a:pPr>
            <a:r>
              <a:rPr lang="en-US" sz="2400" dirty="0">
                <a:latin typeface="Arial" panose="020B0604020202020204" pitchFamily="34" charset="0"/>
                <a:cs typeface="Arial" panose="020B0604020202020204" pitchFamily="34" charset="0"/>
              </a:rPr>
              <a:t>Ensure that members of special populations will not be discriminated against on the basis of their status as members of special populations.</a:t>
            </a:r>
          </a:p>
        </p:txBody>
      </p:sp>
      <p:sp>
        <p:nvSpPr>
          <p:cNvPr id="3" name="Title 2">
            <a:extLst>
              <a:ext uri="{FF2B5EF4-FFF2-40B4-BE49-F238E27FC236}">
                <a16:creationId xmlns:a16="http://schemas.microsoft.com/office/drawing/2014/main" id="{30E44CCF-5E1B-40D1-A039-298F4B6FAEC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Plan for special populations</a:t>
            </a:r>
          </a:p>
        </p:txBody>
      </p:sp>
    </p:spTree>
    <p:extLst>
      <p:ext uri="{BB962C8B-B14F-4D97-AF65-F5344CB8AC3E}">
        <p14:creationId xmlns:p14="http://schemas.microsoft.com/office/powerpoint/2010/main" val="3979201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FB9AB9-63F1-49A3-901B-921B145BE08B}"/>
              </a:ext>
            </a:extLst>
          </p:cNvPr>
          <p:cNvSpPr>
            <a:spLocks noGrp="1"/>
          </p:cNvSpPr>
          <p:nvPr>
            <p:ph idx="1"/>
          </p:nvPr>
        </p:nvSpPr>
        <p:spPr/>
        <p:txBody>
          <a:bodyPr>
            <a:normAutofit fontScale="85000" lnSpcReduction="20000"/>
          </a:bodyPr>
          <a:lstStyle/>
          <a:p>
            <a:pPr marL="0" indent="0">
              <a:buNone/>
            </a:pPr>
            <a:r>
              <a:rPr lang="en-US" dirty="0">
                <a:latin typeface="Arial" panose="020B0604020202020204" pitchFamily="34" charset="0"/>
                <a:cs typeface="Arial" panose="020B0604020202020204" pitchFamily="34" charset="0"/>
              </a:rPr>
              <a:t>The Act requires continual meaningful progress toward improving the performance of students, including those with special populations.</a:t>
            </a:r>
          </a:p>
          <a:p>
            <a:pPr marL="0" indent="0">
              <a:buNone/>
            </a:pPr>
            <a:r>
              <a:rPr lang="en-US" dirty="0">
                <a:latin typeface="Arial" panose="020B0604020202020204" pitchFamily="34" charset="0"/>
                <a:cs typeface="Arial" panose="020B0604020202020204" pitchFamily="34" charset="0"/>
              </a:rPr>
              <a:t>The performance of Perkins IV has been measured by six core indicators, which are reported for each college and the state.</a:t>
            </a:r>
          </a:p>
          <a:p>
            <a:pPr marL="0" indent="0">
              <a:buNone/>
            </a:pPr>
            <a:endParaRPr lang="en-US" dirty="0">
              <a:latin typeface="Arial" panose="020B0604020202020204" pitchFamily="34" charset="0"/>
              <a:cs typeface="Arial" panose="020B0604020202020204" pitchFamily="34" charset="0"/>
            </a:endParaRPr>
          </a:p>
          <a:p>
            <a:pPr marL="514350" indent="-514350">
              <a:buFont typeface="+mj-lt"/>
              <a:buAutoNum type="arabicPeriod"/>
            </a:pPr>
            <a:r>
              <a:rPr lang="en-US" dirty="0">
                <a:latin typeface="Arial" panose="020B0604020202020204" pitchFamily="34" charset="0"/>
                <a:cs typeface="Arial" panose="020B0604020202020204" pitchFamily="34" charset="0"/>
              </a:rPr>
              <a:t>Technical Skill Attainment </a:t>
            </a:r>
          </a:p>
          <a:p>
            <a:pPr marL="514350" indent="-514350">
              <a:buFont typeface="+mj-lt"/>
              <a:buAutoNum type="arabicPeriod"/>
            </a:pPr>
            <a:r>
              <a:rPr lang="en-US" dirty="0">
                <a:latin typeface="Arial" panose="020B0604020202020204" pitchFamily="34" charset="0"/>
                <a:cs typeface="Arial" panose="020B0604020202020204" pitchFamily="34" charset="0"/>
              </a:rPr>
              <a:t>Credential, Certificate, or Degree Attainment </a:t>
            </a:r>
          </a:p>
          <a:p>
            <a:pPr marL="514350" indent="-514350">
              <a:buFont typeface="+mj-lt"/>
              <a:buAutoNum type="arabicPeriod"/>
            </a:pPr>
            <a:r>
              <a:rPr lang="en-US" dirty="0">
                <a:latin typeface="Arial" panose="020B0604020202020204" pitchFamily="34" charset="0"/>
                <a:cs typeface="Arial" panose="020B0604020202020204" pitchFamily="34" charset="0"/>
              </a:rPr>
              <a:t>Student Retention or Transfer</a:t>
            </a:r>
          </a:p>
          <a:p>
            <a:pPr marL="514350" indent="-514350">
              <a:buFont typeface="+mj-lt"/>
              <a:buAutoNum type="arabicPeriod"/>
            </a:pPr>
            <a:r>
              <a:rPr lang="en-US" dirty="0">
                <a:latin typeface="Arial" panose="020B0604020202020204" pitchFamily="34" charset="0"/>
                <a:cs typeface="Arial" panose="020B0604020202020204" pitchFamily="34" charset="0"/>
              </a:rPr>
              <a:t>Student Placement in Employment</a:t>
            </a:r>
          </a:p>
          <a:p>
            <a:pPr marL="514350" indent="-514350">
              <a:buFont typeface="+mj-lt"/>
              <a:buAutoNum type="arabicPeriod"/>
            </a:pPr>
            <a:r>
              <a:rPr lang="en-US" dirty="0">
                <a:latin typeface="Arial" panose="020B0604020202020204" pitchFamily="34" charset="0"/>
                <a:cs typeface="Arial" panose="020B0604020202020204" pitchFamily="34" charset="0"/>
              </a:rPr>
              <a:t>Nontraditional Participation</a:t>
            </a:r>
          </a:p>
          <a:p>
            <a:pPr marL="514350" indent="-514350">
              <a:buFont typeface="+mj-lt"/>
              <a:buAutoNum type="arabicPeriod"/>
            </a:pPr>
            <a:r>
              <a:rPr lang="en-US" dirty="0">
                <a:latin typeface="Arial" panose="020B0604020202020204" pitchFamily="34" charset="0"/>
                <a:cs typeface="Arial" panose="020B0604020202020204" pitchFamily="34" charset="0"/>
              </a:rPr>
              <a:t>Nontraditional Completion</a:t>
            </a:r>
          </a:p>
        </p:txBody>
      </p:sp>
      <p:sp>
        <p:nvSpPr>
          <p:cNvPr id="3" name="Title 2">
            <a:extLst>
              <a:ext uri="{FF2B5EF4-FFF2-40B4-BE49-F238E27FC236}">
                <a16:creationId xmlns:a16="http://schemas.microsoft.com/office/drawing/2014/main" id="{DDE93C96-72EC-43A8-9AD7-CF1F2C26265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Performance Indicators</a:t>
            </a:r>
          </a:p>
        </p:txBody>
      </p:sp>
    </p:spTree>
    <p:extLst>
      <p:ext uri="{BB962C8B-B14F-4D97-AF65-F5344CB8AC3E}">
        <p14:creationId xmlns:p14="http://schemas.microsoft.com/office/powerpoint/2010/main" val="299811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47E4B8-6037-4B62-8187-E00DF3782C7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Perkins IV Data</a:t>
            </a:r>
          </a:p>
        </p:txBody>
      </p:sp>
      <p:sp>
        <p:nvSpPr>
          <p:cNvPr id="2" name="Content Placeholder 1">
            <a:extLst>
              <a:ext uri="{FF2B5EF4-FFF2-40B4-BE49-F238E27FC236}">
                <a16:creationId xmlns:a16="http://schemas.microsoft.com/office/drawing/2014/main" id="{8A14A9F4-71D3-4E03-9095-DD570BA68D1A}"/>
              </a:ext>
            </a:extLst>
          </p:cNvPr>
          <p:cNvSpPr>
            <a:spLocks noGrp="1"/>
          </p:cNvSpPr>
          <p:nvPr>
            <p:ph idx="1"/>
          </p:nvPr>
        </p:nvSpPr>
        <p:spPr>
          <a:xfrm>
            <a:off x="628650" y="1761205"/>
            <a:ext cx="7886700" cy="2574128"/>
          </a:xfrm>
        </p:spPr>
        <p:txBody>
          <a:bodyPr/>
          <a:lstStyle/>
          <a:p>
            <a:pPr marL="0" indent="0">
              <a:buNone/>
            </a:pPr>
            <a:r>
              <a:rPr lang="en-US" dirty="0">
                <a:latin typeface="Arial" panose="020B0604020202020204" pitchFamily="34" charset="0"/>
                <a:cs typeface="Arial" panose="020B0604020202020204" pitchFamily="34" charset="0"/>
              </a:rPr>
              <a:t>Perkins data by community college as well as state summaries may be accessed on </a:t>
            </a:r>
          </a:p>
          <a:p>
            <a:pPr marL="0" indent="0">
              <a:buNone/>
            </a:pPr>
            <a:r>
              <a:rPr lang="en-US" dirty="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hlinkClick r:id="rId2"/>
              </a:rPr>
              <a:t>NC Perkins Data Portal</a:t>
            </a:r>
            <a:r>
              <a:rPr lang="en-US" dirty="0">
                <a:latin typeface="Arial" panose="020B0604020202020204" pitchFamily="34" charset="0"/>
                <a:cs typeface="Arial" panose="020B0604020202020204" pitchFamily="34" charset="0"/>
              </a:rPr>
              <a:t>.</a:t>
            </a:r>
          </a:p>
          <a:p>
            <a:pPr marL="0" indent="0">
              <a:buNone/>
            </a:pPr>
            <a:r>
              <a:rPr lang="en-US" sz="2000" dirty="0">
                <a:latin typeface="Arial" panose="020B0604020202020204" pitchFamily="34" charset="0"/>
                <a:cs typeface="Arial" panose="020B0604020202020204" pitchFamily="34" charset="0"/>
              </a:rPr>
              <a:t>link: https://www.ncperkins.org/data/</a:t>
            </a:r>
          </a:p>
          <a:p>
            <a:pPr marL="0" indent="0">
              <a:buNone/>
            </a:pPr>
            <a:endParaRPr lang="en-US" dirty="0"/>
          </a:p>
        </p:txBody>
      </p:sp>
      <p:pic>
        <p:nvPicPr>
          <p:cNvPr id="4" name="Picture 3" descr="Picture of an example of data from the ncperkins dot org website">
            <a:extLst>
              <a:ext uri="{FF2B5EF4-FFF2-40B4-BE49-F238E27FC236}">
                <a16:creationId xmlns:a16="http://schemas.microsoft.com/office/drawing/2014/main" id="{97A2DE74-05E4-4696-9A9C-F76B50FA16C1}"/>
              </a:ext>
            </a:extLst>
          </p:cNvPr>
          <p:cNvPicPr>
            <a:picLocks noChangeAspect="1"/>
          </p:cNvPicPr>
          <p:nvPr/>
        </p:nvPicPr>
        <p:blipFill>
          <a:blip r:embed="rId3"/>
          <a:stretch>
            <a:fillRect/>
          </a:stretch>
        </p:blipFill>
        <p:spPr>
          <a:xfrm rot="1145951">
            <a:off x="4715533" y="2911592"/>
            <a:ext cx="3527629" cy="3154898"/>
          </a:xfrm>
          <a:prstGeom prst="rect">
            <a:avLst/>
          </a:prstGeom>
          <a:ln>
            <a:solidFill>
              <a:schemeClr val="tx1"/>
            </a:solidFill>
          </a:ln>
        </p:spPr>
      </p:pic>
    </p:spTree>
    <p:extLst>
      <p:ext uri="{BB962C8B-B14F-4D97-AF65-F5344CB8AC3E}">
        <p14:creationId xmlns:p14="http://schemas.microsoft.com/office/powerpoint/2010/main" val="3290840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01D516-A2E1-4825-A048-8C443B9CE3DD}"/>
              </a:ext>
            </a:extLst>
          </p:cNvPr>
          <p:cNvSpPr>
            <a:spLocks noGrp="1"/>
          </p:cNvSpPr>
          <p:nvPr>
            <p:ph idx="1"/>
          </p:nvPr>
        </p:nvSpPr>
        <p:spPr/>
        <p:txBody>
          <a:bodyPr>
            <a:normAutofit fontScale="77500" lnSpcReduction="20000"/>
          </a:bodyPr>
          <a:lstStyle/>
          <a:p>
            <a:pPr marL="0" indent="0">
              <a:spcBef>
                <a:spcPts val="0"/>
              </a:spcBef>
              <a:spcAft>
                <a:spcPts val="1200"/>
              </a:spcAft>
              <a:buNone/>
            </a:pPr>
            <a:r>
              <a:rPr lang="en-US" dirty="0">
                <a:latin typeface="Arial" panose="020B0604020202020204" pitchFamily="34" charset="0"/>
                <a:cs typeface="Arial" panose="020B0604020202020204" pitchFamily="34" charset="0"/>
              </a:rPr>
              <a:t>Perkins V reduces the postsecondary performance indicators to three (starting in 2020-21)</a:t>
            </a:r>
          </a:p>
          <a:p>
            <a:pPr marL="514350" indent="-514350">
              <a:spcBef>
                <a:spcPts val="0"/>
              </a:spcBef>
              <a:spcAft>
                <a:spcPts val="1200"/>
              </a:spcAft>
              <a:buFont typeface="+mj-lt"/>
              <a:buAutoNum type="arabicPeriod"/>
            </a:pPr>
            <a:r>
              <a:rPr lang="en-US" dirty="0">
                <a:latin typeface="Arial" panose="020B0604020202020204" pitchFamily="34" charset="0"/>
                <a:cs typeface="Arial" panose="020B0604020202020204" pitchFamily="34" charset="0"/>
              </a:rPr>
              <a:t>The percentage of CTE concentrators who, during the second quarter after program completion, remain enrolled in postsecondary education, are in advanced training, military service, or a service program under the National and Community Service Act, are volunteers in the Peace Corps, or are placed or retained in employment</a:t>
            </a:r>
          </a:p>
          <a:p>
            <a:pPr marL="514350" indent="-514350">
              <a:spcBef>
                <a:spcPts val="0"/>
              </a:spcBef>
              <a:spcAft>
                <a:spcPts val="1200"/>
              </a:spcAft>
              <a:buFont typeface="+mj-lt"/>
              <a:buAutoNum type="arabicPeriod"/>
            </a:pPr>
            <a:r>
              <a:rPr lang="en-US" dirty="0">
                <a:latin typeface="Arial" panose="020B0604020202020204" pitchFamily="34" charset="0"/>
                <a:cs typeface="Arial" panose="020B0604020202020204" pitchFamily="34" charset="0"/>
              </a:rPr>
              <a:t>The percentage of CTE concentrators who received a recognized postsecondary credential during participation in or within one year of program completion</a:t>
            </a:r>
          </a:p>
          <a:p>
            <a:pPr marL="514350" indent="-514350">
              <a:spcBef>
                <a:spcPts val="0"/>
              </a:spcBef>
              <a:spcAft>
                <a:spcPts val="1200"/>
              </a:spcAft>
              <a:buFont typeface="+mj-lt"/>
              <a:buAutoNum type="arabicPeriod"/>
            </a:pPr>
            <a:r>
              <a:rPr lang="en-US" dirty="0">
                <a:latin typeface="Arial" panose="020B0604020202020204" pitchFamily="34" charset="0"/>
                <a:cs typeface="Arial" panose="020B0604020202020204" pitchFamily="34" charset="0"/>
              </a:rPr>
              <a:t>The percentage of CTE concentrators in CTE programs and programs of study that lead to gender nontraditional fields</a:t>
            </a:r>
          </a:p>
        </p:txBody>
      </p:sp>
      <p:sp>
        <p:nvSpPr>
          <p:cNvPr id="3" name="Title 2">
            <a:extLst>
              <a:ext uri="{FF2B5EF4-FFF2-40B4-BE49-F238E27FC236}">
                <a16:creationId xmlns:a16="http://schemas.microsoft.com/office/drawing/2014/main" id="{79CA10CC-5B56-4468-9648-73F224B449A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Perkins V Indicators</a:t>
            </a:r>
          </a:p>
        </p:txBody>
      </p:sp>
    </p:spTree>
    <p:extLst>
      <p:ext uri="{BB962C8B-B14F-4D97-AF65-F5344CB8AC3E}">
        <p14:creationId xmlns:p14="http://schemas.microsoft.com/office/powerpoint/2010/main" val="621721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6FD706-FB74-4E7A-9D3B-996A25DB9BB5}"/>
              </a:ext>
            </a:extLst>
          </p:cNvPr>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66% of Perkins funds - Department of Public Instruction for secondary CTE programs. State Board of Education administers CTE in NC. </a:t>
            </a:r>
          </a:p>
          <a:p>
            <a:r>
              <a:rPr lang="en-US" dirty="0">
                <a:latin typeface="Arial" panose="020B0604020202020204" pitchFamily="34" charset="0"/>
                <a:cs typeface="Arial" panose="020B0604020202020204" pitchFamily="34" charset="0"/>
              </a:rPr>
              <a:t>34% of Perkins funds - NC Community College System (NCCCS) for postsecondary CTE programs, </a:t>
            </a:r>
          </a:p>
          <a:p>
            <a:r>
              <a:rPr lang="en-US" dirty="0">
                <a:latin typeface="Arial" panose="020B0604020202020204" pitchFamily="34" charset="0"/>
                <a:cs typeface="Arial" panose="020B0604020202020204" pitchFamily="34" charset="0"/>
              </a:rPr>
              <a:t>Postsecondary funds are distributed 85% to colleges, 10% to leadership projects, and 5% for administration.</a:t>
            </a:r>
          </a:p>
          <a:p>
            <a:pPr marL="0" indent="0">
              <a:spcBef>
                <a:spcPts val="0"/>
              </a:spcBef>
              <a:spcAft>
                <a:spcPts val="1200"/>
              </a:spcAft>
              <a:buNone/>
            </a:pPr>
            <a:endParaRPr lang="en-US" dirty="0">
              <a:latin typeface="Arial" panose="020B0604020202020204" pitchFamily="34" charset="0"/>
              <a:cs typeface="Arial" panose="020B0604020202020204" pitchFamily="34" charset="0"/>
            </a:endParaRPr>
          </a:p>
          <a:p>
            <a:pPr marL="0" indent="0">
              <a:spcBef>
                <a:spcPts val="0"/>
              </a:spcBef>
              <a:spcAft>
                <a:spcPts val="1200"/>
              </a:spcAft>
              <a:buNone/>
            </a:pPr>
            <a:r>
              <a:rPr lang="en-US" dirty="0">
                <a:latin typeface="Arial" panose="020B0604020202020204" pitchFamily="34" charset="0"/>
                <a:cs typeface="Arial" panose="020B0604020202020204" pitchFamily="34" charset="0"/>
              </a:rPr>
              <a:t>Total amount distributed to NC Community Colleges in 2018-19 was about $11 million. </a:t>
            </a:r>
          </a:p>
          <a:p>
            <a:pPr marL="0" indent="0">
              <a:spcBef>
                <a:spcPts val="0"/>
              </a:spcBef>
              <a:spcAft>
                <a:spcPts val="1200"/>
              </a:spcAft>
              <a:buNone/>
            </a:pPr>
            <a:r>
              <a:rPr lang="en-US" dirty="0">
                <a:latin typeface="Arial" panose="020B0604020202020204" pitchFamily="34" charset="0"/>
                <a:cs typeface="Arial" panose="020B0604020202020204" pitchFamily="34" charset="0"/>
              </a:rPr>
              <a:t>Funds are allocated based on each college’s number of Pell &amp; BIA grant recipients enrolled in CTE Programs.</a:t>
            </a:r>
          </a:p>
        </p:txBody>
      </p:sp>
      <p:sp>
        <p:nvSpPr>
          <p:cNvPr id="3" name="Title 2">
            <a:extLst>
              <a:ext uri="{FF2B5EF4-FFF2-40B4-BE49-F238E27FC236}">
                <a16:creationId xmlns:a16="http://schemas.microsoft.com/office/drawing/2014/main" id="{5BB871F7-5617-48DB-94D8-3AE3F4F26C24}"/>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Grant distribution in NC</a:t>
            </a:r>
          </a:p>
        </p:txBody>
      </p:sp>
    </p:spTree>
    <p:extLst>
      <p:ext uri="{BB962C8B-B14F-4D97-AF65-F5344CB8AC3E}">
        <p14:creationId xmlns:p14="http://schemas.microsoft.com/office/powerpoint/2010/main" val="2303734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823FAB-F2C7-4E27-9C0B-0B604DEB8ECD}"/>
              </a:ext>
            </a:extLst>
          </p:cNvPr>
          <p:cNvSpPr>
            <a:spLocks noGrp="1"/>
          </p:cNvSpPr>
          <p:nvPr>
            <p:ph idx="1"/>
          </p:nvPr>
        </p:nvSpPr>
        <p:spPr/>
        <p:txBody>
          <a:bodyPr>
            <a:noAutofit/>
          </a:bodyPr>
          <a:lstStyle/>
          <a:p>
            <a:pPr marL="0" indent="0">
              <a:buNone/>
            </a:pPr>
            <a:r>
              <a:rPr lang="en-US" sz="2400" dirty="0">
                <a:latin typeface="Arial" panose="020B0604020202020204" pitchFamily="34" charset="0"/>
                <a:cs typeface="Arial" panose="020B0604020202020204" pitchFamily="34" charset="0"/>
              </a:rPr>
              <a:t>Perkins V requires state and local recipients to disaggregate performance indicator data by program or career cluster and by gender, race/ethnicity, each of the special population groups and migrant students (per section 1111(h)(1)(C)(ii) of ESEA of 1965) for every performance measure. Further, state and local recipients must report the actual levels of performance for each of the special population subgroups; and identify and quantify any disparities or gaps in performance on the levels of performance between any subgroup and the performance of all CTE concentrators.</a:t>
            </a:r>
          </a:p>
          <a:p>
            <a:pPr marL="225425" lvl="1" indent="0">
              <a:buNone/>
            </a:pPr>
            <a:r>
              <a:rPr lang="en-US" sz="2000" dirty="0">
                <a:latin typeface="Arial" panose="020B0604020202020204" pitchFamily="34" charset="0"/>
                <a:cs typeface="Arial" panose="020B0604020202020204" pitchFamily="34" charset="0"/>
              </a:rPr>
              <a:t>* This means community colleges will need to request data around special populations from its students.</a:t>
            </a:r>
          </a:p>
        </p:txBody>
      </p:sp>
      <p:sp>
        <p:nvSpPr>
          <p:cNvPr id="3" name="Title 2">
            <a:extLst>
              <a:ext uri="{FF2B5EF4-FFF2-40B4-BE49-F238E27FC236}">
                <a16:creationId xmlns:a16="http://schemas.microsoft.com/office/drawing/2014/main" id="{CC7E22BD-350E-409C-85F6-2010ED95A7F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Data disaggregation</a:t>
            </a:r>
          </a:p>
        </p:txBody>
      </p:sp>
    </p:spTree>
    <p:extLst>
      <p:ext uri="{BB962C8B-B14F-4D97-AF65-F5344CB8AC3E}">
        <p14:creationId xmlns:p14="http://schemas.microsoft.com/office/powerpoint/2010/main" val="4227402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812553-6943-4AC6-972B-833AED6192F6}"/>
              </a:ext>
            </a:extLst>
          </p:cNvPr>
          <p:cNvSpPr>
            <a:spLocks noGrp="1"/>
          </p:cNvSpPr>
          <p:nvPr>
            <p:ph idx="1"/>
          </p:nvPr>
        </p:nvSpPr>
        <p:spPr/>
        <p:txBody>
          <a:bodyPr>
            <a:normAutofit fontScale="92500"/>
          </a:bodyPr>
          <a:lstStyle/>
          <a:p>
            <a:pPr marL="0" indent="0">
              <a:spcBef>
                <a:spcPts val="0"/>
              </a:spcBef>
              <a:spcAft>
                <a:spcPts val="1200"/>
              </a:spcAft>
              <a:buNone/>
            </a:pPr>
            <a:r>
              <a:rPr lang="en-US" sz="2400" dirty="0">
                <a:latin typeface="Arial" panose="020B0604020202020204" pitchFamily="34" charset="0"/>
                <a:cs typeface="Arial" panose="020B0604020202020204" pitchFamily="34" charset="0"/>
              </a:rPr>
              <a:t>The United States Office of Civil Rights oversees the MOA  compliance programs of state agencies that administer Perkins grants. </a:t>
            </a:r>
          </a:p>
          <a:p>
            <a:pPr marL="0" indent="0">
              <a:spcBef>
                <a:spcPts val="0"/>
              </a:spcBef>
              <a:spcAft>
                <a:spcPts val="1200"/>
              </a:spcAft>
              <a:buNone/>
            </a:pPr>
            <a:r>
              <a:rPr lang="en-US" sz="2400" dirty="0">
                <a:latin typeface="Arial" panose="020B0604020202020204" pitchFamily="34" charset="0"/>
                <a:cs typeface="Arial" panose="020B0604020202020204" pitchFamily="34" charset="0"/>
              </a:rPr>
              <a:t>The purpose is to ensure that all students, regardless of race, color, national origin, sex, or disability, have equal access to high-quality career and technical education programs.</a:t>
            </a:r>
          </a:p>
          <a:p>
            <a:pPr marL="0" indent="0">
              <a:spcAft>
                <a:spcPts val="1200"/>
              </a:spcAft>
              <a:buNone/>
            </a:pPr>
            <a:r>
              <a:rPr lang="en-US" sz="2400" dirty="0">
                <a:latin typeface="Arial" panose="020B0604020202020204" pitchFamily="34" charset="0"/>
                <a:cs typeface="Arial" panose="020B0604020202020204" pitchFamily="34" charset="0"/>
              </a:rPr>
              <a:t>The CTE Team at NCCCS conducts two college reviews per year. Colleges are monitored until all corrections are made. </a:t>
            </a:r>
          </a:p>
          <a:p>
            <a:pPr marL="0" indent="0">
              <a:buNone/>
            </a:pPr>
            <a:r>
              <a:rPr lang="en-US" sz="2400" dirty="0">
                <a:latin typeface="Arial" panose="020B0604020202020204" pitchFamily="34" charset="0"/>
                <a:cs typeface="Arial" panose="020B0604020202020204" pitchFamily="34" charset="0"/>
              </a:rPr>
              <a:t>Additional information can be found on the </a:t>
            </a:r>
            <a:r>
              <a:rPr lang="en-US" sz="2400" dirty="0">
                <a:latin typeface="Arial" panose="020B0604020202020204" pitchFamily="34" charset="0"/>
                <a:cs typeface="Arial" panose="020B0604020202020204" pitchFamily="34" charset="0"/>
                <a:hlinkClick r:id="rId2"/>
              </a:rPr>
              <a:t>US OCR website</a:t>
            </a:r>
            <a:endParaRPr lang="en-US" sz="2400" dirty="0">
              <a:latin typeface="Arial" panose="020B0604020202020204" pitchFamily="34" charset="0"/>
              <a:cs typeface="Arial" panose="020B0604020202020204" pitchFamily="34" charset="0"/>
            </a:endParaRPr>
          </a:p>
          <a:p>
            <a:pPr marL="0" indent="0">
              <a:buNone/>
            </a:pPr>
            <a:r>
              <a:rPr lang="en-US" sz="1500" dirty="0">
                <a:latin typeface="Arial" panose="020B0604020202020204" pitchFamily="34" charset="0"/>
                <a:cs typeface="Arial" panose="020B0604020202020204" pitchFamily="34" charset="0"/>
              </a:rPr>
              <a:t>Link: https://www2.ed.gov/about/offices/list/ocr/frontpage/faq/rr/policyguidance/moa.html </a:t>
            </a:r>
          </a:p>
        </p:txBody>
      </p:sp>
      <p:sp>
        <p:nvSpPr>
          <p:cNvPr id="3" name="Title 2">
            <a:extLst>
              <a:ext uri="{FF2B5EF4-FFF2-40B4-BE49-F238E27FC236}">
                <a16:creationId xmlns:a16="http://schemas.microsoft.com/office/drawing/2014/main" id="{0BB73456-1108-4ADA-B92E-E4C05531BC5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Methods of Administration (MOA)</a:t>
            </a:r>
          </a:p>
        </p:txBody>
      </p:sp>
    </p:spTree>
    <p:extLst>
      <p:ext uri="{BB962C8B-B14F-4D97-AF65-F5344CB8AC3E}">
        <p14:creationId xmlns:p14="http://schemas.microsoft.com/office/powerpoint/2010/main" val="120349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147D93-3EBF-4B7D-9807-4B2781957377}"/>
              </a:ext>
            </a:extLst>
          </p:cNvPr>
          <p:cNvSpPr>
            <a:spLocks noGrp="1"/>
          </p:cNvSpPr>
          <p:nvPr>
            <p:ph idx="1"/>
          </p:nvPr>
        </p:nvSpPr>
        <p:spPr>
          <a:xfrm>
            <a:off x="628650" y="1678194"/>
            <a:ext cx="7886700" cy="4927002"/>
          </a:xfrm>
        </p:spPr>
        <p:txBody>
          <a:bodyPr>
            <a:normAutofit fontScale="55000" lnSpcReduction="20000"/>
          </a:bodyPr>
          <a:lstStyle/>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hlinkClick r:id="rId2"/>
              </a:rPr>
              <a:t>NC Community College Perkins</a:t>
            </a:r>
            <a:br>
              <a:rPr lang="en-US" sz="3400" b="1" dirty="0">
                <a:latin typeface="Arial" panose="020B0604020202020204" pitchFamily="34" charset="0"/>
                <a:cs typeface="Arial" panose="020B0604020202020204" pitchFamily="34" charset="0"/>
              </a:rPr>
            </a:br>
            <a:r>
              <a:rPr lang="en-US" sz="3400" b="1" dirty="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Link: https://www.ncperkins.org/</a:t>
            </a:r>
          </a:p>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rPr>
              <a:t>Dr. Bob Witchger	</a:t>
            </a:r>
            <a:r>
              <a:rPr lang="en-US" dirty="0">
                <a:latin typeface="Arial" panose="020B0604020202020204" pitchFamily="34" charset="0"/>
                <a:cs typeface="Arial" panose="020B0604020202020204" pitchFamily="34" charset="0"/>
              </a:rPr>
              <a:t>Director, Career &amp; Technical Education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WitchgerB@nccommunitycolleges.edu	919-807-7126</a:t>
            </a:r>
          </a:p>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rPr>
              <a:t>Dr. Tony R. Reggi</a:t>
            </a:r>
            <a:r>
              <a:rPr lang="en-US" dirty="0">
                <a:latin typeface="Arial" panose="020B0604020202020204" pitchFamily="34" charset="0"/>
                <a:cs typeface="Arial" panose="020B0604020202020204" pitchFamily="34" charset="0"/>
              </a:rPr>
              <a:t>	Coordinator, Career &amp; Technical Education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ReggiA@nccommunitycolleges.edu	919-807-7131</a:t>
            </a:r>
          </a:p>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rPr>
              <a:t>Patti Coultas</a:t>
            </a:r>
            <a:r>
              <a:rPr lang="en-US" dirty="0">
                <a:latin typeface="Arial" panose="020B0604020202020204" pitchFamily="34" charset="0"/>
                <a:cs typeface="Arial" panose="020B0604020202020204" pitchFamily="34" charset="0"/>
              </a:rPr>
              <a:t>	Coordinator, Career &amp; Technical Education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CoultasP@nccommunitycolleges.edu	919-807-7130</a:t>
            </a:r>
          </a:p>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rPr>
              <a:t>Chris Droessler</a:t>
            </a:r>
            <a:r>
              <a:rPr lang="en-US" dirty="0">
                <a:latin typeface="Arial" panose="020B0604020202020204" pitchFamily="34" charset="0"/>
                <a:cs typeface="Arial" panose="020B0604020202020204" pitchFamily="34" charset="0"/>
              </a:rPr>
              <a:t>	Coordinator, Career &amp; Technical Education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DroesslerC@nccommunitycolleges.edu	919-807-7068</a:t>
            </a:r>
          </a:p>
          <a:p>
            <a:pPr marL="0" indent="0">
              <a:lnSpc>
                <a:spcPct val="120000"/>
              </a:lnSpc>
              <a:spcAft>
                <a:spcPts val="1200"/>
              </a:spcAft>
              <a:buNone/>
              <a:tabLst>
                <a:tab pos="741363" algn="l"/>
                <a:tab pos="7532688" algn="r"/>
              </a:tabLst>
            </a:pPr>
            <a:r>
              <a:rPr lang="en-US" sz="3400" b="1" dirty="0">
                <a:latin typeface="Arial" panose="020B0604020202020204" pitchFamily="34" charset="0"/>
                <a:cs typeface="Arial" panose="020B0604020202020204" pitchFamily="34" charset="0"/>
              </a:rPr>
              <a:t>Darice McDougald</a:t>
            </a:r>
            <a:r>
              <a:rPr lang="en-US" dirty="0">
                <a:latin typeface="Arial" panose="020B0604020202020204" pitchFamily="34" charset="0"/>
                <a:cs typeface="Arial" panose="020B0604020202020204" pitchFamily="34" charset="0"/>
              </a:rPr>
              <a:t>	CTE Administrative Assistant</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McDougaldD@nccommunitycolleges.edu	919-807-7219</a:t>
            </a:r>
          </a:p>
          <a:p>
            <a:pPr marL="0" indent="0">
              <a:buNone/>
            </a:pPr>
            <a:endParaRPr lang="en-US" dirty="0"/>
          </a:p>
        </p:txBody>
      </p:sp>
      <p:sp>
        <p:nvSpPr>
          <p:cNvPr id="3" name="Title 2">
            <a:extLst>
              <a:ext uri="{FF2B5EF4-FFF2-40B4-BE49-F238E27FC236}">
                <a16:creationId xmlns:a16="http://schemas.microsoft.com/office/drawing/2014/main" id="{D2FD3832-9D1B-4FB0-8CA7-916D1E435CF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Perkins/CTE State Staff</a:t>
            </a:r>
          </a:p>
        </p:txBody>
      </p:sp>
    </p:spTree>
    <p:extLst>
      <p:ext uri="{BB962C8B-B14F-4D97-AF65-F5344CB8AC3E}">
        <p14:creationId xmlns:p14="http://schemas.microsoft.com/office/powerpoint/2010/main" val="211357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0547D5-EF3A-4707-AB09-0607E2992E4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Perkins Resources</a:t>
            </a:r>
          </a:p>
        </p:txBody>
      </p:sp>
      <p:sp>
        <p:nvSpPr>
          <p:cNvPr id="6" name="Content Placeholder 5">
            <a:extLst>
              <a:ext uri="{FF2B5EF4-FFF2-40B4-BE49-F238E27FC236}">
                <a16:creationId xmlns:a16="http://schemas.microsoft.com/office/drawing/2014/main" id="{40D726F7-597D-42CD-BC28-8A205BBBF94E}"/>
              </a:ext>
            </a:extLst>
          </p:cNvPr>
          <p:cNvSpPr>
            <a:spLocks noGrp="1"/>
          </p:cNvSpPr>
          <p:nvPr>
            <p:ph idx="1"/>
          </p:nvPr>
        </p:nvSpPr>
        <p:spPr>
          <a:xfrm>
            <a:off x="628650" y="1807285"/>
            <a:ext cx="7886700" cy="4882227"/>
          </a:xfrm>
        </p:spPr>
        <p:txBody>
          <a:bodyPr>
            <a:normAutofit/>
          </a:bodyPr>
          <a:lstStyle/>
          <a:p>
            <a:pPr>
              <a:spcBef>
                <a:spcPts val="0"/>
              </a:spcBef>
              <a:spcAft>
                <a:spcPts val="1200"/>
              </a:spcAft>
            </a:pPr>
            <a:r>
              <a:rPr lang="en-US" sz="1800" dirty="0">
                <a:latin typeface="Arial" panose="020B0604020202020204" pitchFamily="34" charset="0"/>
                <a:cs typeface="Arial" panose="020B0604020202020204" pitchFamily="34" charset="0"/>
                <a:hlinkClick r:id="rId3"/>
              </a:rPr>
              <a:t>Perkins V - one-page summary from Advance CTE</a:t>
            </a:r>
            <a:br>
              <a:rPr lang="en-US" sz="18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Link: https://cte.careertech.org/sites/default/files/PerkinsV_One-Pager_082418.pdf</a:t>
            </a:r>
          </a:p>
          <a:p>
            <a:pPr>
              <a:spcBef>
                <a:spcPts val="0"/>
              </a:spcBef>
              <a:spcAft>
                <a:spcPts val="1200"/>
              </a:spcAft>
            </a:pPr>
            <a:r>
              <a:rPr lang="en-US" sz="1800" dirty="0">
                <a:latin typeface="Arial" panose="020B0604020202020204" pitchFamily="34" charset="0"/>
                <a:cs typeface="Arial" panose="020B0604020202020204" pitchFamily="34" charset="0"/>
              </a:rPr>
              <a:t>Full text of the </a:t>
            </a:r>
            <a:r>
              <a:rPr lang="en-US" sz="1800" dirty="0">
                <a:latin typeface="Arial" panose="020B0604020202020204" pitchFamily="34" charset="0"/>
                <a:cs typeface="Arial" panose="020B0604020202020204" pitchFamily="34" charset="0"/>
                <a:hlinkClick r:id="rId4"/>
              </a:rPr>
              <a:t>Carl D. Perkins Act of 2006 </a:t>
            </a:r>
            <a:r>
              <a:rPr lang="en-US" sz="1800" dirty="0">
                <a:latin typeface="Arial" panose="020B0604020202020204" pitchFamily="34" charset="0"/>
                <a:cs typeface="Arial" panose="020B0604020202020204" pitchFamily="34" charset="0"/>
              </a:rPr>
              <a:t>as amended in 2018 (Perkins V)</a:t>
            </a:r>
            <a:br>
              <a:rPr lang="en-US" sz="18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Link: https://cte.careertech.org/sites/default/files/PerkinsV_September2018.pdf</a:t>
            </a:r>
          </a:p>
          <a:p>
            <a:pPr>
              <a:spcBef>
                <a:spcPts val="0"/>
              </a:spcBef>
              <a:spcAft>
                <a:spcPts val="1200"/>
              </a:spcAft>
            </a:pPr>
            <a:r>
              <a:rPr lang="en-US" sz="1800" dirty="0">
                <a:latin typeface="Arial" panose="020B0604020202020204" pitchFamily="34" charset="0"/>
                <a:cs typeface="Arial" panose="020B0604020202020204" pitchFamily="34" charset="0"/>
                <a:hlinkClick r:id="rId5"/>
              </a:rPr>
              <a:t>National Alliance for Partnerships in Equity</a:t>
            </a:r>
            <a:r>
              <a:rPr lang="en-US" sz="1800" dirty="0">
                <a:latin typeface="Arial" panose="020B0604020202020204" pitchFamily="34" charset="0"/>
                <a:cs typeface="Arial" panose="020B0604020202020204" pitchFamily="34" charset="0"/>
              </a:rPr>
              <a:t> (NAPE)</a:t>
            </a:r>
            <a:br>
              <a:rPr lang="en-US" sz="18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Link: https://www.napequity.org/</a:t>
            </a:r>
          </a:p>
          <a:p>
            <a:pPr>
              <a:spcBef>
                <a:spcPts val="0"/>
              </a:spcBef>
              <a:spcAft>
                <a:spcPts val="1200"/>
              </a:spcAft>
            </a:pPr>
            <a:r>
              <a:rPr lang="en-US" sz="1800" dirty="0">
                <a:latin typeface="Arial" panose="020B0604020202020204" pitchFamily="34" charset="0"/>
                <a:cs typeface="Arial" panose="020B0604020202020204" pitchFamily="34" charset="0"/>
                <a:hlinkClick r:id="rId6"/>
              </a:rPr>
              <a:t>Association for Career and Technical Education</a:t>
            </a:r>
            <a:r>
              <a:rPr lang="en-US" sz="1800" dirty="0">
                <a:latin typeface="Arial" panose="020B0604020202020204" pitchFamily="34" charset="0"/>
                <a:cs typeface="Arial" panose="020B0604020202020204" pitchFamily="34" charset="0"/>
              </a:rPr>
              <a:t> (ACTE)</a:t>
            </a:r>
            <a:br>
              <a:rPr lang="en-US" sz="18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Link: https://www.acteonline.org/</a:t>
            </a:r>
          </a:p>
          <a:p>
            <a:pPr>
              <a:spcBef>
                <a:spcPts val="0"/>
              </a:spcBef>
              <a:spcAft>
                <a:spcPts val="1200"/>
              </a:spcAft>
            </a:pPr>
            <a:r>
              <a:rPr lang="en-US" sz="1800" dirty="0">
                <a:latin typeface="Arial" panose="020B0604020202020204" pitchFamily="34" charset="0"/>
                <a:cs typeface="Arial" panose="020B0604020202020204" pitchFamily="34" charset="0"/>
                <a:hlinkClick r:id="rId7"/>
              </a:rPr>
              <a:t>Advance CTE website</a:t>
            </a:r>
            <a:r>
              <a:rPr lang="en-US" sz="1800" dirty="0">
                <a:latin typeface="Arial" panose="020B0604020202020204" pitchFamily="34" charset="0"/>
                <a:cs typeface="Arial" panose="020B0604020202020204" pitchFamily="34" charset="0"/>
              </a:rPr>
              <a:t> </a:t>
            </a:r>
            <a:br>
              <a:rPr lang="en-US" sz="18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Link: https://careertech.org/</a:t>
            </a:r>
          </a:p>
        </p:txBody>
      </p:sp>
    </p:spTree>
    <p:extLst>
      <p:ext uri="{BB962C8B-B14F-4D97-AF65-F5344CB8AC3E}">
        <p14:creationId xmlns:p14="http://schemas.microsoft.com/office/powerpoint/2010/main" val="496805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C1D137-F703-49B8-A432-F069E187DEA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Carl D. Perkins</a:t>
            </a:r>
          </a:p>
        </p:txBody>
      </p:sp>
      <p:sp>
        <p:nvSpPr>
          <p:cNvPr id="2" name="Content Placeholder 1">
            <a:extLst>
              <a:ext uri="{FF2B5EF4-FFF2-40B4-BE49-F238E27FC236}">
                <a16:creationId xmlns:a16="http://schemas.microsoft.com/office/drawing/2014/main" id="{E2618453-E7E9-4552-BA36-31FED621FB8A}"/>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United States Representative from Kentucky</a:t>
            </a:r>
          </a:p>
          <a:p>
            <a:pPr lvl="0"/>
            <a:r>
              <a:rPr lang="en-US" dirty="0">
                <a:latin typeface="Arial" panose="020B0604020202020204" pitchFamily="34" charset="0"/>
                <a:cs typeface="Arial" panose="020B0604020202020204" pitchFamily="34" charset="0"/>
              </a:rPr>
              <a:t>Served from 1949 to 1984</a:t>
            </a:r>
          </a:p>
          <a:p>
            <a:pPr lvl="0"/>
            <a:r>
              <a:rPr lang="en-US" dirty="0">
                <a:latin typeface="Arial" panose="020B0604020202020204" pitchFamily="34" charset="0"/>
                <a:cs typeface="Arial" panose="020B0604020202020204" pitchFamily="34" charset="0"/>
              </a:rPr>
              <a:t>Legacy of support to education and the underprivileged </a:t>
            </a:r>
          </a:p>
          <a:p>
            <a:pPr lvl="1"/>
            <a:r>
              <a:rPr lang="en-US" dirty="0">
                <a:latin typeface="Arial" panose="020B0604020202020204" pitchFamily="34" charset="0"/>
                <a:cs typeface="Arial" panose="020B0604020202020204" pitchFamily="34" charset="0"/>
              </a:rPr>
              <a:t>Perkins Student Loan</a:t>
            </a:r>
          </a:p>
          <a:p>
            <a:pPr lvl="1"/>
            <a:r>
              <a:rPr lang="en-US" dirty="0">
                <a:latin typeface="Arial" panose="020B0604020202020204" pitchFamily="34" charset="0"/>
                <a:cs typeface="Arial" panose="020B0604020202020204" pitchFamily="34" charset="0"/>
              </a:rPr>
              <a:t>Carl D. Perkins Career and Technical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Education Act originally passed in 1984</a:t>
            </a:r>
          </a:p>
        </p:txBody>
      </p:sp>
      <p:pic>
        <p:nvPicPr>
          <p:cNvPr id="4" name="Picture 3" descr="Photo of Carl Perkins&#10;">
            <a:extLst>
              <a:ext uri="{FF2B5EF4-FFF2-40B4-BE49-F238E27FC236}">
                <a16:creationId xmlns:a16="http://schemas.microsoft.com/office/drawing/2014/main" id="{C29ECA3C-0A26-449D-A360-B34D131574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21286" y="4405052"/>
            <a:ext cx="1939834" cy="2222823"/>
          </a:xfrm>
          <a:prstGeom prst="rect">
            <a:avLst/>
          </a:prstGeom>
        </p:spPr>
      </p:pic>
    </p:spTree>
    <p:extLst>
      <p:ext uri="{BB962C8B-B14F-4D97-AF65-F5344CB8AC3E}">
        <p14:creationId xmlns:p14="http://schemas.microsoft.com/office/powerpoint/2010/main" val="1064011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74573E-AA3C-4F94-ADF0-F9F7A5DBF553}"/>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1984: Perkins I - vocational education improvement, special populations</a:t>
            </a:r>
          </a:p>
          <a:p>
            <a:pPr lvl="0"/>
            <a:r>
              <a:rPr lang="en-US" dirty="0">
                <a:latin typeface="Arial" panose="020B0604020202020204" pitchFamily="34" charset="0"/>
                <a:cs typeface="Arial" panose="020B0604020202020204" pitchFamily="34" charset="0"/>
              </a:rPr>
              <a:t>1990: Perkins II - integration of vocational and academic education  </a:t>
            </a:r>
          </a:p>
          <a:p>
            <a:pPr lvl="0"/>
            <a:r>
              <a:rPr lang="en-US" dirty="0">
                <a:latin typeface="Arial" panose="020B0604020202020204" pitchFamily="34" charset="0"/>
                <a:cs typeface="Arial" panose="020B0604020202020204" pitchFamily="34" charset="0"/>
              </a:rPr>
              <a:t>1998: Perkins III - technology and workforce preparation  </a:t>
            </a:r>
          </a:p>
          <a:p>
            <a:pPr lvl="0"/>
            <a:r>
              <a:rPr lang="en-US" dirty="0">
                <a:latin typeface="Arial" panose="020B0604020202020204" pitchFamily="34" charset="0"/>
                <a:cs typeface="Arial" panose="020B0604020202020204" pitchFamily="34" charset="0"/>
              </a:rPr>
              <a:t>2006: Perkins IV - career and technical education with increased academic preparation; preparation for high-wage, high-skill occupations for tomorrow’s workforce through programs of study</a:t>
            </a:r>
          </a:p>
        </p:txBody>
      </p:sp>
      <p:sp>
        <p:nvSpPr>
          <p:cNvPr id="3" name="Title 2">
            <a:extLst>
              <a:ext uri="{FF2B5EF4-FFF2-40B4-BE49-F238E27FC236}">
                <a16:creationId xmlns:a16="http://schemas.microsoft.com/office/drawing/2014/main" id="{4D8FCE6A-CB88-4B65-9B66-35B05A57286A}"/>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History of the Perkins Act</a:t>
            </a:r>
          </a:p>
        </p:txBody>
      </p:sp>
    </p:spTree>
    <p:extLst>
      <p:ext uri="{BB962C8B-B14F-4D97-AF65-F5344CB8AC3E}">
        <p14:creationId xmlns:p14="http://schemas.microsoft.com/office/powerpoint/2010/main" val="2930986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03086F-1C9D-4C9F-B867-1BCF29BD484D}"/>
              </a:ext>
            </a:extLst>
          </p:cNvPr>
          <p:cNvSpPr>
            <a:spLocks noGrp="1"/>
          </p:cNvSpPr>
          <p:nvPr>
            <p:ph idx="1"/>
          </p:nvPr>
        </p:nvSpPr>
        <p:spPr/>
        <p:txBody>
          <a:bodyPr>
            <a:normAutofit fontScale="92500" lnSpcReduction="20000"/>
          </a:bodyPr>
          <a:lstStyle/>
          <a:p>
            <a:pPr marL="0" indent="0">
              <a:lnSpc>
                <a:spcPct val="110000"/>
              </a:lnSpc>
              <a:spcBef>
                <a:spcPts val="0"/>
              </a:spcBef>
              <a:spcAft>
                <a:spcPts val="1200"/>
              </a:spcAft>
              <a:buNone/>
            </a:pPr>
            <a:r>
              <a:rPr lang="en-US" dirty="0">
                <a:latin typeface="Arial" panose="020B0604020202020204" pitchFamily="34" charset="0"/>
                <a:cs typeface="Arial" panose="020B0604020202020204" pitchFamily="34" charset="0"/>
              </a:rPr>
              <a:t>The Perkins Act was revised with the “Strengthening Career and Technical Education for the 21st Century Act.” This act changed the Perkins Act to what we now refer to as Perkins V. </a:t>
            </a:r>
          </a:p>
          <a:p>
            <a:pPr marL="0" indent="0">
              <a:lnSpc>
                <a:spcPct val="110000"/>
              </a:lnSpc>
              <a:spcBef>
                <a:spcPts val="0"/>
              </a:spcBef>
              <a:spcAft>
                <a:spcPts val="1200"/>
              </a:spcAft>
              <a:buNone/>
            </a:pPr>
            <a:r>
              <a:rPr lang="en-US" dirty="0">
                <a:latin typeface="Arial" panose="020B0604020202020204" pitchFamily="34" charset="0"/>
                <a:cs typeface="Arial" panose="020B0604020202020204" pitchFamily="34" charset="0"/>
              </a:rPr>
              <a:t>The revised law will go into effect July 1, 2019. The first year will be a transition year. </a:t>
            </a:r>
          </a:p>
          <a:p>
            <a:pPr marL="0" indent="0">
              <a:lnSpc>
                <a:spcPct val="110000"/>
              </a:lnSpc>
              <a:spcBef>
                <a:spcPts val="0"/>
              </a:spcBef>
              <a:spcAft>
                <a:spcPts val="1200"/>
              </a:spcAft>
              <a:buNone/>
            </a:pPr>
            <a:r>
              <a:rPr lang="en-US" dirty="0">
                <a:latin typeface="Arial" panose="020B0604020202020204" pitchFamily="34" charset="0"/>
                <a:cs typeface="Arial" panose="020B0604020202020204" pitchFamily="34" charset="0"/>
              </a:rPr>
              <a:t>Perkins V has closer alignment with the Workforce Innovation and Opportunity Act (WIOA) with emphasis on workforce preparation and Programs of Study to meet employer needs identified in a local-needs assessment.</a:t>
            </a:r>
          </a:p>
          <a:p>
            <a:pPr marL="0" indent="0">
              <a:buNone/>
            </a:pPr>
            <a:endParaRPr lang="en-US" dirty="0"/>
          </a:p>
          <a:p>
            <a:endParaRPr lang="en-US" dirty="0"/>
          </a:p>
        </p:txBody>
      </p:sp>
      <p:sp>
        <p:nvSpPr>
          <p:cNvPr id="3" name="Title 2">
            <a:extLst>
              <a:ext uri="{FF2B5EF4-FFF2-40B4-BE49-F238E27FC236}">
                <a16:creationId xmlns:a16="http://schemas.microsoft.com/office/drawing/2014/main" id="{7FB5AE83-B350-411C-B834-4F2A88367B2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2018 - Perkins V</a:t>
            </a:r>
          </a:p>
        </p:txBody>
      </p:sp>
    </p:spTree>
    <p:extLst>
      <p:ext uri="{BB962C8B-B14F-4D97-AF65-F5344CB8AC3E}">
        <p14:creationId xmlns:p14="http://schemas.microsoft.com/office/powerpoint/2010/main" val="32251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7EB2E6-6213-4FFE-B69D-8D6D3882E1B6}"/>
              </a:ext>
            </a:extLst>
          </p:cNvPr>
          <p:cNvSpPr>
            <a:spLocks noGrp="1"/>
          </p:cNvSpPr>
          <p:nvPr>
            <p:ph idx="1"/>
          </p:nvPr>
        </p:nvSpPr>
        <p:spPr/>
        <p:txBody>
          <a:bodyPr>
            <a:normAutofit/>
          </a:bodyPr>
          <a:lstStyle/>
          <a:p>
            <a:pPr marL="0" indent="0">
              <a:buNone/>
            </a:pPr>
            <a:r>
              <a:rPr lang="en-US" sz="3200" dirty="0">
                <a:latin typeface="Arial" panose="020B0604020202020204" pitchFamily="34" charset="0"/>
                <a:cs typeface="Arial" panose="020B0604020202020204" pitchFamily="34" charset="0"/>
              </a:rPr>
              <a:t>A major tenant of the Perkins Act is to promote equity and success in CTE for </a:t>
            </a:r>
            <a:r>
              <a:rPr lang="en-US" sz="3200" u="sng" dirty="0">
                <a:latin typeface="Arial" panose="020B0604020202020204" pitchFamily="34" charset="0"/>
                <a:cs typeface="Arial" panose="020B0604020202020204" pitchFamily="34" charset="0"/>
              </a:rPr>
              <a:t>all</a:t>
            </a:r>
            <a:r>
              <a:rPr lang="en-US" sz="3200" dirty="0">
                <a:latin typeface="Arial" panose="020B0604020202020204" pitchFamily="34" charset="0"/>
                <a:cs typeface="Arial" panose="020B0604020202020204" pitchFamily="34" charset="0"/>
              </a:rPr>
              <a:t> students</a:t>
            </a:r>
          </a:p>
          <a:p>
            <a:pPr marL="0" indent="0">
              <a:buNone/>
            </a:pPr>
            <a:endParaRPr lang="en-US" sz="3200" dirty="0">
              <a:latin typeface="Arial" panose="020B0604020202020204" pitchFamily="34" charset="0"/>
              <a:cs typeface="Arial" panose="020B0604020202020204" pitchFamily="34" charset="0"/>
            </a:endParaRPr>
          </a:p>
          <a:p>
            <a:pPr marL="0" indent="0">
              <a:buNone/>
            </a:pPr>
            <a:r>
              <a:rPr lang="en-US" sz="3200" dirty="0">
                <a:latin typeface="Arial" panose="020B0604020202020204" pitchFamily="34" charset="0"/>
                <a:cs typeface="Arial" panose="020B0604020202020204" pitchFamily="34" charset="0"/>
              </a:rPr>
              <a:t>This includes students in “special populations,” which Perkins V defines in nine specific categories.</a:t>
            </a: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sz="3200" dirty="0"/>
          </a:p>
        </p:txBody>
      </p:sp>
      <p:sp>
        <p:nvSpPr>
          <p:cNvPr id="3" name="Title 2">
            <a:extLst>
              <a:ext uri="{FF2B5EF4-FFF2-40B4-BE49-F238E27FC236}">
                <a16:creationId xmlns:a16="http://schemas.microsoft.com/office/drawing/2014/main" id="{E23A2429-B457-4F93-AC2B-60AE9AC1BE8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Eliminating Barriers </a:t>
            </a:r>
          </a:p>
        </p:txBody>
      </p:sp>
    </p:spTree>
    <p:extLst>
      <p:ext uri="{BB962C8B-B14F-4D97-AF65-F5344CB8AC3E}">
        <p14:creationId xmlns:p14="http://schemas.microsoft.com/office/powerpoint/2010/main" val="1581302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46BF9B-A33E-4041-A851-32F3C7BC68B7}"/>
              </a:ext>
            </a:extLst>
          </p:cNvPr>
          <p:cNvSpPr>
            <a:spLocks noGrp="1"/>
          </p:cNvSpPr>
          <p:nvPr>
            <p:ph idx="1"/>
          </p:nvPr>
        </p:nvSpPr>
        <p:spPr/>
        <p:txBody>
          <a:bodyPr>
            <a:normAutofit/>
          </a:bodyPr>
          <a:lstStyle/>
          <a:p>
            <a:pPr marL="514350" indent="-514350">
              <a:buFont typeface="+mj-lt"/>
              <a:buAutoNum type="arabicPeriod"/>
            </a:pPr>
            <a:r>
              <a:rPr lang="en-US" dirty="0">
                <a:latin typeface="Arial" panose="020B0604020202020204" pitchFamily="34" charset="0"/>
                <a:cs typeface="Arial" panose="020B0604020202020204" pitchFamily="34" charset="0"/>
              </a:rPr>
              <a:t>Individuals with a disabilities</a:t>
            </a:r>
            <a:br>
              <a:rPr lang="en-US"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Perkins V states – </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In general. The term ‘individual with a disability’ means an individual with any disability (as defined in section 3 of the Americans with Disabilities Act of 1990 (42 U.S.C. 12102)).</a:t>
            </a:r>
          </a:p>
          <a:p>
            <a:pPr marL="0" indent="0">
              <a:buNone/>
            </a:pPr>
            <a:endParaRPr lang="en-US" sz="1800" dirty="0">
              <a:latin typeface="Arial" panose="020B0604020202020204" pitchFamily="34" charset="0"/>
              <a:cs typeface="Arial" panose="020B0604020202020204" pitchFamily="34" charset="0"/>
            </a:endParaRPr>
          </a:p>
          <a:p>
            <a:pPr marL="458787" lvl="2" indent="0">
              <a:buNone/>
            </a:pPr>
            <a:r>
              <a:rPr lang="en-US" sz="1800" dirty="0">
                <a:latin typeface="Arial" panose="020B0604020202020204" pitchFamily="34" charset="0"/>
                <a:cs typeface="Arial" panose="020B0604020202020204" pitchFamily="34" charset="0"/>
              </a:rPr>
              <a:t>From 42 U.S.C. 12102:</a:t>
            </a:r>
          </a:p>
          <a:p>
            <a:pPr marL="458787" lvl="2" indent="0">
              <a:buNone/>
            </a:pPr>
            <a:r>
              <a:rPr lang="en-US" sz="1800" dirty="0">
                <a:latin typeface="Arial" panose="020B0604020202020204" pitchFamily="34" charset="0"/>
                <a:cs typeface="Arial" panose="020B0604020202020204" pitchFamily="34" charset="0"/>
              </a:rPr>
              <a:t>The term `disability' means, with respect to an individual--</a:t>
            </a:r>
          </a:p>
          <a:p>
            <a:pPr marL="801687" lvl="2" indent="-342900">
              <a:buFont typeface="+mj-lt"/>
              <a:buAutoNum type="alphaUcPeriod"/>
            </a:pPr>
            <a:r>
              <a:rPr lang="en-US" sz="1800" dirty="0">
                <a:latin typeface="Arial" panose="020B0604020202020204" pitchFamily="34" charset="0"/>
                <a:cs typeface="Arial" panose="020B0604020202020204" pitchFamily="34" charset="0"/>
              </a:rPr>
              <a:t> a physical or mental impairment that substantially limits one or more of the major life activities of such individual;</a:t>
            </a:r>
          </a:p>
          <a:p>
            <a:pPr marL="801687" lvl="2" indent="-342900">
              <a:buFont typeface="+mj-lt"/>
              <a:buAutoNum type="alphaUcPeriod"/>
            </a:pPr>
            <a:r>
              <a:rPr lang="en-US" sz="1800" dirty="0">
                <a:latin typeface="Arial" panose="020B0604020202020204" pitchFamily="34" charset="0"/>
                <a:cs typeface="Arial" panose="020B0604020202020204" pitchFamily="34" charset="0"/>
              </a:rPr>
              <a:t>a record of such an impairment; or</a:t>
            </a:r>
          </a:p>
          <a:p>
            <a:pPr marL="801687" lvl="2" indent="-342900">
              <a:buFont typeface="+mj-lt"/>
              <a:buAutoNum type="alphaUcPeriod"/>
            </a:pPr>
            <a:r>
              <a:rPr lang="en-US" sz="1800" dirty="0">
                <a:latin typeface="Arial" panose="020B0604020202020204" pitchFamily="34" charset="0"/>
                <a:cs typeface="Arial" panose="020B0604020202020204" pitchFamily="34" charset="0"/>
              </a:rPr>
              <a:t>being regarded as having such an impairment.</a:t>
            </a:r>
          </a:p>
          <a:p>
            <a:pPr marL="0" indent="0">
              <a:buNone/>
            </a:pPr>
            <a:endParaRPr lang="en-US" sz="1800" dirty="0"/>
          </a:p>
        </p:txBody>
      </p:sp>
      <p:sp>
        <p:nvSpPr>
          <p:cNvPr id="3" name="Title 2">
            <a:extLst>
              <a:ext uri="{FF2B5EF4-FFF2-40B4-BE49-F238E27FC236}">
                <a16:creationId xmlns:a16="http://schemas.microsoft.com/office/drawing/2014/main" id="{522C0BA7-305C-4482-A08A-F94090064D56}"/>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1)</a:t>
            </a:r>
          </a:p>
        </p:txBody>
      </p:sp>
    </p:spTree>
    <p:extLst>
      <p:ext uri="{BB962C8B-B14F-4D97-AF65-F5344CB8AC3E}">
        <p14:creationId xmlns:p14="http://schemas.microsoft.com/office/powerpoint/2010/main" val="74266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AE2951-89EC-4614-B016-5520F0F7DA62}"/>
              </a:ext>
            </a:extLst>
          </p:cNvPr>
          <p:cNvSpPr>
            <a:spLocks noGrp="1"/>
          </p:cNvSpPr>
          <p:nvPr>
            <p:ph idx="1"/>
          </p:nvPr>
        </p:nvSpPr>
        <p:spPr/>
        <p:txBody>
          <a:bodyPr>
            <a:normAutofit fontScale="40000" lnSpcReduction="20000"/>
          </a:bodyPr>
          <a:lstStyle/>
          <a:p>
            <a:pPr marL="514350" indent="-514350">
              <a:buFont typeface="+mj-lt"/>
              <a:buAutoNum type="arabicPeriod" startAt="2"/>
            </a:pPr>
            <a:r>
              <a:rPr lang="en-US" sz="6000" dirty="0">
                <a:latin typeface="Arial" panose="020B0604020202020204" pitchFamily="34" charset="0"/>
                <a:cs typeface="Arial" panose="020B0604020202020204" pitchFamily="34" charset="0"/>
              </a:rPr>
              <a:t>Individuals from economically disadvantaged families, including low-income youth and adults;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225425" lvl="1" indent="0">
              <a:buNone/>
            </a:pPr>
            <a:r>
              <a:rPr lang="en-US" sz="2900" dirty="0">
                <a:latin typeface="Arial" panose="020B0604020202020204" pitchFamily="34" charset="0"/>
                <a:cs typeface="Arial" panose="020B0604020202020204" pitchFamily="34" charset="0"/>
              </a:rPr>
              <a:t>Perkins V does not provide a definition however WIOA defines “low-income individual” as an individual who </a:t>
            </a:r>
          </a:p>
          <a:p>
            <a:pPr marL="739775" lvl="1" indent="-514350">
              <a:buFont typeface="+mj-lt"/>
              <a:buAutoNum type="romanLcPeriod"/>
            </a:pPr>
            <a:r>
              <a:rPr lang="en-US" sz="2900" dirty="0">
                <a:latin typeface="Arial" panose="020B0604020202020204" pitchFamily="34" charset="0"/>
                <a:cs typeface="Arial" panose="020B0604020202020204" pitchFamily="34" charset="0"/>
              </a:rPr>
              <a:t>Receives, or in the past 6 months has received, or is a member of a family that is receiving or in the past 6 months has received assistance through the supplemental nutrition assistance program established under the Food and Nutrition Act of 2008 (7US.C. 2011 et seq.), the program of block grants to States for temporary assistance for needy families pro-gram under part A of title IV of the Social Security Act (42 U.S.C. 601 et seq.), or the supplemental security income program established under title XVI of the Social Security Act (42 U.S.C. 1381 et seq.), or State or local income-based public assistance;</a:t>
            </a:r>
          </a:p>
          <a:p>
            <a:pPr marL="739775" lvl="1" indent="-514350">
              <a:buFont typeface="+mj-lt"/>
              <a:buAutoNum type="romanLcPeriod"/>
            </a:pPr>
            <a:r>
              <a:rPr lang="en-US" sz="2900" dirty="0">
                <a:latin typeface="Arial" panose="020B0604020202020204" pitchFamily="34" charset="0"/>
                <a:cs typeface="Arial" panose="020B0604020202020204" pitchFamily="34" charset="0"/>
              </a:rPr>
              <a:t>is in a family with total family income that does not exceed the higher of—</a:t>
            </a:r>
          </a:p>
          <a:p>
            <a:pPr marL="973137" lvl="2" indent="-514350">
              <a:buFont typeface="+mj-lt"/>
              <a:buAutoNum type="romanUcPeriod"/>
            </a:pPr>
            <a:r>
              <a:rPr lang="en-US" sz="2900" dirty="0">
                <a:latin typeface="Arial" panose="020B0604020202020204" pitchFamily="34" charset="0"/>
                <a:cs typeface="Arial" panose="020B0604020202020204" pitchFamily="34" charset="0"/>
              </a:rPr>
              <a:t>the poverty line (as defined by the Office of Management and Budget, and revised annually in accordance with section 673(2) of the Community Services Block Grant Act (42 U.S.C. 9902(2))) applicable to a family of the size involved; or</a:t>
            </a:r>
          </a:p>
          <a:p>
            <a:pPr marL="973137" lvl="2" indent="-514350">
              <a:buFont typeface="+mj-lt"/>
              <a:buAutoNum type="romanUcPeriod"/>
            </a:pPr>
            <a:r>
              <a:rPr lang="en-US" sz="2900" dirty="0">
                <a:latin typeface="Arial" panose="020B0604020202020204" pitchFamily="34" charset="0"/>
                <a:cs typeface="Arial" panose="020B0604020202020204" pitchFamily="34" charset="0"/>
              </a:rPr>
              <a:t>70 percent of the lower living standard income level;</a:t>
            </a:r>
          </a:p>
          <a:p>
            <a:pPr marL="739775" lvl="1" indent="-514350">
              <a:buFont typeface="+mj-lt"/>
              <a:buAutoNum type="romanLcPeriod"/>
            </a:pPr>
            <a:r>
              <a:rPr lang="en-US" sz="2900" dirty="0">
                <a:latin typeface="Arial" panose="020B0604020202020204" pitchFamily="34" charset="0"/>
                <a:cs typeface="Arial" panose="020B0604020202020204" pitchFamily="34" charset="0"/>
              </a:rPr>
              <a:t>is a homeless individual (as defined in section 41403(6) of the Violence Against Women Act of 1994 (42 U.S.C. 14043e–2(6))), or a homeless child or youth (as defined under section 725(2) of the McKinney-Vento Homeless Assistance Act (42 U.S.C.11434a(2)));</a:t>
            </a:r>
          </a:p>
          <a:p>
            <a:pPr marL="739775" lvl="1" indent="-514350">
              <a:buFont typeface="+mj-lt"/>
              <a:buAutoNum type="romanLcPeriod"/>
            </a:pPr>
            <a:r>
              <a:rPr lang="en-US" sz="2900" dirty="0">
                <a:latin typeface="Arial" panose="020B0604020202020204" pitchFamily="34" charset="0"/>
                <a:cs typeface="Arial" panose="020B0604020202020204" pitchFamily="34" charset="0"/>
              </a:rPr>
              <a:t>receives or is eligible to receive a free or reduced price lunch under the Richard B. Russell National School Lunch Act (42U.S.C.1751etseq.);</a:t>
            </a:r>
          </a:p>
          <a:p>
            <a:pPr marL="739775" lvl="1" indent="-514350">
              <a:buFont typeface="+mj-lt"/>
              <a:buAutoNum type="romanLcPeriod"/>
            </a:pPr>
            <a:r>
              <a:rPr lang="en-US" sz="2900" dirty="0">
                <a:latin typeface="Arial" panose="020B0604020202020204" pitchFamily="34" charset="0"/>
                <a:cs typeface="Arial" panose="020B0604020202020204" pitchFamily="34" charset="0"/>
              </a:rPr>
              <a:t>is a foster child on behalf of whom State or local government payments are made; or</a:t>
            </a:r>
          </a:p>
          <a:p>
            <a:pPr marL="739775" lvl="1" indent="-514350">
              <a:buFont typeface="+mj-lt"/>
              <a:buAutoNum type="romanLcPeriod"/>
            </a:pPr>
            <a:r>
              <a:rPr lang="en-US" sz="2900" dirty="0">
                <a:latin typeface="Arial" panose="020B0604020202020204" pitchFamily="34" charset="0"/>
                <a:cs typeface="Arial" panose="020B0604020202020204" pitchFamily="34" charset="0"/>
              </a:rPr>
              <a:t>is an individual with a disability whose own income meets the income requirement of clause(ii), but who is a member of a family whose income does not meet this requirement.</a:t>
            </a:r>
          </a:p>
        </p:txBody>
      </p:sp>
      <p:sp>
        <p:nvSpPr>
          <p:cNvPr id="3" name="Title 2">
            <a:extLst>
              <a:ext uri="{FF2B5EF4-FFF2-40B4-BE49-F238E27FC236}">
                <a16:creationId xmlns:a16="http://schemas.microsoft.com/office/drawing/2014/main" id="{B7583216-62D8-4B3D-AF0D-4CCACE4F8A6F}"/>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2)</a:t>
            </a:r>
          </a:p>
        </p:txBody>
      </p:sp>
    </p:spTree>
    <p:extLst>
      <p:ext uri="{BB962C8B-B14F-4D97-AF65-F5344CB8AC3E}">
        <p14:creationId xmlns:p14="http://schemas.microsoft.com/office/powerpoint/2010/main" val="286611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DF7E3A-ACFC-4AA2-B2DD-EF783A848622}"/>
              </a:ext>
            </a:extLst>
          </p:cNvPr>
          <p:cNvSpPr>
            <a:spLocks noGrp="1"/>
          </p:cNvSpPr>
          <p:nvPr>
            <p:ph idx="1"/>
          </p:nvPr>
        </p:nvSpPr>
        <p:spPr/>
        <p:txBody>
          <a:bodyPr>
            <a:noAutofit/>
          </a:bodyPr>
          <a:lstStyle/>
          <a:p>
            <a:pPr marL="514350" indent="-514350">
              <a:buFont typeface="+mj-lt"/>
              <a:buAutoNum type="arabicPeriod" startAt="3"/>
            </a:pPr>
            <a:r>
              <a:rPr lang="en-US" dirty="0">
                <a:latin typeface="Arial" panose="020B0604020202020204" pitchFamily="34" charset="0"/>
                <a:cs typeface="Arial" panose="020B0604020202020204" pitchFamily="34" charset="0"/>
              </a:rPr>
              <a:t>Individuals preparing or non-traditional fields</a:t>
            </a:r>
            <a:br>
              <a:rPr lang="en-US"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Perkins V states the term ‘non-traditional fields’ means occupations or fields of work, such as careers in computer science, technology, and other current and emerging high skill occupations, for which individuals from one gender comprise less than 25 percent of the individuals employed in each such occupation or field of work. </a:t>
            </a: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a:p>
            <a:pPr marL="514350" indent="-514350">
              <a:buFont typeface="+mj-lt"/>
              <a:buAutoNum type="arabicPeriod" startAt="3"/>
            </a:pPr>
            <a:r>
              <a:rPr lang="en-US" dirty="0">
                <a:latin typeface="Arial" panose="020B0604020202020204" pitchFamily="34" charset="0"/>
                <a:cs typeface="Arial" panose="020B0604020202020204" pitchFamily="34" charset="0"/>
              </a:rPr>
              <a:t>Single parents, including single pregnant women</a:t>
            </a:r>
            <a:br>
              <a:rPr lang="en-US" sz="24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Perkins V does not provide a definition, however the Employment and Training Administration Advisory dated March 2, 2017 states an “individual who is parenting can be a mother or father, custodial or non-custodial.”</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Link: https://wdr.doleta.gov/directives/attach/TEGL/TEGL_21-16_Acc.pdf</a:t>
            </a:r>
          </a:p>
        </p:txBody>
      </p:sp>
      <p:sp>
        <p:nvSpPr>
          <p:cNvPr id="3" name="Title 2">
            <a:extLst>
              <a:ext uri="{FF2B5EF4-FFF2-40B4-BE49-F238E27FC236}">
                <a16:creationId xmlns:a16="http://schemas.microsoft.com/office/drawing/2014/main" id="{2A6B334C-AB66-4E2E-B5E4-1ECD0C358EDD}"/>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Perkins V Special Populations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(page 3)</a:t>
            </a:r>
          </a:p>
        </p:txBody>
      </p:sp>
    </p:spTree>
    <p:extLst>
      <p:ext uri="{BB962C8B-B14F-4D97-AF65-F5344CB8AC3E}">
        <p14:creationId xmlns:p14="http://schemas.microsoft.com/office/powerpoint/2010/main" val="3304698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ystem Office Template 2017" id="{5F043DD8-DC3E-4F6A-B287-81D6F7FF38E2}" vid="{804B3A4D-A4A7-49E1-8361-FD47AD0B82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602DBE9080884B8FA71FEEBCFA1D23" ma:contentTypeVersion="12" ma:contentTypeDescription="Create a new document." ma:contentTypeScope="" ma:versionID="c7dfdebcb7247fdc3e4e597c3fa45ba2">
  <xsd:schema xmlns:xsd="http://www.w3.org/2001/XMLSchema" xmlns:xs="http://www.w3.org/2001/XMLSchema" xmlns:p="http://schemas.microsoft.com/office/2006/metadata/properties" xmlns:ns3="a177874b-ecc9-4f7e-9745-6180bfddcba3" xmlns:ns4="567a126e-433f-496e-9fdc-947e38de8053" targetNamespace="http://schemas.microsoft.com/office/2006/metadata/properties" ma:root="true" ma:fieldsID="ca90dc7dbae938c1f13a34cc0acf76e4" ns3:_="" ns4:_="">
    <xsd:import namespace="a177874b-ecc9-4f7e-9745-6180bfddcba3"/>
    <xsd:import namespace="567a126e-433f-496e-9fdc-947e38de805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77874b-ecc9-4f7e-9745-6180bfddcb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7a126e-433f-496e-9fdc-947e38de805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D188632-6546-46CF-BC83-44603B404F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77874b-ecc9-4f7e-9745-6180bfddcba3"/>
    <ds:schemaRef ds:uri="567a126e-433f-496e-9fdc-947e38de80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EF20D3-8D3A-46B0-B0B6-C3B30C0E14AE}">
  <ds:schemaRefs>
    <ds:schemaRef ds:uri="http://schemas.microsoft.com/sharepoint/v3/contenttype/forms"/>
  </ds:schemaRefs>
</ds:datastoreItem>
</file>

<file path=customXml/itemProps3.xml><?xml version="1.0" encoding="utf-8"?>
<ds:datastoreItem xmlns:ds="http://schemas.openxmlformats.org/officeDocument/2006/customXml" ds:itemID="{024BB067-9B8F-438C-ADCA-1B0DF19BE2AC}">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567a126e-433f-496e-9fdc-947e38de8053"/>
    <ds:schemaRef ds:uri="http://purl.org/dc/terms/"/>
    <ds:schemaRef ds:uri="http://schemas.openxmlformats.org/package/2006/metadata/core-properties"/>
    <ds:schemaRef ds:uri="http://purl.org/dc/dcmitype/"/>
    <ds:schemaRef ds:uri="a177874b-ecc9-4f7e-9745-6180bfddcba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System Office Template 2017</Template>
  <TotalTime>0</TotalTime>
  <Words>1526</Words>
  <Application>Microsoft Office PowerPoint</Application>
  <PresentationFormat>On-screen Show (4:3)</PresentationFormat>
  <Paragraphs>140</Paragraphs>
  <Slides>23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Carl Perkins Act</vt:lpstr>
      <vt:lpstr>Grant distribution in NC</vt:lpstr>
      <vt:lpstr>Carl D. Perkins</vt:lpstr>
      <vt:lpstr>History of the Perkins Act</vt:lpstr>
      <vt:lpstr>2018 - Perkins V</vt:lpstr>
      <vt:lpstr>Eliminating Barriers </vt:lpstr>
      <vt:lpstr>Perkins V Special Populations  (page 1)</vt:lpstr>
      <vt:lpstr>Perkins V Special Populations  (page 2)</vt:lpstr>
      <vt:lpstr>Perkins V Special Populations  (page 3)</vt:lpstr>
      <vt:lpstr>Perkins V Special Populations  (page 4)</vt:lpstr>
      <vt:lpstr>Perkins V Special Populations  (page 5)</vt:lpstr>
      <vt:lpstr>Perkins V Special Populations  (page 6)</vt:lpstr>
      <vt:lpstr>Perkins V Special Populations  (page 7)</vt:lpstr>
      <vt:lpstr>Special Populations 101 Video</vt:lpstr>
      <vt:lpstr>Perkins V Local Basic Grant</vt:lpstr>
      <vt:lpstr>Plan for special populations</vt:lpstr>
      <vt:lpstr>Performance Indicators</vt:lpstr>
      <vt:lpstr>Perkins IV Data</vt:lpstr>
      <vt:lpstr>Perkins V Indicators</vt:lpstr>
      <vt:lpstr>Data disaggregation</vt:lpstr>
      <vt:lpstr>Methods of Administration (MOA)</vt:lpstr>
      <vt:lpstr>Perkins/CTE State Staff</vt:lpstr>
      <vt:lpstr>Perkins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cp:lastPrinted>2017-04-26T15:33:33Z</cp:lastPrinted>
  <dcterms:created xsi:type="dcterms:W3CDTF">2017-04-24T19:18:55Z</dcterms:created>
  <dcterms:modified xsi:type="dcterms:W3CDTF">2019-09-11T12:15:41Z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0x010100A5602DBE9080884B8FA71FEEBCFA1D23</vt:lpwstr>
  </property>
</Properties>
</file>