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 snapToGrid="0">
      <p:cViewPr varScale="1">
        <p:scale>
          <a:sx n="68" d="100"/>
          <a:sy n="68" d="100"/>
        </p:scale>
        <p:origin x="87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0CCCA2-E879-485C-B4A7-086349243775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4BA8AE-7F14-4942-9827-B52B57E18F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8729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Reference the effect legislation had on dual enrollment programs including Huskins, Learn and Earn Online, and Concurrent Enrollment.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4BA8AE-7F14-4942-9827-B52B57E18F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83506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Check out resources including syllabus, lesson plans and job sheets.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4BA8AE-7F14-4942-9827-B52B57E18F2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D93DA3-A213-4122-92FD-69B915969A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790A86-3C52-4400-B173-2B4D732E85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2693C0-8ED6-4EC1-B329-DA03B2165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CB615-D7B9-492B-9830-AF39DB4AA7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D4B521-CA1A-411D-B32F-C9D5FFFC7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7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19127-BB3E-4F08-AA6E-BA91171BF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A60F21-DE7F-4BCE-B255-B3D515155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322E8F-5D69-4C89-9C0E-1F9CAC437A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610CF3-4A30-4E63-B02C-2A1A14FF78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5FBF43-FFF8-420C-BD1A-CF82B6935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5387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F61DD4B-F39A-4D59-970D-0441A08C4E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D810C4-0A50-4952-AF19-C39612D08A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EC80E7-B31F-47A4-B4BB-66273EFABF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8B2BE9-574F-4971-A200-289C31E63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73E913-C410-4D40-928D-BAC95129AE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428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897E1-BE51-4D18-A7D4-D34E25BCB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7D599-7FF1-4685-A4D4-7600699C64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303662-FDAE-49EA-A6BC-B788AFFCF1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A3883A-9BC7-474C-97B1-79D3576B4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32695A-306B-431D-A00A-84A8942FB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21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C30DB-970B-4EDF-BD7B-15E16ACDC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5AE648-332B-44E0-871F-FA9E54FCF2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983F0-3A19-47F1-98A0-B3CC90E21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D3F1E-1259-4E07-9016-825A4C951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394522-1CA9-4818-A52B-CE37F917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142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A2323B-211B-45FB-A41E-190EADD7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8A1010-E9EF-4322-8D4F-90A676D53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9F0389-C40B-4882-9E77-42B72D1B94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A376EA-1188-4588-B968-82EBCADBE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D3F04E-F5EF-4076-B171-9BEDD79D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D7F51-E26D-4402-9353-0D99022C7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047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46EF7-E780-4432-8A89-F4C32A52A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BB5A7A-4870-42D5-B028-B8C8589D12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1C54B7-E4BF-43CE-B6D8-302A54AD7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41F7D8-61B8-49D6-9DA8-18BA405AB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020AFB-03D7-4248-91B0-FB4B01D3E2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9D6394B-9897-41BA-B22E-B1AEEA6D2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53FF792-305D-4FBB-A869-4DA97D59A8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8AAD1F-EC3A-4B0B-BF85-D70358E2C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960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31DFE6-D3EC-4524-AA19-B3F3B025E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AF45CA-D0B6-46A9-8F76-E80CEA611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89890C3-2109-4ACE-8C8C-14605FF468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F915D80-734B-489F-B38E-FC9D189B5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2470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9A39CA-B807-4185-9129-B2DA3882B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E00CFE8-099A-4200-A405-6FF980A4B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4946E5-943F-421F-A327-101FF2648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6770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C1BA91-7764-4218-B9E6-FA030FCBD9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F4D8AE-7E0D-4DDD-91D0-868759D101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E72C03-9C73-433E-A892-E1FC8A240F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836D5-6EC9-4DF6-8661-915715870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92834E-615E-4341-9156-AFE012AAB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A7FB68-C103-4037-8212-320A7259C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364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DF441A-212D-417F-BE02-5E970B2E8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B58A60-C739-4E2A-A898-5FF2C19691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DFB7827-0D07-4940-B1D3-EC0D625E5E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5BA83C-CE02-478A-B8E2-AA947C448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FE86F-9F45-464E-9ADC-FDF21E67C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5E0074-4803-4585-83C6-5BFBFDD124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067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FFD458-15EE-4E6D-B60E-99033B737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75AC2-FB93-481E-9862-E58060541C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8ECF81-916D-4B2B-93E6-57BAEBD18F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260D1-E4FB-402B-900C-A9565D50B5BB}" type="datetimeFigureOut">
              <a:rPr lang="en-US" smtClean="0"/>
              <a:t>8/7/2019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78C1D8-0379-4C76-9352-126D5A2063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98EB-7E49-4F54-8419-ADBE952FB3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6C6B64-F04E-4DDC-9ED5-A193BBD7D3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82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D1A2D-AAE2-448A-A81B-82AE1AF7E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1891" y="191589"/>
            <a:ext cx="6068554" cy="805938"/>
          </a:xfrm>
        </p:spPr>
        <p:txBody>
          <a:bodyPr>
            <a:normAutofit fontScale="90000"/>
          </a:bodyPr>
          <a:lstStyle/>
          <a:p>
            <a:br>
              <a:rPr lang="en-US" sz="4800" b="1" dirty="0">
                <a:solidFill>
                  <a:srgbClr val="00B050"/>
                </a:solidFill>
                <a:latin typeface="+mn-lt"/>
              </a:rPr>
            </a:br>
            <a:br>
              <a:rPr lang="en-US" sz="4800" b="1" dirty="0">
                <a:solidFill>
                  <a:srgbClr val="00B050"/>
                </a:solidFill>
                <a:latin typeface="+mn-lt"/>
              </a:rPr>
            </a:br>
            <a:r>
              <a:rPr lang="en-US" sz="4800" b="1" dirty="0">
                <a:solidFill>
                  <a:srgbClr val="00B050"/>
                </a:solidFill>
                <a:latin typeface="+mn-lt"/>
              </a:rPr>
              <a:t>NCCCS Standardized </a:t>
            </a:r>
            <a:br>
              <a:rPr lang="en-US" sz="4800" b="1" dirty="0">
                <a:solidFill>
                  <a:srgbClr val="00B050"/>
                </a:solidFill>
                <a:latin typeface="+mn-lt"/>
              </a:rPr>
            </a:br>
            <a:r>
              <a:rPr lang="en-US" sz="4800" b="1" dirty="0">
                <a:solidFill>
                  <a:srgbClr val="00B050"/>
                </a:solidFill>
                <a:latin typeface="+mn-lt"/>
              </a:rPr>
              <a:t>Pre-Apprenticeship.</a:t>
            </a:r>
            <a:r>
              <a:rPr lang="en-US" b="1" dirty="0">
                <a:solidFill>
                  <a:srgbClr val="00B050"/>
                </a:solidFill>
                <a:latin typeface="+mn-lt"/>
              </a:rPr>
              <a:t>  </a:t>
            </a:r>
            <a:br>
              <a:rPr lang="en-US" dirty="0"/>
            </a:br>
            <a:br>
              <a:rPr lang="en-US" dirty="0"/>
            </a:br>
            <a:endParaRPr lang="en-US" b="1" dirty="0">
              <a:latin typeface="+mn-lt"/>
            </a:endParaRPr>
          </a:p>
        </p:txBody>
      </p:sp>
      <p:pic>
        <p:nvPicPr>
          <p:cNvPr id="3" name="Picture 2" descr="C:\Users\Frank\Desktop\HerosJourney4.jpg">
            <a:extLst>
              <a:ext uri="{FF2B5EF4-FFF2-40B4-BE49-F238E27FC236}">
                <a16:creationId xmlns:a16="http://schemas.microsoft.com/office/drawing/2014/main" id="{B72631AB-B3D1-46B6-A6B9-47B3453FC4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-11849"/>
            <a:ext cx="5048250" cy="6850800"/>
          </a:xfrm>
          <a:prstGeom prst="rect">
            <a:avLst/>
          </a:prstGeom>
          <a:noFill/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CD37DBA-E80E-45C6-A259-60A3A1D1759B}"/>
              </a:ext>
            </a:extLst>
          </p:cNvPr>
          <p:cNvSpPr txBox="1"/>
          <p:nvPr/>
        </p:nvSpPr>
        <p:spPr>
          <a:xfrm>
            <a:off x="5163127" y="1485207"/>
            <a:ext cx="694178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Programs</a:t>
            </a:r>
            <a:r>
              <a:rPr lang="en-US" sz="3600" dirty="0"/>
              <a:t>. </a:t>
            </a:r>
            <a:r>
              <a:rPr lang="en-US" sz="3600" b="1" dirty="0"/>
              <a:t>Do we provide:</a:t>
            </a:r>
            <a:br>
              <a:rPr lang="en-US" sz="4000" b="1" dirty="0"/>
            </a:br>
            <a:endParaRPr lang="en-US" sz="800" b="1" dirty="0"/>
          </a:p>
          <a:p>
            <a:endParaRPr lang="en-US" sz="800" b="1" dirty="0"/>
          </a:p>
          <a:p>
            <a:r>
              <a:rPr lang="en-US" sz="3200" b="1" dirty="0"/>
              <a:t>-Inclusion of RA in Programs?</a:t>
            </a:r>
          </a:p>
          <a:p>
            <a:r>
              <a:rPr lang="en-US" sz="3200" b="1" dirty="0"/>
              <a:t>-Clear Direction to Apprenticeship?  </a:t>
            </a:r>
            <a:br>
              <a:rPr lang="en-US" sz="3200" b="1" dirty="0"/>
            </a:br>
            <a:r>
              <a:rPr lang="en-US" sz="3200" b="1" dirty="0"/>
              <a:t>-A Guided Pathway?</a:t>
            </a:r>
            <a:br>
              <a:rPr lang="en-US" sz="3200" b="1" dirty="0"/>
            </a:br>
            <a:r>
              <a:rPr lang="en-US" sz="3200" b="1" dirty="0"/>
              <a:t>-A Simple Mechanism for Adoption?</a:t>
            </a:r>
            <a:br>
              <a:rPr lang="en-US" sz="3200" b="1" dirty="0"/>
            </a:br>
            <a:r>
              <a:rPr lang="en-US" sz="3200" b="1" dirty="0"/>
              <a:t>-A common Port of Departure?</a:t>
            </a:r>
            <a:br>
              <a:rPr lang="en-US" sz="3200" b="1" dirty="0"/>
            </a:br>
            <a:r>
              <a:rPr lang="en-US" sz="3200" b="1" dirty="0"/>
              <a:t>-Perkins Earned Credential/Innovation</a:t>
            </a:r>
          </a:p>
          <a:p>
            <a:r>
              <a:rPr lang="en-US" sz="3200" b="1" dirty="0"/>
              <a:t>-Expanded Opportunities for No/Low skilled Individuals?</a:t>
            </a:r>
          </a:p>
          <a:p>
            <a:r>
              <a:rPr lang="en-US" sz="3200" b="1" dirty="0"/>
              <a:t>-Connect to WIOA?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0476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A53EC122-50CE-498E-B934-B12A23DE28C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2785398"/>
              </p:ext>
            </p:extLst>
          </p:nvPr>
        </p:nvGraphicFramePr>
        <p:xfrm>
          <a:off x="98425" y="935916"/>
          <a:ext cx="12093575" cy="59220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Document" r:id="rId3" imgW="9605129" imgH="6808142" progId="Word.Document.12">
                  <p:embed/>
                </p:oleObj>
              </mc:Choice>
              <mc:Fallback>
                <p:oleObj name="Document" r:id="rId3" imgW="9605129" imgH="680814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8425" y="935916"/>
                        <a:ext cx="12093575" cy="59220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C0B84D67-7EBD-4B12-A432-55C1E2796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335"/>
            <a:ext cx="10515600" cy="73152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Standardized Pre-Apprenticeship</a:t>
            </a:r>
          </a:p>
        </p:txBody>
      </p:sp>
    </p:spTree>
    <p:extLst>
      <p:ext uri="{BB962C8B-B14F-4D97-AF65-F5344CB8AC3E}">
        <p14:creationId xmlns:p14="http://schemas.microsoft.com/office/powerpoint/2010/main" val="2461369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7DE82-C9B0-4DF5-BB35-6283C54C3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004"/>
            <a:ext cx="10515600" cy="815282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MC3: Gateway to the Building Trades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D84964-5C90-43FB-8438-BA6454F520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0408"/>
            <a:ext cx="7416800" cy="5677591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6689CD0-2E2D-46D8-9D89-5317ADC35C14}"/>
              </a:ext>
            </a:extLst>
          </p:cNvPr>
          <p:cNvSpPr/>
          <p:nvPr/>
        </p:nvSpPr>
        <p:spPr>
          <a:xfrm>
            <a:off x="7546109" y="1180408"/>
            <a:ext cx="4359565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b="1" dirty="0">
                <a:solidFill>
                  <a:srgbClr val="000000"/>
                </a:solidFill>
              </a:rPr>
              <a:t>A: There are nine sectors or chapters in the MC3: </a:t>
            </a:r>
            <a:endParaRPr lang="en-US" sz="2400" dirty="0">
              <a:solidFill>
                <a:srgbClr val="000000"/>
              </a:solidFill>
            </a:endParaRPr>
          </a:p>
          <a:p>
            <a:r>
              <a:rPr lang="en-US" sz="2400" dirty="0">
                <a:solidFill>
                  <a:srgbClr val="000000"/>
                </a:solidFill>
              </a:rPr>
              <a:t>• Construction Industry Orientation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Tools and Materials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Construction Health and Safety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Blueprint Reading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Basic Math for Construction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Heritage of the American Worker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Diversity in the Construction Industry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Green Construction </a:t>
            </a:r>
          </a:p>
          <a:p>
            <a:r>
              <a:rPr lang="en-US" sz="2400" dirty="0">
                <a:solidFill>
                  <a:srgbClr val="000000"/>
                </a:solidFill>
              </a:rPr>
              <a:t>• Financial Literacy </a:t>
            </a:r>
          </a:p>
        </p:txBody>
      </p:sp>
    </p:spTree>
    <p:extLst>
      <p:ext uri="{BB962C8B-B14F-4D97-AF65-F5344CB8AC3E}">
        <p14:creationId xmlns:p14="http://schemas.microsoft.com/office/powerpoint/2010/main" val="34039627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2FA90-4F04-4870-9DFC-D02ACA67D8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418" y="75517"/>
            <a:ext cx="9919855" cy="744015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 </a:t>
            </a:r>
            <a:r>
              <a:rPr lang="en-US" b="1" dirty="0">
                <a:solidFill>
                  <a:srgbClr val="00B050"/>
                </a:solidFill>
                <a:latin typeface="+mn-lt"/>
              </a:rPr>
              <a:t>North America’s Building Trades Unions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B194B10-0CFF-4097-B69D-16CAB9E95690}"/>
              </a:ext>
            </a:extLst>
          </p:cNvPr>
          <p:cNvSpPr/>
          <p:nvPr/>
        </p:nvSpPr>
        <p:spPr>
          <a:xfrm>
            <a:off x="543261" y="1054249"/>
            <a:ext cx="1154833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Association of Bridge, Structural, Ornamental, and Reinforcing Iron Workers (Iron Workers)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Association of Heat and Frost Insulators and Allied Workers (Insulators)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Brotherhood of Boilermakers, Iron Ship Builders, Blacksmiths, Forgers and Helpers (IBB or Boilermakers)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Brotherhood of Electrical Workers (IBEW)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Brotherhood of Teamsters (Teamsters)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Union of Bricklayers and Allied Craftworkers (BAC or Bricklayers)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Union of Elevator Constructors (IUEC)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International Union of Painters and Allied Trades (IUPAT)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Laborers’ International Union of North America (LIUNA)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Operative Plasterers’ and Cement Masons’ International Association of the United States and Canada (OPCMIA)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Sheet Metal Workers’ International Association (SMWIA)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United Association of Journeymen and Apprentices of the Plumbing and Pipefitting Industry of the United States and Canada (UA)</a:t>
            </a:r>
          </a:p>
          <a:p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BoldListingAlt"/>
              </a:rPr>
              <a:t>&gt;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Bell Centennial Address"/>
              </a:rPr>
              <a:t>&gt;</a:t>
            </a:r>
            <a:r>
              <a:rPr lang="en-US" sz="2000" b="1" dirty="0">
                <a:solidFill>
                  <a:srgbClr val="000000"/>
                </a:solidFill>
                <a:latin typeface="Interstate"/>
              </a:rPr>
              <a:t>United Union of Roofers, Waterproofers and Allied Workers (Roofers).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077772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4D8877-DC36-459C-8CF4-D4E109B4D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0196"/>
            <a:ext cx="10515600" cy="576169"/>
          </a:xfrm>
        </p:spPr>
        <p:txBody>
          <a:bodyPr>
            <a:noAutofit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NCCER Construction Core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9D241F-18C3-40FB-9C90-CB0DB5DE44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827" y="774550"/>
            <a:ext cx="5293331" cy="599325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4425D5C-D7BF-44EE-9D79-9F9813E8D1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1255" y="675359"/>
            <a:ext cx="5293331" cy="619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892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20549CD-9C58-4DFF-AEBF-6955C9891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8632587"/>
              </p:ext>
            </p:extLst>
          </p:nvPr>
        </p:nvGraphicFramePr>
        <p:xfrm>
          <a:off x="161365" y="0"/>
          <a:ext cx="11887200" cy="6777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Document" r:id="rId3" imgW="9653535" imgH="7483112" progId="Word.Document.12">
                  <p:embed/>
                </p:oleObj>
              </mc:Choice>
              <mc:Fallback>
                <p:oleObj name="Document" r:id="rId3" imgW="9653535" imgH="748311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365" y="0"/>
                        <a:ext cx="11887200" cy="67773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5446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4C5CAE-629C-4FDA-91B0-8C6DA8FF1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3676"/>
            <a:ext cx="10515600" cy="50165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+mn-lt"/>
              </a:rPr>
              <a:t>NCPerkins.org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FFBA39-6299-49B9-AA61-F7CF4044E2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006" y="879566"/>
            <a:ext cx="11826239" cy="5978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7626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1324</TotalTime>
  <Words>290</Words>
  <Application>Microsoft Office PowerPoint</Application>
  <PresentationFormat>Widescreen</PresentationFormat>
  <Paragraphs>39</Paragraphs>
  <Slides>7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Arial</vt:lpstr>
      <vt:lpstr>Bell Centennial Address</vt:lpstr>
      <vt:lpstr>Bell Centennial BoldListingAlt</vt:lpstr>
      <vt:lpstr>Calibri</vt:lpstr>
      <vt:lpstr>Calibri Light</vt:lpstr>
      <vt:lpstr>Interstate</vt:lpstr>
      <vt:lpstr>Office Theme</vt:lpstr>
      <vt:lpstr>Document</vt:lpstr>
      <vt:lpstr>  NCCCS Standardized  Pre-Apprenticeship.    </vt:lpstr>
      <vt:lpstr>Standardized Pre-Apprenticeship</vt:lpstr>
      <vt:lpstr>MC3: Gateway to the Building Trades</vt:lpstr>
      <vt:lpstr> North America’s Building Trades Unions </vt:lpstr>
      <vt:lpstr>NCCER Construction Core</vt:lpstr>
      <vt:lpstr>PowerPoint Presentation</vt:lpstr>
      <vt:lpstr>NCPerkins.org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Frank Scuiletti</dc:creator>
  <cp:lastModifiedBy>Frank Scuiletti</cp:lastModifiedBy>
  <cp:revision>27</cp:revision>
  <dcterms:created xsi:type="dcterms:W3CDTF">2019-07-30T18:50:32Z</dcterms:created>
  <dcterms:modified xsi:type="dcterms:W3CDTF">2019-08-07T11:50:54Z</dcterms:modified>
</cp:coreProperties>
</file>