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CCCA2-E879-485C-B4A7-086349243775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BA8AE-7F14-4942-9827-B52B57E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2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the effect legislation had on dual enrollment programs including Huskins, Learn and Earn Online, and Concurrent Enrollment.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BA8AE-7F14-4942-9827-B52B57E18F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5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out resources including syllabus, lesson plans and job sheets.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BA8AE-7F14-4942-9827-B52B57E18F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3DA3-A213-4122-92FD-69B915969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90A86-3C52-4400-B173-2B4D732E8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693C0-8ED6-4EC1-B329-DA03B216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60D1-E4FB-402B-900C-A9565D50B5B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CB615-D7B9-492B-9830-AF39DB4A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4B521-CA1A-411D-B32F-C9D5FFFC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6B64-F04E-4DDC-9ED5-A193BBD7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9127-BB3E-4F08-AA6E-BA91171B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60F21-DE7F-4BCE-B255-B3D515155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22E8F-5D69-4C89-9C0E-1F9CAC437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60D1-E4FB-402B-900C-A9565D50B5B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10CF3-4A30-4E63-B02C-2A1A14FF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FBF43-FFF8-420C-BD1A-CF82B693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6B64-F04E-4DDC-9ED5-A193BBD7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3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61DD4B-F39A-4D59-970D-0441A08C4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810C4-0A50-4952-AF19-C39612D08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C80E7-B31F-47A4-B4BB-66273EFA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60D1-E4FB-402B-900C-A9565D50B5B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B2BE9-574F-4971-A200-289C31E6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3E913-C410-4D40-928D-BAC95129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6B64-F04E-4DDC-9ED5-A193BBD7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897E1-BE51-4D18-A7D4-D34E25BC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7D599-7FF1-4685-A4D4-7600699C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03662-FDAE-49EA-A6BC-B788AFFC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60D1-E4FB-402B-900C-A9565D50B5B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3883A-9BC7-474C-97B1-79D3576B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2695A-306B-431D-A00A-84A8942F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6B64-F04E-4DDC-9ED5-A193BBD7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30DB-970B-4EDF-BD7B-15E16ACD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AE648-332B-44E0-871F-FA9E54FCF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983F0-3A19-47F1-98A0-B3CC90E2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60D1-E4FB-402B-900C-A9565D50B5B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D3F1E-1259-4E07-9016-825A4C951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94522-1CA9-4818-A52B-CE37F917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6B64-F04E-4DDC-9ED5-A193BBD7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4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323B-211B-45FB-A41E-190EADD7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1010-E9EF-4322-8D4F-90A676D53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F0389-C40B-4882-9E77-42B72D1B9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376EA-1188-4588-B968-82EBCADB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60D1-E4FB-402B-900C-A9565D50B5B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3F04E-F5EF-4076-B171-9BEDD79D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D7F51-E26D-4402-9353-0D99022C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6B64-F04E-4DDC-9ED5-A193BBD7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4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6EF7-E780-4432-8A89-F4C32A52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B5A7A-4870-42D5-B028-B8C8589D1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C54B7-E4BF-43CE-B6D8-302A54AD7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1F7D8-61B8-49D6-9DA8-18BA405AB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20AFB-03D7-4248-91B0-FB4B01D3E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6394B-9897-41BA-B22E-B1AEEA6D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60D1-E4FB-402B-900C-A9565D50B5B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FF792-305D-4FBB-A869-4DA97D59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8AAD1F-EC3A-4B0B-BF85-D70358E2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6B64-F04E-4DDC-9ED5-A193BBD7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6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DFE6-D3EC-4524-AA19-B3F3B025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F45CA-D0B6-46A9-8F76-E80CEA61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60D1-E4FB-402B-900C-A9565D50B5B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890C3-2109-4ACE-8C8C-14605FF4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15D80-734B-489F-B38E-FC9D189B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6B64-F04E-4DDC-9ED5-A193BBD7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A39CA-B807-4185-9129-B2DA3882B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60D1-E4FB-402B-900C-A9565D50B5B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0CFE8-099A-4200-A405-6FF980A4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946E5-943F-421F-A327-101FF264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6B64-F04E-4DDC-9ED5-A193BBD7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7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1BA91-7764-4218-B9E6-FA030FCB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4D8AE-7E0D-4DDD-91D0-868759D1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72C03-9C73-433E-A892-E1FC8A240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836D5-6EC9-4DF6-8661-91571587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60D1-E4FB-402B-900C-A9565D50B5B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2834E-615E-4341-9156-AFE012AA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7FB68-C103-4037-8212-320A7259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6B64-F04E-4DDC-9ED5-A193BBD7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6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441A-212D-417F-BE02-5E970B2E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58A60-C739-4E2A-A898-5FF2C1969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B7827-0D07-4940-B1D3-EC0D625E5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BA83C-CE02-478A-B8E2-AA947C44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60D1-E4FB-402B-900C-A9565D50B5B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FE86F-9F45-464E-9ADC-FDF21E67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E0074-4803-4585-83C6-5BFBFDD1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6B64-F04E-4DDC-9ED5-A193BBD7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6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FD458-15EE-4E6D-B60E-99033B73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75AC2-FB93-481E-9862-E58060541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ECF81-916D-4B2B-93E6-57BAEBD18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260D1-E4FB-402B-900C-A9565D50B5BB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8C1D8-0379-4C76-9352-126D5A206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98EB-7E49-4F54-8419-ADBE952FB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C6B64-F04E-4DDC-9ED5-A193BBD7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1A2D-AAE2-448A-A81B-82AE1AF7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891" y="191589"/>
            <a:ext cx="6068554" cy="805938"/>
          </a:xfrm>
        </p:spPr>
        <p:txBody>
          <a:bodyPr>
            <a:normAutofit fontScale="90000"/>
          </a:bodyPr>
          <a:lstStyle/>
          <a:p>
            <a:br>
              <a:rPr lang="en-US" sz="4800" b="1" dirty="0">
                <a:solidFill>
                  <a:srgbClr val="00B050"/>
                </a:solidFill>
                <a:latin typeface="+mn-lt"/>
              </a:rPr>
            </a:br>
            <a:br>
              <a:rPr lang="en-US" sz="4800" b="1" dirty="0">
                <a:solidFill>
                  <a:srgbClr val="00B050"/>
                </a:solidFill>
                <a:latin typeface="+mn-lt"/>
              </a:rPr>
            </a:br>
            <a:r>
              <a:rPr lang="en-US" sz="4800" b="1" dirty="0">
                <a:solidFill>
                  <a:srgbClr val="00B050"/>
                </a:solidFill>
                <a:latin typeface="+mn-lt"/>
              </a:rPr>
              <a:t>NCCCS Standardized </a:t>
            </a:r>
            <a:br>
              <a:rPr lang="en-US" sz="4800" b="1" dirty="0">
                <a:solidFill>
                  <a:srgbClr val="00B050"/>
                </a:solidFill>
                <a:latin typeface="+mn-lt"/>
              </a:rPr>
            </a:br>
            <a:r>
              <a:rPr lang="en-US" sz="4800" b="1" dirty="0">
                <a:solidFill>
                  <a:srgbClr val="00B050"/>
                </a:solidFill>
                <a:latin typeface="+mn-lt"/>
              </a:rPr>
              <a:t>Pre-Apprenticeship.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  </a:t>
            </a:r>
            <a:br>
              <a:rPr lang="en-US" dirty="0"/>
            </a:br>
            <a:br>
              <a:rPr lang="en-US" dirty="0"/>
            </a:br>
            <a:endParaRPr lang="en-US" b="1" dirty="0">
              <a:latin typeface="+mn-lt"/>
            </a:endParaRPr>
          </a:p>
        </p:txBody>
      </p:sp>
      <p:pic>
        <p:nvPicPr>
          <p:cNvPr id="3" name="Picture 2" descr="C:\Users\Frank\Desktop\HerosJourney4.jpg">
            <a:extLst>
              <a:ext uri="{FF2B5EF4-FFF2-40B4-BE49-F238E27FC236}">
                <a16:creationId xmlns:a16="http://schemas.microsoft.com/office/drawing/2014/main" id="{B72631AB-B3D1-46B6-A6B9-47B3453F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1849"/>
            <a:ext cx="5048250" cy="68508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D37DBA-E80E-45C6-A259-60A3A1D1759B}"/>
              </a:ext>
            </a:extLst>
          </p:cNvPr>
          <p:cNvSpPr txBox="1"/>
          <p:nvPr/>
        </p:nvSpPr>
        <p:spPr>
          <a:xfrm>
            <a:off x="5163127" y="1485207"/>
            <a:ext cx="69417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Programs</a:t>
            </a:r>
            <a:r>
              <a:rPr lang="en-US" sz="3600" dirty="0"/>
              <a:t>. </a:t>
            </a:r>
            <a:r>
              <a:rPr lang="en-US" sz="3600" b="1" dirty="0"/>
              <a:t>Do we provide:</a:t>
            </a:r>
            <a:br>
              <a:rPr lang="en-US" sz="4000" b="1" dirty="0"/>
            </a:br>
            <a:endParaRPr lang="en-US" sz="800" b="1" dirty="0"/>
          </a:p>
          <a:p>
            <a:endParaRPr lang="en-US" sz="800" b="1" dirty="0"/>
          </a:p>
          <a:p>
            <a:r>
              <a:rPr lang="en-US" sz="3200" b="1" dirty="0"/>
              <a:t>-Inclusion of RA in Programs?</a:t>
            </a:r>
          </a:p>
          <a:p>
            <a:r>
              <a:rPr lang="en-US" sz="3200" b="1" dirty="0"/>
              <a:t>-Clear Direction to Apprenticeship?  </a:t>
            </a:r>
            <a:br>
              <a:rPr lang="en-US" sz="3200" b="1" dirty="0"/>
            </a:br>
            <a:r>
              <a:rPr lang="en-US" sz="3200" b="1" dirty="0"/>
              <a:t>-A Guided Pathway?</a:t>
            </a:r>
            <a:br>
              <a:rPr lang="en-US" sz="3200" b="1" dirty="0"/>
            </a:br>
            <a:r>
              <a:rPr lang="en-US" sz="3200" b="1" dirty="0"/>
              <a:t>-A Simple Mechanism for Adoption?</a:t>
            </a:r>
            <a:br>
              <a:rPr lang="en-US" sz="3200" b="1" dirty="0"/>
            </a:br>
            <a:r>
              <a:rPr lang="en-US" sz="3200" b="1" dirty="0"/>
              <a:t>-A common Port of Departure?</a:t>
            </a:r>
            <a:br>
              <a:rPr lang="en-US" sz="3200" b="1" dirty="0"/>
            </a:br>
            <a:r>
              <a:rPr lang="en-US" sz="3200" b="1" dirty="0"/>
              <a:t>-Perkins Earned Credential/Innovation</a:t>
            </a:r>
          </a:p>
          <a:p>
            <a:r>
              <a:rPr lang="en-US" sz="3200" b="1" dirty="0"/>
              <a:t>-Expanded Opportunities for No/Low skilled Individuals?</a:t>
            </a:r>
          </a:p>
          <a:p>
            <a:r>
              <a:rPr lang="en-US" sz="3200" b="1" dirty="0"/>
              <a:t>-Connect to WIOA?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047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53EC122-50CE-498E-B934-B12A23DE2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85398"/>
              </p:ext>
            </p:extLst>
          </p:nvPr>
        </p:nvGraphicFramePr>
        <p:xfrm>
          <a:off x="98425" y="935916"/>
          <a:ext cx="12093575" cy="592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9605129" imgH="6808142" progId="Word.Document.12">
                  <p:embed/>
                </p:oleObj>
              </mc:Choice>
              <mc:Fallback>
                <p:oleObj name="Document" r:id="rId3" imgW="9605129" imgH="68081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35916"/>
                        <a:ext cx="12093575" cy="5922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0B84D67-7EBD-4B12-A432-55C1E279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35"/>
            <a:ext cx="105156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Standardized Pre-Apprenticeship</a:t>
            </a:r>
          </a:p>
        </p:txBody>
      </p:sp>
    </p:spTree>
    <p:extLst>
      <p:ext uri="{BB962C8B-B14F-4D97-AF65-F5344CB8AC3E}">
        <p14:creationId xmlns:p14="http://schemas.microsoft.com/office/powerpoint/2010/main" val="246136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7DE82-C9B0-4DF5-BB35-6283C54C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004"/>
            <a:ext cx="10515600" cy="81528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MC3: Gateway to the Building Trades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84964-5C90-43FB-8438-BA6454F52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0408"/>
            <a:ext cx="7416800" cy="56775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689CD0-2E2D-46D8-9D89-5317ADC35C14}"/>
              </a:ext>
            </a:extLst>
          </p:cNvPr>
          <p:cNvSpPr/>
          <p:nvPr/>
        </p:nvSpPr>
        <p:spPr>
          <a:xfrm>
            <a:off x="7546109" y="1180408"/>
            <a:ext cx="43595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A: There are nine sectors or chapters in the MC3: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• Construction Industry Orientation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• Tools and Materials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• Construction Health and Safety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• Blueprint Reading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• Basic Math for Construction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• Heritage of the American Worker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• Diversity in the Construction Industry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• Green Construction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• Financial Literacy </a:t>
            </a:r>
          </a:p>
        </p:txBody>
      </p:sp>
    </p:spTree>
    <p:extLst>
      <p:ext uri="{BB962C8B-B14F-4D97-AF65-F5344CB8AC3E}">
        <p14:creationId xmlns:p14="http://schemas.microsoft.com/office/powerpoint/2010/main" val="340396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FA90-4F04-4870-9DFC-D02ACA67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18" y="75517"/>
            <a:ext cx="9919855" cy="7440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North America’s Building Trades Unions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194B10-0CFF-4097-B69D-16CAB9E95690}"/>
              </a:ext>
            </a:extLst>
          </p:cNvPr>
          <p:cNvSpPr/>
          <p:nvPr/>
        </p:nvSpPr>
        <p:spPr>
          <a:xfrm>
            <a:off x="543261" y="1054249"/>
            <a:ext cx="115483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Interstate"/>
              </a:rPr>
              <a:t>International Association of Bridge, Structural, Ornamental, and Reinforcing Iron Workers (Iron Workers)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BoldListingAlt"/>
              </a:rPr>
              <a:t>&gt;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Address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Interstate"/>
              </a:rPr>
              <a:t>International Association of Heat and Frost Insulators and Allied Workers (Insulators)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BoldListingAlt"/>
              </a:rPr>
              <a:t>&gt;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Address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Interstate"/>
              </a:rPr>
              <a:t>International Brotherhood of Boilermakers, Iron Ship Builders, Blacksmiths, Forgers and Helpers (IBB or Boilermakers)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BoldListingAlt"/>
              </a:rPr>
              <a:t>&gt;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Address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Interstate"/>
              </a:rPr>
              <a:t>International Brotherhood of Electrical Workers (IBEW)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BoldListingAlt"/>
              </a:rPr>
              <a:t>&gt;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Address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Interstate"/>
              </a:rPr>
              <a:t>International Brotherhood of Teamsters (Teamsters)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BoldListingAlt"/>
              </a:rPr>
              <a:t>&gt;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Address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Interstate"/>
              </a:rPr>
              <a:t>International Union of Bricklayers and Allied Craftworkers (BAC or Bricklayers)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BoldListingAlt"/>
              </a:rPr>
              <a:t>&gt;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Address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Interstate"/>
              </a:rPr>
              <a:t>International Union of Elevator Constructors (IUEC)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BoldListingAlt"/>
              </a:rPr>
              <a:t>&gt;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Address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Interstate"/>
              </a:rPr>
              <a:t>International Union of Painters and Allied Trades (IUPAT)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BoldListingAlt"/>
              </a:rPr>
              <a:t>&gt;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Address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Interstate"/>
              </a:rPr>
              <a:t>Laborers’ International Union of North America (LIUNA)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BoldListingAlt"/>
              </a:rPr>
              <a:t>&gt;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Address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Interstate"/>
              </a:rPr>
              <a:t>Operative Plasterers’ and Cement Masons’ International Association of the United States and Canada (OPCMIA)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BoldListingAlt"/>
              </a:rPr>
              <a:t>&gt;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Address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Interstate"/>
              </a:rPr>
              <a:t>Sheet Metal Workers’ International Association (SMWIA)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BoldListingAlt"/>
              </a:rPr>
              <a:t>&gt;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Address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Interstate"/>
              </a:rPr>
              <a:t>United Association of Journeymen and Apprentices of the Plumbing and Pipefitting Industry of the United States and Canada (UA)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BoldListingAlt"/>
              </a:rPr>
              <a:t>&gt;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Bell Centennial Address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Interstate"/>
              </a:rPr>
              <a:t>United Union of Roofers, Waterproofers and Allied Workers (Roofers).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777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8877-DC36-459C-8CF4-D4E109B4D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96"/>
            <a:ext cx="10515600" cy="57616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NCCER Construction Core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D241F-18C3-40FB-9C90-CB0DB5DE4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27" y="774550"/>
            <a:ext cx="5293331" cy="5993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425D5C-D7BF-44EE-9D79-9F9813E8D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55" y="675359"/>
            <a:ext cx="5293331" cy="619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9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20549CD-9C58-4DFF-AEBF-6955C9891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32587"/>
              </p:ext>
            </p:extLst>
          </p:nvPr>
        </p:nvGraphicFramePr>
        <p:xfrm>
          <a:off x="161365" y="0"/>
          <a:ext cx="11887200" cy="6777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3" imgW="9653535" imgH="7483112" progId="Word.Document.12">
                  <p:embed/>
                </p:oleObj>
              </mc:Choice>
              <mc:Fallback>
                <p:oleObj name="Document" r:id="rId3" imgW="9653535" imgH="74831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365" y="0"/>
                        <a:ext cx="11887200" cy="6777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44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5CAE-629C-4FDA-91B0-8C6DA8FF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6"/>
            <a:ext cx="10515600" cy="5016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NCPerkins.org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FFBA39-6299-49B9-AA61-F7CF4044E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6" y="879566"/>
            <a:ext cx="11826239" cy="59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62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290</Words>
  <Application>Microsoft Office PowerPoint</Application>
  <PresentationFormat>Widescreen</PresentationFormat>
  <Paragraphs>39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Bell Centennial Address</vt:lpstr>
      <vt:lpstr>Bell Centennial BoldListingAlt</vt:lpstr>
      <vt:lpstr>Calibri</vt:lpstr>
      <vt:lpstr>Calibri Light</vt:lpstr>
      <vt:lpstr>Interstate</vt:lpstr>
      <vt:lpstr>Office Theme</vt:lpstr>
      <vt:lpstr>Document</vt:lpstr>
      <vt:lpstr>  NCCCS Standardized  Pre-Apprenticeship.    </vt:lpstr>
      <vt:lpstr>Standardized Pre-Apprenticeship</vt:lpstr>
      <vt:lpstr>MC3: Gateway to the Building Trades</vt:lpstr>
      <vt:lpstr> North America’s Building Trades Unions </vt:lpstr>
      <vt:lpstr>NCCER Construction Core</vt:lpstr>
      <vt:lpstr>PowerPoint Presentation</vt:lpstr>
      <vt:lpstr>NCPerkins.org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Scuiletti</dc:creator>
  <cp:lastModifiedBy>Frank Scuiletti</cp:lastModifiedBy>
  <cp:revision>27</cp:revision>
  <dcterms:created xsi:type="dcterms:W3CDTF">2019-07-30T18:50:32Z</dcterms:created>
  <dcterms:modified xsi:type="dcterms:W3CDTF">2019-08-07T11:50:54Z</dcterms:modified>
</cp:coreProperties>
</file>