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 id="2147483676" r:id="rId3"/>
  </p:sldMasterIdLst>
  <p:notesMasterIdLst>
    <p:notesMasterId r:id="rId34"/>
  </p:notesMasterIdLst>
  <p:sldIdLst>
    <p:sldId id="429" r:id="rId4"/>
    <p:sldId id="436" r:id="rId5"/>
    <p:sldId id="341" r:id="rId6"/>
    <p:sldId id="432" r:id="rId7"/>
    <p:sldId id="433" r:id="rId8"/>
    <p:sldId id="344" r:id="rId9"/>
    <p:sldId id="423" r:id="rId10"/>
    <p:sldId id="327" r:id="rId11"/>
    <p:sldId id="408" r:id="rId12"/>
    <p:sldId id="437" r:id="rId13"/>
    <p:sldId id="372" r:id="rId14"/>
    <p:sldId id="428" r:id="rId15"/>
    <p:sldId id="260" r:id="rId16"/>
    <p:sldId id="431" r:id="rId17"/>
    <p:sldId id="391" r:id="rId18"/>
    <p:sldId id="401" r:id="rId19"/>
    <p:sldId id="263" r:id="rId20"/>
    <p:sldId id="438" r:id="rId21"/>
    <p:sldId id="439" r:id="rId22"/>
    <p:sldId id="440" r:id="rId23"/>
    <p:sldId id="441" r:id="rId24"/>
    <p:sldId id="442" r:id="rId25"/>
    <p:sldId id="443" r:id="rId26"/>
    <p:sldId id="403" r:id="rId27"/>
    <p:sldId id="396" r:id="rId28"/>
    <p:sldId id="262" r:id="rId29"/>
    <p:sldId id="444" r:id="rId30"/>
    <p:sldId id="445" r:id="rId31"/>
    <p:sldId id="411" r:id="rId32"/>
    <p:sldId id="430"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E7D"/>
    <a:srgbClr val="ADCD39"/>
    <a:srgbClr val="005293"/>
    <a:srgbClr val="E9F2CA"/>
    <a:srgbClr val="C9E7FF"/>
    <a:srgbClr val="CFE28A"/>
    <a:srgbClr val="3F3F3F"/>
    <a:srgbClr val="2761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52" autoAdjust="0"/>
    <p:restoredTop sz="94660"/>
  </p:normalViewPr>
  <p:slideViewPr>
    <p:cSldViewPr snapToGrid="0">
      <p:cViewPr varScale="1">
        <p:scale>
          <a:sx n="98" d="100"/>
          <a:sy n="98" d="100"/>
        </p:scale>
        <p:origin x="84" y="360"/>
      </p:cViewPr>
      <p:guideLst>
        <p:guide orient="horz" pos="2184"/>
        <p:guide pos="3840"/>
      </p:guideLst>
    </p:cSldViewPr>
  </p:slideViewPr>
  <p:notesTextViewPr>
    <p:cViewPr>
      <p:scale>
        <a:sx n="1" d="1"/>
        <a:sy n="1" d="1"/>
      </p:scale>
      <p:origin x="0" y="0"/>
    </p:cViewPr>
  </p:notesTextViewPr>
  <p:sorterViewPr>
    <p:cViewPr>
      <p:scale>
        <a:sx n="110" d="100"/>
        <a:sy n="110" d="100"/>
      </p:scale>
      <p:origin x="0" y="-121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D26329-D949-47F9-A873-8A5772CD75B5}" type="doc">
      <dgm:prSet loTypeId="urn:microsoft.com/office/officeart/2005/8/layout/lProcess2" loCatId="list" qsTypeId="urn:microsoft.com/office/officeart/2005/8/quickstyle/simple1" qsCatId="simple" csTypeId="urn:microsoft.com/office/officeart/2005/8/colors/accent3_2" csCatId="accent3" phldr="1"/>
      <dgm:spPr/>
      <dgm:t>
        <a:bodyPr/>
        <a:lstStyle/>
        <a:p>
          <a:endParaRPr lang="en-US"/>
        </a:p>
      </dgm:t>
    </dgm:pt>
    <dgm:pt modelId="{7A5DAD68-8F6A-46C0-B5DA-F676C599ECA7}">
      <dgm:prSet phldrT="[Text]"/>
      <dgm:spPr/>
      <dgm:t>
        <a:bodyPr/>
        <a:lstStyle/>
        <a:p>
          <a:r>
            <a:rPr lang="en-US" b="1" dirty="0">
              <a:solidFill>
                <a:srgbClr val="1E3E7D"/>
              </a:solidFill>
              <a:latin typeface="Arial" panose="020B0604020202020204" pitchFamily="34" charset="0"/>
              <a:cs typeface="Arial" panose="020B0604020202020204" pitchFamily="34" charset="0"/>
            </a:rPr>
            <a:t>Foundational Credentials</a:t>
          </a:r>
        </a:p>
      </dgm:t>
    </dgm:pt>
    <dgm:pt modelId="{481F228C-F7E8-4E50-A961-857262FF1C0F}" type="parTrans" cxnId="{7A3044E4-016B-49D3-A5E2-5C6E311C658D}">
      <dgm:prSet/>
      <dgm:spPr/>
      <dgm:t>
        <a:bodyPr/>
        <a:lstStyle/>
        <a:p>
          <a:endParaRPr lang="en-US"/>
        </a:p>
      </dgm:t>
    </dgm:pt>
    <dgm:pt modelId="{7D947AB2-C1FB-420C-BAD5-D2AC3EDE9C52}" type="sibTrans" cxnId="{7A3044E4-016B-49D3-A5E2-5C6E311C658D}">
      <dgm:prSet/>
      <dgm:spPr/>
      <dgm:t>
        <a:bodyPr/>
        <a:lstStyle/>
        <a:p>
          <a:endParaRPr lang="en-US"/>
        </a:p>
      </dgm:t>
    </dgm:pt>
    <dgm:pt modelId="{26B0EFE6-FE2B-40B5-8027-A00D8F1F65DF}">
      <dgm:prSet phldrT="[Text]" custT="1"/>
      <dgm:spPr/>
      <dgm:t>
        <a:bodyPr/>
        <a:lstStyle/>
        <a:p>
          <a:r>
            <a:rPr lang="en-US" sz="1400" b="1" dirty="0">
              <a:latin typeface="Arial" panose="020B0604020202020204" pitchFamily="34" charset="0"/>
              <a:cs typeface="Arial" panose="020B0604020202020204" pitchFamily="34" charset="0"/>
            </a:rPr>
            <a:t>Credentials Demonstrating Standard or Baseline Skillsets</a:t>
          </a:r>
        </a:p>
      </dgm:t>
    </dgm:pt>
    <dgm:pt modelId="{1C2FCFB0-7ADF-43BC-A652-6CB6FA657B95}" type="parTrans" cxnId="{6C29726A-DFAB-44F8-B903-DCBD2C2F6323}">
      <dgm:prSet/>
      <dgm:spPr/>
      <dgm:t>
        <a:bodyPr/>
        <a:lstStyle/>
        <a:p>
          <a:endParaRPr lang="en-US"/>
        </a:p>
      </dgm:t>
    </dgm:pt>
    <dgm:pt modelId="{C3F76DAA-6F13-4F84-B022-1AA44A65B068}" type="sibTrans" cxnId="{6C29726A-DFAB-44F8-B903-DCBD2C2F6323}">
      <dgm:prSet/>
      <dgm:spPr/>
      <dgm:t>
        <a:bodyPr/>
        <a:lstStyle/>
        <a:p>
          <a:endParaRPr lang="en-US"/>
        </a:p>
      </dgm:t>
    </dgm:pt>
    <dgm:pt modelId="{D9ABD4A5-75D6-4549-868E-DBE02FD0E5C8}">
      <dgm:prSet phldrT="[Text]"/>
      <dgm:spPr/>
      <dgm:t>
        <a:bodyPr/>
        <a:lstStyle/>
        <a:p>
          <a:r>
            <a:rPr lang="en-US" b="1" i="0" dirty="0">
              <a:solidFill>
                <a:srgbClr val="1E3E7D"/>
              </a:solidFill>
              <a:latin typeface="Arial" panose="020B0604020202020204" pitchFamily="34" charset="0"/>
              <a:cs typeface="Arial" panose="020B0604020202020204" pitchFamily="34" charset="0"/>
            </a:rPr>
            <a:t>Essential Credentials</a:t>
          </a:r>
        </a:p>
      </dgm:t>
    </dgm:pt>
    <dgm:pt modelId="{A8BDE264-DF6E-4038-8726-65A719E4D8CA}" type="parTrans" cxnId="{927E17D1-E6BB-4DBC-A762-1AA792792919}">
      <dgm:prSet/>
      <dgm:spPr/>
      <dgm:t>
        <a:bodyPr/>
        <a:lstStyle/>
        <a:p>
          <a:endParaRPr lang="en-US"/>
        </a:p>
      </dgm:t>
    </dgm:pt>
    <dgm:pt modelId="{2E7E7E74-FBDF-483E-81B3-85EDFDF762D5}" type="sibTrans" cxnId="{927E17D1-E6BB-4DBC-A762-1AA792792919}">
      <dgm:prSet/>
      <dgm:spPr/>
      <dgm:t>
        <a:bodyPr/>
        <a:lstStyle/>
        <a:p>
          <a:endParaRPr lang="en-US"/>
        </a:p>
      </dgm:t>
    </dgm:pt>
    <dgm:pt modelId="{B59DDDD2-7D99-4FB9-AB10-7BD15947D8E6}">
      <dgm:prSet phldrT="[Text]" custT="1"/>
      <dgm:spPr/>
      <dgm:t>
        <a:bodyPr/>
        <a:lstStyle/>
        <a:p>
          <a:r>
            <a:rPr lang="en-US" sz="1400" dirty="0">
              <a:latin typeface="Arial" panose="020B0604020202020204" pitchFamily="34" charset="0"/>
              <a:ea typeface="+mn-ea"/>
              <a:cs typeface="Arial" panose="020B0604020202020204" pitchFamily="34" charset="0"/>
            </a:rPr>
            <a:t>Examples: Nurse Aide I, Pharmacy Technician, Construction Labor</a:t>
          </a:r>
          <a:endParaRPr lang="en-US" sz="1400" dirty="0">
            <a:latin typeface="Arial" panose="020B0604020202020204" pitchFamily="34" charset="0"/>
            <a:cs typeface="Arial" panose="020B0604020202020204" pitchFamily="34" charset="0"/>
          </a:endParaRPr>
        </a:p>
      </dgm:t>
    </dgm:pt>
    <dgm:pt modelId="{5C6E9C34-2071-4A18-981E-0C1C382E91C7}" type="parTrans" cxnId="{65F7DAFC-2860-4C0D-95D3-FDFDCF71FBBF}">
      <dgm:prSet/>
      <dgm:spPr/>
      <dgm:t>
        <a:bodyPr/>
        <a:lstStyle/>
        <a:p>
          <a:endParaRPr lang="en-US"/>
        </a:p>
      </dgm:t>
    </dgm:pt>
    <dgm:pt modelId="{DC1DFB62-83D7-47D4-9600-1549E01E8688}" type="sibTrans" cxnId="{65F7DAFC-2860-4C0D-95D3-FDFDCF71FBBF}">
      <dgm:prSet/>
      <dgm:spPr/>
      <dgm:t>
        <a:bodyPr/>
        <a:lstStyle/>
        <a:p>
          <a:endParaRPr lang="en-US"/>
        </a:p>
      </dgm:t>
    </dgm:pt>
    <dgm:pt modelId="{6EA79727-3A81-4529-B03E-D6F046042B04}">
      <dgm:prSet phldrT="[Text]"/>
      <dgm:spPr/>
      <dgm:t>
        <a:bodyPr/>
        <a:lstStyle/>
        <a:p>
          <a:r>
            <a:rPr lang="en-US" b="1" dirty="0">
              <a:solidFill>
                <a:srgbClr val="1E3E7D"/>
              </a:solidFill>
              <a:latin typeface="Arial" panose="020B0604020202020204" pitchFamily="34" charset="0"/>
              <a:cs typeface="Arial" panose="020B0604020202020204" pitchFamily="34" charset="0"/>
            </a:rPr>
            <a:t>Career Credentials</a:t>
          </a:r>
        </a:p>
      </dgm:t>
    </dgm:pt>
    <dgm:pt modelId="{34118760-7E2B-46AC-AB5F-8059C0150224}" type="parTrans" cxnId="{647F0354-5DE0-46F0-8871-B21D26505F4A}">
      <dgm:prSet/>
      <dgm:spPr/>
      <dgm:t>
        <a:bodyPr/>
        <a:lstStyle/>
        <a:p>
          <a:endParaRPr lang="en-US"/>
        </a:p>
      </dgm:t>
    </dgm:pt>
    <dgm:pt modelId="{F41F74AD-4B99-4E46-84F7-72B3F49C637E}" type="sibTrans" cxnId="{647F0354-5DE0-46F0-8871-B21D26505F4A}">
      <dgm:prSet/>
      <dgm:spPr/>
      <dgm:t>
        <a:bodyPr/>
        <a:lstStyle/>
        <a:p>
          <a:endParaRPr lang="en-US"/>
        </a:p>
      </dgm:t>
    </dgm:pt>
    <dgm:pt modelId="{C52C09F4-E838-4221-ACCB-A5FCFCB8F434}">
      <dgm:prSet phldrT="[Text]" custT="1"/>
      <dgm:spPr/>
      <dgm:t>
        <a:bodyPr/>
        <a:lstStyle/>
        <a:p>
          <a:r>
            <a:rPr lang="en-US" sz="1400">
              <a:latin typeface="Arial" panose="020B0604020202020204" pitchFamily="34" charset="0"/>
              <a:ea typeface="+mn-ea"/>
              <a:cs typeface="Arial" panose="020B0604020202020204" pitchFamily="34" charset="0"/>
            </a:rPr>
            <a:t>Examples: CDL, Law Enforcement, Lineworker, </a:t>
          </a:r>
          <a:r>
            <a:rPr lang="en-US" sz="1400">
              <a:latin typeface="Arial" panose="020B0604020202020204" pitchFamily="34" charset="0"/>
              <a:cs typeface="Arial" panose="020B0604020202020204" pitchFamily="34" charset="0"/>
            </a:rPr>
            <a:t>HVAC Technicians</a:t>
          </a:r>
          <a:endParaRPr lang="en-US" sz="1400" dirty="0">
            <a:latin typeface="Arial" panose="020B0604020202020204" pitchFamily="34" charset="0"/>
            <a:cs typeface="Arial" panose="020B0604020202020204" pitchFamily="34" charset="0"/>
          </a:endParaRPr>
        </a:p>
      </dgm:t>
    </dgm:pt>
    <dgm:pt modelId="{E0B46A2F-F434-467F-A831-C0FF5E10D3D9}" type="parTrans" cxnId="{BC958F7F-10A3-4D6C-8566-D2671AE61B55}">
      <dgm:prSet/>
      <dgm:spPr/>
      <dgm:t>
        <a:bodyPr/>
        <a:lstStyle/>
        <a:p>
          <a:endParaRPr lang="en-US"/>
        </a:p>
      </dgm:t>
    </dgm:pt>
    <dgm:pt modelId="{82BE62D0-4DDF-4854-ADF7-BEEB972DBB53}" type="sibTrans" cxnId="{BC958F7F-10A3-4D6C-8566-D2671AE61B55}">
      <dgm:prSet/>
      <dgm:spPr/>
      <dgm:t>
        <a:bodyPr/>
        <a:lstStyle/>
        <a:p>
          <a:endParaRPr lang="en-US"/>
        </a:p>
      </dgm:t>
    </dgm:pt>
    <dgm:pt modelId="{DAEF3B2E-D1A1-466B-A640-18330E1A649A}">
      <dgm:prSet phldrT="[Text]" custT="1"/>
      <dgm:spPr/>
      <dgm:t>
        <a:bodyPr/>
        <a:lstStyle/>
        <a:p>
          <a:r>
            <a:rPr lang="en-US" sz="1400" dirty="0">
              <a:latin typeface="Arial" panose="020B0604020202020204" pitchFamily="34" charset="0"/>
              <a:ea typeface="+mn-ea"/>
              <a:cs typeface="Arial" panose="020B0604020202020204" pitchFamily="34" charset="0"/>
            </a:rPr>
            <a:t>Examples: </a:t>
          </a:r>
        </a:p>
        <a:p>
          <a:r>
            <a:rPr lang="en-US" sz="1400" dirty="0">
              <a:latin typeface="Arial" panose="020B0604020202020204" pitchFamily="34" charset="0"/>
              <a:ea typeface="+mn-ea"/>
              <a:cs typeface="Arial" panose="020B0604020202020204" pitchFamily="34" charset="0"/>
            </a:rPr>
            <a:t>First Aid, Soft Skills, Notary, MS Office Applications</a:t>
          </a:r>
          <a:endParaRPr lang="en-US" sz="1400" dirty="0">
            <a:latin typeface="Arial" panose="020B0604020202020204" pitchFamily="34" charset="0"/>
            <a:cs typeface="Arial" panose="020B0604020202020204" pitchFamily="34" charset="0"/>
          </a:endParaRPr>
        </a:p>
      </dgm:t>
    </dgm:pt>
    <dgm:pt modelId="{3D965D76-052C-429B-B6E5-D3B70EC61706}" type="parTrans" cxnId="{7B69A0CD-14D4-4733-920F-D483F76490FA}">
      <dgm:prSet/>
      <dgm:spPr/>
      <dgm:t>
        <a:bodyPr/>
        <a:lstStyle/>
        <a:p>
          <a:endParaRPr lang="en-US"/>
        </a:p>
      </dgm:t>
    </dgm:pt>
    <dgm:pt modelId="{331C6B8A-FA9B-4B8B-B02A-C6E7F3C1366F}" type="sibTrans" cxnId="{7B69A0CD-14D4-4733-920F-D483F76490FA}">
      <dgm:prSet/>
      <dgm:spPr/>
      <dgm:t>
        <a:bodyPr/>
        <a:lstStyle/>
        <a:p>
          <a:endParaRPr lang="en-US"/>
        </a:p>
      </dgm:t>
    </dgm:pt>
    <dgm:pt modelId="{B5FA0418-C590-4D60-BB88-5A0D1F302538}">
      <dgm:prSet phldrT="[Text]" custT="1"/>
      <dgm:spPr/>
      <dgm:t>
        <a:bodyPr/>
        <a:lstStyle/>
        <a:p>
          <a:r>
            <a:rPr lang="en-US" sz="1400" b="1" u="none" dirty="0">
              <a:latin typeface="Arial" panose="020B0604020202020204" pitchFamily="34" charset="0"/>
              <a:cs typeface="Arial" panose="020B0604020202020204" pitchFamily="34" charset="0"/>
            </a:rPr>
            <a:t>Credentials with </a:t>
          </a:r>
          <a:r>
            <a:rPr lang="en-US" sz="1400" b="1" u="sng" dirty="0">
              <a:latin typeface="Arial" panose="020B0604020202020204" pitchFamily="34" charset="0"/>
              <a:cs typeface="Arial" panose="020B0604020202020204" pitchFamily="34" charset="0"/>
            </a:rPr>
            <a:t>Pathways </a:t>
          </a:r>
          <a:r>
            <a:rPr lang="en-US" sz="1400" b="1" dirty="0">
              <a:latin typeface="Arial" panose="020B0604020202020204" pitchFamily="34" charset="0"/>
              <a:cs typeface="Arial" panose="020B0604020202020204" pitchFamily="34" charset="0"/>
            </a:rPr>
            <a:t>Leading to Sustainable Wage Careers</a:t>
          </a:r>
        </a:p>
      </dgm:t>
    </dgm:pt>
    <dgm:pt modelId="{25B0D612-67ED-475A-9457-EAB019FFDB91}" type="parTrans" cxnId="{62CDC14D-BF3C-4405-A7F1-085A96D1B6D6}">
      <dgm:prSet/>
      <dgm:spPr/>
      <dgm:t>
        <a:bodyPr/>
        <a:lstStyle/>
        <a:p>
          <a:endParaRPr lang="en-US"/>
        </a:p>
      </dgm:t>
    </dgm:pt>
    <dgm:pt modelId="{BAC5A550-DD95-4BAF-AEE5-762311C85286}" type="sibTrans" cxnId="{62CDC14D-BF3C-4405-A7F1-085A96D1B6D6}">
      <dgm:prSet/>
      <dgm:spPr/>
      <dgm:t>
        <a:bodyPr/>
        <a:lstStyle/>
        <a:p>
          <a:endParaRPr lang="en-US"/>
        </a:p>
      </dgm:t>
    </dgm:pt>
    <dgm:pt modelId="{1A3CA1A7-6FA5-43B7-9961-A2135437FC28}">
      <dgm:prSet phldrT="[Text]" custT="1"/>
      <dgm:spPr/>
      <dgm:t>
        <a:bodyPr/>
        <a:lstStyle/>
        <a:p>
          <a:r>
            <a:rPr lang="en-US" sz="1400" b="1" dirty="0">
              <a:latin typeface="Arial" panose="020B0604020202020204" pitchFamily="34" charset="0"/>
              <a:cs typeface="Arial" panose="020B0604020202020204" pitchFamily="34" charset="0"/>
            </a:rPr>
            <a:t>Credentials Supporting Sustainable Wage Careers</a:t>
          </a:r>
        </a:p>
      </dgm:t>
    </dgm:pt>
    <dgm:pt modelId="{0263379A-EC43-4FAC-9B7A-26A5F80BCC02}" type="parTrans" cxnId="{9F2C6B7D-00A8-412A-BDCA-6DAA38994430}">
      <dgm:prSet/>
      <dgm:spPr/>
      <dgm:t>
        <a:bodyPr/>
        <a:lstStyle/>
        <a:p>
          <a:endParaRPr lang="en-US"/>
        </a:p>
      </dgm:t>
    </dgm:pt>
    <dgm:pt modelId="{B710CB5E-D3E1-40DB-86E4-709FB0A5BE3A}" type="sibTrans" cxnId="{9F2C6B7D-00A8-412A-BDCA-6DAA38994430}">
      <dgm:prSet/>
      <dgm:spPr/>
      <dgm:t>
        <a:bodyPr/>
        <a:lstStyle/>
        <a:p>
          <a:endParaRPr lang="en-US"/>
        </a:p>
      </dgm:t>
    </dgm:pt>
    <dgm:pt modelId="{9C4C357D-854C-43A8-A6F6-EEEF2531A9CA}">
      <dgm:prSet phldrT="[Text]"/>
      <dgm:spPr/>
      <dgm:t>
        <a:bodyPr/>
        <a:lstStyle/>
        <a:p>
          <a:r>
            <a:rPr lang="en-US" b="1" dirty="0">
              <a:solidFill>
                <a:srgbClr val="1E3E7D"/>
              </a:solidFill>
              <a:latin typeface="Arial" panose="020B0604020202020204" pitchFamily="34" charset="0"/>
              <a:cs typeface="Arial" panose="020B0604020202020204" pitchFamily="34" charset="0"/>
            </a:rPr>
            <a:t>Advanced Credentials</a:t>
          </a:r>
        </a:p>
      </dgm:t>
    </dgm:pt>
    <dgm:pt modelId="{748EAE54-7E91-48A6-9C92-5ACB5E68ECC7}" type="parTrans" cxnId="{E1D5C10A-928C-47F2-A274-D175FF93BBAD}">
      <dgm:prSet/>
      <dgm:spPr/>
      <dgm:t>
        <a:bodyPr/>
        <a:lstStyle/>
        <a:p>
          <a:endParaRPr lang="en-US"/>
        </a:p>
      </dgm:t>
    </dgm:pt>
    <dgm:pt modelId="{74F1DEC5-21B0-4085-B4E0-27F0E123C46F}" type="sibTrans" cxnId="{E1D5C10A-928C-47F2-A274-D175FF93BBAD}">
      <dgm:prSet/>
      <dgm:spPr/>
      <dgm:t>
        <a:bodyPr/>
        <a:lstStyle/>
        <a:p>
          <a:endParaRPr lang="en-US"/>
        </a:p>
      </dgm:t>
    </dgm:pt>
    <dgm:pt modelId="{B89C4773-A21E-4A64-88FC-FA8AB853D526}">
      <dgm:prSet phldrT="[Text]" custT="1"/>
      <dgm:spPr/>
      <dgm:t>
        <a:bodyPr/>
        <a:lstStyle/>
        <a:p>
          <a:r>
            <a:rPr lang="en-US" sz="1400" b="1" dirty="0">
              <a:latin typeface="Arial" panose="020B0604020202020204" pitchFamily="34" charset="0"/>
              <a:cs typeface="Arial" panose="020B0604020202020204" pitchFamily="34" charset="0"/>
            </a:rPr>
            <a:t>Credentials Supporting Career Development</a:t>
          </a:r>
        </a:p>
      </dgm:t>
    </dgm:pt>
    <dgm:pt modelId="{CB16550B-70B5-4318-B3A5-2D40839A6582}" type="parTrans" cxnId="{DB3DC667-F51B-436A-B220-B5D60D231979}">
      <dgm:prSet/>
      <dgm:spPr/>
      <dgm:t>
        <a:bodyPr/>
        <a:lstStyle/>
        <a:p>
          <a:endParaRPr lang="en-US"/>
        </a:p>
      </dgm:t>
    </dgm:pt>
    <dgm:pt modelId="{1B9010C0-5825-4E31-B14D-480771332493}" type="sibTrans" cxnId="{DB3DC667-F51B-436A-B220-B5D60D231979}">
      <dgm:prSet/>
      <dgm:spPr/>
      <dgm:t>
        <a:bodyPr/>
        <a:lstStyle/>
        <a:p>
          <a:endParaRPr lang="en-US"/>
        </a:p>
      </dgm:t>
    </dgm:pt>
    <dgm:pt modelId="{5FAEB10B-7A69-46B0-8AAF-88D727EB2ED6}">
      <dgm:prSet phldrT="[Text]" custT="1"/>
      <dgm:spPr/>
      <dgm:t>
        <a:bodyPr/>
        <a:lstStyle/>
        <a:p>
          <a:r>
            <a:rPr lang="en-US" sz="1400" dirty="0">
              <a:latin typeface="Arial" panose="020B0604020202020204" pitchFamily="34" charset="0"/>
              <a:ea typeface="+mn-ea"/>
              <a:cs typeface="Arial" panose="020B0604020202020204" pitchFamily="34" charset="0"/>
            </a:rPr>
            <a:t>Examples: Marine Welding, Certified Cisco Network Professional, Computed Tomography</a:t>
          </a:r>
          <a:endParaRPr lang="en-US" sz="1400" dirty="0">
            <a:latin typeface="Arial" panose="020B0604020202020204" pitchFamily="34" charset="0"/>
            <a:cs typeface="Arial" panose="020B0604020202020204" pitchFamily="34" charset="0"/>
          </a:endParaRPr>
        </a:p>
      </dgm:t>
    </dgm:pt>
    <dgm:pt modelId="{A153D88A-B95C-4447-B34C-1792A21D0CFC}" type="parTrans" cxnId="{610827E7-202D-4192-98CC-0F5AEB5FB7D6}">
      <dgm:prSet/>
      <dgm:spPr/>
      <dgm:t>
        <a:bodyPr/>
        <a:lstStyle/>
        <a:p>
          <a:endParaRPr lang="en-US"/>
        </a:p>
      </dgm:t>
    </dgm:pt>
    <dgm:pt modelId="{8BAF9774-2565-4545-BADC-D6A9DAF6D657}" type="sibTrans" cxnId="{610827E7-202D-4192-98CC-0F5AEB5FB7D6}">
      <dgm:prSet/>
      <dgm:spPr/>
      <dgm:t>
        <a:bodyPr/>
        <a:lstStyle/>
        <a:p>
          <a:endParaRPr lang="en-US"/>
        </a:p>
      </dgm:t>
    </dgm:pt>
    <dgm:pt modelId="{A617B2E0-51CB-41F2-96C7-643028E81AC5}" type="pres">
      <dgm:prSet presAssocID="{4FD26329-D949-47F9-A873-8A5772CD75B5}" presName="theList" presStyleCnt="0">
        <dgm:presLayoutVars>
          <dgm:dir/>
          <dgm:animLvl val="lvl"/>
          <dgm:resizeHandles val="exact"/>
        </dgm:presLayoutVars>
      </dgm:prSet>
      <dgm:spPr/>
    </dgm:pt>
    <dgm:pt modelId="{3DB29028-601C-4FA7-86C2-7B7FB25E2379}" type="pres">
      <dgm:prSet presAssocID="{7A5DAD68-8F6A-46C0-B5DA-F676C599ECA7}" presName="compNode" presStyleCnt="0"/>
      <dgm:spPr/>
    </dgm:pt>
    <dgm:pt modelId="{CD7F09F2-3BE3-4E6D-BD9C-38492EB94F9C}" type="pres">
      <dgm:prSet presAssocID="{7A5DAD68-8F6A-46C0-B5DA-F676C599ECA7}" presName="aNode" presStyleLbl="bgShp" presStyleIdx="0" presStyleCnt="4"/>
      <dgm:spPr/>
    </dgm:pt>
    <dgm:pt modelId="{1B4C037B-4971-4637-BF28-4A526874445F}" type="pres">
      <dgm:prSet presAssocID="{7A5DAD68-8F6A-46C0-B5DA-F676C599ECA7}" presName="textNode" presStyleLbl="bgShp" presStyleIdx="0" presStyleCnt="4"/>
      <dgm:spPr/>
    </dgm:pt>
    <dgm:pt modelId="{9BF249E9-F57A-4C27-BABC-94762631F8DD}" type="pres">
      <dgm:prSet presAssocID="{7A5DAD68-8F6A-46C0-B5DA-F676C599ECA7}" presName="compChildNode" presStyleCnt="0"/>
      <dgm:spPr/>
    </dgm:pt>
    <dgm:pt modelId="{636B8007-CC86-4875-802D-FBF181C8623E}" type="pres">
      <dgm:prSet presAssocID="{7A5DAD68-8F6A-46C0-B5DA-F676C599ECA7}" presName="theInnerList" presStyleCnt="0"/>
      <dgm:spPr/>
    </dgm:pt>
    <dgm:pt modelId="{AB98AD7F-DBF2-431C-8CAA-35B21D77783B}" type="pres">
      <dgm:prSet presAssocID="{26B0EFE6-FE2B-40B5-8027-A00D8F1F65DF}" presName="childNode" presStyleLbl="node1" presStyleIdx="0" presStyleCnt="8">
        <dgm:presLayoutVars>
          <dgm:bulletEnabled val="1"/>
        </dgm:presLayoutVars>
      </dgm:prSet>
      <dgm:spPr/>
    </dgm:pt>
    <dgm:pt modelId="{58A53D1F-BF5D-4969-A34E-D0AA1B854E97}" type="pres">
      <dgm:prSet presAssocID="{26B0EFE6-FE2B-40B5-8027-A00D8F1F65DF}" presName="aSpace2" presStyleCnt="0"/>
      <dgm:spPr/>
    </dgm:pt>
    <dgm:pt modelId="{2E4FEAC6-C31E-424C-B4E7-630DD8BB30EB}" type="pres">
      <dgm:prSet presAssocID="{DAEF3B2E-D1A1-466B-A640-18330E1A649A}" presName="childNode" presStyleLbl="node1" presStyleIdx="1" presStyleCnt="8">
        <dgm:presLayoutVars>
          <dgm:bulletEnabled val="1"/>
        </dgm:presLayoutVars>
      </dgm:prSet>
      <dgm:spPr/>
    </dgm:pt>
    <dgm:pt modelId="{B3016617-0C38-4DC8-9FB9-C4483AF31809}" type="pres">
      <dgm:prSet presAssocID="{7A5DAD68-8F6A-46C0-B5DA-F676C599ECA7}" presName="aSpace" presStyleCnt="0"/>
      <dgm:spPr/>
    </dgm:pt>
    <dgm:pt modelId="{2408FE32-22D6-4924-A8DC-05DF0BE396D6}" type="pres">
      <dgm:prSet presAssocID="{D9ABD4A5-75D6-4549-868E-DBE02FD0E5C8}" presName="compNode" presStyleCnt="0"/>
      <dgm:spPr/>
    </dgm:pt>
    <dgm:pt modelId="{1A372F99-8EEE-46A6-A57E-8F18A394AC5A}" type="pres">
      <dgm:prSet presAssocID="{D9ABD4A5-75D6-4549-868E-DBE02FD0E5C8}" presName="aNode" presStyleLbl="bgShp" presStyleIdx="1" presStyleCnt="4"/>
      <dgm:spPr/>
    </dgm:pt>
    <dgm:pt modelId="{886645E6-BB02-4340-B8F7-1D25AD7D7344}" type="pres">
      <dgm:prSet presAssocID="{D9ABD4A5-75D6-4549-868E-DBE02FD0E5C8}" presName="textNode" presStyleLbl="bgShp" presStyleIdx="1" presStyleCnt="4"/>
      <dgm:spPr/>
    </dgm:pt>
    <dgm:pt modelId="{C84F252E-682C-46EB-946E-3D03D67823B1}" type="pres">
      <dgm:prSet presAssocID="{D9ABD4A5-75D6-4549-868E-DBE02FD0E5C8}" presName="compChildNode" presStyleCnt="0"/>
      <dgm:spPr/>
    </dgm:pt>
    <dgm:pt modelId="{05D54574-52F8-43BE-89D0-072D6E9E57DB}" type="pres">
      <dgm:prSet presAssocID="{D9ABD4A5-75D6-4549-868E-DBE02FD0E5C8}" presName="theInnerList" presStyleCnt="0"/>
      <dgm:spPr/>
    </dgm:pt>
    <dgm:pt modelId="{CA44289F-00B1-48B8-BA79-186ED438CD3D}" type="pres">
      <dgm:prSet presAssocID="{B5FA0418-C590-4D60-BB88-5A0D1F302538}" presName="childNode" presStyleLbl="node1" presStyleIdx="2" presStyleCnt="8">
        <dgm:presLayoutVars>
          <dgm:bulletEnabled val="1"/>
        </dgm:presLayoutVars>
      </dgm:prSet>
      <dgm:spPr/>
    </dgm:pt>
    <dgm:pt modelId="{35F9501B-9CEC-406B-BD30-8116493C64BF}" type="pres">
      <dgm:prSet presAssocID="{B5FA0418-C590-4D60-BB88-5A0D1F302538}" presName="aSpace2" presStyleCnt="0"/>
      <dgm:spPr/>
    </dgm:pt>
    <dgm:pt modelId="{55911D3A-B842-4407-A069-B7533A195FB7}" type="pres">
      <dgm:prSet presAssocID="{B59DDDD2-7D99-4FB9-AB10-7BD15947D8E6}" presName="childNode" presStyleLbl="node1" presStyleIdx="3" presStyleCnt="8">
        <dgm:presLayoutVars>
          <dgm:bulletEnabled val="1"/>
        </dgm:presLayoutVars>
      </dgm:prSet>
      <dgm:spPr/>
    </dgm:pt>
    <dgm:pt modelId="{D7948BBE-1E08-4790-A661-6A04E4B4CCFE}" type="pres">
      <dgm:prSet presAssocID="{D9ABD4A5-75D6-4549-868E-DBE02FD0E5C8}" presName="aSpace" presStyleCnt="0"/>
      <dgm:spPr/>
    </dgm:pt>
    <dgm:pt modelId="{1ACBE53A-63B2-408E-AFD4-181DAFF460D4}" type="pres">
      <dgm:prSet presAssocID="{6EA79727-3A81-4529-B03E-D6F046042B04}" presName="compNode" presStyleCnt="0"/>
      <dgm:spPr/>
    </dgm:pt>
    <dgm:pt modelId="{FDE65D4B-EC27-4DF9-AB05-33AF82BEB1C7}" type="pres">
      <dgm:prSet presAssocID="{6EA79727-3A81-4529-B03E-D6F046042B04}" presName="aNode" presStyleLbl="bgShp" presStyleIdx="2" presStyleCnt="4"/>
      <dgm:spPr/>
    </dgm:pt>
    <dgm:pt modelId="{9B9C60DC-AB57-45E1-BAC4-5ECBF44627B6}" type="pres">
      <dgm:prSet presAssocID="{6EA79727-3A81-4529-B03E-D6F046042B04}" presName="textNode" presStyleLbl="bgShp" presStyleIdx="2" presStyleCnt="4"/>
      <dgm:spPr/>
    </dgm:pt>
    <dgm:pt modelId="{B03AAC8A-9667-4C06-B687-5B6D3817CCBA}" type="pres">
      <dgm:prSet presAssocID="{6EA79727-3A81-4529-B03E-D6F046042B04}" presName="compChildNode" presStyleCnt="0"/>
      <dgm:spPr/>
    </dgm:pt>
    <dgm:pt modelId="{5E179F22-6875-4EB7-A9D3-D97695A1FDED}" type="pres">
      <dgm:prSet presAssocID="{6EA79727-3A81-4529-B03E-D6F046042B04}" presName="theInnerList" presStyleCnt="0"/>
      <dgm:spPr/>
    </dgm:pt>
    <dgm:pt modelId="{5D744A37-DB7C-4225-BE2F-3655D9A0124F}" type="pres">
      <dgm:prSet presAssocID="{1A3CA1A7-6FA5-43B7-9961-A2135437FC28}" presName="childNode" presStyleLbl="node1" presStyleIdx="4" presStyleCnt="8">
        <dgm:presLayoutVars>
          <dgm:bulletEnabled val="1"/>
        </dgm:presLayoutVars>
      </dgm:prSet>
      <dgm:spPr/>
    </dgm:pt>
    <dgm:pt modelId="{75944A8C-EF4B-4892-A0B6-E26E8F5BD5A7}" type="pres">
      <dgm:prSet presAssocID="{1A3CA1A7-6FA5-43B7-9961-A2135437FC28}" presName="aSpace2" presStyleCnt="0"/>
      <dgm:spPr/>
    </dgm:pt>
    <dgm:pt modelId="{55F145D8-7314-4422-9CB0-A28F1733366E}" type="pres">
      <dgm:prSet presAssocID="{C52C09F4-E838-4221-ACCB-A5FCFCB8F434}" presName="childNode" presStyleLbl="node1" presStyleIdx="5" presStyleCnt="8">
        <dgm:presLayoutVars>
          <dgm:bulletEnabled val="1"/>
        </dgm:presLayoutVars>
      </dgm:prSet>
      <dgm:spPr/>
    </dgm:pt>
    <dgm:pt modelId="{FE8EB1DB-0432-4395-84D8-86F273E481FF}" type="pres">
      <dgm:prSet presAssocID="{6EA79727-3A81-4529-B03E-D6F046042B04}" presName="aSpace" presStyleCnt="0"/>
      <dgm:spPr/>
    </dgm:pt>
    <dgm:pt modelId="{6D58E766-2B12-4E93-8213-070EAB91CC97}" type="pres">
      <dgm:prSet presAssocID="{9C4C357D-854C-43A8-A6F6-EEEF2531A9CA}" presName="compNode" presStyleCnt="0"/>
      <dgm:spPr/>
    </dgm:pt>
    <dgm:pt modelId="{13E257D3-013F-4326-92D1-FE1E225EC33C}" type="pres">
      <dgm:prSet presAssocID="{9C4C357D-854C-43A8-A6F6-EEEF2531A9CA}" presName="aNode" presStyleLbl="bgShp" presStyleIdx="3" presStyleCnt="4"/>
      <dgm:spPr/>
    </dgm:pt>
    <dgm:pt modelId="{A4C34F38-AB5D-45A8-81F7-E08F8FAA8EEF}" type="pres">
      <dgm:prSet presAssocID="{9C4C357D-854C-43A8-A6F6-EEEF2531A9CA}" presName="textNode" presStyleLbl="bgShp" presStyleIdx="3" presStyleCnt="4"/>
      <dgm:spPr/>
    </dgm:pt>
    <dgm:pt modelId="{9AF26632-E6E1-42B0-989D-608CE9A44A2D}" type="pres">
      <dgm:prSet presAssocID="{9C4C357D-854C-43A8-A6F6-EEEF2531A9CA}" presName="compChildNode" presStyleCnt="0"/>
      <dgm:spPr/>
    </dgm:pt>
    <dgm:pt modelId="{34CF606D-4B77-4A59-9A56-BECA4EDA3B4D}" type="pres">
      <dgm:prSet presAssocID="{9C4C357D-854C-43A8-A6F6-EEEF2531A9CA}" presName="theInnerList" presStyleCnt="0"/>
      <dgm:spPr/>
    </dgm:pt>
    <dgm:pt modelId="{C05CD15C-BE8F-4121-8F31-B7CF5B1F0315}" type="pres">
      <dgm:prSet presAssocID="{B89C4773-A21E-4A64-88FC-FA8AB853D526}" presName="childNode" presStyleLbl="node1" presStyleIdx="6" presStyleCnt="8">
        <dgm:presLayoutVars>
          <dgm:bulletEnabled val="1"/>
        </dgm:presLayoutVars>
      </dgm:prSet>
      <dgm:spPr/>
    </dgm:pt>
    <dgm:pt modelId="{CE94165B-26CD-49AD-BBF2-11E34C777D49}" type="pres">
      <dgm:prSet presAssocID="{B89C4773-A21E-4A64-88FC-FA8AB853D526}" presName="aSpace2" presStyleCnt="0"/>
      <dgm:spPr/>
    </dgm:pt>
    <dgm:pt modelId="{10047A48-8ED6-4EB9-B4A1-2D58E9C203E0}" type="pres">
      <dgm:prSet presAssocID="{5FAEB10B-7A69-46B0-8AAF-88D727EB2ED6}" presName="childNode" presStyleLbl="node1" presStyleIdx="7" presStyleCnt="8">
        <dgm:presLayoutVars>
          <dgm:bulletEnabled val="1"/>
        </dgm:presLayoutVars>
      </dgm:prSet>
      <dgm:spPr/>
    </dgm:pt>
  </dgm:ptLst>
  <dgm:cxnLst>
    <dgm:cxn modelId="{E1D5C10A-928C-47F2-A274-D175FF93BBAD}" srcId="{4FD26329-D949-47F9-A873-8A5772CD75B5}" destId="{9C4C357D-854C-43A8-A6F6-EEEF2531A9CA}" srcOrd="3" destOrd="0" parTransId="{748EAE54-7E91-48A6-9C92-5ACB5E68ECC7}" sibTransId="{74F1DEC5-21B0-4085-B4E0-27F0E123C46F}"/>
    <dgm:cxn modelId="{27254926-6ACD-4474-8B49-98050AFA9B24}" type="presOf" srcId="{DAEF3B2E-D1A1-466B-A640-18330E1A649A}" destId="{2E4FEAC6-C31E-424C-B4E7-630DD8BB30EB}" srcOrd="0" destOrd="0" presId="urn:microsoft.com/office/officeart/2005/8/layout/lProcess2"/>
    <dgm:cxn modelId="{59E3DE27-0DCF-4F8A-AD73-DDF6B9FE217C}" type="presOf" srcId="{9C4C357D-854C-43A8-A6F6-EEEF2531A9CA}" destId="{A4C34F38-AB5D-45A8-81F7-E08F8FAA8EEF}" srcOrd="1" destOrd="0" presId="urn:microsoft.com/office/officeart/2005/8/layout/lProcess2"/>
    <dgm:cxn modelId="{FE85AD5F-F324-4F4A-BD37-F4833EC3B7F0}" type="presOf" srcId="{1A3CA1A7-6FA5-43B7-9961-A2135437FC28}" destId="{5D744A37-DB7C-4225-BE2F-3655D9A0124F}" srcOrd="0" destOrd="0" presId="urn:microsoft.com/office/officeart/2005/8/layout/lProcess2"/>
    <dgm:cxn modelId="{3EB8A863-CDE9-4088-9328-FF4DAD8D89B6}" type="presOf" srcId="{6EA79727-3A81-4529-B03E-D6F046042B04}" destId="{9B9C60DC-AB57-45E1-BAC4-5ECBF44627B6}" srcOrd="1" destOrd="0" presId="urn:microsoft.com/office/officeart/2005/8/layout/lProcess2"/>
    <dgm:cxn modelId="{DB3DC667-F51B-436A-B220-B5D60D231979}" srcId="{9C4C357D-854C-43A8-A6F6-EEEF2531A9CA}" destId="{B89C4773-A21E-4A64-88FC-FA8AB853D526}" srcOrd="0" destOrd="0" parTransId="{CB16550B-70B5-4318-B3A5-2D40839A6582}" sibTransId="{1B9010C0-5825-4E31-B14D-480771332493}"/>
    <dgm:cxn modelId="{34253A68-F3CE-45B8-B119-8311A70AAF65}" type="presOf" srcId="{9C4C357D-854C-43A8-A6F6-EEEF2531A9CA}" destId="{13E257D3-013F-4326-92D1-FE1E225EC33C}" srcOrd="0" destOrd="0" presId="urn:microsoft.com/office/officeart/2005/8/layout/lProcess2"/>
    <dgm:cxn modelId="{6C29726A-DFAB-44F8-B903-DCBD2C2F6323}" srcId="{7A5DAD68-8F6A-46C0-B5DA-F676C599ECA7}" destId="{26B0EFE6-FE2B-40B5-8027-A00D8F1F65DF}" srcOrd="0" destOrd="0" parTransId="{1C2FCFB0-7ADF-43BC-A652-6CB6FA657B95}" sibTransId="{C3F76DAA-6F13-4F84-B022-1AA44A65B068}"/>
    <dgm:cxn modelId="{5DE1F86C-712A-4B43-86F3-286C329AA179}" type="presOf" srcId="{6EA79727-3A81-4529-B03E-D6F046042B04}" destId="{FDE65D4B-EC27-4DF9-AB05-33AF82BEB1C7}" srcOrd="0" destOrd="0" presId="urn:microsoft.com/office/officeart/2005/8/layout/lProcess2"/>
    <dgm:cxn modelId="{62CDC14D-BF3C-4405-A7F1-085A96D1B6D6}" srcId="{D9ABD4A5-75D6-4549-868E-DBE02FD0E5C8}" destId="{B5FA0418-C590-4D60-BB88-5A0D1F302538}" srcOrd="0" destOrd="0" parTransId="{25B0D612-67ED-475A-9457-EAB019FFDB91}" sibTransId="{BAC5A550-DD95-4BAF-AEE5-762311C85286}"/>
    <dgm:cxn modelId="{1F0E234F-C05F-402A-833C-A4D94495146C}" type="presOf" srcId="{B5FA0418-C590-4D60-BB88-5A0D1F302538}" destId="{CA44289F-00B1-48B8-BA79-186ED438CD3D}" srcOrd="0" destOrd="0" presId="urn:microsoft.com/office/officeart/2005/8/layout/lProcess2"/>
    <dgm:cxn modelId="{647F0354-5DE0-46F0-8871-B21D26505F4A}" srcId="{4FD26329-D949-47F9-A873-8A5772CD75B5}" destId="{6EA79727-3A81-4529-B03E-D6F046042B04}" srcOrd="2" destOrd="0" parTransId="{34118760-7E2B-46AC-AB5F-8059C0150224}" sibTransId="{F41F74AD-4B99-4E46-84F7-72B3F49C637E}"/>
    <dgm:cxn modelId="{1E28E657-36C4-410C-8C4A-6CC19F75C23E}" type="presOf" srcId="{26B0EFE6-FE2B-40B5-8027-A00D8F1F65DF}" destId="{AB98AD7F-DBF2-431C-8CAA-35B21D77783B}" srcOrd="0" destOrd="0" presId="urn:microsoft.com/office/officeart/2005/8/layout/lProcess2"/>
    <dgm:cxn modelId="{9F2C6B7D-00A8-412A-BDCA-6DAA38994430}" srcId="{6EA79727-3A81-4529-B03E-D6F046042B04}" destId="{1A3CA1A7-6FA5-43B7-9961-A2135437FC28}" srcOrd="0" destOrd="0" parTransId="{0263379A-EC43-4FAC-9B7A-26A5F80BCC02}" sibTransId="{B710CB5E-D3E1-40DB-86E4-709FB0A5BE3A}"/>
    <dgm:cxn modelId="{92E5F47E-57AE-431A-AFF4-CA4AAB7B6916}" type="presOf" srcId="{C52C09F4-E838-4221-ACCB-A5FCFCB8F434}" destId="{55F145D8-7314-4422-9CB0-A28F1733366E}" srcOrd="0" destOrd="0" presId="urn:microsoft.com/office/officeart/2005/8/layout/lProcess2"/>
    <dgm:cxn modelId="{BC958F7F-10A3-4D6C-8566-D2671AE61B55}" srcId="{6EA79727-3A81-4529-B03E-D6F046042B04}" destId="{C52C09F4-E838-4221-ACCB-A5FCFCB8F434}" srcOrd="1" destOrd="0" parTransId="{E0B46A2F-F434-467F-A831-C0FF5E10D3D9}" sibTransId="{82BE62D0-4DDF-4854-ADF7-BEEB972DBB53}"/>
    <dgm:cxn modelId="{555054AE-7F63-4B9B-9C28-6A1F270813F1}" type="presOf" srcId="{D9ABD4A5-75D6-4549-868E-DBE02FD0E5C8}" destId="{886645E6-BB02-4340-B8F7-1D25AD7D7344}" srcOrd="1" destOrd="0" presId="urn:microsoft.com/office/officeart/2005/8/layout/lProcess2"/>
    <dgm:cxn modelId="{389AFDB6-1782-4CF2-B684-FEAA19B284C2}" type="presOf" srcId="{5FAEB10B-7A69-46B0-8AAF-88D727EB2ED6}" destId="{10047A48-8ED6-4EB9-B4A1-2D58E9C203E0}" srcOrd="0" destOrd="0" presId="urn:microsoft.com/office/officeart/2005/8/layout/lProcess2"/>
    <dgm:cxn modelId="{AAF058CC-8A55-4720-90CE-78EFB94BF727}" type="presOf" srcId="{D9ABD4A5-75D6-4549-868E-DBE02FD0E5C8}" destId="{1A372F99-8EEE-46A6-A57E-8F18A394AC5A}" srcOrd="0" destOrd="0" presId="urn:microsoft.com/office/officeart/2005/8/layout/lProcess2"/>
    <dgm:cxn modelId="{7B69A0CD-14D4-4733-920F-D483F76490FA}" srcId="{7A5DAD68-8F6A-46C0-B5DA-F676C599ECA7}" destId="{DAEF3B2E-D1A1-466B-A640-18330E1A649A}" srcOrd="1" destOrd="0" parTransId="{3D965D76-052C-429B-B6E5-D3B70EC61706}" sibTransId="{331C6B8A-FA9B-4B8B-B02A-C6E7F3C1366F}"/>
    <dgm:cxn modelId="{C685D0D0-6401-4411-B9FF-D486955527F2}" type="presOf" srcId="{4FD26329-D949-47F9-A873-8A5772CD75B5}" destId="{A617B2E0-51CB-41F2-96C7-643028E81AC5}" srcOrd="0" destOrd="0" presId="urn:microsoft.com/office/officeart/2005/8/layout/lProcess2"/>
    <dgm:cxn modelId="{927E17D1-E6BB-4DBC-A762-1AA792792919}" srcId="{4FD26329-D949-47F9-A873-8A5772CD75B5}" destId="{D9ABD4A5-75D6-4549-868E-DBE02FD0E5C8}" srcOrd="1" destOrd="0" parTransId="{A8BDE264-DF6E-4038-8726-65A719E4D8CA}" sibTransId="{2E7E7E74-FBDF-483E-81B3-85EDFDF762D5}"/>
    <dgm:cxn modelId="{53BE52E2-7203-442C-BF26-4ADE1E42A92A}" type="presOf" srcId="{B59DDDD2-7D99-4FB9-AB10-7BD15947D8E6}" destId="{55911D3A-B842-4407-A069-B7533A195FB7}" srcOrd="0" destOrd="0" presId="urn:microsoft.com/office/officeart/2005/8/layout/lProcess2"/>
    <dgm:cxn modelId="{7A3044E4-016B-49D3-A5E2-5C6E311C658D}" srcId="{4FD26329-D949-47F9-A873-8A5772CD75B5}" destId="{7A5DAD68-8F6A-46C0-B5DA-F676C599ECA7}" srcOrd="0" destOrd="0" parTransId="{481F228C-F7E8-4E50-A961-857262FF1C0F}" sibTransId="{7D947AB2-C1FB-420C-BAD5-D2AC3EDE9C52}"/>
    <dgm:cxn modelId="{610827E7-202D-4192-98CC-0F5AEB5FB7D6}" srcId="{9C4C357D-854C-43A8-A6F6-EEEF2531A9CA}" destId="{5FAEB10B-7A69-46B0-8AAF-88D727EB2ED6}" srcOrd="1" destOrd="0" parTransId="{A153D88A-B95C-4447-B34C-1792A21D0CFC}" sibTransId="{8BAF9774-2565-4545-BADC-D6A9DAF6D657}"/>
    <dgm:cxn modelId="{6CEEE2EF-F11F-472E-A98D-F1946368B13D}" type="presOf" srcId="{7A5DAD68-8F6A-46C0-B5DA-F676C599ECA7}" destId="{1B4C037B-4971-4637-BF28-4A526874445F}" srcOrd="1" destOrd="0" presId="urn:microsoft.com/office/officeart/2005/8/layout/lProcess2"/>
    <dgm:cxn modelId="{43E591F5-A7EE-4D50-BE42-38DEEBA9C1D1}" type="presOf" srcId="{B89C4773-A21E-4A64-88FC-FA8AB853D526}" destId="{C05CD15C-BE8F-4121-8F31-B7CF5B1F0315}" srcOrd="0" destOrd="0" presId="urn:microsoft.com/office/officeart/2005/8/layout/lProcess2"/>
    <dgm:cxn modelId="{65F7DAFC-2860-4C0D-95D3-FDFDCF71FBBF}" srcId="{D9ABD4A5-75D6-4549-868E-DBE02FD0E5C8}" destId="{B59DDDD2-7D99-4FB9-AB10-7BD15947D8E6}" srcOrd="1" destOrd="0" parTransId="{5C6E9C34-2071-4A18-981E-0C1C382E91C7}" sibTransId="{DC1DFB62-83D7-47D4-9600-1549E01E8688}"/>
    <dgm:cxn modelId="{40E2D5FF-2EB6-4BAF-88AD-6A870DB93BE1}" type="presOf" srcId="{7A5DAD68-8F6A-46C0-B5DA-F676C599ECA7}" destId="{CD7F09F2-3BE3-4E6D-BD9C-38492EB94F9C}" srcOrd="0" destOrd="0" presId="urn:microsoft.com/office/officeart/2005/8/layout/lProcess2"/>
    <dgm:cxn modelId="{2CA622AA-C3EA-4A36-A706-090F416A68C3}" type="presParOf" srcId="{A617B2E0-51CB-41F2-96C7-643028E81AC5}" destId="{3DB29028-601C-4FA7-86C2-7B7FB25E2379}" srcOrd="0" destOrd="0" presId="urn:microsoft.com/office/officeart/2005/8/layout/lProcess2"/>
    <dgm:cxn modelId="{0952EC2B-C26F-49B5-BD58-AF31CACDD6A6}" type="presParOf" srcId="{3DB29028-601C-4FA7-86C2-7B7FB25E2379}" destId="{CD7F09F2-3BE3-4E6D-BD9C-38492EB94F9C}" srcOrd="0" destOrd="0" presId="urn:microsoft.com/office/officeart/2005/8/layout/lProcess2"/>
    <dgm:cxn modelId="{519E4A64-51B4-4AB5-8C4B-061638122DD7}" type="presParOf" srcId="{3DB29028-601C-4FA7-86C2-7B7FB25E2379}" destId="{1B4C037B-4971-4637-BF28-4A526874445F}" srcOrd="1" destOrd="0" presId="urn:microsoft.com/office/officeart/2005/8/layout/lProcess2"/>
    <dgm:cxn modelId="{17577DFD-10AD-465F-9017-B2BD5883F234}" type="presParOf" srcId="{3DB29028-601C-4FA7-86C2-7B7FB25E2379}" destId="{9BF249E9-F57A-4C27-BABC-94762631F8DD}" srcOrd="2" destOrd="0" presId="urn:microsoft.com/office/officeart/2005/8/layout/lProcess2"/>
    <dgm:cxn modelId="{381BFB8E-40D2-4E02-9076-623C86A1C55C}" type="presParOf" srcId="{9BF249E9-F57A-4C27-BABC-94762631F8DD}" destId="{636B8007-CC86-4875-802D-FBF181C8623E}" srcOrd="0" destOrd="0" presId="urn:microsoft.com/office/officeart/2005/8/layout/lProcess2"/>
    <dgm:cxn modelId="{1C4F537E-3493-417F-863A-3E1CC3DDF7E9}" type="presParOf" srcId="{636B8007-CC86-4875-802D-FBF181C8623E}" destId="{AB98AD7F-DBF2-431C-8CAA-35B21D77783B}" srcOrd="0" destOrd="0" presId="urn:microsoft.com/office/officeart/2005/8/layout/lProcess2"/>
    <dgm:cxn modelId="{E4C0784C-5030-4AE3-9655-205782293E13}" type="presParOf" srcId="{636B8007-CC86-4875-802D-FBF181C8623E}" destId="{58A53D1F-BF5D-4969-A34E-D0AA1B854E97}" srcOrd="1" destOrd="0" presId="urn:microsoft.com/office/officeart/2005/8/layout/lProcess2"/>
    <dgm:cxn modelId="{39AB285A-6BB8-427E-A8D3-572C78DCE68A}" type="presParOf" srcId="{636B8007-CC86-4875-802D-FBF181C8623E}" destId="{2E4FEAC6-C31E-424C-B4E7-630DD8BB30EB}" srcOrd="2" destOrd="0" presId="urn:microsoft.com/office/officeart/2005/8/layout/lProcess2"/>
    <dgm:cxn modelId="{3F940815-C1DF-4D3D-B391-69E03AD75B19}" type="presParOf" srcId="{A617B2E0-51CB-41F2-96C7-643028E81AC5}" destId="{B3016617-0C38-4DC8-9FB9-C4483AF31809}" srcOrd="1" destOrd="0" presId="urn:microsoft.com/office/officeart/2005/8/layout/lProcess2"/>
    <dgm:cxn modelId="{AE485BF1-B4C2-48A6-8819-588A3CC1979C}" type="presParOf" srcId="{A617B2E0-51CB-41F2-96C7-643028E81AC5}" destId="{2408FE32-22D6-4924-A8DC-05DF0BE396D6}" srcOrd="2" destOrd="0" presId="urn:microsoft.com/office/officeart/2005/8/layout/lProcess2"/>
    <dgm:cxn modelId="{3F66C96F-6F02-422C-B20D-875F602FDA29}" type="presParOf" srcId="{2408FE32-22D6-4924-A8DC-05DF0BE396D6}" destId="{1A372F99-8EEE-46A6-A57E-8F18A394AC5A}" srcOrd="0" destOrd="0" presId="urn:microsoft.com/office/officeart/2005/8/layout/lProcess2"/>
    <dgm:cxn modelId="{06AED26E-D53A-49F4-B86A-2A50696A3FE0}" type="presParOf" srcId="{2408FE32-22D6-4924-A8DC-05DF0BE396D6}" destId="{886645E6-BB02-4340-B8F7-1D25AD7D7344}" srcOrd="1" destOrd="0" presId="urn:microsoft.com/office/officeart/2005/8/layout/lProcess2"/>
    <dgm:cxn modelId="{0CF776AD-2178-43C8-87B6-59BCFA05F1AD}" type="presParOf" srcId="{2408FE32-22D6-4924-A8DC-05DF0BE396D6}" destId="{C84F252E-682C-46EB-946E-3D03D67823B1}" srcOrd="2" destOrd="0" presId="urn:microsoft.com/office/officeart/2005/8/layout/lProcess2"/>
    <dgm:cxn modelId="{DF258D0E-83B5-4E3A-AB15-D666C9D41C78}" type="presParOf" srcId="{C84F252E-682C-46EB-946E-3D03D67823B1}" destId="{05D54574-52F8-43BE-89D0-072D6E9E57DB}" srcOrd="0" destOrd="0" presId="urn:microsoft.com/office/officeart/2005/8/layout/lProcess2"/>
    <dgm:cxn modelId="{C8DC0D7E-57DA-461D-967F-9B7BB43108BE}" type="presParOf" srcId="{05D54574-52F8-43BE-89D0-072D6E9E57DB}" destId="{CA44289F-00B1-48B8-BA79-186ED438CD3D}" srcOrd="0" destOrd="0" presId="urn:microsoft.com/office/officeart/2005/8/layout/lProcess2"/>
    <dgm:cxn modelId="{A07F6185-B070-4161-B12A-7BF77A4D3D19}" type="presParOf" srcId="{05D54574-52F8-43BE-89D0-072D6E9E57DB}" destId="{35F9501B-9CEC-406B-BD30-8116493C64BF}" srcOrd="1" destOrd="0" presId="urn:microsoft.com/office/officeart/2005/8/layout/lProcess2"/>
    <dgm:cxn modelId="{8C07976F-B7F7-4463-BA44-2F25CE9CB183}" type="presParOf" srcId="{05D54574-52F8-43BE-89D0-072D6E9E57DB}" destId="{55911D3A-B842-4407-A069-B7533A195FB7}" srcOrd="2" destOrd="0" presId="urn:microsoft.com/office/officeart/2005/8/layout/lProcess2"/>
    <dgm:cxn modelId="{67686B36-471C-487B-AFD1-F0117607655C}" type="presParOf" srcId="{A617B2E0-51CB-41F2-96C7-643028E81AC5}" destId="{D7948BBE-1E08-4790-A661-6A04E4B4CCFE}" srcOrd="3" destOrd="0" presId="urn:microsoft.com/office/officeart/2005/8/layout/lProcess2"/>
    <dgm:cxn modelId="{293E11A4-6541-4A13-B349-05D27A120475}" type="presParOf" srcId="{A617B2E0-51CB-41F2-96C7-643028E81AC5}" destId="{1ACBE53A-63B2-408E-AFD4-181DAFF460D4}" srcOrd="4" destOrd="0" presId="urn:microsoft.com/office/officeart/2005/8/layout/lProcess2"/>
    <dgm:cxn modelId="{3DD08682-D213-4206-8EEC-BF03E39807BB}" type="presParOf" srcId="{1ACBE53A-63B2-408E-AFD4-181DAFF460D4}" destId="{FDE65D4B-EC27-4DF9-AB05-33AF82BEB1C7}" srcOrd="0" destOrd="0" presId="urn:microsoft.com/office/officeart/2005/8/layout/lProcess2"/>
    <dgm:cxn modelId="{93A198B3-41D8-4DEB-83ED-FEB96F7EC265}" type="presParOf" srcId="{1ACBE53A-63B2-408E-AFD4-181DAFF460D4}" destId="{9B9C60DC-AB57-45E1-BAC4-5ECBF44627B6}" srcOrd="1" destOrd="0" presId="urn:microsoft.com/office/officeart/2005/8/layout/lProcess2"/>
    <dgm:cxn modelId="{F0194AA2-7B81-46CB-BC19-6805F7385502}" type="presParOf" srcId="{1ACBE53A-63B2-408E-AFD4-181DAFF460D4}" destId="{B03AAC8A-9667-4C06-B687-5B6D3817CCBA}" srcOrd="2" destOrd="0" presId="urn:microsoft.com/office/officeart/2005/8/layout/lProcess2"/>
    <dgm:cxn modelId="{CAD4D855-CE72-4D72-A092-E7AC3581D81A}" type="presParOf" srcId="{B03AAC8A-9667-4C06-B687-5B6D3817CCBA}" destId="{5E179F22-6875-4EB7-A9D3-D97695A1FDED}" srcOrd="0" destOrd="0" presId="urn:microsoft.com/office/officeart/2005/8/layout/lProcess2"/>
    <dgm:cxn modelId="{07821796-6C7B-43B4-8DEC-5B8D598A3BFF}" type="presParOf" srcId="{5E179F22-6875-4EB7-A9D3-D97695A1FDED}" destId="{5D744A37-DB7C-4225-BE2F-3655D9A0124F}" srcOrd="0" destOrd="0" presId="urn:microsoft.com/office/officeart/2005/8/layout/lProcess2"/>
    <dgm:cxn modelId="{47130809-7726-45F2-9654-A397F0F04A7A}" type="presParOf" srcId="{5E179F22-6875-4EB7-A9D3-D97695A1FDED}" destId="{75944A8C-EF4B-4892-A0B6-E26E8F5BD5A7}" srcOrd="1" destOrd="0" presId="urn:microsoft.com/office/officeart/2005/8/layout/lProcess2"/>
    <dgm:cxn modelId="{2E4F9746-7701-4C45-AB50-C4116F67CC47}" type="presParOf" srcId="{5E179F22-6875-4EB7-A9D3-D97695A1FDED}" destId="{55F145D8-7314-4422-9CB0-A28F1733366E}" srcOrd="2" destOrd="0" presId="urn:microsoft.com/office/officeart/2005/8/layout/lProcess2"/>
    <dgm:cxn modelId="{98EA231F-0586-4ECD-9594-9BDE725F9DDC}" type="presParOf" srcId="{A617B2E0-51CB-41F2-96C7-643028E81AC5}" destId="{FE8EB1DB-0432-4395-84D8-86F273E481FF}" srcOrd="5" destOrd="0" presId="urn:microsoft.com/office/officeart/2005/8/layout/lProcess2"/>
    <dgm:cxn modelId="{ED0D0926-66DA-4DFF-9DA2-FA27F79DCE3E}" type="presParOf" srcId="{A617B2E0-51CB-41F2-96C7-643028E81AC5}" destId="{6D58E766-2B12-4E93-8213-070EAB91CC97}" srcOrd="6" destOrd="0" presId="urn:microsoft.com/office/officeart/2005/8/layout/lProcess2"/>
    <dgm:cxn modelId="{A143274F-424C-4807-A87B-FADFD6D5B076}" type="presParOf" srcId="{6D58E766-2B12-4E93-8213-070EAB91CC97}" destId="{13E257D3-013F-4326-92D1-FE1E225EC33C}" srcOrd="0" destOrd="0" presId="urn:microsoft.com/office/officeart/2005/8/layout/lProcess2"/>
    <dgm:cxn modelId="{DB61F729-F80C-4667-985A-3F32C91F8429}" type="presParOf" srcId="{6D58E766-2B12-4E93-8213-070EAB91CC97}" destId="{A4C34F38-AB5D-45A8-81F7-E08F8FAA8EEF}" srcOrd="1" destOrd="0" presId="urn:microsoft.com/office/officeart/2005/8/layout/lProcess2"/>
    <dgm:cxn modelId="{00AF29E2-CAE2-4556-ABF6-1D34CAF415FE}" type="presParOf" srcId="{6D58E766-2B12-4E93-8213-070EAB91CC97}" destId="{9AF26632-E6E1-42B0-989D-608CE9A44A2D}" srcOrd="2" destOrd="0" presId="urn:microsoft.com/office/officeart/2005/8/layout/lProcess2"/>
    <dgm:cxn modelId="{9EA08885-F87B-4586-B15F-C53C5B5F850C}" type="presParOf" srcId="{9AF26632-E6E1-42B0-989D-608CE9A44A2D}" destId="{34CF606D-4B77-4A59-9A56-BECA4EDA3B4D}" srcOrd="0" destOrd="0" presId="urn:microsoft.com/office/officeart/2005/8/layout/lProcess2"/>
    <dgm:cxn modelId="{9CDB76A0-97B0-4308-97E0-6EBD3FA77DDB}" type="presParOf" srcId="{34CF606D-4B77-4A59-9A56-BECA4EDA3B4D}" destId="{C05CD15C-BE8F-4121-8F31-B7CF5B1F0315}" srcOrd="0" destOrd="0" presId="urn:microsoft.com/office/officeart/2005/8/layout/lProcess2"/>
    <dgm:cxn modelId="{0E7FA413-DC08-4559-8CEF-4332E11B8D2F}" type="presParOf" srcId="{34CF606D-4B77-4A59-9A56-BECA4EDA3B4D}" destId="{CE94165B-26CD-49AD-BBF2-11E34C777D49}" srcOrd="1" destOrd="0" presId="urn:microsoft.com/office/officeart/2005/8/layout/lProcess2"/>
    <dgm:cxn modelId="{434BEC52-5FFE-47E6-B97D-CCE3F9CD0BD5}" type="presParOf" srcId="{34CF606D-4B77-4A59-9A56-BECA4EDA3B4D}" destId="{10047A48-8ED6-4EB9-B4A1-2D58E9C203E0}"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F5B9F50-2E2C-4A66-BBA9-C99990ACADAC}" type="doc">
      <dgm:prSet loTypeId="urn:microsoft.com/office/officeart/2005/8/layout/chevron1" loCatId="process" qsTypeId="urn:microsoft.com/office/officeart/2005/8/quickstyle/simple1" qsCatId="simple" csTypeId="urn:microsoft.com/office/officeart/2005/8/colors/accent6_2" csCatId="accent6" phldr="1"/>
      <dgm:spPr/>
    </dgm:pt>
    <dgm:pt modelId="{46E47C12-DAA5-4313-A5D3-6DFEB38BB87C}">
      <dgm:prSet phldrT="[Text]" custT="1"/>
      <dgm:spPr>
        <a:xfrm>
          <a:off x="2957" y="0"/>
          <a:ext cx="2607035" cy="1095375"/>
        </a:xfrm>
        <a:prstGeom prst="chevron">
          <a:avLst/>
        </a:prstGeom>
        <a:solidFill>
          <a:srgbClr val="CFE28A"/>
        </a:solidFill>
      </dgm:spPr>
      <dgm:t>
        <a:bodyPr/>
        <a:lstStyle/>
        <a:p>
          <a:pPr marL="91440" algn="l">
            <a:buNone/>
          </a:pPr>
          <a:r>
            <a:rPr lang="en-US" sz="2000" b="1" dirty="0">
              <a:solidFill>
                <a:srgbClr val="1E3E7D"/>
              </a:solidFill>
              <a:latin typeface="Arial" panose="020B0604020202020204" pitchFamily="34" charset="0"/>
              <a:ea typeface="+mn-ea"/>
              <a:cs typeface="Arial" panose="020B0604020202020204" pitchFamily="34" charset="0"/>
            </a:rPr>
            <a:t>General Skill Proficiency</a:t>
          </a:r>
        </a:p>
      </dgm:t>
    </dgm:pt>
    <dgm:pt modelId="{8CD02FD2-08FA-46EF-9AA5-2D522C6087DE}" type="parTrans" cxnId="{490C0E28-AB25-4847-BD62-22DDFB8BD666}">
      <dgm:prSet/>
      <dgm:spPr/>
      <dgm:t>
        <a:bodyPr/>
        <a:lstStyle/>
        <a:p>
          <a:endParaRPr lang="en-US">
            <a:latin typeface="Arial" panose="020B0604020202020204" pitchFamily="34" charset="0"/>
            <a:cs typeface="Arial" panose="020B0604020202020204" pitchFamily="34" charset="0"/>
          </a:endParaRPr>
        </a:p>
      </dgm:t>
    </dgm:pt>
    <dgm:pt modelId="{764E3F79-77A6-44AC-BA1E-F4AF7C83D8E6}" type="sibTrans" cxnId="{490C0E28-AB25-4847-BD62-22DDFB8BD666}">
      <dgm:prSet/>
      <dgm:spPr/>
      <dgm:t>
        <a:bodyPr/>
        <a:lstStyle/>
        <a:p>
          <a:endParaRPr lang="en-US">
            <a:latin typeface="Arial" panose="020B0604020202020204" pitchFamily="34" charset="0"/>
            <a:cs typeface="Arial" panose="020B0604020202020204" pitchFamily="34" charset="0"/>
          </a:endParaRPr>
        </a:p>
      </dgm:t>
    </dgm:pt>
    <dgm:pt modelId="{2DA4DCF2-E265-4F9B-8B8E-1695F793CFDC}">
      <dgm:prSet phldrT="[Text]"/>
      <dgm:spPr>
        <a:xfrm>
          <a:off x="1992269" y="0"/>
          <a:ext cx="6177222" cy="1095375"/>
        </a:xfrm>
        <a:prstGeom prst="chevron">
          <a:avLst/>
        </a:prstGeom>
        <a:solidFill>
          <a:srgbClr val="ADCD39"/>
        </a:solidFill>
      </dgm:spPr>
      <dgm:t>
        <a:bodyPr/>
        <a:lstStyle/>
        <a:p>
          <a:pPr>
            <a:buNone/>
          </a:pPr>
          <a:r>
            <a:rPr lang="en-US" b="1" dirty="0">
              <a:solidFill>
                <a:srgbClr val="1E3E7D"/>
              </a:solidFill>
              <a:latin typeface="Arial" panose="020B0604020202020204" pitchFamily="34" charset="0"/>
              <a:ea typeface="+mn-ea"/>
              <a:cs typeface="Arial" panose="020B0604020202020204" pitchFamily="34" charset="0"/>
            </a:rPr>
            <a:t>Workforce Recognized Credentials</a:t>
          </a:r>
        </a:p>
      </dgm:t>
    </dgm:pt>
    <dgm:pt modelId="{929A6346-2561-4351-82BF-C71B19BD6F2C}" type="parTrans" cxnId="{BD8FC448-E33C-480D-A0A3-3992F299E172}">
      <dgm:prSet/>
      <dgm:spPr/>
      <dgm:t>
        <a:bodyPr/>
        <a:lstStyle/>
        <a:p>
          <a:endParaRPr lang="en-US">
            <a:latin typeface="Arial" panose="020B0604020202020204" pitchFamily="34" charset="0"/>
            <a:cs typeface="Arial" panose="020B0604020202020204" pitchFamily="34" charset="0"/>
          </a:endParaRPr>
        </a:p>
      </dgm:t>
    </dgm:pt>
    <dgm:pt modelId="{72E8D6B6-B65B-4326-A51C-78D8D09F39C2}" type="sibTrans" cxnId="{BD8FC448-E33C-480D-A0A3-3992F299E172}">
      <dgm:prSet/>
      <dgm:spPr/>
      <dgm:t>
        <a:bodyPr/>
        <a:lstStyle/>
        <a:p>
          <a:endParaRPr lang="en-US">
            <a:latin typeface="Arial" panose="020B0604020202020204" pitchFamily="34" charset="0"/>
            <a:cs typeface="Arial" panose="020B0604020202020204" pitchFamily="34" charset="0"/>
          </a:endParaRPr>
        </a:p>
      </dgm:t>
    </dgm:pt>
    <dgm:pt modelId="{96A16EB5-02A9-496A-B6A5-A6E3A999C9B1}" type="pres">
      <dgm:prSet presAssocID="{2F5B9F50-2E2C-4A66-BBA9-C99990ACADAC}" presName="Name0" presStyleCnt="0">
        <dgm:presLayoutVars>
          <dgm:dir/>
          <dgm:animLvl val="lvl"/>
          <dgm:resizeHandles val="exact"/>
        </dgm:presLayoutVars>
      </dgm:prSet>
      <dgm:spPr/>
    </dgm:pt>
    <dgm:pt modelId="{AAEEBF2E-DDD7-448A-9343-E3B9E26C730F}" type="pres">
      <dgm:prSet presAssocID="{46E47C12-DAA5-4313-A5D3-6DFEB38BB87C}" presName="parTxOnly" presStyleLbl="node1" presStyleIdx="0" presStyleCnt="2" custScaleX="42204">
        <dgm:presLayoutVars>
          <dgm:chMax val="0"/>
          <dgm:chPref val="0"/>
          <dgm:bulletEnabled val="1"/>
        </dgm:presLayoutVars>
      </dgm:prSet>
      <dgm:spPr/>
    </dgm:pt>
    <dgm:pt modelId="{FCB97843-BEB9-498E-81A9-9BFE57369C9B}" type="pres">
      <dgm:prSet presAssocID="{764E3F79-77A6-44AC-BA1E-F4AF7C83D8E6}" presName="parTxOnlySpace" presStyleCnt="0"/>
      <dgm:spPr/>
    </dgm:pt>
    <dgm:pt modelId="{8C6BD993-A436-4B01-82A8-C2EA45815E00}" type="pres">
      <dgm:prSet presAssocID="{2DA4DCF2-E265-4F9B-8B8E-1695F793CFDC}" presName="parTxOnly" presStyleLbl="node1" presStyleIdx="1" presStyleCnt="2" custLinFactNeighborX="28650">
        <dgm:presLayoutVars>
          <dgm:chMax val="0"/>
          <dgm:chPref val="0"/>
          <dgm:bulletEnabled val="1"/>
        </dgm:presLayoutVars>
      </dgm:prSet>
      <dgm:spPr/>
    </dgm:pt>
  </dgm:ptLst>
  <dgm:cxnLst>
    <dgm:cxn modelId="{A6D03924-7A5F-4C33-BF0B-3F78FAA5EA2F}" type="presOf" srcId="{46E47C12-DAA5-4313-A5D3-6DFEB38BB87C}" destId="{AAEEBF2E-DDD7-448A-9343-E3B9E26C730F}" srcOrd="0" destOrd="0" presId="urn:microsoft.com/office/officeart/2005/8/layout/chevron1"/>
    <dgm:cxn modelId="{490C0E28-AB25-4847-BD62-22DDFB8BD666}" srcId="{2F5B9F50-2E2C-4A66-BBA9-C99990ACADAC}" destId="{46E47C12-DAA5-4313-A5D3-6DFEB38BB87C}" srcOrd="0" destOrd="0" parTransId="{8CD02FD2-08FA-46EF-9AA5-2D522C6087DE}" sibTransId="{764E3F79-77A6-44AC-BA1E-F4AF7C83D8E6}"/>
    <dgm:cxn modelId="{4B86D75C-E8E6-4A1A-AB54-9725C213F75F}" type="presOf" srcId="{2F5B9F50-2E2C-4A66-BBA9-C99990ACADAC}" destId="{96A16EB5-02A9-496A-B6A5-A6E3A999C9B1}" srcOrd="0" destOrd="0" presId="urn:microsoft.com/office/officeart/2005/8/layout/chevron1"/>
    <dgm:cxn modelId="{BD8FC448-E33C-480D-A0A3-3992F299E172}" srcId="{2F5B9F50-2E2C-4A66-BBA9-C99990ACADAC}" destId="{2DA4DCF2-E265-4F9B-8B8E-1695F793CFDC}" srcOrd="1" destOrd="0" parTransId="{929A6346-2561-4351-82BF-C71B19BD6F2C}" sibTransId="{72E8D6B6-B65B-4326-A51C-78D8D09F39C2}"/>
    <dgm:cxn modelId="{6FA73F7B-64AB-4BF5-8F17-8EDFE969EEB2}" type="presOf" srcId="{2DA4DCF2-E265-4F9B-8B8E-1695F793CFDC}" destId="{8C6BD993-A436-4B01-82A8-C2EA45815E00}" srcOrd="0" destOrd="0" presId="urn:microsoft.com/office/officeart/2005/8/layout/chevron1"/>
    <dgm:cxn modelId="{85247198-EE05-4E0E-AADF-A190A7CC7945}" type="presParOf" srcId="{96A16EB5-02A9-496A-B6A5-A6E3A999C9B1}" destId="{AAEEBF2E-DDD7-448A-9343-E3B9E26C730F}" srcOrd="0" destOrd="0" presId="urn:microsoft.com/office/officeart/2005/8/layout/chevron1"/>
    <dgm:cxn modelId="{F46964B6-C078-44A0-9435-865241D088AE}" type="presParOf" srcId="{96A16EB5-02A9-496A-B6A5-A6E3A999C9B1}" destId="{FCB97843-BEB9-498E-81A9-9BFE57369C9B}" srcOrd="1" destOrd="0" presId="urn:microsoft.com/office/officeart/2005/8/layout/chevron1"/>
    <dgm:cxn modelId="{D780FB3D-5B1F-4F90-BD67-DBE5697335FB}" type="presParOf" srcId="{96A16EB5-02A9-496A-B6A5-A6E3A999C9B1}" destId="{8C6BD993-A436-4B01-82A8-C2EA45815E00}"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B0B064-FD68-49B2-8375-BE2B1451090A}" type="doc">
      <dgm:prSet loTypeId="urn:microsoft.com/office/officeart/2005/8/layout/chevron2" loCatId="process" qsTypeId="urn:microsoft.com/office/officeart/2005/8/quickstyle/simple1" qsCatId="simple" csTypeId="urn:microsoft.com/office/officeart/2005/8/colors/accent3_4" csCatId="accent3" phldr="1"/>
      <dgm:spPr/>
      <dgm:t>
        <a:bodyPr/>
        <a:lstStyle/>
        <a:p>
          <a:endParaRPr lang="en-US"/>
        </a:p>
      </dgm:t>
    </dgm:pt>
    <dgm:pt modelId="{4381624B-67F9-49E1-BC8B-701E2FE80542}">
      <dgm:prSet phldrT="[Text]"/>
      <dgm:spPr>
        <a:solidFill>
          <a:srgbClr val="ADCD39"/>
        </a:solidFill>
      </dgm:spPr>
      <dgm:t>
        <a:bodyPr/>
        <a:lstStyle/>
        <a:p>
          <a:r>
            <a:rPr lang="en-US" b="1" dirty="0">
              <a:latin typeface="Arial" panose="020B0604020202020204" pitchFamily="34" charset="0"/>
              <a:cs typeface="Arial" panose="020B0604020202020204" pitchFamily="34" charset="0"/>
            </a:rPr>
            <a:t>May</a:t>
          </a:r>
        </a:p>
      </dgm:t>
    </dgm:pt>
    <dgm:pt modelId="{D8531E22-2008-4455-BE60-01C1BCE0F7D3}" type="parTrans" cxnId="{ABB05392-A785-423C-BF80-CAB51605163B}">
      <dgm:prSet/>
      <dgm:spPr/>
      <dgm:t>
        <a:bodyPr/>
        <a:lstStyle/>
        <a:p>
          <a:endParaRPr lang="en-US"/>
        </a:p>
      </dgm:t>
    </dgm:pt>
    <dgm:pt modelId="{FB9F5FFF-46A4-4947-B1BE-6BA769AEA6BA}" type="sibTrans" cxnId="{ABB05392-A785-423C-BF80-CAB51605163B}">
      <dgm:prSet/>
      <dgm:spPr/>
      <dgm:t>
        <a:bodyPr/>
        <a:lstStyle/>
        <a:p>
          <a:endParaRPr lang="en-US"/>
        </a:p>
      </dgm:t>
    </dgm:pt>
    <dgm:pt modelId="{465418AD-78F9-45B4-827A-4AD3D97233C6}">
      <dgm:prSet phldrT="[Text]"/>
      <dgm:spPr>
        <a:solidFill>
          <a:srgbClr val="ADCD39"/>
        </a:solidFill>
      </dgm:spPr>
      <dgm:t>
        <a:bodyPr/>
        <a:lstStyle/>
        <a:p>
          <a:r>
            <a:rPr lang="en-US" b="1" dirty="0">
              <a:latin typeface="Arial" panose="020B0604020202020204" pitchFamily="34" charset="0"/>
              <a:cs typeface="Arial" panose="020B0604020202020204" pitchFamily="34" charset="0"/>
            </a:rPr>
            <a:t>June</a:t>
          </a:r>
        </a:p>
      </dgm:t>
    </dgm:pt>
    <dgm:pt modelId="{8F9520EC-BBB4-431C-8F1E-817AA5EEDE9E}" type="parTrans" cxnId="{0F9176E6-DD6C-472C-8D74-7E980528D6C1}">
      <dgm:prSet/>
      <dgm:spPr/>
      <dgm:t>
        <a:bodyPr/>
        <a:lstStyle/>
        <a:p>
          <a:endParaRPr lang="en-US"/>
        </a:p>
      </dgm:t>
    </dgm:pt>
    <dgm:pt modelId="{2D41F3F7-583A-47B5-B26E-6AD3060E4F0D}" type="sibTrans" cxnId="{0F9176E6-DD6C-472C-8D74-7E980528D6C1}">
      <dgm:prSet/>
      <dgm:spPr/>
      <dgm:t>
        <a:bodyPr/>
        <a:lstStyle/>
        <a:p>
          <a:endParaRPr lang="en-US"/>
        </a:p>
      </dgm:t>
    </dgm:pt>
    <dgm:pt modelId="{5F71E920-0974-4FFB-AC1B-17EEAAE77C47}">
      <dgm:prSet phldrT="[Text]"/>
      <dgm:spPr/>
      <dgm:t>
        <a:bodyPr/>
        <a:lstStyle/>
        <a:p>
          <a:r>
            <a:rPr lang="en-US" b="1" dirty="0">
              <a:solidFill>
                <a:srgbClr val="1E3E7D"/>
              </a:solidFill>
              <a:latin typeface="Arial" panose="020B0604020202020204" pitchFamily="34" charset="0"/>
              <a:cs typeface="Arial" panose="020B0604020202020204" pitchFamily="34" charset="0"/>
            </a:rPr>
            <a:t>Review best policy practices in other states, explore and define incentives, consider policy levers at every level, develop a legislative strategy</a:t>
          </a:r>
        </a:p>
      </dgm:t>
    </dgm:pt>
    <dgm:pt modelId="{BB32451F-F354-4570-A045-8BC72DE43544}" type="parTrans" cxnId="{73B0FAEA-7698-4318-9233-E18684E9F0C7}">
      <dgm:prSet/>
      <dgm:spPr/>
      <dgm:t>
        <a:bodyPr/>
        <a:lstStyle/>
        <a:p>
          <a:endParaRPr lang="en-US"/>
        </a:p>
      </dgm:t>
    </dgm:pt>
    <dgm:pt modelId="{7AD85736-05A5-4C23-BE57-1923E5853ACA}" type="sibTrans" cxnId="{73B0FAEA-7698-4318-9233-E18684E9F0C7}">
      <dgm:prSet/>
      <dgm:spPr/>
      <dgm:t>
        <a:bodyPr/>
        <a:lstStyle/>
        <a:p>
          <a:endParaRPr lang="en-US"/>
        </a:p>
      </dgm:t>
    </dgm:pt>
    <dgm:pt modelId="{4772CF68-A30F-4BB6-B026-2C41FE2C59BF}">
      <dgm:prSet phldrT="[Text]"/>
      <dgm:spPr>
        <a:solidFill>
          <a:srgbClr val="ADCD39"/>
        </a:solidFill>
      </dgm:spPr>
      <dgm:t>
        <a:bodyPr/>
        <a:lstStyle/>
        <a:p>
          <a:r>
            <a:rPr lang="en-US" b="1" dirty="0">
              <a:latin typeface="Arial" panose="020B0604020202020204" pitchFamily="34" charset="0"/>
              <a:cs typeface="Arial" panose="020B0604020202020204" pitchFamily="34" charset="0"/>
            </a:rPr>
            <a:t>July </a:t>
          </a:r>
        </a:p>
      </dgm:t>
    </dgm:pt>
    <dgm:pt modelId="{D2FA7012-B306-4070-959A-9444495325E5}" type="parTrans" cxnId="{656A37FB-CA5C-47C2-9BA2-AF7A787362C8}">
      <dgm:prSet/>
      <dgm:spPr/>
      <dgm:t>
        <a:bodyPr/>
        <a:lstStyle/>
        <a:p>
          <a:endParaRPr lang="en-US"/>
        </a:p>
      </dgm:t>
    </dgm:pt>
    <dgm:pt modelId="{A2ADB44B-685C-49CA-9CBD-B0B2C3156559}" type="sibTrans" cxnId="{656A37FB-CA5C-47C2-9BA2-AF7A787362C8}">
      <dgm:prSet/>
      <dgm:spPr/>
      <dgm:t>
        <a:bodyPr/>
        <a:lstStyle/>
        <a:p>
          <a:endParaRPr lang="en-US"/>
        </a:p>
      </dgm:t>
    </dgm:pt>
    <dgm:pt modelId="{D028D365-5387-406A-B350-BA6B9946D518}">
      <dgm:prSet phldrT="[Text]"/>
      <dgm:spPr/>
      <dgm:t>
        <a:bodyPr/>
        <a:lstStyle/>
        <a:p>
          <a:r>
            <a:rPr lang="en-US" b="1" dirty="0">
              <a:solidFill>
                <a:srgbClr val="1E3E7D"/>
              </a:solidFill>
              <a:latin typeface="Arial" panose="020B0604020202020204" pitchFamily="34" charset="0"/>
              <a:cs typeface="Arial" panose="020B0604020202020204" pitchFamily="34" charset="0"/>
            </a:rPr>
            <a:t>Compiles and refines recommendations from data analysis, input from employers and policy review  </a:t>
          </a:r>
        </a:p>
      </dgm:t>
    </dgm:pt>
    <dgm:pt modelId="{5CF067F9-9F82-4DDA-A590-AB03BED9AFA0}" type="parTrans" cxnId="{AD0750B0-3093-4DB7-A4C7-025DD6D6B73F}">
      <dgm:prSet/>
      <dgm:spPr/>
      <dgm:t>
        <a:bodyPr/>
        <a:lstStyle/>
        <a:p>
          <a:endParaRPr lang="en-US"/>
        </a:p>
      </dgm:t>
    </dgm:pt>
    <dgm:pt modelId="{95B82F50-BED5-43A9-B596-27A0BD052B43}" type="sibTrans" cxnId="{AD0750B0-3093-4DB7-A4C7-025DD6D6B73F}">
      <dgm:prSet/>
      <dgm:spPr/>
      <dgm:t>
        <a:bodyPr/>
        <a:lstStyle/>
        <a:p>
          <a:endParaRPr lang="en-US"/>
        </a:p>
      </dgm:t>
    </dgm:pt>
    <dgm:pt modelId="{594E2880-617D-4014-B191-77F5C3E4EC7E}">
      <dgm:prSet phldrT="[Text]"/>
      <dgm:spPr>
        <a:solidFill>
          <a:srgbClr val="ADCD39"/>
        </a:solidFill>
      </dgm:spPr>
      <dgm:t>
        <a:bodyPr/>
        <a:lstStyle/>
        <a:p>
          <a:r>
            <a:rPr lang="en-US" b="1" dirty="0">
              <a:latin typeface="Arial" panose="020B0604020202020204" pitchFamily="34" charset="0"/>
              <a:cs typeface="Arial" panose="020B0604020202020204" pitchFamily="34" charset="0"/>
            </a:rPr>
            <a:t>Aug</a:t>
          </a:r>
        </a:p>
      </dgm:t>
    </dgm:pt>
    <dgm:pt modelId="{833B6C69-1EBF-4100-A78A-D9F26AC9D0B4}" type="parTrans" cxnId="{85FD2101-AA69-40D6-97D6-79E251A58FCD}">
      <dgm:prSet/>
      <dgm:spPr/>
      <dgm:t>
        <a:bodyPr/>
        <a:lstStyle/>
        <a:p>
          <a:endParaRPr lang="en-US"/>
        </a:p>
      </dgm:t>
    </dgm:pt>
    <dgm:pt modelId="{366E32BD-80F8-4F73-A8DE-77EFE6CD5D83}" type="sibTrans" cxnId="{85FD2101-AA69-40D6-97D6-79E251A58FCD}">
      <dgm:prSet/>
      <dgm:spPr/>
      <dgm:t>
        <a:bodyPr/>
        <a:lstStyle/>
        <a:p>
          <a:endParaRPr lang="en-US"/>
        </a:p>
      </dgm:t>
    </dgm:pt>
    <dgm:pt modelId="{7050D9C0-4BB2-43FF-A700-5AEFB149637B}">
      <dgm:prSet phldrT="[Text]"/>
      <dgm:spPr/>
      <dgm:t>
        <a:bodyPr/>
        <a:lstStyle/>
        <a:p>
          <a:r>
            <a:rPr lang="en-US" b="1" dirty="0">
              <a:solidFill>
                <a:srgbClr val="1E3E7D"/>
              </a:solidFill>
              <a:latin typeface="Arial" panose="020B0604020202020204" pitchFamily="34" charset="0"/>
              <a:cs typeface="Arial" panose="020B0604020202020204" pitchFamily="34" charset="0"/>
            </a:rPr>
            <a:t>Submits NC COV proposal for presentation to myFutureNC Board of Directors and sector governing bodies</a:t>
          </a:r>
        </a:p>
      </dgm:t>
    </dgm:pt>
    <dgm:pt modelId="{3A79BBE5-7F0B-41E6-B502-F63794A64564}" type="parTrans" cxnId="{A12769C1-F005-4260-B7B5-250BA5D7A8EF}">
      <dgm:prSet/>
      <dgm:spPr/>
      <dgm:t>
        <a:bodyPr/>
        <a:lstStyle/>
        <a:p>
          <a:endParaRPr lang="en-US"/>
        </a:p>
      </dgm:t>
    </dgm:pt>
    <dgm:pt modelId="{C86045B2-D20A-4D64-AF66-0673883B192B}" type="sibTrans" cxnId="{A12769C1-F005-4260-B7B5-250BA5D7A8EF}">
      <dgm:prSet/>
      <dgm:spPr/>
      <dgm:t>
        <a:bodyPr/>
        <a:lstStyle/>
        <a:p>
          <a:endParaRPr lang="en-US"/>
        </a:p>
      </dgm:t>
    </dgm:pt>
    <dgm:pt modelId="{8D5E8C1A-6A0B-467B-88C8-0EB974724983}">
      <dgm:prSet phldrT="[Text]"/>
      <dgm:spPr/>
      <dgm:t>
        <a:bodyPr/>
        <a:lstStyle/>
        <a:p>
          <a:r>
            <a:rPr lang="en-US" b="1" dirty="0">
              <a:solidFill>
                <a:srgbClr val="1E3E7D"/>
              </a:solidFill>
              <a:latin typeface="Arial" panose="020B0604020202020204" pitchFamily="34" charset="0"/>
              <a:cs typeface="Arial" panose="020B0604020202020204" pitchFamily="34" charset="0"/>
            </a:rPr>
            <a:t>Analyze survey data and summarize results </a:t>
          </a:r>
        </a:p>
      </dgm:t>
    </dgm:pt>
    <dgm:pt modelId="{5DF13314-318A-4E44-A8F5-7AF59A628C95}" type="sibTrans" cxnId="{29447322-99DA-4741-BE27-3C984E06E243}">
      <dgm:prSet/>
      <dgm:spPr/>
      <dgm:t>
        <a:bodyPr/>
        <a:lstStyle/>
        <a:p>
          <a:endParaRPr lang="en-US"/>
        </a:p>
      </dgm:t>
    </dgm:pt>
    <dgm:pt modelId="{00726BB1-7C03-468F-A06F-65B9CFDC3854}" type="parTrans" cxnId="{29447322-99DA-4741-BE27-3C984E06E243}">
      <dgm:prSet/>
      <dgm:spPr/>
      <dgm:t>
        <a:bodyPr/>
        <a:lstStyle/>
        <a:p>
          <a:endParaRPr lang="en-US"/>
        </a:p>
      </dgm:t>
    </dgm:pt>
    <dgm:pt modelId="{B31AFE1E-F1C8-4736-9371-622AE4561822}">
      <dgm:prSet phldrT="[Text]"/>
      <dgm:spPr/>
      <dgm:t>
        <a:bodyPr/>
        <a:lstStyle/>
        <a:p>
          <a:r>
            <a:rPr lang="en-US" b="1" dirty="0">
              <a:solidFill>
                <a:srgbClr val="1E3E7D"/>
              </a:solidFill>
              <a:latin typeface="Arial" panose="020B0604020202020204" pitchFamily="34" charset="0"/>
              <a:cs typeface="Arial" panose="020B0604020202020204" pitchFamily="34" charset="0"/>
            </a:rPr>
            <a:t>Collect targeted input and validation from employers</a:t>
          </a:r>
        </a:p>
      </dgm:t>
    </dgm:pt>
    <dgm:pt modelId="{03BE97CE-B77D-44E1-B4F6-CAE3C0BF6D97}" type="sibTrans" cxnId="{2D682CF5-075B-448E-99F4-155CDC879855}">
      <dgm:prSet/>
      <dgm:spPr/>
      <dgm:t>
        <a:bodyPr/>
        <a:lstStyle/>
        <a:p>
          <a:endParaRPr lang="en-US"/>
        </a:p>
      </dgm:t>
    </dgm:pt>
    <dgm:pt modelId="{6773A321-3C50-487F-9C2F-3CE8B297DA94}" type="parTrans" cxnId="{2D682CF5-075B-448E-99F4-155CDC879855}">
      <dgm:prSet/>
      <dgm:spPr/>
      <dgm:t>
        <a:bodyPr/>
        <a:lstStyle/>
        <a:p>
          <a:endParaRPr lang="en-US"/>
        </a:p>
      </dgm:t>
    </dgm:pt>
    <dgm:pt modelId="{4A7C1E4C-BEC0-44C9-965B-FB2892F819E7}" type="pres">
      <dgm:prSet presAssocID="{C5B0B064-FD68-49B2-8375-BE2B1451090A}" presName="linearFlow" presStyleCnt="0">
        <dgm:presLayoutVars>
          <dgm:dir/>
          <dgm:animLvl val="lvl"/>
          <dgm:resizeHandles val="exact"/>
        </dgm:presLayoutVars>
      </dgm:prSet>
      <dgm:spPr/>
    </dgm:pt>
    <dgm:pt modelId="{7EF0A3E3-F4A6-45FC-B10A-0C39AF375E9D}" type="pres">
      <dgm:prSet presAssocID="{4381624B-67F9-49E1-BC8B-701E2FE80542}" presName="composite" presStyleCnt="0"/>
      <dgm:spPr/>
    </dgm:pt>
    <dgm:pt modelId="{4B315885-E4D8-421F-AB52-2589FDC7064B}" type="pres">
      <dgm:prSet presAssocID="{4381624B-67F9-49E1-BC8B-701E2FE80542}" presName="parentText" presStyleLbl="alignNode1" presStyleIdx="0" presStyleCnt="4">
        <dgm:presLayoutVars>
          <dgm:chMax val="1"/>
          <dgm:bulletEnabled val="1"/>
        </dgm:presLayoutVars>
      </dgm:prSet>
      <dgm:spPr/>
    </dgm:pt>
    <dgm:pt modelId="{47AF1897-DE22-4E41-BCF4-3D91190785F6}" type="pres">
      <dgm:prSet presAssocID="{4381624B-67F9-49E1-BC8B-701E2FE80542}" presName="descendantText" presStyleLbl="alignAcc1" presStyleIdx="0" presStyleCnt="4">
        <dgm:presLayoutVars>
          <dgm:bulletEnabled val="1"/>
        </dgm:presLayoutVars>
      </dgm:prSet>
      <dgm:spPr/>
    </dgm:pt>
    <dgm:pt modelId="{78497DCC-0B7F-40D9-BA84-56347832DC7F}" type="pres">
      <dgm:prSet presAssocID="{FB9F5FFF-46A4-4947-B1BE-6BA769AEA6BA}" presName="sp" presStyleCnt="0"/>
      <dgm:spPr/>
    </dgm:pt>
    <dgm:pt modelId="{E4FB8122-C612-42F9-9AB9-F15E7E50DE03}" type="pres">
      <dgm:prSet presAssocID="{465418AD-78F9-45B4-827A-4AD3D97233C6}" presName="composite" presStyleCnt="0"/>
      <dgm:spPr/>
    </dgm:pt>
    <dgm:pt modelId="{3A2F2197-3104-4EDE-8E7D-D44724385A92}" type="pres">
      <dgm:prSet presAssocID="{465418AD-78F9-45B4-827A-4AD3D97233C6}" presName="parentText" presStyleLbl="alignNode1" presStyleIdx="1" presStyleCnt="4">
        <dgm:presLayoutVars>
          <dgm:chMax val="1"/>
          <dgm:bulletEnabled val="1"/>
        </dgm:presLayoutVars>
      </dgm:prSet>
      <dgm:spPr/>
    </dgm:pt>
    <dgm:pt modelId="{364F4531-F9B0-4B48-ABF2-A7A4B79943F6}" type="pres">
      <dgm:prSet presAssocID="{465418AD-78F9-45B4-827A-4AD3D97233C6}" presName="descendantText" presStyleLbl="alignAcc1" presStyleIdx="1" presStyleCnt="4">
        <dgm:presLayoutVars>
          <dgm:bulletEnabled val="1"/>
        </dgm:presLayoutVars>
      </dgm:prSet>
      <dgm:spPr/>
    </dgm:pt>
    <dgm:pt modelId="{61A90B96-0CE7-42E0-9BFC-2670A64E02AF}" type="pres">
      <dgm:prSet presAssocID="{2D41F3F7-583A-47B5-B26E-6AD3060E4F0D}" presName="sp" presStyleCnt="0"/>
      <dgm:spPr/>
    </dgm:pt>
    <dgm:pt modelId="{6FCF4E34-44E1-4514-B1BF-D420A9E0BA14}" type="pres">
      <dgm:prSet presAssocID="{4772CF68-A30F-4BB6-B026-2C41FE2C59BF}" presName="composite" presStyleCnt="0"/>
      <dgm:spPr/>
    </dgm:pt>
    <dgm:pt modelId="{5062A5B1-2497-4E7D-8ED2-0702745880FB}" type="pres">
      <dgm:prSet presAssocID="{4772CF68-A30F-4BB6-B026-2C41FE2C59BF}" presName="parentText" presStyleLbl="alignNode1" presStyleIdx="2" presStyleCnt="4">
        <dgm:presLayoutVars>
          <dgm:chMax val="1"/>
          <dgm:bulletEnabled val="1"/>
        </dgm:presLayoutVars>
      </dgm:prSet>
      <dgm:spPr/>
    </dgm:pt>
    <dgm:pt modelId="{A679A040-309E-4C45-8499-EDDAD8CDD974}" type="pres">
      <dgm:prSet presAssocID="{4772CF68-A30F-4BB6-B026-2C41FE2C59BF}" presName="descendantText" presStyleLbl="alignAcc1" presStyleIdx="2" presStyleCnt="4" custLinFactNeighborX="554" custLinFactNeighborY="15511">
        <dgm:presLayoutVars>
          <dgm:bulletEnabled val="1"/>
        </dgm:presLayoutVars>
      </dgm:prSet>
      <dgm:spPr/>
    </dgm:pt>
    <dgm:pt modelId="{0DD5A21D-C712-4B62-B086-953865743C3A}" type="pres">
      <dgm:prSet presAssocID="{A2ADB44B-685C-49CA-9CBD-B0B2C3156559}" presName="sp" presStyleCnt="0"/>
      <dgm:spPr/>
    </dgm:pt>
    <dgm:pt modelId="{8D45F9DB-0E17-46D8-B72F-B7ECF944F2EA}" type="pres">
      <dgm:prSet presAssocID="{594E2880-617D-4014-B191-77F5C3E4EC7E}" presName="composite" presStyleCnt="0"/>
      <dgm:spPr/>
    </dgm:pt>
    <dgm:pt modelId="{ED450A8D-85C6-4661-8E10-3CFA9C677611}" type="pres">
      <dgm:prSet presAssocID="{594E2880-617D-4014-B191-77F5C3E4EC7E}" presName="parentText" presStyleLbl="alignNode1" presStyleIdx="3" presStyleCnt="4">
        <dgm:presLayoutVars>
          <dgm:chMax val="1"/>
          <dgm:bulletEnabled val="1"/>
        </dgm:presLayoutVars>
      </dgm:prSet>
      <dgm:spPr/>
    </dgm:pt>
    <dgm:pt modelId="{AEDEEB75-B961-47D5-91F7-71B35583A074}" type="pres">
      <dgm:prSet presAssocID="{594E2880-617D-4014-B191-77F5C3E4EC7E}" presName="descendantText" presStyleLbl="alignAcc1" presStyleIdx="3" presStyleCnt="4">
        <dgm:presLayoutVars>
          <dgm:bulletEnabled val="1"/>
        </dgm:presLayoutVars>
      </dgm:prSet>
      <dgm:spPr/>
    </dgm:pt>
  </dgm:ptLst>
  <dgm:cxnLst>
    <dgm:cxn modelId="{85FD2101-AA69-40D6-97D6-79E251A58FCD}" srcId="{C5B0B064-FD68-49B2-8375-BE2B1451090A}" destId="{594E2880-617D-4014-B191-77F5C3E4EC7E}" srcOrd="3" destOrd="0" parTransId="{833B6C69-1EBF-4100-A78A-D9F26AC9D0B4}" sibTransId="{366E32BD-80F8-4F73-A8DE-77EFE6CD5D83}"/>
    <dgm:cxn modelId="{A1BC2B0B-980B-4489-89B3-C887168D7DC5}" type="presOf" srcId="{4381624B-67F9-49E1-BC8B-701E2FE80542}" destId="{4B315885-E4D8-421F-AB52-2589FDC7064B}" srcOrd="0" destOrd="0" presId="urn:microsoft.com/office/officeart/2005/8/layout/chevron2"/>
    <dgm:cxn modelId="{B769A811-EB76-4BA4-8B3F-DF9A3CEF6CD9}" type="presOf" srcId="{8D5E8C1A-6A0B-467B-88C8-0EB974724983}" destId="{47AF1897-DE22-4E41-BCF4-3D91190785F6}" srcOrd="0" destOrd="0" presId="urn:microsoft.com/office/officeart/2005/8/layout/chevron2"/>
    <dgm:cxn modelId="{26C23E13-4C45-4D48-84B2-06A9493AF9CA}" type="presOf" srcId="{594E2880-617D-4014-B191-77F5C3E4EC7E}" destId="{ED450A8D-85C6-4661-8E10-3CFA9C677611}" srcOrd="0" destOrd="0" presId="urn:microsoft.com/office/officeart/2005/8/layout/chevron2"/>
    <dgm:cxn modelId="{29447322-99DA-4741-BE27-3C984E06E243}" srcId="{4381624B-67F9-49E1-BC8B-701E2FE80542}" destId="{8D5E8C1A-6A0B-467B-88C8-0EB974724983}" srcOrd="0" destOrd="0" parTransId="{00726BB1-7C03-468F-A06F-65B9CFDC3854}" sibTransId="{5DF13314-318A-4E44-A8F5-7AF59A628C95}"/>
    <dgm:cxn modelId="{F9A8D574-1248-4CC4-8017-9B52A6DB0D3F}" type="presOf" srcId="{B31AFE1E-F1C8-4736-9371-622AE4561822}" destId="{47AF1897-DE22-4E41-BCF4-3D91190785F6}" srcOrd="0" destOrd="1" presId="urn:microsoft.com/office/officeart/2005/8/layout/chevron2"/>
    <dgm:cxn modelId="{116B907E-AB97-4B43-8657-D2F17769FB18}" type="presOf" srcId="{7050D9C0-4BB2-43FF-A700-5AEFB149637B}" destId="{AEDEEB75-B961-47D5-91F7-71B35583A074}" srcOrd="0" destOrd="0" presId="urn:microsoft.com/office/officeart/2005/8/layout/chevron2"/>
    <dgm:cxn modelId="{ABB05392-A785-423C-BF80-CAB51605163B}" srcId="{C5B0B064-FD68-49B2-8375-BE2B1451090A}" destId="{4381624B-67F9-49E1-BC8B-701E2FE80542}" srcOrd="0" destOrd="0" parTransId="{D8531E22-2008-4455-BE60-01C1BCE0F7D3}" sibTransId="{FB9F5FFF-46A4-4947-B1BE-6BA769AEA6BA}"/>
    <dgm:cxn modelId="{E42CED99-92E9-43C6-A3DD-44EE3F201F0A}" type="presOf" srcId="{D028D365-5387-406A-B350-BA6B9946D518}" destId="{A679A040-309E-4C45-8499-EDDAD8CDD974}" srcOrd="0" destOrd="0" presId="urn:microsoft.com/office/officeart/2005/8/layout/chevron2"/>
    <dgm:cxn modelId="{F15FD2A8-80A1-44A9-A94E-66BE910F7D56}" type="presOf" srcId="{C5B0B064-FD68-49B2-8375-BE2B1451090A}" destId="{4A7C1E4C-BEC0-44C9-965B-FB2892F819E7}" srcOrd="0" destOrd="0" presId="urn:microsoft.com/office/officeart/2005/8/layout/chevron2"/>
    <dgm:cxn modelId="{AD0750B0-3093-4DB7-A4C7-025DD6D6B73F}" srcId="{4772CF68-A30F-4BB6-B026-2C41FE2C59BF}" destId="{D028D365-5387-406A-B350-BA6B9946D518}" srcOrd="0" destOrd="0" parTransId="{5CF067F9-9F82-4DDA-A590-AB03BED9AFA0}" sibTransId="{95B82F50-BED5-43A9-B596-27A0BD052B43}"/>
    <dgm:cxn modelId="{A12769C1-F005-4260-B7B5-250BA5D7A8EF}" srcId="{594E2880-617D-4014-B191-77F5C3E4EC7E}" destId="{7050D9C0-4BB2-43FF-A700-5AEFB149637B}" srcOrd="0" destOrd="0" parTransId="{3A79BBE5-7F0B-41E6-B502-F63794A64564}" sibTransId="{C86045B2-D20A-4D64-AF66-0673883B192B}"/>
    <dgm:cxn modelId="{1019CEC3-3BFD-4090-8E55-8B5587CFF938}" type="presOf" srcId="{465418AD-78F9-45B4-827A-4AD3D97233C6}" destId="{3A2F2197-3104-4EDE-8E7D-D44724385A92}" srcOrd="0" destOrd="0" presId="urn:microsoft.com/office/officeart/2005/8/layout/chevron2"/>
    <dgm:cxn modelId="{0F9176E6-DD6C-472C-8D74-7E980528D6C1}" srcId="{C5B0B064-FD68-49B2-8375-BE2B1451090A}" destId="{465418AD-78F9-45B4-827A-4AD3D97233C6}" srcOrd="1" destOrd="0" parTransId="{8F9520EC-BBB4-431C-8F1E-817AA5EEDE9E}" sibTransId="{2D41F3F7-583A-47B5-B26E-6AD3060E4F0D}"/>
    <dgm:cxn modelId="{B679F2E8-3F40-4563-BBE0-A126A44010EE}" type="presOf" srcId="{5F71E920-0974-4FFB-AC1B-17EEAAE77C47}" destId="{364F4531-F9B0-4B48-ABF2-A7A4B79943F6}" srcOrd="0" destOrd="0" presId="urn:microsoft.com/office/officeart/2005/8/layout/chevron2"/>
    <dgm:cxn modelId="{73B0FAEA-7698-4318-9233-E18684E9F0C7}" srcId="{465418AD-78F9-45B4-827A-4AD3D97233C6}" destId="{5F71E920-0974-4FFB-AC1B-17EEAAE77C47}" srcOrd="0" destOrd="0" parTransId="{BB32451F-F354-4570-A045-8BC72DE43544}" sibTransId="{7AD85736-05A5-4C23-BE57-1923E5853ACA}"/>
    <dgm:cxn modelId="{2D682CF5-075B-448E-99F4-155CDC879855}" srcId="{4381624B-67F9-49E1-BC8B-701E2FE80542}" destId="{B31AFE1E-F1C8-4736-9371-622AE4561822}" srcOrd="1" destOrd="0" parTransId="{6773A321-3C50-487F-9C2F-3CE8B297DA94}" sibTransId="{03BE97CE-B77D-44E1-B4F6-CAE3C0BF6D97}"/>
    <dgm:cxn modelId="{26210EFB-720B-47D2-9458-25639DCF8058}" type="presOf" srcId="{4772CF68-A30F-4BB6-B026-2C41FE2C59BF}" destId="{5062A5B1-2497-4E7D-8ED2-0702745880FB}" srcOrd="0" destOrd="0" presId="urn:microsoft.com/office/officeart/2005/8/layout/chevron2"/>
    <dgm:cxn modelId="{656A37FB-CA5C-47C2-9BA2-AF7A787362C8}" srcId="{C5B0B064-FD68-49B2-8375-BE2B1451090A}" destId="{4772CF68-A30F-4BB6-B026-2C41FE2C59BF}" srcOrd="2" destOrd="0" parTransId="{D2FA7012-B306-4070-959A-9444495325E5}" sibTransId="{A2ADB44B-685C-49CA-9CBD-B0B2C3156559}"/>
    <dgm:cxn modelId="{ED5F6452-6D96-4FD4-8100-4D7231393EA6}" type="presParOf" srcId="{4A7C1E4C-BEC0-44C9-965B-FB2892F819E7}" destId="{7EF0A3E3-F4A6-45FC-B10A-0C39AF375E9D}" srcOrd="0" destOrd="0" presId="urn:microsoft.com/office/officeart/2005/8/layout/chevron2"/>
    <dgm:cxn modelId="{F7A769B6-A312-468A-8F9C-BCE6D7BC917A}" type="presParOf" srcId="{7EF0A3E3-F4A6-45FC-B10A-0C39AF375E9D}" destId="{4B315885-E4D8-421F-AB52-2589FDC7064B}" srcOrd="0" destOrd="0" presId="urn:microsoft.com/office/officeart/2005/8/layout/chevron2"/>
    <dgm:cxn modelId="{CCF04CB7-DECC-4A31-BBD4-4A6BFD5E0780}" type="presParOf" srcId="{7EF0A3E3-F4A6-45FC-B10A-0C39AF375E9D}" destId="{47AF1897-DE22-4E41-BCF4-3D91190785F6}" srcOrd="1" destOrd="0" presId="urn:microsoft.com/office/officeart/2005/8/layout/chevron2"/>
    <dgm:cxn modelId="{C08777D2-F412-4A52-8697-D3E34B06A569}" type="presParOf" srcId="{4A7C1E4C-BEC0-44C9-965B-FB2892F819E7}" destId="{78497DCC-0B7F-40D9-BA84-56347832DC7F}" srcOrd="1" destOrd="0" presId="urn:microsoft.com/office/officeart/2005/8/layout/chevron2"/>
    <dgm:cxn modelId="{685DE6DB-25EB-4CA5-A5C3-D0EA45C4246F}" type="presParOf" srcId="{4A7C1E4C-BEC0-44C9-965B-FB2892F819E7}" destId="{E4FB8122-C612-42F9-9AB9-F15E7E50DE03}" srcOrd="2" destOrd="0" presId="urn:microsoft.com/office/officeart/2005/8/layout/chevron2"/>
    <dgm:cxn modelId="{FA7A0BB2-4FDF-4B59-9835-5C7B9E0761FC}" type="presParOf" srcId="{E4FB8122-C612-42F9-9AB9-F15E7E50DE03}" destId="{3A2F2197-3104-4EDE-8E7D-D44724385A92}" srcOrd="0" destOrd="0" presId="urn:microsoft.com/office/officeart/2005/8/layout/chevron2"/>
    <dgm:cxn modelId="{E1192EF7-C96C-4A85-A049-658A8A90CF53}" type="presParOf" srcId="{E4FB8122-C612-42F9-9AB9-F15E7E50DE03}" destId="{364F4531-F9B0-4B48-ABF2-A7A4B79943F6}" srcOrd="1" destOrd="0" presId="urn:microsoft.com/office/officeart/2005/8/layout/chevron2"/>
    <dgm:cxn modelId="{B27F14C0-3355-4F21-A57F-5509912753DA}" type="presParOf" srcId="{4A7C1E4C-BEC0-44C9-965B-FB2892F819E7}" destId="{61A90B96-0CE7-42E0-9BFC-2670A64E02AF}" srcOrd="3" destOrd="0" presId="urn:microsoft.com/office/officeart/2005/8/layout/chevron2"/>
    <dgm:cxn modelId="{64FF6B9D-9D6E-4ABF-A8CE-71FADCB57A85}" type="presParOf" srcId="{4A7C1E4C-BEC0-44C9-965B-FB2892F819E7}" destId="{6FCF4E34-44E1-4514-B1BF-D420A9E0BA14}" srcOrd="4" destOrd="0" presId="urn:microsoft.com/office/officeart/2005/8/layout/chevron2"/>
    <dgm:cxn modelId="{47507061-4FBE-428F-9818-A6859F055EFB}" type="presParOf" srcId="{6FCF4E34-44E1-4514-B1BF-D420A9E0BA14}" destId="{5062A5B1-2497-4E7D-8ED2-0702745880FB}" srcOrd="0" destOrd="0" presId="urn:microsoft.com/office/officeart/2005/8/layout/chevron2"/>
    <dgm:cxn modelId="{DEA67D12-D1FF-49BC-B89F-B15958BA9940}" type="presParOf" srcId="{6FCF4E34-44E1-4514-B1BF-D420A9E0BA14}" destId="{A679A040-309E-4C45-8499-EDDAD8CDD974}" srcOrd="1" destOrd="0" presId="urn:microsoft.com/office/officeart/2005/8/layout/chevron2"/>
    <dgm:cxn modelId="{92586B41-AE44-4BF0-AA27-E62302361531}" type="presParOf" srcId="{4A7C1E4C-BEC0-44C9-965B-FB2892F819E7}" destId="{0DD5A21D-C712-4B62-B086-953865743C3A}" srcOrd="5" destOrd="0" presId="urn:microsoft.com/office/officeart/2005/8/layout/chevron2"/>
    <dgm:cxn modelId="{FDE36B34-5532-4DC2-A026-4BAB1F3C03B0}" type="presParOf" srcId="{4A7C1E4C-BEC0-44C9-965B-FB2892F819E7}" destId="{8D45F9DB-0E17-46D8-B72F-B7ECF944F2EA}" srcOrd="6" destOrd="0" presId="urn:microsoft.com/office/officeart/2005/8/layout/chevron2"/>
    <dgm:cxn modelId="{B178D4F6-74D3-43FA-87E4-B05C39100847}" type="presParOf" srcId="{8D45F9DB-0E17-46D8-B72F-B7ECF944F2EA}" destId="{ED450A8D-85C6-4661-8E10-3CFA9C677611}" srcOrd="0" destOrd="0" presId="urn:microsoft.com/office/officeart/2005/8/layout/chevron2"/>
    <dgm:cxn modelId="{4C9BA61A-3606-43FD-BF54-F29578F945A5}" type="presParOf" srcId="{8D45F9DB-0E17-46D8-B72F-B7ECF944F2EA}" destId="{AEDEEB75-B961-47D5-91F7-71B35583A07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F09F2-3BE3-4E6D-BD9C-38492EB94F9C}">
      <dsp:nvSpPr>
        <dsp:cNvPr id="0" name=""/>
        <dsp:cNvSpPr/>
      </dsp:nvSpPr>
      <dsp:spPr>
        <a:xfrm>
          <a:off x="2353" y="0"/>
          <a:ext cx="2309650" cy="409369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1E3E7D"/>
              </a:solidFill>
              <a:latin typeface="Arial" panose="020B0604020202020204" pitchFamily="34" charset="0"/>
              <a:cs typeface="Arial" panose="020B0604020202020204" pitchFamily="34" charset="0"/>
            </a:rPr>
            <a:t>Foundational Credentials</a:t>
          </a:r>
        </a:p>
      </dsp:txBody>
      <dsp:txXfrm>
        <a:off x="2353" y="0"/>
        <a:ext cx="2309650" cy="1228109"/>
      </dsp:txXfrm>
    </dsp:sp>
    <dsp:sp modelId="{AB98AD7F-DBF2-431C-8CAA-35B21D77783B}">
      <dsp:nvSpPr>
        <dsp:cNvPr id="0" name=""/>
        <dsp:cNvSpPr/>
      </dsp:nvSpPr>
      <dsp:spPr>
        <a:xfrm>
          <a:off x="233318" y="1229309"/>
          <a:ext cx="1847720" cy="123430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Credentials Demonstrating Standard or Baseline Skillsets</a:t>
          </a:r>
        </a:p>
      </dsp:txBody>
      <dsp:txXfrm>
        <a:off x="269470" y="1265461"/>
        <a:ext cx="1775416" cy="1162002"/>
      </dsp:txXfrm>
    </dsp:sp>
    <dsp:sp modelId="{2E4FEAC6-C31E-424C-B4E7-630DD8BB30EB}">
      <dsp:nvSpPr>
        <dsp:cNvPr id="0" name=""/>
        <dsp:cNvSpPr/>
      </dsp:nvSpPr>
      <dsp:spPr>
        <a:xfrm>
          <a:off x="233318" y="2653508"/>
          <a:ext cx="1847720" cy="123430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ea typeface="+mn-ea"/>
              <a:cs typeface="Arial" panose="020B0604020202020204" pitchFamily="34" charset="0"/>
            </a:rPr>
            <a:t>Examples: </a:t>
          </a:r>
        </a:p>
        <a:p>
          <a:pPr marL="0" lvl="0" indent="0" algn="ctr" defTabSz="622300">
            <a:lnSpc>
              <a:spcPct val="90000"/>
            </a:lnSpc>
            <a:spcBef>
              <a:spcPct val="0"/>
            </a:spcBef>
            <a:spcAft>
              <a:spcPct val="35000"/>
            </a:spcAft>
            <a:buNone/>
          </a:pPr>
          <a:r>
            <a:rPr lang="en-US" sz="1400" kern="1200" dirty="0">
              <a:latin typeface="Arial" panose="020B0604020202020204" pitchFamily="34" charset="0"/>
              <a:ea typeface="+mn-ea"/>
              <a:cs typeface="Arial" panose="020B0604020202020204" pitchFamily="34" charset="0"/>
            </a:rPr>
            <a:t>First Aid, Soft Skills, Notary, MS Office Applications</a:t>
          </a:r>
          <a:endParaRPr lang="en-US" sz="1400" kern="1200" dirty="0">
            <a:latin typeface="Arial" panose="020B0604020202020204" pitchFamily="34" charset="0"/>
            <a:cs typeface="Arial" panose="020B0604020202020204" pitchFamily="34" charset="0"/>
          </a:endParaRPr>
        </a:p>
      </dsp:txBody>
      <dsp:txXfrm>
        <a:off x="269470" y="2689660"/>
        <a:ext cx="1775416" cy="1162002"/>
      </dsp:txXfrm>
    </dsp:sp>
    <dsp:sp modelId="{1A372F99-8EEE-46A6-A57E-8F18A394AC5A}">
      <dsp:nvSpPr>
        <dsp:cNvPr id="0" name=""/>
        <dsp:cNvSpPr/>
      </dsp:nvSpPr>
      <dsp:spPr>
        <a:xfrm>
          <a:off x="2485227" y="0"/>
          <a:ext cx="2309650" cy="409369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i="0" kern="1200" dirty="0">
              <a:solidFill>
                <a:srgbClr val="1E3E7D"/>
              </a:solidFill>
              <a:latin typeface="Arial" panose="020B0604020202020204" pitchFamily="34" charset="0"/>
              <a:cs typeface="Arial" panose="020B0604020202020204" pitchFamily="34" charset="0"/>
            </a:rPr>
            <a:t>Essential Credentials</a:t>
          </a:r>
        </a:p>
      </dsp:txBody>
      <dsp:txXfrm>
        <a:off x="2485227" y="0"/>
        <a:ext cx="2309650" cy="1228109"/>
      </dsp:txXfrm>
    </dsp:sp>
    <dsp:sp modelId="{CA44289F-00B1-48B8-BA79-186ED438CD3D}">
      <dsp:nvSpPr>
        <dsp:cNvPr id="0" name=""/>
        <dsp:cNvSpPr/>
      </dsp:nvSpPr>
      <dsp:spPr>
        <a:xfrm>
          <a:off x="2716192" y="1229309"/>
          <a:ext cx="1847720" cy="123430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1" u="none" kern="1200" dirty="0">
              <a:latin typeface="Arial" panose="020B0604020202020204" pitchFamily="34" charset="0"/>
              <a:cs typeface="Arial" panose="020B0604020202020204" pitchFamily="34" charset="0"/>
            </a:rPr>
            <a:t>Credentials with </a:t>
          </a:r>
          <a:r>
            <a:rPr lang="en-US" sz="1400" b="1" u="sng" kern="1200" dirty="0">
              <a:latin typeface="Arial" panose="020B0604020202020204" pitchFamily="34" charset="0"/>
              <a:cs typeface="Arial" panose="020B0604020202020204" pitchFamily="34" charset="0"/>
            </a:rPr>
            <a:t>Pathways </a:t>
          </a:r>
          <a:r>
            <a:rPr lang="en-US" sz="1400" b="1" kern="1200" dirty="0">
              <a:latin typeface="Arial" panose="020B0604020202020204" pitchFamily="34" charset="0"/>
              <a:cs typeface="Arial" panose="020B0604020202020204" pitchFamily="34" charset="0"/>
            </a:rPr>
            <a:t>Leading to Sustainable Wage Careers</a:t>
          </a:r>
        </a:p>
      </dsp:txBody>
      <dsp:txXfrm>
        <a:off x="2752344" y="1265461"/>
        <a:ext cx="1775416" cy="1162002"/>
      </dsp:txXfrm>
    </dsp:sp>
    <dsp:sp modelId="{55911D3A-B842-4407-A069-B7533A195FB7}">
      <dsp:nvSpPr>
        <dsp:cNvPr id="0" name=""/>
        <dsp:cNvSpPr/>
      </dsp:nvSpPr>
      <dsp:spPr>
        <a:xfrm>
          <a:off x="2716192" y="2653508"/>
          <a:ext cx="1847720" cy="123430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ea typeface="+mn-ea"/>
              <a:cs typeface="Arial" panose="020B0604020202020204" pitchFamily="34" charset="0"/>
            </a:rPr>
            <a:t>Examples: Nurse Aide I, Pharmacy Technician, Construction Labor</a:t>
          </a:r>
          <a:endParaRPr lang="en-US" sz="1400" kern="1200" dirty="0">
            <a:latin typeface="Arial" panose="020B0604020202020204" pitchFamily="34" charset="0"/>
            <a:cs typeface="Arial" panose="020B0604020202020204" pitchFamily="34" charset="0"/>
          </a:endParaRPr>
        </a:p>
      </dsp:txBody>
      <dsp:txXfrm>
        <a:off x="2752344" y="2689660"/>
        <a:ext cx="1775416" cy="1162002"/>
      </dsp:txXfrm>
    </dsp:sp>
    <dsp:sp modelId="{FDE65D4B-EC27-4DF9-AB05-33AF82BEB1C7}">
      <dsp:nvSpPr>
        <dsp:cNvPr id="0" name=""/>
        <dsp:cNvSpPr/>
      </dsp:nvSpPr>
      <dsp:spPr>
        <a:xfrm>
          <a:off x="4968101" y="0"/>
          <a:ext cx="2309650" cy="409369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1E3E7D"/>
              </a:solidFill>
              <a:latin typeface="Arial" panose="020B0604020202020204" pitchFamily="34" charset="0"/>
              <a:cs typeface="Arial" panose="020B0604020202020204" pitchFamily="34" charset="0"/>
            </a:rPr>
            <a:t>Career Credentials</a:t>
          </a:r>
        </a:p>
      </dsp:txBody>
      <dsp:txXfrm>
        <a:off x="4968101" y="0"/>
        <a:ext cx="2309650" cy="1228109"/>
      </dsp:txXfrm>
    </dsp:sp>
    <dsp:sp modelId="{5D744A37-DB7C-4225-BE2F-3655D9A0124F}">
      <dsp:nvSpPr>
        <dsp:cNvPr id="0" name=""/>
        <dsp:cNvSpPr/>
      </dsp:nvSpPr>
      <dsp:spPr>
        <a:xfrm>
          <a:off x="5199066" y="1229309"/>
          <a:ext cx="1847720" cy="123430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Credentials Supporting Sustainable Wage Careers</a:t>
          </a:r>
        </a:p>
      </dsp:txBody>
      <dsp:txXfrm>
        <a:off x="5235218" y="1265461"/>
        <a:ext cx="1775416" cy="1162002"/>
      </dsp:txXfrm>
    </dsp:sp>
    <dsp:sp modelId="{55F145D8-7314-4422-9CB0-A28F1733366E}">
      <dsp:nvSpPr>
        <dsp:cNvPr id="0" name=""/>
        <dsp:cNvSpPr/>
      </dsp:nvSpPr>
      <dsp:spPr>
        <a:xfrm>
          <a:off x="5199066" y="2653508"/>
          <a:ext cx="1847720" cy="123430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ea typeface="+mn-ea"/>
              <a:cs typeface="Arial" panose="020B0604020202020204" pitchFamily="34" charset="0"/>
            </a:rPr>
            <a:t>Examples: CDL, Law Enforcement, Lineworker, </a:t>
          </a:r>
          <a:r>
            <a:rPr lang="en-US" sz="1400" kern="1200">
              <a:latin typeface="Arial" panose="020B0604020202020204" pitchFamily="34" charset="0"/>
              <a:cs typeface="Arial" panose="020B0604020202020204" pitchFamily="34" charset="0"/>
            </a:rPr>
            <a:t>HVAC Technicians</a:t>
          </a:r>
          <a:endParaRPr lang="en-US" sz="1400" kern="1200" dirty="0">
            <a:latin typeface="Arial" panose="020B0604020202020204" pitchFamily="34" charset="0"/>
            <a:cs typeface="Arial" panose="020B0604020202020204" pitchFamily="34" charset="0"/>
          </a:endParaRPr>
        </a:p>
      </dsp:txBody>
      <dsp:txXfrm>
        <a:off x="5235218" y="2689660"/>
        <a:ext cx="1775416" cy="1162002"/>
      </dsp:txXfrm>
    </dsp:sp>
    <dsp:sp modelId="{13E257D3-013F-4326-92D1-FE1E225EC33C}">
      <dsp:nvSpPr>
        <dsp:cNvPr id="0" name=""/>
        <dsp:cNvSpPr/>
      </dsp:nvSpPr>
      <dsp:spPr>
        <a:xfrm>
          <a:off x="7450975" y="0"/>
          <a:ext cx="2309650" cy="409369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1E3E7D"/>
              </a:solidFill>
              <a:latin typeface="Arial" panose="020B0604020202020204" pitchFamily="34" charset="0"/>
              <a:cs typeface="Arial" panose="020B0604020202020204" pitchFamily="34" charset="0"/>
            </a:rPr>
            <a:t>Advanced Credentials</a:t>
          </a:r>
        </a:p>
      </dsp:txBody>
      <dsp:txXfrm>
        <a:off x="7450975" y="0"/>
        <a:ext cx="2309650" cy="1228109"/>
      </dsp:txXfrm>
    </dsp:sp>
    <dsp:sp modelId="{C05CD15C-BE8F-4121-8F31-B7CF5B1F0315}">
      <dsp:nvSpPr>
        <dsp:cNvPr id="0" name=""/>
        <dsp:cNvSpPr/>
      </dsp:nvSpPr>
      <dsp:spPr>
        <a:xfrm>
          <a:off x="7681940" y="1229309"/>
          <a:ext cx="1847720" cy="123430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Credentials Supporting Career Development</a:t>
          </a:r>
        </a:p>
      </dsp:txBody>
      <dsp:txXfrm>
        <a:off x="7718092" y="1265461"/>
        <a:ext cx="1775416" cy="1162002"/>
      </dsp:txXfrm>
    </dsp:sp>
    <dsp:sp modelId="{10047A48-8ED6-4EB9-B4A1-2D58E9C203E0}">
      <dsp:nvSpPr>
        <dsp:cNvPr id="0" name=""/>
        <dsp:cNvSpPr/>
      </dsp:nvSpPr>
      <dsp:spPr>
        <a:xfrm>
          <a:off x="7681940" y="2653508"/>
          <a:ext cx="1847720" cy="123430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ea typeface="+mn-ea"/>
              <a:cs typeface="Arial" panose="020B0604020202020204" pitchFamily="34" charset="0"/>
            </a:rPr>
            <a:t>Examples: Marine Welding, Certified Cisco Network Professional, Computed Tomography</a:t>
          </a:r>
          <a:endParaRPr lang="en-US" sz="1400" kern="1200" dirty="0">
            <a:latin typeface="Arial" panose="020B0604020202020204" pitchFamily="34" charset="0"/>
            <a:cs typeface="Arial" panose="020B0604020202020204" pitchFamily="34" charset="0"/>
          </a:endParaRPr>
        </a:p>
      </dsp:txBody>
      <dsp:txXfrm>
        <a:off x="7718092" y="2689660"/>
        <a:ext cx="1775416" cy="1162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EBF2E-DDD7-448A-9343-E3B9E26C730F}">
      <dsp:nvSpPr>
        <dsp:cNvPr id="0" name=""/>
        <dsp:cNvSpPr/>
      </dsp:nvSpPr>
      <dsp:spPr>
        <a:xfrm>
          <a:off x="3532" y="0"/>
          <a:ext cx="3114418" cy="614414"/>
        </a:xfrm>
        <a:prstGeom prst="chevron">
          <a:avLst/>
        </a:prstGeom>
        <a:solidFill>
          <a:srgbClr val="CFE2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91440" lvl="0" indent="0" algn="l" defTabSz="889000">
            <a:lnSpc>
              <a:spcPct val="90000"/>
            </a:lnSpc>
            <a:spcBef>
              <a:spcPct val="0"/>
            </a:spcBef>
            <a:spcAft>
              <a:spcPct val="35000"/>
            </a:spcAft>
            <a:buNone/>
          </a:pPr>
          <a:r>
            <a:rPr lang="en-US" sz="2000" b="1" kern="1200" dirty="0">
              <a:solidFill>
                <a:srgbClr val="1E3E7D"/>
              </a:solidFill>
              <a:latin typeface="Arial" panose="020B0604020202020204" pitchFamily="34" charset="0"/>
              <a:ea typeface="+mn-ea"/>
              <a:cs typeface="Arial" panose="020B0604020202020204" pitchFamily="34" charset="0"/>
            </a:rPr>
            <a:t>General Skill Proficiency</a:t>
          </a:r>
        </a:p>
      </dsp:txBody>
      <dsp:txXfrm>
        <a:off x="310739" y="0"/>
        <a:ext cx="2500004" cy="614414"/>
      </dsp:txXfrm>
    </dsp:sp>
    <dsp:sp modelId="{8C6BD993-A436-4B01-82A8-C2EA45815E00}">
      <dsp:nvSpPr>
        <dsp:cNvPr id="0" name=""/>
        <dsp:cNvSpPr/>
      </dsp:nvSpPr>
      <dsp:spPr>
        <a:xfrm>
          <a:off x="2383539" y="0"/>
          <a:ext cx="7379439" cy="614414"/>
        </a:xfrm>
        <a:prstGeom prst="chevron">
          <a:avLst/>
        </a:prstGeom>
        <a:solidFill>
          <a:srgbClr val="ADCD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rgbClr val="1E3E7D"/>
              </a:solidFill>
              <a:latin typeface="Arial" panose="020B0604020202020204" pitchFamily="34" charset="0"/>
              <a:ea typeface="+mn-ea"/>
              <a:cs typeface="Arial" panose="020B0604020202020204" pitchFamily="34" charset="0"/>
            </a:rPr>
            <a:t>Workforce Recognized Credentials</a:t>
          </a:r>
        </a:p>
      </dsp:txBody>
      <dsp:txXfrm>
        <a:off x="2690746" y="0"/>
        <a:ext cx="6765025" cy="614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15885-E4D8-421F-AB52-2589FDC7064B}">
      <dsp:nvSpPr>
        <dsp:cNvPr id="0" name=""/>
        <dsp:cNvSpPr/>
      </dsp:nvSpPr>
      <dsp:spPr>
        <a:xfrm rot="5400000">
          <a:off x="-204931" y="206839"/>
          <a:ext cx="1366211" cy="956347"/>
        </a:xfrm>
        <a:prstGeom prst="chevron">
          <a:avLst/>
        </a:prstGeom>
        <a:solidFill>
          <a:srgbClr val="ADCD39"/>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May</a:t>
          </a:r>
        </a:p>
      </dsp:txBody>
      <dsp:txXfrm rot="-5400000">
        <a:off x="2" y="480081"/>
        <a:ext cx="956347" cy="409864"/>
      </dsp:txXfrm>
    </dsp:sp>
    <dsp:sp modelId="{47AF1897-DE22-4E41-BCF4-3D91190785F6}">
      <dsp:nvSpPr>
        <dsp:cNvPr id="0" name=""/>
        <dsp:cNvSpPr/>
      </dsp:nvSpPr>
      <dsp:spPr>
        <a:xfrm rot="5400000">
          <a:off x="5711055" y="-4752799"/>
          <a:ext cx="888037" cy="10397452"/>
        </a:xfrm>
        <a:prstGeom prst="round2SameRect">
          <a:avLst/>
        </a:prstGeom>
        <a:solidFill>
          <a:schemeClr val="lt1">
            <a:alpha val="90000"/>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a:solidFill>
                <a:srgbClr val="1E3E7D"/>
              </a:solidFill>
              <a:latin typeface="Arial" panose="020B0604020202020204" pitchFamily="34" charset="0"/>
              <a:cs typeface="Arial" panose="020B0604020202020204" pitchFamily="34" charset="0"/>
            </a:rPr>
            <a:t>Analyze survey data and summarize results </a:t>
          </a:r>
        </a:p>
        <a:p>
          <a:pPr marL="228600" lvl="1" indent="-228600" algn="l" defTabSz="977900">
            <a:lnSpc>
              <a:spcPct val="90000"/>
            </a:lnSpc>
            <a:spcBef>
              <a:spcPct val="0"/>
            </a:spcBef>
            <a:spcAft>
              <a:spcPct val="15000"/>
            </a:spcAft>
            <a:buChar char="•"/>
          </a:pPr>
          <a:r>
            <a:rPr lang="en-US" sz="2200" b="1" kern="1200" dirty="0">
              <a:solidFill>
                <a:srgbClr val="1E3E7D"/>
              </a:solidFill>
              <a:latin typeface="Arial" panose="020B0604020202020204" pitchFamily="34" charset="0"/>
              <a:cs typeface="Arial" panose="020B0604020202020204" pitchFamily="34" charset="0"/>
            </a:rPr>
            <a:t>Collect targeted input and validation from employers</a:t>
          </a:r>
        </a:p>
      </dsp:txBody>
      <dsp:txXfrm rot="-5400000">
        <a:off x="956348" y="45258"/>
        <a:ext cx="10354102" cy="801337"/>
      </dsp:txXfrm>
    </dsp:sp>
    <dsp:sp modelId="{3A2F2197-3104-4EDE-8E7D-D44724385A92}">
      <dsp:nvSpPr>
        <dsp:cNvPr id="0" name=""/>
        <dsp:cNvSpPr/>
      </dsp:nvSpPr>
      <dsp:spPr>
        <a:xfrm rot="5400000">
          <a:off x="-204931" y="1427622"/>
          <a:ext cx="1366211" cy="956347"/>
        </a:xfrm>
        <a:prstGeom prst="chevron">
          <a:avLst/>
        </a:prstGeom>
        <a:solidFill>
          <a:srgbClr val="ADCD39"/>
        </a:solidFill>
        <a:ln w="12700" cap="flat" cmpd="sng" algn="ctr">
          <a:solidFill>
            <a:schemeClr val="accent3">
              <a:shade val="50000"/>
              <a:hueOff val="0"/>
              <a:satOff val="0"/>
              <a:lumOff val="17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June</a:t>
          </a:r>
        </a:p>
      </dsp:txBody>
      <dsp:txXfrm rot="-5400000">
        <a:off x="2" y="1700864"/>
        <a:ext cx="956347" cy="409864"/>
      </dsp:txXfrm>
    </dsp:sp>
    <dsp:sp modelId="{364F4531-F9B0-4B48-ABF2-A7A4B79943F6}">
      <dsp:nvSpPr>
        <dsp:cNvPr id="0" name=""/>
        <dsp:cNvSpPr/>
      </dsp:nvSpPr>
      <dsp:spPr>
        <a:xfrm rot="5400000">
          <a:off x="5711055" y="-3532016"/>
          <a:ext cx="888037" cy="10397452"/>
        </a:xfrm>
        <a:prstGeom prst="round2SameRect">
          <a:avLst/>
        </a:prstGeom>
        <a:solidFill>
          <a:schemeClr val="lt1">
            <a:alpha val="90000"/>
            <a:hueOff val="0"/>
            <a:satOff val="0"/>
            <a:lumOff val="0"/>
            <a:alphaOff val="0"/>
          </a:schemeClr>
        </a:solidFill>
        <a:ln w="12700" cap="flat" cmpd="sng" algn="ctr">
          <a:solidFill>
            <a:schemeClr val="accent3">
              <a:shade val="50000"/>
              <a:hueOff val="0"/>
              <a:satOff val="0"/>
              <a:lumOff val="17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a:solidFill>
                <a:srgbClr val="1E3E7D"/>
              </a:solidFill>
              <a:latin typeface="Arial" panose="020B0604020202020204" pitchFamily="34" charset="0"/>
              <a:cs typeface="Arial" panose="020B0604020202020204" pitchFamily="34" charset="0"/>
            </a:rPr>
            <a:t>Review best policy practices in other states, explore and define incentives, consider policy levers at every level, develop a legislative strategy</a:t>
          </a:r>
        </a:p>
      </dsp:txBody>
      <dsp:txXfrm rot="-5400000">
        <a:off x="956348" y="1266041"/>
        <a:ext cx="10354102" cy="801337"/>
      </dsp:txXfrm>
    </dsp:sp>
    <dsp:sp modelId="{5062A5B1-2497-4E7D-8ED2-0702745880FB}">
      <dsp:nvSpPr>
        <dsp:cNvPr id="0" name=""/>
        <dsp:cNvSpPr/>
      </dsp:nvSpPr>
      <dsp:spPr>
        <a:xfrm rot="5400000">
          <a:off x="-204931" y="2648404"/>
          <a:ext cx="1366211" cy="956347"/>
        </a:xfrm>
        <a:prstGeom prst="chevron">
          <a:avLst/>
        </a:prstGeom>
        <a:solidFill>
          <a:srgbClr val="ADCD39"/>
        </a:solidFill>
        <a:ln w="12700" cap="flat" cmpd="sng" algn="ctr">
          <a:solidFill>
            <a:schemeClr val="accent3">
              <a:shade val="50000"/>
              <a:hueOff val="0"/>
              <a:satOff val="0"/>
              <a:lumOff val="359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July </a:t>
          </a:r>
        </a:p>
      </dsp:txBody>
      <dsp:txXfrm rot="-5400000">
        <a:off x="2" y="2921646"/>
        <a:ext cx="956347" cy="409864"/>
      </dsp:txXfrm>
    </dsp:sp>
    <dsp:sp modelId="{A679A040-309E-4C45-8499-EDDAD8CDD974}">
      <dsp:nvSpPr>
        <dsp:cNvPr id="0" name=""/>
        <dsp:cNvSpPr/>
      </dsp:nvSpPr>
      <dsp:spPr>
        <a:xfrm rot="5400000">
          <a:off x="5711055" y="-2173490"/>
          <a:ext cx="888037" cy="10397452"/>
        </a:xfrm>
        <a:prstGeom prst="round2SameRect">
          <a:avLst/>
        </a:prstGeom>
        <a:solidFill>
          <a:schemeClr val="lt1">
            <a:alpha val="90000"/>
            <a:hueOff val="0"/>
            <a:satOff val="0"/>
            <a:lumOff val="0"/>
            <a:alphaOff val="0"/>
          </a:schemeClr>
        </a:solidFill>
        <a:ln w="12700" cap="flat" cmpd="sng" algn="ctr">
          <a:solidFill>
            <a:schemeClr val="accent3">
              <a:shade val="50000"/>
              <a:hueOff val="0"/>
              <a:satOff val="0"/>
              <a:lumOff val="359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a:solidFill>
                <a:srgbClr val="1E3E7D"/>
              </a:solidFill>
              <a:latin typeface="Arial" panose="020B0604020202020204" pitchFamily="34" charset="0"/>
              <a:cs typeface="Arial" panose="020B0604020202020204" pitchFamily="34" charset="0"/>
            </a:rPr>
            <a:t>Compiles and refines recommendations from data analysis, input from employers and policy review  </a:t>
          </a:r>
        </a:p>
      </dsp:txBody>
      <dsp:txXfrm rot="-5400000">
        <a:off x="956348" y="2624567"/>
        <a:ext cx="10354102" cy="801337"/>
      </dsp:txXfrm>
    </dsp:sp>
    <dsp:sp modelId="{ED450A8D-85C6-4661-8E10-3CFA9C677611}">
      <dsp:nvSpPr>
        <dsp:cNvPr id="0" name=""/>
        <dsp:cNvSpPr/>
      </dsp:nvSpPr>
      <dsp:spPr>
        <a:xfrm rot="5400000">
          <a:off x="-204931" y="3869187"/>
          <a:ext cx="1366211" cy="956347"/>
        </a:xfrm>
        <a:prstGeom prst="chevron">
          <a:avLst/>
        </a:prstGeom>
        <a:solidFill>
          <a:srgbClr val="ADCD39"/>
        </a:solidFill>
        <a:ln w="12700" cap="flat" cmpd="sng" algn="ctr">
          <a:solidFill>
            <a:schemeClr val="accent3">
              <a:shade val="50000"/>
              <a:hueOff val="0"/>
              <a:satOff val="0"/>
              <a:lumOff val="17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Aug</a:t>
          </a:r>
        </a:p>
      </dsp:txBody>
      <dsp:txXfrm rot="-5400000">
        <a:off x="2" y="4142429"/>
        <a:ext cx="956347" cy="409864"/>
      </dsp:txXfrm>
    </dsp:sp>
    <dsp:sp modelId="{AEDEEB75-B961-47D5-91F7-71B35583A074}">
      <dsp:nvSpPr>
        <dsp:cNvPr id="0" name=""/>
        <dsp:cNvSpPr/>
      </dsp:nvSpPr>
      <dsp:spPr>
        <a:xfrm rot="5400000">
          <a:off x="5711055" y="-1090451"/>
          <a:ext cx="888037" cy="10397452"/>
        </a:xfrm>
        <a:prstGeom prst="round2SameRect">
          <a:avLst/>
        </a:prstGeom>
        <a:solidFill>
          <a:schemeClr val="lt1">
            <a:alpha val="90000"/>
            <a:hueOff val="0"/>
            <a:satOff val="0"/>
            <a:lumOff val="0"/>
            <a:alphaOff val="0"/>
          </a:schemeClr>
        </a:solidFill>
        <a:ln w="12700" cap="flat" cmpd="sng" algn="ctr">
          <a:solidFill>
            <a:schemeClr val="accent3">
              <a:shade val="50000"/>
              <a:hueOff val="0"/>
              <a:satOff val="0"/>
              <a:lumOff val="17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a:solidFill>
                <a:srgbClr val="1E3E7D"/>
              </a:solidFill>
              <a:latin typeface="Arial" panose="020B0604020202020204" pitchFamily="34" charset="0"/>
              <a:cs typeface="Arial" panose="020B0604020202020204" pitchFamily="34" charset="0"/>
            </a:rPr>
            <a:t>Submits NC COV proposal for presentation to myFutureNC Board of Directors and sector governing bodies</a:t>
          </a:r>
        </a:p>
      </dsp:txBody>
      <dsp:txXfrm rot="-5400000">
        <a:off x="956348" y="3707606"/>
        <a:ext cx="10354102" cy="80133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DB8D95C-F51E-4823-9FBF-ACEE04EAF713}" type="datetimeFigureOut">
              <a:rPr lang="en-US" smtClean="0"/>
              <a:t>3/23/2020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35FF892-0925-4F9A-919E-D242AC20BC96}" type="slidenum">
              <a:rPr lang="en-US" smtClean="0"/>
              <a:t>‹#›</a:t>
            </a:fld>
            <a:endParaRPr lang="en-US"/>
          </a:p>
        </p:txBody>
      </p:sp>
    </p:spTree>
    <p:extLst>
      <p:ext uri="{BB962C8B-B14F-4D97-AF65-F5344CB8AC3E}">
        <p14:creationId xmlns:p14="http://schemas.microsoft.com/office/powerpoint/2010/main" val="15019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economy is changing rapidly, and in many cases those changes are happening faster than education systems are able to match. In North Carolina, projections estimate that as many as 50% of the occupations available today will be gone by 2050. But these occupations are not so much disappearing as they are </a:t>
            </a:r>
            <a:r>
              <a:rPr lang="en-US" sz="1200" i="1" kern="1200" dirty="0">
                <a:solidFill>
                  <a:schemeClr val="tx1"/>
                </a:solidFill>
                <a:effectLst/>
                <a:latin typeface="+mn-lt"/>
                <a:ea typeface="+mn-ea"/>
                <a:cs typeface="+mn-cs"/>
              </a:rPr>
              <a:t>transforming</a:t>
            </a:r>
            <a:r>
              <a:rPr lang="en-US" sz="1200" kern="1200" dirty="0">
                <a:solidFill>
                  <a:schemeClr val="tx1"/>
                </a:solidFill>
                <a:effectLst/>
                <a:latin typeface="+mn-lt"/>
                <a:ea typeface="+mn-ea"/>
                <a:cs typeface="+mn-cs"/>
              </a:rPr>
              <a:t>. By 2024, there will be almost 100,000 </a:t>
            </a:r>
            <a:r>
              <a:rPr lang="en-US" sz="1200" i="1" kern="1200" dirty="0">
                <a:solidFill>
                  <a:schemeClr val="tx1"/>
                </a:solidFill>
                <a:effectLst/>
                <a:latin typeface="+mn-lt"/>
                <a:ea typeface="+mn-ea"/>
                <a:cs typeface="+mn-cs"/>
              </a:rPr>
              <a:t>more</a:t>
            </a:r>
            <a:r>
              <a:rPr lang="en-US" sz="1200" kern="1200" dirty="0">
                <a:solidFill>
                  <a:schemeClr val="tx1"/>
                </a:solidFill>
                <a:effectLst/>
                <a:latin typeface="+mn-lt"/>
                <a:ea typeface="+mn-ea"/>
                <a:cs typeface="+mn-cs"/>
              </a:rPr>
              <a:t> new jobs than there will be similar growth in the entire working-age population, with many of those jobs requiring at least some form of higher education experience. </a:t>
            </a:r>
            <a:endParaRPr lang="en-US" dirty="0"/>
          </a:p>
        </p:txBody>
      </p:sp>
      <p:sp>
        <p:nvSpPr>
          <p:cNvPr id="4" name="Slide Number Placeholder 3"/>
          <p:cNvSpPr>
            <a:spLocks noGrp="1"/>
          </p:cNvSpPr>
          <p:nvPr>
            <p:ph type="sldNum" sz="quarter" idx="5"/>
          </p:nvPr>
        </p:nvSpPr>
        <p:spPr/>
        <p:txBody>
          <a:bodyPr/>
          <a:lstStyle/>
          <a:p>
            <a:fld id="{ABCCE529-44DE-B945-9B26-F0F67AB91248}" type="slidenum">
              <a:rPr lang="en-US" smtClean="0"/>
              <a:t>1</a:t>
            </a:fld>
            <a:endParaRPr lang="en-US"/>
          </a:p>
        </p:txBody>
      </p:sp>
    </p:spTree>
    <p:extLst>
      <p:ext uri="{BB962C8B-B14F-4D97-AF65-F5344CB8AC3E}">
        <p14:creationId xmlns:p14="http://schemas.microsoft.com/office/powerpoint/2010/main" val="4120864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F0454-F29F-1D44-94F7-C0AB57039443}" type="slidenum">
              <a:rPr lang="en-US" smtClean="0"/>
              <a:t>11</a:t>
            </a:fld>
            <a:endParaRPr lang="en-US"/>
          </a:p>
        </p:txBody>
      </p:sp>
    </p:spTree>
    <p:extLst>
      <p:ext uri="{BB962C8B-B14F-4D97-AF65-F5344CB8AC3E}">
        <p14:creationId xmlns:p14="http://schemas.microsoft.com/office/powerpoint/2010/main" val="4092378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Recognizing that no one system or organization can tackle this crisis alone, myFutureNC was created to bring together North Carolina’s thought leaders in education, business, philanthropy, faith-based and non-profit communities, and ex officio representatives from the North Carolina House of Representatives, Senate, and governor’s office. Over the last year, we have conducted research and collected input from experts across the state to develop a vision—from preschool through postsecondary and the workforce—for a stronger and more competitive North Carolina. </a:t>
            </a:r>
            <a:endParaRPr lang="en-US" dirty="0"/>
          </a:p>
          <a:p>
            <a:endParaRPr lang="en-US" dirty="0"/>
          </a:p>
        </p:txBody>
      </p:sp>
      <p:sp>
        <p:nvSpPr>
          <p:cNvPr id="4" name="Slide Number Placeholder 3"/>
          <p:cNvSpPr>
            <a:spLocks noGrp="1"/>
          </p:cNvSpPr>
          <p:nvPr>
            <p:ph type="sldNum" sz="quarter" idx="5"/>
          </p:nvPr>
        </p:nvSpPr>
        <p:spPr/>
        <p:txBody>
          <a:bodyPr/>
          <a:lstStyle/>
          <a:p>
            <a:fld id="{ABCCE529-44DE-B945-9B26-F0F67AB91248}" type="slidenum">
              <a:rPr lang="en-US" smtClean="0"/>
              <a:t>18</a:t>
            </a:fld>
            <a:endParaRPr lang="en-US"/>
          </a:p>
        </p:txBody>
      </p:sp>
    </p:spTree>
    <p:extLst>
      <p:ext uri="{BB962C8B-B14F-4D97-AF65-F5344CB8AC3E}">
        <p14:creationId xmlns:p14="http://schemas.microsoft.com/office/powerpoint/2010/main" val="546856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a structure for on-going assessment</a:t>
            </a:r>
          </a:p>
          <a:p>
            <a:r>
              <a:rPr lang="en-US" dirty="0"/>
              <a:t>	Leverage WDLC</a:t>
            </a:r>
          </a:p>
          <a:p>
            <a:r>
              <a:rPr lang="en-US" dirty="0"/>
              <a:t>	Leverage CCRC for CPL</a:t>
            </a:r>
          </a:p>
          <a:p>
            <a:r>
              <a:rPr lang="en-US" dirty="0"/>
              <a:t>Need to define successful completion</a:t>
            </a:r>
          </a:p>
          <a:p>
            <a:r>
              <a:rPr lang="en-US" dirty="0"/>
              <a:t>	Beginning work with RPM on grade definitions in WCE</a:t>
            </a:r>
          </a:p>
          <a:p>
            <a:endParaRPr lang="en-US" dirty="0"/>
          </a:p>
        </p:txBody>
      </p:sp>
      <p:sp>
        <p:nvSpPr>
          <p:cNvPr id="4" name="Slide Number Placeholder 3"/>
          <p:cNvSpPr>
            <a:spLocks noGrp="1"/>
          </p:cNvSpPr>
          <p:nvPr>
            <p:ph type="sldNum" sz="quarter" idx="5"/>
          </p:nvPr>
        </p:nvSpPr>
        <p:spPr/>
        <p:txBody>
          <a:bodyPr/>
          <a:lstStyle/>
          <a:p>
            <a:fld id="{E40E3AB5-26B2-4EB6-BDA0-4A821BF80D67}" type="slidenum">
              <a:rPr lang="en-US" smtClean="0"/>
              <a:t>26</a:t>
            </a:fld>
            <a:endParaRPr lang="en-US"/>
          </a:p>
        </p:txBody>
      </p:sp>
    </p:spTree>
    <p:extLst>
      <p:ext uri="{BB962C8B-B14F-4D97-AF65-F5344CB8AC3E}">
        <p14:creationId xmlns:p14="http://schemas.microsoft.com/office/powerpoint/2010/main" val="2611758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Recognizing that no one system or organization can tackle this crisis alone, myFutureNC was created to bring together North Carolina’s thought leaders in education, business, philanthropy, faith-based and non-profit communities, and ex officio representatives from the North Carolina House of Representatives, Senate, and governor’s office. Over the last year, we have conducted research and collected input from experts across the state to develop a vision—from preschool through postsecondary and the workforce—for a stronger and more competitive North Carolina. </a:t>
            </a:r>
            <a:endParaRPr lang="en-US" dirty="0"/>
          </a:p>
          <a:p>
            <a:endParaRPr lang="en-US" dirty="0"/>
          </a:p>
        </p:txBody>
      </p:sp>
      <p:sp>
        <p:nvSpPr>
          <p:cNvPr id="4" name="Slide Number Placeholder 3"/>
          <p:cNvSpPr>
            <a:spLocks noGrp="1"/>
          </p:cNvSpPr>
          <p:nvPr>
            <p:ph type="sldNum" sz="quarter" idx="5"/>
          </p:nvPr>
        </p:nvSpPr>
        <p:spPr/>
        <p:txBody>
          <a:bodyPr/>
          <a:lstStyle/>
          <a:p>
            <a:fld id="{ABCCE529-44DE-B945-9B26-F0F67AB91248}" type="slidenum">
              <a:rPr lang="en-US" smtClean="0"/>
              <a:t>27</a:t>
            </a:fld>
            <a:endParaRPr lang="en-US"/>
          </a:p>
        </p:txBody>
      </p:sp>
    </p:spTree>
    <p:extLst>
      <p:ext uri="{BB962C8B-B14F-4D97-AF65-F5344CB8AC3E}">
        <p14:creationId xmlns:p14="http://schemas.microsoft.com/office/powerpoint/2010/main" val="2650727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this bold attainment goal a reality would be impossible without the help of stakeholders across the state like yourselves. Here’s how you and your organization can get involved.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CCE529-44DE-B945-9B26-F0F67AB912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8860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economy is changing rapidly, and in many cases those changes are happening faster than education systems are able to match. In North Carolina, projections estimate that as many as 50% of the occupations available today will be gone by 2050. But these occupations are not so much disappearing as they are </a:t>
            </a:r>
            <a:r>
              <a:rPr lang="en-US" sz="1200" i="1" kern="1200" dirty="0">
                <a:solidFill>
                  <a:schemeClr val="tx1"/>
                </a:solidFill>
                <a:effectLst/>
                <a:latin typeface="+mn-lt"/>
                <a:ea typeface="+mn-ea"/>
                <a:cs typeface="+mn-cs"/>
              </a:rPr>
              <a:t>transforming</a:t>
            </a:r>
            <a:r>
              <a:rPr lang="en-US" sz="1200" kern="1200" dirty="0">
                <a:solidFill>
                  <a:schemeClr val="tx1"/>
                </a:solidFill>
                <a:effectLst/>
                <a:latin typeface="+mn-lt"/>
                <a:ea typeface="+mn-ea"/>
                <a:cs typeface="+mn-cs"/>
              </a:rPr>
              <a:t>. By 2024, there will be almost 100,000 </a:t>
            </a:r>
            <a:r>
              <a:rPr lang="en-US" sz="1200" i="1" kern="1200" dirty="0">
                <a:solidFill>
                  <a:schemeClr val="tx1"/>
                </a:solidFill>
                <a:effectLst/>
                <a:latin typeface="+mn-lt"/>
                <a:ea typeface="+mn-ea"/>
                <a:cs typeface="+mn-cs"/>
              </a:rPr>
              <a:t>more</a:t>
            </a:r>
            <a:r>
              <a:rPr lang="en-US" sz="1200" kern="1200" dirty="0">
                <a:solidFill>
                  <a:schemeClr val="tx1"/>
                </a:solidFill>
                <a:effectLst/>
                <a:latin typeface="+mn-lt"/>
                <a:ea typeface="+mn-ea"/>
                <a:cs typeface="+mn-cs"/>
              </a:rPr>
              <a:t> new jobs than there will be similar growth in the entire working-age population, with many of those jobs requiring at least some form of higher education experience. </a:t>
            </a:r>
            <a:endParaRPr lang="en-US" dirty="0"/>
          </a:p>
        </p:txBody>
      </p:sp>
      <p:sp>
        <p:nvSpPr>
          <p:cNvPr id="4" name="Slide Number Placeholder 3"/>
          <p:cNvSpPr>
            <a:spLocks noGrp="1"/>
          </p:cNvSpPr>
          <p:nvPr>
            <p:ph type="sldNum" sz="quarter" idx="5"/>
          </p:nvPr>
        </p:nvSpPr>
        <p:spPr/>
        <p:txBody>
          <a:bodyPr/>
          <a:lstStyle/>
          <a:p>
            <a:fld id="{ABCCE529-44DE-B945-9B26-F0F67AB91248}" type="slidenum">
              <a:rPr lang="en-US" smtClean="0"/>
              <a:t>2</a:t>
            </a:fld>
            <a:endParaRPr lang="en-US"/>
          </a:p>
        </p:txBody>
      </p:sp>
    </p:spTree>
    <p:extLst>
      <p:ext uri="{BB962C8B-B14F-4D97-AF65-F5344CB8AC3E}">
        <p14:creationId xmlns:p14="http://schemas.microsoft.com/office/powerpoint/2010/main" val="2497573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myFutureNC is a statewide nonprofit focused on educational attainment and is the result of cross-sector collaboration between North Carolina leaders in education, business and government. </a:t>
            </a:r>
            <a:endParaRPr lang="en-US" dirty="0"/>
          </a:p>
        </p:txBody>
      </p:sp>
      <p:sp>
        <p:nvSpPr>
          <p:cNvPr id="4" name="Slide Number Placeholder 3"/>
          <p:cNvSpPr>
            <a:spLocks noGrp="1"/>
          </p:cNvSpPr>
          <p:nvPr>
            <p:ph type="sldNum" sz="quarter" idx="5"/>
          </p:nvPr>
        </p:nvSpPr>
        <p:spPr/>
        <p:txBody>
          <a:bodyPr/>
          <a:lstStyle/>
          <a:p>
            <a:fld id="{ABCCE529-44DE-B945-9B26-F0F67AB91248}" type="slidenum">
              <a:rPr lang="en-US" smtClean="0"/>
              <a:t>3</a:t>
            </a:fld>
            <a:endParaRPr lang="en-US"/>
          </a:p>
        </p:txBody>
      </p:sp>
    </p:spTree>
    <p:extLst>
      <p:ext uri="{BB962C8B-B14F-4D97-AF65-F5344CB8AC3E}">
        <p14:creationId xmlns:p14="http://schemas.microsoft.com/office/powerpoint/2010/main" val="741652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North Carolina Department of Commerce’s 2018 Employer Needs Survey indicates that half of employers are not able to hire the workers they need. They cite a lack of employability skills (65%), technical skills (49%), and overall education (43%).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gaps are especially pronounced in the health care, IT, and finance industries.</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BCCE529-44DE-B945-9B26-F0F67AB91248}" type="slidenum">
              <a:rPr lang="en-US" smtClean="0"/>
              <a:t>4</a:t>
            </a:fld>
            <a:endParaRPr lang="en-US"/>
          </a:p>
        </p:txBody>
      </p:sp>
    </p:spTree>
    <p:extLst>
      <p:ext uri="{BB962C8B-B14F-4D97-AF65-F5344CB8AC3E}">
        <p14:creationId xmlns:p14="http://schemas.microsoft.com/office/powerpoint/2010/main" val="956810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North Carolina Department of Commerce’s 2018 Employer Needs Survey indicates that half of employers are not able to hire the workers they need. They cite a lack of employability skills (65%), technical skills (49%), and overall education (43%).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gaps are especially pronounced in the health care, IT, and finance industries.</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BCCE529-44DE-B945-9B26-F0F67AB91248}" type="slidenum">
              <a:rPr lang="en-US" smtClean="0"/>
              <a:t>5</a:t>
            </a:fld>
            <a:endParaRPr lang="en-US"/>
          </a:p>
        </p:txBody>
      </p:sp>
    </p:spTree>
    <p:extLst>
      <p:ext uri="{BB962C8B-B14F-4D97-AF65-F5344CB8AC3E}">
        <p14:creationId xmlns:p14="http://schemas.microsoft.com/office/powerpoint/2010/main" val="3687879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Recognizing that no one system or organization can tackle this crisis alone, myFutureNC was created to bring together North Carolina’s thought leaders in education, business, philanthropy, faith-based and non-profit communities, and ex officio representatives from the North Carolina House of Representatives, Senate, and governor’s office. Over the last year, we have conducted research and collected input from experts across the state to develop a vision—from preschool through postsecondary and the workforce—for a stronger and more competitive North Carolina. </a:t>
            </a:r>
            <a:endParaRPr lang="en-US" dirty="0"/>
          </a:p>
          <a:p>
            <a:endParaRPr lang="en-US" dirty="0"/>
          </a:p>
        </p:txBody>
      </p:sp>
      <p:sp>
        <p:nvSpPr>
          <p:cNvPr id="4" name="Slide Number Placeholder 3"/>
          <p:cNvSpPr>
            <a:spLocks noGrp="1"/>
          </p:cNvSpPr>
          <p:nvPr>
            <p:ph type="sldNum" sz="quarter" idx="5"/>
          </p:nvPr>
        </p:nvSpPr>
        <p:spPr/>
        <p:txBody>
          <a:bodyPr/>
          <a:lstStyle/>
          <a:p>
            <a:fld id="{ABCCE529-44DE-B945-9B26-F0F67AB91248}" type="slidenum">
              <a:rPr lang="en-US" smtClean="0"/>
              <a:t>6</a:t>
            </a:fld>
            <a:endParaRPr lang="en-US"/>
          </a:p>
        </p:txBody>
      </p:sp>
    </p:spTree>
    <p:extLst>
      <p:ext uri="{BB962C8B-B14F-4D97-AF65-F5344CB8AC3E}">
        <p14:creationId xmlns:p14="http://schemas.microsoft.com/office/powerpoint/2010/main" val="3070523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myFutureNC began as an idea in January 2017. Education and business leaders were both identifying strategies to increase postsecondary attainment and improve access for students from disadvantaged backgrounds—and solidifying a talent pipeline for years to come.</a:t>
            </a:r>
          </a:p>
          <a:p>
            <a:pPr lvl="0"/>
            <a:r>
              <a:rPr lang="en-US" sz="1200" kern="1200" dirty="0">
                <a:solidFill>
                  <a:schemeClr val="tx1"/>
                </a:solidFill>
                <a:effectLst/>
                <a:latin typeface="+mn-lt"/>
                <a:ea typeface="+mn-ea"/>
                <a:cs typeface="+mn-cs"/>
              </a:rPr>
              <a:t>Together, education, business, and civic leaders became the myFutureNC Commission and launched a statewide conversation about economic competitiveness, workforce development, and educational attainment. For 18 months, myFutureNC has been hard at work convening the right people, determining the right goal, and securing statewide buy-in. </a:t>
            </a:r>
          </a:p>
          <a:p>
            <a:pPr lvl="0"/>
            <a:r>
              <a:rPr lang="en-US" sz="1200" kern="1200" dirty="0">
                <a:solidFill>
                  <a:schemeClr val="tx1"/>
                </a:solidFill>
                <a:effectLst/>
                <a:latin typeface="+mn-lt"/>
                <a:ea typeface="+mn-ea"/>
                <a:cs typeface="+mn-cs"/>
              </a:rPr>
              <a:t>On Feb. 20, 2019, myFutureNC—along with leaders in government, business, and education—declared a </a:t>
            </a:r>
            <a:r>
              <a:rPr lang="en-US" sz="1200" b="1" kern="1200" dirty="0">
                <a:solidFill>
                  <a:schemeClr val="tx1"/>
                </a:solidFill>
                <a:effectLst/>
                <a:latin typeface="+mn-lt"/>
                <a:ea typeface="+mn-ea"/>
                <a:cs typeface="+mn-cs"/>
              </a:rPr>
              <a:t>bold vision for a future North Carolina</a:t>
            </a:r>
            <a:r>
              <a:rPr lang="en-US" sz="1200" kern="1200" dirty="0">
                <a:solidFill>
                  <a:schemeClr val="tx1"/>
                </a:solidFill>
                <a:effectLst/>
                <a:latin typeface="+mn-lt"/>
                <a:ea typeface="+mn-ea"/>
                <a:cs typeface="+mn-cs"/>
              </a:rPr>
              <a:t>, one that is intended to completely close the educational attainment gap: </a:t>
            </a:r>
            <a:r>
              <a:rPr lang="en-US" sz="1200" b="1" kern="1200" dirty="0">
                <a:solidFill>
                  <a:schemeClr val="tx1"/>
                </a:solidFill>
                <a:effectLst/>
                <a:latin typeface="+mn-lt"/>
                <a:ea typeface="+mn-ea"/>
                <a:cs typeface="+mn-cs"/>
              </a:rPr>
              <a:t>Two million North Carolinians will have a high-quality postsecondary degree or credential by the year 2030.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BCCE529-44DE-B945-9B26-F0F67AB91248}" type="slidenum">
              <a:rPr lang="en-US" smtClean="0"/>
              <a:t>7</a:t>
            </a:fld>
            <a:endParaRPr lang="en-US"/>
          </a:p>
        </p:txBody>
      </p:sp>
    </p:spTree>
    <p:extLst>
      <p:ext uri="{BB962C8B-B14F-4D97-AF65-F5344CB8AC3E}">
        <p14:creationId xmlns:p14="http://schemas.microsoft.com/office/powerpoint/2010/main" val="1190301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As of 2016, about 1.3 million 25- to 44-year-olds had met this goal. Without any changes, North Carolina is projected to have about 1.6 million adults who meet the attainment definition in 2030, which means our state will need to help an estimated 400,000 additional residents attain a high-quality credential or postsecondary degree for our state to meet the demands of our businesses and industries.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myFutureNC has received tremendous statewide support for the goal and is working across sectors and in communities throughout the state to increase career readiness and the quality of educational opportunities for all North Carolinians.</a:t>
            </a:r>
          </a:p>
          <a:p>
            <a:pPr lvl="0"/>
            <a:r>
              <a:rPr lang="en-US" sz="1200" kern="1200" dirty="0">
                <a:solidFill>
                  <a:schemeClr val="tx1"/>
                </a:solidFill>
                <a:effectLst/>
                <a:latin typeface="+mn-lt"/>
                <a:ea typeface="+mn-ea"/>
                <a:cs typeface="+mn-cs"/>
              </a:rPr>
              <a:t>In fact, the cross-sector coalition of education, workforce, and government leaders and organizations is the first of its kind in pushing an education attainment goal forward in North Carolina. </a:t>
            </a:r>
          </a:p>
          <a:p>
            <a:pPr lvl="0"/>
            <a:r>
              <a:rPr lang="en-US" sz="1200" kern="1200" dirty="0">
                <a:solidFill>
                  <a:schemeClr val="tx1"/>
                </a:solidFill>
                <a:effectLst/>
                <a:latin typeface="+mn-lt"/>
                <a:ea typeface="+mn-ea"/>
                <a:cs typeface="+mn-cs"/>
              </a:rPr>
              <a:t>On June 26, 2019, following strong bipartisan leadership from the North Carolina General Assembly, Governor Roy Cooper signed HB664 into law, codifying one of the highest educational attainment targets in the nation. This legislation will help guide policy decisions locally, regionally, and statewide, strengthening efforts to bridge North Carolina’s 400,000-person educational attainment gap.</a:t>
            </a:r>
          </a:p>
          <a:p>
            <a:endParaRPr lang="en-US" dirty="0"/>
          </a:p>
        </p:txBody>
      </p:sp>
      <p:sp>
        <p:nvSpPr>
          <p:cNvPr id="4" name="Slide Number Placeholder 3"/>
          <p:cNvSpPr>
            <a:spLocks noGrp="1"/>
          </p:cNvSpPr>
          <p:nvPr>
            <p:ph type="sldNum" sz="quarter" idx="5"/>
          </p:nvPr>
        </p:nvSpPr>
        <p:spPr/>
        <p:txBody>
          <a:bodyPr/>
          <a:lstStyle/>
          <a:p>
            <a:fld id="{ABCCE529-44DE-B945-9B26-F0F67AB91248}" type="slidenum">
              <a:rPr lang="en-US" smtClean="0"/>
              <a:t>8</a:t>
            </a:fld>
            <a:endParaRPr lang="en-US"/>
          </a:p>
        </p:txBody>
      </p:sp>
    </p:spTree>
    <p:extLst>
      <p:ext uri="{BB962C8B-B14F-4D97-AF65-F5344CB8AC3E}">
        <p14:creationId xmlns:p14="http://schemas.microsoft.com/office/powerpoint/2010/main" val="919815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Recognizing that no one system or organization can tackle this crisis alone, myFutureNC was created to bring together North Carolina’s thought leaders in education, business, philanthropy, faith-based and non-profit communities, and ex officio representatives from the North Carolina House of Representatives, Senate, and governor’s office. Over the last year, we have conducted research and collected input from experts across the state to develop a vision—from preschool through postsecondary and the workforce—for a stronger and more competitive North Carolina. </a:t>
            </a:r>
            <a:endParaRPr lang="en-US" dirty="0"/>
          </a:p>
          <a:p>
            <a:endParaRPr lang="en-US" dirty="0"/>
          </a:p>
        </p:txBody>
      </p:sp>
      <p:sp>
        <p:nvSpPr>
          <p:cNvPr id="4" name="Slide Number Placeholder 3"/>
          <p:cNvSpPr>
            <a:spLocks noGrp="1"/>
          </p:cNvSpPr>
          <p:nvPr>
            <p:ph type="sldNum" sz="quarter" idx="5"/>
          </p:nvPr>
        </p:nvSpPr>
        <p:spPr/>
        <p:txBody>
          <a:bodyPr/>
          <a:lstStyle/>
          <a:p>
            <a:fld id="{ABCCE529-44DE-B945-9B26-F0F67AB91248}" type="slidenum">
              <a:rPr lang="en-US" smtClean="0"/>
              <a:t>10</a:t>
            </a:fld>
            <a:endParaRPr lang="en-US"/>
          </a:p>
        </p:txBody>
      </p:sp>
    </p:spTree>
    <p:extLst>
      <p:ext uri="{BB962C8B-B14F-4D97-AF65-F5344CB8AC3E}">
        <p14:creationId xmlns:p14="http://schemas.microsoft.com/office/powerpoint/2010/main" val="3012873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4B5EB-7EAC-4772-9D9E-2200117B6E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40E9AB-4CB2-4279-A232-37B482B52B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60F975-E0A4-4CB6-A893-B08B0EFDA404}"/>
              </a:ext>
            </a:extLst>
          </p:cNvPr>
          <p:cNvSpPr>
            <a:spLocks noGrp="1"/>
          </p:cNvSpPr>
          <p:nvPr>
            <p:ph type="dt" sz="half" idx="10"/>
          </p:nvPr>
        </p:nvSpPr>
        <p:spPr/>
        <p:txBody>
          <a:bodyPr/>
          <a:lstStyle/>
          <a:p>
            <a:fld id="{737DC9C4-AB8E-4DC5-94D5-D229DB5166DE}" type="datetimeFigureOut">
              <a:rPr lang="en-US" smtClean="0"/>
              <a:t>3/23/2020</a:t>
            </a:fld>
            <a:endParaRPr lang="en-US"/>
          </a:p>
        </p:txBody>
      </p:sp>
      <p:sp>
        <p:nvSpPr>
          <p:cNvPr id="5" name="Footer Placeholder 4">
            <a:extLst>
              <a:ext uri="{FF2B5EF4-FFF2-40B4-BE49-F238E27FC236}">
                <a16:creationId xmlns:a16="http://schemas.microsoft.com/office/drawing/2014/main" id="{1D0FE70E-30E5-4344-8512-175D640E6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ED8F8D-8320-45B4-A50C-70D7D4F04958}"/>
              </a:ext>
            </a:extLst>
          </p:cNvPr>
          <p:cNvSpPr>
            <a:spLocks noGrp="1"/>
          </p:cNvSpPr>
          <p:nvPr>
            <p:ph type="sldNum" sz="quarter" idx="12"/>
          </p:nvPr>
        </p:nvSpPr>
        <p:spPr/>
        <p:txBody>
          <a:bodyPr/>
          <a:lstStyle/>
          <a:p>
            <a:fld id="{55C1AF0D-0374-45A4-BBAA-06283E4B3327}" type="slidenum">
              <a:rPr lang="en-US" smtClean="0"/>
              <a:t>‹#›</a:t>
            </a:fld>
            <a:endParaRPr lang="en-US"/>
          </a:p>
        </p:txBody>
      </p:sp>
    </p:spTree>
    <p:extLst>
      <p:ext uri="{BB962C8B-B14F-4D97-AF65-F5344CB8AC3E}">
        <p14:creationId xmlns:p14="http://schemas.microsoft.com/office/powerpoint/2010/main" val="3632459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09EF8-378B-45EF-A65F-50665C516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235D72-C82E-49F5-BDB8-BFED7F3F5D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1D8A94-90A4-4D1C-9D80-BE8134F52FA0}"/>
              </a:ext>
            </a:extLst>
          </p:cNvPr>
          <p:cNvSpPr>
            <a:spLocks noGrp="1"/>
          </p:cNvSpPr>
          <p:nvPr>
            <p:ph type="dt" sz="half" idx="10"/>
          </p:nvPr>
        </p:nvSpPr>
        <p:spPr/>
        <p:txBody>
          <a:bodyPr/>
          <a:lstStyle/>
          <a:p>
            <a:fld id="{737DC9C4-AB8E-4DC5-94D5-D229DB5166DE}" type="datetimeFigureOut">
              <a:rPr lang="en-US" smtClean="0"/>
              <a:t>3/23/2020</a:t>
            </a:fld>
            <a:endParaRPr lang="en-US"/>
          </a:p>
        </p:txBody>
      </p:sp>
      <p:sp>
        <p:nvSpPr>
          <p:cNvPr id="5" name="Footer Placeholder 4">
            <a:extLst>
              <a:ext uri="{FF2B5EF4-FFF2-40B4-BE49-F238E27FC236}">
                <a16:creationId xmlns:a16="http://schemas.microsoft.com/office/drawing/2014/main" id="{22577398-E5FF-48D5-8679-4CA99339FB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E06D8F-2646-4356-8CA8-90B0BC59F51E}"/>
              </a:ext>
            </a:extLst>
          </p:cNvPr>
          <p:cNvSpPr>
            <a:spLocks noGrp="1"/>
          </p:cNvSpPr>
          <p:nvPr>
            <p:ph type="sldNum" sz="quarter" idx="12"/>
          </p:nvPr>
        </p:nvSpPr>
        <p:spPr/>
        <p:txBody>
          <a:bodyPr/>
          <a:lstStyle/>
          <a:p>
            <a:fld id="{55C1AF0D-0374-45A4-BBAA-06283E4B3327}" type="slidenum">
              <a:rPr lang="en-US" smtClean="0"/>
              <a:t>‹#›</a:t>
            </a:fld>
            <a:endParaRPr lang="en-US"/>
          </a:p>
        </p:txBody>
      </p:sp>
    </p:spTree>
    <p:extLst>
      <p:ext uri="{BB962C8B-B14F-4D97-AF65-F5344CB8AC3E}">
        <p14:creationId xmlns:p14="http://schemas.microsoft.com/office/powerpoint/2010/main" val="111384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55241-BE90-4084-AD33-93C6986E33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31579B-9279-4E07-9647-954094A0C1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79879B-F97A-41E9-9A63-080891D578C9}"/>
              </a:ext>
            </a:extLst>
          </p:cNvPr>
          <p:cNvSpPr>
            <a:spLocks noGrp="1"/>
          </p:cNvSpPr>
          <p:nvPr>
            <p:ph type="dt" sz="half" idx="10"/>
          </p:nvPr>
        </p:nvSpPr>
        <p:spPr/>
        <p:txBody>
          <a:bodyPr/>
          <a:lstStyle/>
          <a:p>
            <a:fld id="{737DC9C4-AB8E-4DC5-94D5-D229DB5166DE}" type="datetimeFigureOut">
              <a:rPr lang="en-US" smtClean="0"/>
              <a:t>3/23/2020</a:t>
            </a:fld>
            <a:endParaRPr lang="en-US"/>
          </a:p>
        </p:txBody>
      </p:sp>
      <p:sp>
        <p:nvSpPr>
          <p:cNvPr id="5" name="Footer Placeholder 4">
            <a:extLst>
              <a:ext uri="{FF2B5EF4-FFF2-40B4-BE49-F238E27FC236}">
                <a16:creationId xmlns:a16="http://schemas.microsoft.com/office/drawing/2014/main" id="{6DFCB2B7-31C1-498C-AEC6-CD1D6C32A9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E8497-C77A-4BBA-BDC7-2DE468A358E6}"/>
              </a:ext>
            </a:extLst>
          </p:cNvPr>
          <p:cNvSpPr>
            <a:spLocks noGrp="1"/>
          </p:cNvSpPr>
          <p:nvPr>
            <p:ph type="sldNum" sz="quarter" idx="12"/>
          </p:nvPr>
        </p:nvSpPr>
        <p:spPr/>
        <p:txBody>
          <a:bodyPr/>
          <a:lstStyle/>
          <a:p>
            <a:fld id="{55C1AF0D-0374-45A4-BBAA-06283E4B3327}" type="slidenum">
              <a:rPr lang="en-US" smtClean="0"/>
              <a:t>‹#›</a:t>
            </a:fld>
            <a:endParaRPr lang="en-US"/>
          </a:p>
        </p:txBody>
      </p:sp>
    </p:spTree>
    <p:extLst>
      <p:ext uri="{BB962C8B-B14F-4D97-AF65-F5344CB8AC3E}">
        <p14:creationId xmlns:p14="http://schemas.microsoft.com/office/powerpoint/2010/main" val="2815231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16" name="Text Placeholder 15"/>
          <p:cNvSpPr>
            <a:spLocks noGrp="1"/>
          </p:cNvSpPr>
          <p:nvPr>
            <p:ph type="body" sz="quarter" idx="14" hasCustomPrompt="1"/>
          </p:nvPr>
        </p:nvSpPr>
        <p:spPr>
          <a:xfrm>
            <a:off x="2856801" y="3592678"/>
            <a:ext cx="6479823" cy="395111"/>
          </a:xfrm>
        </p:spPr>
        <p:txBody>
          <a:bodyPr>
            <a:normAutofit/>
          </a:bodyPr>
          <a:lstStyle>
            <a:lvl1pPr marL="0" indent="0" algn="ctr">
              <a:buFontTx/>
              <a:buNone/>
              <a:defRPr sz="1867">
                <a:solidFill>
                  <a:schemeClr val="bg1"/>
                </a:solidFill>
                <a:latin typeface=""/>
              </a:defRPr>
            </a:lvl1pPr>
          </a:lstStyle>
          <a:p>
            <a:pPr lvl="0"/>
            <a:r>
              <a:rPr lang="en-US" dirty="0"/>
              <a:t>for</a:t>
            </a:r>
          </a:p>
        </p:txBody>
      </p:sp>
      <p:sp>
        <p:nvSpPr>
          <p:cNvPr id="10" name="Text Placeholder 4"/>
          <p:cNvSpPr>
            <a:spLocks noGrp="1"/>
          </p:cNvSpPr>
          <p:nvPr>
            <p:ph type="body" sz="quarter" idx="11" hasCustomPrompt="1"/>
          </p:nvPr>
        </p:nvSpPr>
        <p:spPr>
          <a:xfrm>
            <a:off x="2607733" y="4075277"/>
            <a:ext cx="6976547" cy="620184"/>
          </a:xfrm>
        </p:spPr>
        <p:txBody>
          <a:bodyPr>
            <a:noAutofit/>
          </a:bodyPr>
          <a:lstStyle>
            <a:lvl1pPr marL="0" indent="0" algn="ctr">
              <a:buFontTx/>
              <a:buNone/>
              <a:defRPr sz="2400" cap="all">
                <a:solidFill>
                  <a:srgbClr val="B5D333"/>
                </a:solidFill>
                <a:latin typeface=""/>
              </a:defRPr>
            </a:lvl1pPr>
          </a:lstStyle>
          <a:p>
            <a:pPr lvl="0"/>
            <a:r>
              <a:rPr lang="en-US" dirty="0"/>
              <a:t>North </a:t>
            </a:r>
            <a:r>
              <a:rPr lang="en-US" dirty="0" err="1"/>
              <a:t>carolina</a:t>
            </a:r>
            <a:endParaRPr lang="en-US" dirty="0"/>
          </a:p>
        </p:txBody>
      </p:sp>
      <p:sp>
        <p:nvSpPr>
          <p:cNvPr id="5" name="Text Placeholder 4"/>
          <p:cNvSpPr>
            <a:spLocks noGrp="1"/>
          </p:cNvSpPr>
          <p:nvPr>
            <p:ph type="body" sz="quarter" idx="10" hasCustomPrompt="1"/>
          </p:nvPr>
        </p:nvSpPr>
        <p:spPr>
          <a:xfrm>
            <a:off x="914400" y="1364545"/>
            <a:ext cx="10363213" cy="620184"/>
          </a:xfrm>
        </p:spPr>
        <p:txBody>
          <a:bodyPr>
            <a:noAutofit/>
          </a:bodyPr>
          <a:lstStyle>
            <a:lvl1pPr marL="0" indent="0" algn="ctr">
              <a:buFontTx/>
              <a:buNone/>
              <a:defRPr sz="3200" cap="all">
                <a:solidFill>
                  <a:srgbClr val="B5D333"/>
                </a:solidFill>
                <a:latin typeface=""/>
              </a:defRPr>
            </a:lvl1pPr>
          </a:lstStyle>
          <a:p>
            <a:pPr lvl="0"/>
            <a:r>
              <a:rPr lang="en-US" dirty="0"/>
              <a:t>A CALL TO </a:t>
            </a:r>
          </a:p>
        </p:txBody>
      </p:sp>
      <p:sp>
        <p:nvSpPr>
          <p:cNvPr id="7" name="Text Placeholder 6"/>
          <p:cNvSpPr>
            <a:spLocks noGrp="1"/>
          </p:cNvSpPr>
          <p:nvPr>
            <p:ph type="body" sz="quarter" idx="12" hasCustomPrompt="1"/>
          </p:nvPr>
        </p:nvSpPr>
        <p:spPr>
          <a:xfrm>
            <a:off x="293507" y="5700890"/>
            <a:ext cx="8151284" cy="666751"/>
          </a:xfrm>
        </p:spPr>
        <p:txBody>
          <a:bodyPr>
            <a:noAutofit/>
          </a:bodyPr>
          <a:lstStyle>
            <a:lvl1pPr marL="0" indent="0">
              <a:buFontTx/>
              <a:buNone/>
              <a:defRPr sz="1333" cap="all" baseline="0">
                <a:solidFill>
                  <a:schemeClr val="bg1"/>
                </a:solidFill>
                <a:latin typeface=""/>
              </a:defRPr>
            </a:lvl1pPr>
            <a:lvl2pPr marL="609585" indent="0">
              <a:buFontTx/>
              <a:buNone/>
              <a:defRPr sz="1333" cap="all">
                <a:solidFill>
                  <a:schemeClr val="bg1"/>
                </a:solidFill>
                <a:latin typeface=""/>
              </a:defRPr>
            </a:lvl2pPr>
            <a:lvl3pPr marL="1219170" indent="0">
              <a:buFontTx/>
              <a:buNone/>
              <a:defRPr sz="1333" cap="all">
                <a:solidFill>
                  <a:schemeClr val="bg1"/>
                </a:solidFill>
                <a:latin typeface=""/>
              </a:defRPr>
            </a:lvl3pPr>
            <a:lvl4pPr marL="1828754" indent="0">
              <a:buFontTx/>
              <a:buNone/>
              <a:defRPr sz="1333" cap="all">
                <a:solidFill>
                  <a:schemeClr val="bg1"/>
                </a:solidFill>
                <a:latin typeface=""/>
              </a:defRPr>
            </a:lvl4pPr>
            <a:lvl5pPr marL="2438339" indent="0">
              <a:buFontTx/>
              <a:buNone/>
              <a:defRPr sz="1333" cap="all">
                <a:solidFill>
                  <a:schemeClr val="bg1"/>
                </a:solidFill>
                <a:latin typeface=""/>
              </a:defRPr>
            </a:lvl5pPr>
          </a:lstStyle>
          <a:p>
            <a:pPr lvl="0"/>
            <a:r>
              <a:rPr lang="en-US" dirty="0"/>
              <a:t>SUBTITLE   |   MONTH 16, 2019</a:t>
            </a:r>
          </a:p>
        </p:txBody>
      </p:sp>
      <p:sp>
        <p:nvSpPr>
          <p:cNvPr id="14" name="Content Placeholder 13"/>
          <p:cNvSpPr>
            <a:spLocks noGrp="1"/>
          </p:cNvSpPr>
          <p:nvPr>
            <p:ph sz="quarter" idx="13" hasCustomPrompt="1"/>
          </p:nvPr>
        </p:nvSpPr>
        <p:spPr>
          <a:xfrm>
            <a:off x="2811643" y="1828783"/>
            <a:ext cx="6580716" cy="1219200"/>
          </a:xfrm>
        </p:spPr>
        <p:txBody>
          <a:bodyPr>
            <a:noAutofit/>
          </a:bodyPr>
          <a:lstStyle>
            <a:lvl1pPr marL="0" indent="0" algn="ctr">
              <a:buFontTx/>
              <a:buNone/>
              <a:defRPr sz="12000" b="1" i="0" cap="all">
                <a:solidFill>
                  <a:schemeClr val="bg1"/>
                </a:solidFill>
                <a:latin typeface=""/>
              </a:defRPr>
            </a:lvl1pPr>
          </a:lstStyle>
          <a:p>
            <a:pPr lvl="0"/>
            <a:r>
              <a:rPr lang="en-US" dirty="0"/>
              <a:t>ACTION</a:t>
            </a:r>
          </a:p>
        </p:txBody>
      </p:sp>
    </p:spTree>
    <p:extLst>
      <p:ext uri="{BB962C8B-B14F-4D97-AF65-F5344CB8AC3E}">
        <p14:creationId xmlns:p14="http://schemas.microsoft.com/office/powerpoint/2010/main" val="3894371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6099528"/>
            <a:ext cx="12192000" cy="781051"/>
          </a:xfrm>
          <a:prstGeom prst="rect">
            <a:avLst/>
          </a:prstGeom>
        </p:spPr>
      </p:pic>
      <p:sp>
        <p:nvSpPr>
          <p:cNvPr id="14" name="Title 1"/>
          <p:cNvSpPr>
            <a:spLocks noGrp="1"/>
          </p:cNvSpPr>
          <p:nvPr>
            <p:ph type="title"/>
          </p:nvPr>
        </p:nvSpPr>
        <p:spPr>
          <a:xfrm>
            <a:off x="609600" y="564444"/>
            <a:ext cx="5384800" cy="1442173"/>
          </a:xfrm>
          <a:prstGeom prst="rect">
            <a:avLst/>
          </a:prstGeom>
        </p:spPr>
        <p:txBody>
          <a:bodyPr anchor="b" anchorCtr="0">
            <a:normAutofit/>
          </a:bodyPr>
          <a:lstStyle>
            <a:lvl1pPr algn="l">
              <a:defRPr sz="3200" b="1" i="0" cap="all">
                <a:solidFill>
                  <a:srgbClr val="005293"/>
                </a:solidFill>
                <a:latin typeface="Arial"/>
              </a:defRPr>
            </a:lvl1pPr>
          </a:lstStyle>
          <a:p>
            <a:r>
              <a:rPr lang="en-US" dirty="0"/>
              <a:t>Click to edit Master title style</a:t>
            </a:r>
          </a:p>
        </p:txBody>
      </p:sp>
      <p:sp>
        <p:nvSpPr>
          <p:cNvPr id="16" name="Content Placeholder 2"/>
          <p:cNvSpPr>
            <a:spLocks noGrp="1"/>
          </p:cNvSpPr>
          <p:nvPr>
            <p:ph sz="half" idx="1" hasCustomPrompt="1"/>
          </p:nvPr>
        </p:nvSpPr>
        <p:spPr>
          <a:xfrm>
            <a:off x="609600" y="2006618"/>
            <a:ext cx="5384800" cy="883341"/>
          </a:xfrm>
        </p:spPr>
        <p:txBody>
          <a:bodyPr/>
          <a:lstStyle>
            <a:lvl1pPr marL="0" marR="0" indent="0" algn="l" defTabSz="609585" rtl="0" eaLnBrk="1" fontAlgn="auto" latinLnBrk="0" hangingPunct="1">
              <a:lnSpc>
                <a:spcPct val="100000"/>
              </a:lnSpc>
              <a:spcBef>
                <a:spcPct val="20000"/>
              </a:spcBef>
              <a:spcAft>
                <a:spcPts val="0"/>
              </a:spcAft>
              <a:buClrTx/>
              <a:buSzTx/>
              <a:buFontTx/>
              <a:buNone/>
              <a:tabLst/>
              <a:defRPr sz="1867" baseline="0">
                <a:solidFill>
                  <a:srgbClr val="005293"/>
                </a:solidFill>
                <a:latin typeface=""/>
              </a:defRPr>
            </a:lvl1pPr>
            <a:lvl2pPr marL="0" indent="0">
              <a:buFontTx/>
              <a:buNone/>
              <a:defRPr sz="1867" b="1" i="0" cap="all">
                <a:latin typeface="Calibri"/>
              </a:defRPr>
            </a:lvl2pPr>
            <a:lvl3pPr marL="0" marR="0" indent="0" algn="l" defTabSz="609585" rtl="0" eaLnBrk="1" fontAlgn="auto" latinLnBrk="0" hangingPunct="1">
              <a:lnSpc>
                <a:spcPct val="100000"/>
              </a:lnSpc>
              <a:spcBef>
                <a:spcPts val="0"/>
              </a:spcBef>
              <a:spcAft>
                <a:spcPts val="0"/>
              </a:spcAft>
              <a:buClrTx/>
              <a:buSzTx/>
              <a:buFontTx/>
              <a:buNone/>
              <a:tabLst/>
              <a:defRPr sz="1333" kern="1200" spc="0" baseline="0">
                <a:latin typeface=""/>
              </a:defRPr>
            </a:lvl3pPr>
            <a:lvl4pPr marL="0" marR="0" indent="0" algn="l" defTabSz="609585" rtl="0" eaLnBrk="1" fontAlgn="auto" latinLnBrk="0" hangingPunct="1">
              <a:lnSpc>
                <a:spcPct val="100000"/>
              </a:lnSpc>
              <a:spcBef>
                <a:spcPts val="0"/>
              </a:spcBef>
              <a:spcAft>
                <a:spcPts val="0"/>
              </a:spcAft>
              <a:buClrTx/>
              <a:buSzTx/>
              <a:buFont typeface="Arial"/>
              <a:buNone/>
              <a:tabLst/>
              <a:defRPr sz="1333" b="1" i="0" spc="0" baseline="0"/>
            </a:lvl4pPr>
            <a:lvl5pPr>
              <a:defRPr sz="2400"/>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ct val="20000"/>
              </a:spcBef>
              <a:spcAft>
                <a:spcPts val="0"/>
              </a:spcAft>
              <a:buClrTx/>
              <a:buSzTx/>
              <a:buFontTx/>
              <a:buNone/>
              <a:tabLst/>
              <a:defRPr/>
            </a:pPr>
            <a:r>
              <a:rPr lang="en-US" dirty="0"/>
              <a:t>Click to edit Master text styles – click to edit Master text styles, this is a subhead.</a:t>
            </a:r>
          </a:p>
          <a:p>
            <a:pPr lvl="3"/>
            <a:endParaRPr lang="en-US" dirty="0"/>
          </a:p>
        </p:txBody>
      </p:sp>
      <p:sp>
        <p:nvSpPr>
          <p:cNvPr id="17" name="Text Placeholder 17"/>
          <p:cNvSpPr>
            <a:spLocks noGrp="1"/>
          </p:cNvSpPr>
          <p:nvPr>
            <p:ph type="body" sz="quarter" idx="12" hasCustomPrompt="1"/>
          </p:nvPr>
        </p:nvSpPr>
        <p:spPr>
          <a:xfrm>
            <a:off x="609600" y="3312585"/>
            <a:ext cx="5384800" cy="1443732"/>
          </a:xfrm>
        </p:spPr>
        <p:txBody>
          <a:bodyPr>
            <a:normAutofit/>
          </a:bodyPr>
          <a:lstStyle>
            <a:lvl1pPr marL="0" marR="0" indent="0" algn="l" defTabSz="609585" rtl="0" eaLnBrk="1" fontAlgn="auto" latinLnBrk="0" hangingPunct="1">
              <a:lnSpc>
                <a:spcPct val="100000"/>
              </a:lnSpc>
              <a:spcBef>
                <a:spcPts val="0"/>
              </a:spcBef>
              <a:spcAft>
                <a:spcPts val="0"/>
              </a:spcAft>
              <a:buClrTx/>
              <a:buSzTx/>
              <a:buFontTx/>
              <a:buNone/>
              <a:tabLst/>
              <a:defRPr sz="1333" baseline="0">
                <a:latin typeface="Arial"/>
              </a:defRPr>
            </a:lvl1pPr>
          </a:lstStyle>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lang="en-US" dirty="0"/>
              <a:t>Paragraph text goes here. Paragraph text goes here. I can’t figure out how to make the bullet go away?</a:t>
            </a:r>
          </a:p>
          <a:p>
            <a:pPr lvl="0"/>
            <a:endParaRPr lang="en-US" dirty="0"/>
          </a:p>
          <a:p>
            <a:pPr lvl="0"/>
            <a:endParaRPr lang="en-US" dirty="0"/>
          </a:p>
        </p:txBody>
      </p:sp>
      <p:sp>
        <p:nvSpPr>
          <p:cNvPr id="19" name="Text Placeholder 14"/>
          <p:cNvSpPr>
            <a:spLocks noGrp="1"/>
          </p:cNvSpPr>
          <p:nvPr>
            <p:ph type="body" sz="quarter" idx="16" hasCustomPrompt="1"/>
          </p:nvPr>
        </p:nvSpPr>
        <p:spPr>
          <a:xfrm>
            <a:off x="609601" y="2972676"/>
            <a:ext cx="3602567" cy="360539"/>
          </a:xfrm>
        </p:spPr>
        <p:txBody>
          <a:bodyPr>
            <a:normAutofit/>
          </a:bodyPr>
          <a:lstStyle>
            <a:lvl1pPr marL="0" indent="0">
              <a:buFontTx/>
              <a:buNone/>
              <a:defRPr sz="1867" b="1" i="0" cap="all" baseline="0"/>
            </a:lvl1pPr>
          </a:lstStyle>
          <a:p>
            <a:pPr lvl="0"/>
            <a:r>
              <a:rPr lang="en-US" dirty="0"/>
              <a:t>Subtitle would be here</a:t>
            </a:r>
          </a:p>
        </p:txBody>
      </p:sp>
    </p:spTree>
    <p:extLst>
      <p:ext uri="{BB962C8B-B14F-4D97-AF65-F5344CB8AC3E}">
        <p14:creationId xmlns:p14="http://schemas.microsoft.com/office/powerpoint/2010/main" val="3212800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16" name="Text Placeholder 15"/>
          <p:cNvSpPr>
            <a:spLocks noGrp="1"/>
          </p:cNvSpPr>
          <p:nvPr>
            <p:ph type="body" sz="quarter" idx="14" hasCustomPrompt="1"/>
          </p:nvPr>
        </p:nvSpPr>
        <p:spPr>
          <a:xfrm>
            <a:off x="2856801" y="3592678"/>
            <a:ext cx="6479823" cy="395111"/>
          </a:xfrm>
        </p:spPr>
        <p:txBody>
          <a:bodyPr>
            <a:normAutofit/>
          </a:bodyPr>
          <a:lstStyle>
            <a:lvl1pPr marL="0" indent="0" algn="ctr">
              <a:buFontTx/>
              <a:buNone/>
              <a:defRPr sz="1867">
                <a:solidFill>
                  <a:schemeClr val="bg1"/>
                </a:solidFill>
                <a:latin typeface=""/>
              </a:defRPr>
            </a:lvl1pPr>
          </a:lstStyle>
          <a:p>
            <a:pPr lvl="0"/>
            <a:r>
              <a:rPr lang="en-US" dirty="0"/>
              <a:t>for</a:t>
            </a:r>
          </a:p>
        </p:txBody>
      </p:sp>
      <p:sp>
        <p:nvSpPr>
          <p:cNvPr id="10" name="Text Placeholder 4"/>
          <p:cNvSpPr>
            <a:spLocks noGrp="1"/>
          </p:cNvSpPr>
          <p:nvPr>
            <p:ph type="body" sz="quarter" idx="11" hasCustomPrompt="1"/>
          </p:nvPr>
        </p:nvSpPr>
        <p:spPr>
          <a:xfrm>
            <a:off x="2607733" y="4075277"/>
            <a:ext cx="6976547" cy="620184"/>
          </a:xfrm>
        </p:spPr>
        <p:txBody>
          <a:bodyPr>
            <a:noAutofit/>
          </a:bodyPr>
          <a:lstStyle>
            <a:lvl1pPr marL="0" indent="0" algn="ctr">
              <a:buFontTx/>
              <a:buNone/>
              <a:defRPr sz="2400" cap="all">
                <a:solidFill>
                  <a:srgbClr val="B5D333"/>
                </a:solidFill>
                <a:latin typeface=""/>
              </a:defRPr>
            </a:lvl1pPr>
          </a:lstStyle>
          <a:p>
            <a:pPr lvl="0"/>
            <a:r>
              <a:rPr lang="en-US" dirty="0"/>
              <a:t>North </a:t>
            </a:r>
            <a:r>
              <a:rPr lang="en-US" dirty="0" err="1"/>
              <a:t>carolina</a:t>
            </a:r>
            <a:endParaRPr lang="en-US" dirty="0"/>
          </a:p>
        </p:txBody>
      </p:sp>
      <p:sp>
        <p:nvSpPr>
          <p:cNvPr id="5" name="Text Placeholder 4"/>
          <p:cNvSpPr>
            <a:spLocks noGrp="1"/>
          </p:cNvSpPr>
          <p:nvPr>
            <p:ph type="body" sz="quarter" idx="10" hasCustomPrompt="1"/>
          </p:nvPr>
        </p:nvSpPr>
        <p:spPr>
          <a:xfrm>
            <a:off x="914400" y="1364545"/>
            <a:ext cx="10363213" cy="620184"/>
          </a:xfrm>
        </p:spPr>
        <p:txBody>
          <a:bodyPr>
            <a:noAutofit/>
          </a:bodyPr>
          <a:lstStyle>
            <a:lvl1pPr marL="0" indent="0" algn="ctr">
              <a:buFontTx/>
              <a:buNone/>
              <a:defRPr sz="3200" cap="all">
                <a:solidFill>
                  <a:srgbClr val="B5D333"/>
                </a:solidFill>
                <a:latin typeface=""/>
              </a:defRPr>
            </a:lvl1pPr>
          </a:lstStyle>
          <a:p>
            <a:pPr lvl="0"/>
            <a:r>
              <a:rPr lang="en-US" dirty="0"/>
              <a:t>A CALL TO </a:t>
            </a:r>
          </a:p>
        </p:txBody>
      </p:sp>
      <p:sp>
        <p:nvSpPr>
          <p:cNvPr id="7" name="Text Placeholder 6"/>
          <p:cNvSpPr>
            <a:spLocks noGrp="1"/>
          </p:cNvSpPr>
          <p:nvPr>
            <p:ph type="body" sz="quarter" idx="12" hasCustomPrompt="1"/>
          </p:nvPr>
        </p:nvSpPr>
        <p:spPr>
          <a:xfrm>
            <a:off x="293507" y="5700890"/>
            <a:ext cx="8151284" cy="666751"/>
          </a:xfrm>
        </p:spPr>
        <p:txBody>
          <a:bodyPr>
            <a:noAutofit/>
          </a:bodyPr>
          <a:lstStyle>
            <a:lvl1pPr marL="0" indent="0">
              <a:buFontTx/>
              <a:buNone/>
              <a:defRPr sz="1333" cap="all" baseline="0">
                <a:solidFill>
                  <a:schemeClr val="bg1"/>
                </a:solidFill>
                <a:latin typeface=""/>
              </a:defRPr>
            </a:lvl1pPr>
            <a:lvl2pPr marL="609585" indent="0">
              <a:buFontTx/>
              <a:buNone/>
              <a:defRPr sz="1333" cap="all">
                <a:solidFill>
                  <a:schemeClr val="bg1"/>
                </a:solidFill>
                <a:latin typeface=""/>
              </a:defRPr>
            </a:lvl2pPr>
            <a:lvl3pPr marL="1219170" indent="0">
              <a:buFontTx/>
              <a:buNone/>
              <a:defRPr sz="1333" cap="all">
                <a:solidFill>
                  <a:schemeClr val="bg1"/>
                </a:solidFill>
                <a:latin typeface=""/>
              </a:defRPr>
            </a:lvl3pPr>
            <a:lvl4pPr marL="1828754" indent="0">
              <a:buFontTx/>
              <a:buNone/>
              <a:defRPr sz="1333" cap="all">
                <a:solidFill>
                  <a:schemeClr val="bg1"/>
                </a:solidFill>
                <a:latin typeface=""/>
              </a:defRPr>
            </a:lvl4pPr>
            <a:lvl5pPr marL="2438339" indent="0">
              <a:buFontTx/>
              <a:buNone/>
              <a:defRPr sz="1333" cap="all">
                <a:solidFill>
                  <a:schemeClr val="bg1"/>
                </a:solidFill>
                <a:latin typeface=""/>
              </a:defRPr>
            </a:lvl5pPr>
          </a:lstStyle>
          <a:p>
            <a:pPr lvl="0"/>
            <a:r>
              <a:rPr lang="en-US" dirty="0"/>
              <a:t>SUBTITLE   |   MONTH 16, 2019</a:t>
            </a:r>
          </a:p>
        </p:txBody>
      </p:sp>
      <p:sp>
        <p:nvSpPr>
          <p:cNvPr id="14" name="Content Placeholder 13"/>
          <p:cNvSpPr>
            <a:spLocks noGrp="1"/>
          </p:cNvSpPr>
          <p:nvPr>
            <p:ph sz="quarter" idx="13" hasCustomPrompt="1"/>
          </p:nvPr>
        </p:nvSpPr>
        <p:spPr>
          <a:xfrm>
            <a:off x="2811643" y="1828783"/>
            <a:ext cx="6580716" cy="1219200"/>
          </a:xfrm>
        </p:spPr>
        <p:txBody>
          <a:bodyPr>
            <a:noAutofit/>
          </a:bodyPr>
          <a:lstStyle>
            <a:lvl1pPr marL="0" indent="0" algn="ctr">
              <a:buFontTx/>
              <a:buNone/>
              <a:defRPr sz="12000" b="1" i="0" cap="all">
                <a:solidFill>
                  <a:schemeClr val="bg1"/>
                </a:solidFill>
                <a:latin typeface=""/>
              </a:defRPr>
            </a:lvl1pPr>
          </a:lstStyle>
          <a:p>
            <a:pPr lvl="0"/>
            <a:r>
              <a:rPr lang="en-US" dirty="0"/>
              <a:t>ACTION</a:t>
            </a:r>
          </a:p>
        </p:txBody>
      </p:sp>
    </p:spTree>
    <p:extLst>
      <p:ext uri="{BB962C8B-B14F-4D97-AF65-F5344CB8AC3E}">
        <p14:creationId xmlns:p14="http://schemas.microsoft.com/office/powerpoint/2010/main" val="2902660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16" name="Text Placeholder 15"/>
          <p:cNvSpPr>
            <a:spLocks noGrp="1"/>
          </p:cNvSpPr>
          <p:nvPr>
            <p:ph type="body" sz="quarter" idx="14" hasCustomPrompt="1"/>
          </p:nvPr>
        </p:nvSpPr>
        <p:spPr>
          <a:xfrm>
            <a:off x="2856801" y="3592678"/>
            <a:ext cx="6479823" cy="395111"/>
          </a:xfrm>
        </p:spPr>
        <p:txBody>
          <a:bodyPr>
            <a:normAutofit/>
          </a:bodyPr>
          <a:lstStyle>
            <a:lvl1pPr marL="0" indent="0" algn="ctr">
              <a:buFontTx/>
              <a:buNone/>
              <a:defRPr sz="1867">
                <a:solidFill>
                  <a:schemeClr val="bg1"/>
                </a:solidFill>
                <a:latin typeface=""/>
              </a:defRPr>
            </a:lvl1pPr>
          </a:lstStyle>
          <a:p>
            <a:pPr lvl="0"/>
            <a:r>
              <a:rPr lang="en-US" dirty="0"/>
              <a:t>for</a:t>
            </a:r>
          </a:p>
        </p:txBody>
      </p:sp>
      <p:sp>
        <p:nvSpPr>
          <p:cNvPr id="10" name="Text Placeholder 4"/>
          <p:cNvSpPr>
            <a:spLocks noGrp="1"/>
          </p:cNvSpPr>
          <p:nvPr>
            <p:ph type="body" sz="quarter" idx="11" hasCustomPrompt="1"/>
          </p:nvPr>
        </p:nvSpPr>
        <p:spPr>
          <a:xfrm>
            <a:off x="2607733" y="4075277"/>
            <a:ext cx="6976547" cy="620184"/>
          </a:xfrm>
        </p:spPr>
        <p:txBody>
          <a:bodyPr>
            <a:noAutofit/>
          </a:bodyPr>
          <a:lstStyle>
            <a:lvl1pPr marL="0" indent="0" algn="ctr">
              <a:buFontTx/>
              <a:buNone/>
              <a:defRPr sz="2400" cap="all">
                <a:solidFill>
                  <a:srgbClr val="B5D333"/>
                </a:solidFill>
                <a:latin typeface=""/>
              </a:defRPr>
            </a:lvl1pPr>
          </a:lstStyle>
          <a:p>
            <a:pPr lvl="0"/>
            <a:r>
              <a:rPr lang="en-US" dirty="0"/>
              <a:t>North </a:t>
            </a:r>
            <a:r>
              <a:rPr lang="en-US" dirty="0" err="1"/>
              <a:t>carolina</a:t>
            </a:r>
            <a:endParaRPr lang="en-US" dirty="0"/>
          </a:p>
        </p:txBody>
      </p:sp>
      <p:sp>
        <p:nvSpPr>
          <p:cNvPr id="5" name="Text Placeholder 4"/>
          <p:cNvSpPr>
            <a:spLocks noGrp="1"/>
          </p:cNvSpPr>
          <p:nvPr>
            <p:ph type="body" sz="quarter" idx="10" hasCustomPrompt="1"/>
          </p:nvPr>
        </p:nvSpPr>
        <p:spPr>
          <a:xfrm>
            <a:off x="914400" y="1364545"/>
            <a:ext cx="10363213" cy="620184"/>
          </a:xfrm>
        </p:spPr>
        <p:txBody>
          <a:bodyPr>
            <a:noAutofit/>
          </a:bodyPr>
          <a:lstStyle>
            <a:lvl1pPr marL="0" indent="0" algn="ctr">
              <a:buFontTx/>
              <a:buNone/>
              <a:defRPr sz="3200" cap="all">
                <a:solidFill>
                  <a:srgbClr val="B5D333"/>
                </a:solidFill>
                <a:latin typeface=""/>
              </a:defRPr>
            </a:lvl1pPr>
          </a:lstStyle>
          <a:p>
            <a:pPr lvl="0"/>
            <a:r>
              <a:rPr lang="en-US" dirty="0"/>
              <a:t>A CALL TO </a:t>
            </a:r>
          </a:p>
        </p:txBody>
      </p:sp>
      <p:sp>
        <p:nvSpPr>
          <p:cNvPr id="7" name="Text Placeholder 6"/>
          <p:cNvSpPr>
            <a:spLocks noGrp="1"/>
          </p:cNvSpPr>
          <p:nvPr>
            <p:ph type="body" sz="quarter" idx="12" hasCustomPrompt="1"/>
          </p:nvPr>
        </p:nvSpPr>
        <p:spPr>
          <a:xfrm>
            <a:off x="293507" y="5700890"/>
            <a:ext cx="8151284" cy="666751"/>
          </a:xfrm>
        </p:spPr>
        <p:txBody>
          <a:bodyPr>
            <a:noAutofit/>
          </a:bodyPr>
          <a:lstStyle>
            <a:lvl1pPr marL="0" indent="0">
              <a:buFontTx/>
              <a:buNone/>
              <a:defRPr sz="1333" cap="all" baseline="0">
                <a:solidFill>
                  <a:schemeClr val="bg1"/>
                </a:solidFill>
                <a:latin typeface=""/>
              </a:defRPr>
            </a:lvl1pPr>
            <a:lvl2pPr marL="609585" indent="0">
              <a:buFontTx/>
              <a:buNone/>
              <a:defRPr sz="1333" cap="all">
                <a:solidFill>
                  <a:schemeClr val="bg1"/>
                </a:solidFill>
                <a:latin typeface=""/>
              </a:defRPr>
            </a:lvl2pPr>
            <a:lvl3pPr marL="1219170" indent="0">
              <a:buFontTx/>
              <a:buNone/>
              <a:defRPr sz="1333" cap="all">
                <a:solidFill>
                  <a:schemeClr val="bg1"/>
                </a:solidFill>
                <a:latin typeface=""/>
              </a:defRPr>
            </a:lvl3pPr>
            <a:lvl4pPr marL="1828754" indent="0">
              <a:buFontTx/>
              <a:buNone/>
              <a:defRPr sz="1333" cap="all">
                <a:solidFill>
                  <a:schemeClr val="bg1"/>
                </a:solidFill>
                <a:latin typeface=""/>
              </a:defRPr>
            </a:lvl4pPr>
            <a:lvl5pPr marL="2438339" indent="0">
              <a:buFontTx/>
              <a:buNone/>
              <a:defRPr sz="1333" cap="all">
                <a:solidFill>
                  <a:schemeClr val="bg1"/>
                </a:solidFill>
                <a:latin typeface=""/>
              </a:defRPr>
            </a:lvl5pPr>
          </a:lstStyle>
          <a:p>
            <a:pPr lvl="0"/>
            <a:r>
              <a:rPr lang="en-US" dirty="0"/>
              <a:t>SUBTITLE   |   MONTH 16, 2019</a:t>
            </a:r>
          </a:p>
        </p:txBody>
      </p:sp>
      <p:sp>
        <p:nvSpPr>
          <p:cNvPr id="14" name="Content Placeholder 13"/>
          <p:cNvSpPr>
            <a:spLocks noGrp="1"/>
          </p:cNvSpPr>
          <p:nvPr>
            <p:ph sz="quarter" idx="13" hasCustomPrompt="1"/>
          </p:nvPr>
        </p:nvSpPr>
        <p:spPr>
          <a:xfrm>
            <a:off x="2811643" y="1828783"/>
            <a:ext cx="6580716" cy="1219200"/>
          </a:xfrm>
        </p:spPr>
        <p:txBody>
          <a:bodyPr>
            <a:noAutofit/>
          </a:bodyPr>
          <a:lstStyle>
            <a:lvl1pPr marL="0" indent="0" algn="ctr">
              <a:buFontTx/>
              <a:buNone/>
              <a:defRPr sz="12000" b="1" i="0" cap="all">
                <a:solidFill>
                  <a:schemeClr val="bg1"/>
                </a:solidFill>
                <a:latin typeface=""/>
              </a:defRPr>
            </a:lvl1pPr>
          </a:lstStyle>
          <a:p>
            <a:pPr lvl="0"/>
            <a:r>
              <a:rPr lang="en-US" dirty="0"/>
              <a:t>ACTION</a:t>
            </a:r>
          </a:p>
        </p:txBody>
      </p:sp>
    </p:spTree>
    <p:extLst>
      <p:ext uri="{BB962C8B-B14F-4D97-AF65-F5344CB8AC3E}">
        <p14:creationId xmlns:p14="http://schemas.microsoft.com/office/powerpoint/2010/main" val="1522230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16" name="Text Placeholder 15"/>
          <p:cNvSpPr>
            <a:spLocks noGrp="1"/>
          </p:cNvSpPr>
          <p:nvPr>
            <p:ph type="body" sz="quarter" idx="14" hasCustomPrompt="1"/>
          </p:nvPr>
        </p:nvSpPr>
        <p:spPr>
          <a:xfrm>
            <a:off x="2856801" y="3592678"/>
            <a:ext cx="6479823" cy="395111"/>
          </a:xfrm>
        </p:spPr>
        <p:txBody>
          <a:bodyPr>
            <a:normAutofit/>
          </a:bodyPr>
          <a:lstStyle>
            <a:lvl1pPr marL="0" indent="0" algn="ctr">
              <a:buFontTx/>
              <a:buNone/>
              <a:defRPr sz="1867">
                <a:solidFill>
                  <a:schemeClr val="bg1"/>
                </a:solidFill>
                <a:latin typeface=""/>
              </a:defRPr>
            </a:lvl1pPr>
          </a:lstStyle>
          <a:p>
            <a:pPr lvl="0"/>
            <a:r>
              <a:rPr lang="en-US" dirty="0"/>
              <a:t>for</a:t>
            </a:r>
          </a:p>
        </p:txBody>
      </p:sp>
      <p:sp>
        <p:nvSpPr>
          <p:cNvPr id="10" name="Text Placeholder 4"/>
          <p:cNvSpPr>
            <a:spLocks noGrp="1"/>
          </p:cNvSpPr>
          <p:nvPr>
            <p:ph type="body" sz="quarter" idx="11" hasCustomPrompt="1"/>
          </p:nvPr>
        </p:nvSpPr>
        <p:spPr>
          <a:xfrm>
            <a:off x="2607733" y="4075277"/>
            <a:ext cx="6976547" cy="620184"/>
          </a:xfrm>
        </p:spPr>
        <p:txBody>
          <a:bodyPr>
            <a:noAutofit/>
          </a:bodyPr>
          <a:lstStyle>
            <a:lvl1pPr marL="0" indent="0" algn="ctr">
              <a:buFontTx/>
              <a:buNone/>
              <a:defRPr sz="2400" cap="all">
                <a:solidFill>
                  <a:srgbClr val="B5D333"/>
                </a:solidFill>
                <a:latin typeface=""/>
              </a:defRPr>
            </a:lvl1pPr>
          </a:lstStyle>
          <a:p>
            <a:pPr lvl="0"/>
            <a:r>
              <a:rPr lang="en-US" dirty="0"/>
              <a:t>North </a:t>
            </a:r>
            <a:r>
              <a:rPr lang="en-US" dirty="0" err="1"/>
              <a:t>carolina</a:t>
            </a:r>
            <a:endParaRPr lang="en-US" dirty="0"/>
          </a:p>
        </p:txBody>
      </p:sp>
      <p:sp>
        <p:nvSpPr>
          <p:cNvPr id="5" name="Text Placeholder 4"/>
          <p:cNvSpPr>
            <a:spLocks noGrp="1"/>
          </p:cNvSpPr>
          <p:nvPr>
            <p:ph type="body" sz="quarter" idx="10" hasCustomPrompt="1"/>
          </p:nvPr>
        </p:nvSpPr>
        <p:spPr>
          <a:xfrm>
            <a:off x="914400" y="1364545"/>
            <a:ext cx="10363213" cy="620184"/>
          </a:xfrm>
        </p:spPr>
        <p:txBody>
          <a:bodyPr>
            <a:noAutofit/>
          </a:bodyPr>
          <a:lstStyle>
            <a:lvl1pPr marL="0" indent="0" algn="ctr">
              <a:buFontTx/>
              <a:buNone/>
              <a:defRPr sz="3200" cap="all">
                <a:solidFill>
                  <a:srgbClr val="B5D333"/>
                </a:solidFill>
                <a:latin typeface=""/>
              </a:defRPr>
            </a:lvl1pPr>
          </a:lstStyle>
          <a:p>
            <a:pPr lvl="0"/>
            <a:r>
              <a:rPr lang="en-US" dirty="0"/>
              <a:t>A CALL TO </a:t>
            </a:r>
          </a:p>
        </p:txBody>
      </p:sp>
      <p:sp>
        <p:nvSpPr>
          <p:cNvPr id="7" name="Text Placeholder 6"/>
          <p:cNvSpPr>
            <a:spLocks noGrp="1"/>
          </p:cNvSpPr>
          <p:nvPr>
            <p:ph type="body" sz="quarter" idx="12" hasCustomPrompt="1"/>
          </p:nvPr>
        </p:nvSpPr>
        <p:spPr>
          <a:xfrm>
            <a:off x="293507" y="5700890"/>
            <a:ext cx="8151284" cy="666751"/>
          </a:xfrm>
        </p:spPr>
        <p:txBody>
          <a:bodyPr>
            <a:noAutofit/>
          </a:bodyPr>
          <a:lstStyle>
            <a:lvl1pPr marL="0" indent="0">
              <a:buFontTx/>
              <a:buNone/>
              <a:defRPr sz="1333" cap="all" baseline="0">
                <a:solidFill>
                  <a:schemeClr val="bg1"/>
                </a:solidFill>
                <a:latin typeface=""/>
              </a:defRPr>
            </a:lvl1pPr>
            <a:lvl2pPr marL="609585" indent="0">
              <a:buFontTx/>
              <a:buNone/>
              <a:defRPr sz="1333" cap="all">
                <a:solidFill>
                  <a:schemeClr val="bg1"/>
                </a:solidFill>
                <a:latin typeface=""/>
              </a:defRPr>
            </a:lvl2pPr>
            <a:lvl3pPr marL="1219170" indent="0">
              <a:buFontTx/>
              <a:buNone/>
              <a:defRPr sz="1333" cap="all">
                <a:solidFill>
                  <a:schemeClr val="bg1"/>
                </a:solidFill>
                <a:latin typeface=""/>
              </a:defRPr>
            </a:lvl3pPr>
            <a:lvl4pPr marL="1828754" indent="0">
              <a:buFontTx/>
              <a:buNone/>
              <a:defRPr sz="1333" cap="all">
                <a:solidFill>
                  <a:schemeClr val="bg1"/>
                </a:solidFill>
                <a:latin typeface=""/>
              </a:defRPr>
            </a:lvl4pPr>
            <a:lvl5pPr marL="2438339" indent="0">
              <a:buFontTx/>
              <a:buNone/>
              <a:defRPr sz="1333" cap="all">
                <a:solidFill>
                  <a:schemeClr val="bg1"/>
                </a:solidFill>
                <a:latin typeface=""/>
              </a:defRPr>
            </a:lvl5pPr>
          </a:lstStyle>
          <a:p>
            <a:pPr lvl="0"/>
            <a:r>
              <a:rPr lang="en-US" dirty="0"/>
              <a:t>SUBTITLE   |   MONTH 16, 2019</a:t>
            </a:r>
          </a:p>
        </p:txBody>
      </p:sp>
      <p:sp>
        <p:nvSpPr>
          <p:cNvPr id="14" name="Content Placeholder 13"/>
          <p:cNvSpPr>
            <a:spLocks noGrp="1"/>
          </p:cNvSpPr>
          <p:nvPr>
            <p:ph sz="quarter" idx="13" hasCustomPrompt="1"/>
          </p:nvPr>
        </p:nvSpPr>
        <p:spPr>
          <a:xfrm>
            <a:off x="2811643" y="1828783"/>
            <a:ext cx="6580716" cy="1219200"/>
          </a:xfrm>
        </p:spPr>
        <p:txBody>
          <a:bodyPr>
            <a:noAutofit/>
          </a:bodyPr>
          <a:lstStyle>
            <a:lvl1pPr marL="0" indent="0" algn="ctr">
              <a:buFontTx/>
              <a:buNone/>
              <a:defRPr sz="12000" b="1" i="0" cap="all">
                <a:solidFill>
                  <a:schemeClr val="bg1"/>
                </a:solidFill>
                <a:latin typeface=""/>
              </a:defRPr>
            </a:lvl1pPr>
          </a:lstStyle>
          <a:p>
            <a:pPr lvl="0"/>
            <a:r>
              <a:rPr lang="en-US" dirty="0"/>
              <a:t>ACTION</a:t>
            </a:r>
          </a:p>
        </p:txBody>
      </p:sp>
    </p:spTree>
    <p:extLst>
      <p:ext uri="{BB962C8B-B14F-4D97-AF65-F5344CB8AC3E}">
        <p14:creationId xmlns:p14="http://schemas.microsoft.com/office/powerpoint/2010/main" val="1478371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16" name="Text Placeholder 15"/>
          <p:cNvSpPr>
            <a:spLocks noGrp="1"/>
          </p:cNvSpPr>
          <p:nvPr>
            <p:ph type="body" sz="quarter" idx="14" hasCustomPrompt="1"/>
          </p:nvPr>
        </p:nvSpPr>
        <p:spPr>
          <a:xfrm>
            <a:off x="2856801" y="3592678"/>
            <a:ext cx="6479823" cy="395111"/>
          </a:xfrm>
        </p:spPr>
        <p:txBody>
          <a:bodyPr>
            <a:normAutofit/>
          </a:bodyPr>
          <a:lstStyle>
            <a:lvl1pPr marL="0" indent="0" algn="ctr">
              <a:buFontTx/>
              <a:buNone/>
              <a:defRPr sz="1867">
                <a:solidFill>
                  <a:schemeClr val="bg1"/>
                </a:solidFill>
                <a:latin typeface=""/>
              </a:defRPr>
            </a:lvl1pPr>
          </a:lstStyle>
          <a:p>
            <a:pPr lvl="0"/>
            <a:r>
              <a:rPr lang="en-US" dirty="0"/>
              <a:t>for</a:t>
            </a:r>
          </a:p>
        </p:txBody>
      </p:sp>
      <p:sp>
        <p:nvSpPr>
          <p:cNvPr id="10" name="Text Placeholder 4"/>
          <p:cNvSpPr>
            <a:spLocks noGrp="1"/>
          </p:cNvSpPr>
          <p:nvPr>
            <p:ph type="body" sz="quarter" idx="11" hasCustomPrompt="1"/>
          </p:nvPr>
        </p:nvSpPr>
        <p:spPr>
          <a:xfrm>
            <a:off x="2607733" y="4075277"/>
            <a:ext cx="6976547" cy="620184"/>
          </a:xfrm>
        </p:spPr>
        <p:txBody>
          <a:bodyPr>
            <a:noAutofit/>
          </a:bodyPr>
          <a:lstStyle>
            <a:lvl1pPr marL="0" indent="0" algn="ctr">
              <a:buFontTx/>
              <a:buNone/>
              <a:defRPr sz="2400" cap="all">
                <a:solidFill>
                  <a:srgbClr val="B5D333"/>
                </a:solidFill>
                <a:latin typeface=""/>
              </a:defRPr>
            </a:lvl1pPr>
          </a:lstStyle>
          <a:p>
            <a:pPr lvl="0"/>
            <a:r>
              <a:rPr lang="en-US" dirty="0"/>
              <a:t>North </a:t>
            </a:r>
            <a:r>
              <a:rPr lang="en-US" dirty="0" err="1"/>
              <a:t>carolina</a:t>
            </a:r>
            <a:endParaRPr lang="en-US" dirty="0"/>
          </a:p>
        </p:txBody>
      </p:sp>
      <p:sp>
        <p:nvSpPr>
          <p:cNvPr id="5" name="Text Placeholder 4"/>
          <p:cNvSpPr>
            <a:spLocks noGrp="1"/>
          </p:cNvSpPr>
          <p:nvPr>
            <p:ph type="body" sz="quarter" idx="10" hasCustomPrompt="1"/>
          </p:nvPr>
        </p:nvSpPr>
        <p:spPr>
          <a:xfrm>
            <a:off x="914400" y="1364545"/>
            <a:ext cx="10363213" cy="620184"/>
          </a:xfrm>
        </p:spPr>
        <p:txBody>
          <a:bodyPr>
            <a:noAutofit/>
          </a:bodyPr>
          <a:lstStyle>
            <a:lvl1pPr marL="0" indent="0" algn="ctr">
              <a:buFontTx/>
              <a:buNone/>
              <a:defRPr sz="3200" cap="all">
                <a:solidFill>
                  <a:srgbClr val="B5D333"/>
                </a:solidFill>
                <a:latin typeface=""/>
              </a:defRPr>
            </a:lvl1pPr>
          </a:lstStyle>
          <a:p>
            <a:pPr lvl="0"/>
            <a:r>
              <a:rPr lang="en-US" dirty="0"/>
              <a:t>A CALL TO </a:t>
            </a:r>
          </a:p>
        </p:txBody>
      </p:sp>
      <p:sp>
        <p:nvSpPr>
          <p:cNvPr id="7" name="Text Placeholder 6"/>
          <p:cNvSpPr>
            <a:spLocks noGrp="1"/>
          </p:cNvSpPr>
          <p:nvPr>
            <p:ph type="body" sz="quarter" idx="12" hasCustomPrompt="1"/>
          </p:nvPr>
        </p:nvSpPr>
        <p:spPr>
          <a:xfrm>
            <a:off x="293507" y="5700890"/>
            <a:ext cx="8151284" cy="666751"/>
          </a:xfrm>
        </p:spPr>
        <p:txBody>
          <a:bodyPr>
            <a:noAutofit/>
          </a:bodyPr>
          <a:lstStyle>
            <a:lvl1pPr marL="0" indent="0">
              <a:buFontTx/>
              <a:buNone/>
              <a:defRPr sz="1333" cap="all" baseline="0">
                <a:solidFill>
                  <a:schemeClr val="bg1"/>
                </a:solidFill>
                <a:latin typeface=""/>
              </a:defRPr>
            </a:lvl1pPr>
            <a:lvl2pPr marL="609585" indent="0">
              <a:buFontTx/>
              <a:buNone/>
              <a:defRPr sz="1333" cap="all">
                <a:solidFill>
                  <a:schemeClr val="bg1"/>
                </a:solidFill>
                <a:latin typeface=""/>
              </a:defRPr>
            </a:lvl2pPr>
            <a:lvl3pPr marL="1219170" indent="0">
              <a:buFontTx/>
              <a:buNone/>
              <a:defRPr sz="1333" cap="all">
                <a:solidFill>
                  <a:schemeClr val="bg1"/>
                </a:solidFill>
                <a:latin typeface=""/>
              </a:defRPr>
            </a:lvl3pPr>
            <a:lvl4pPr marL="1828754" indent="0">
              <a:buFontTx/>
              <a:buNone/>
              <a:defRPr sz="1333" cap="all">
                <a:solidFill>
                  <a:schemeClr val="bg1"/>
                </a:solidFill>
                <a:latin typeface=""/>
              </a:defRPr>
            </a:lvl4pPr>
            <a:lvl5pPr marL="2438339" indent="0">
              <a:buFontTx/>
              <a:buNone/>
              <a:defRPr sz="1333" cap="all">
                <a:solidFill>
                  <a:schemeClr val="bg1"/>
                </a:solidFill>
                <a:latin typeface=""/>
              </a:defRPr>
            </a:lvl5pPr>
          </a:lstStyle>
          <a:p>
            <a:pPr lvl="0"/>
            <a:r>
              <a:rPr lang="en-US" dirty="0"/>
              <a:t>SUBTITLE   |   MONTH 16, 2019</a:t>
            </a:r>
          </a:p>
        </p:txBody>
      </p:sp>
      <p:sp>
        <p:nvSpPr>
          <p:cNvPr id="14" name="Content Placeholder 13"/>
          <p:cNvSpPr>
            <a:spLocks noGrp="1"/>
          </p:cNvSpPr>
          <p:nvPr>
            <p:ph sz="quarter" idx="13" hasCustomPrompt="1"/>
          </p:nvPr>
        </p:nvSpPr>
        <p:spPr>
          <a:xfrm>
            <a:off x="2811643" y="1828783"/>
            <a:ext cx="6580716" cy="1219200"/>
          </a:xfrm>
        </p:spPr>
        <p:txBody>
          <a:bodyPr>
            <a:noAutofit/>
          </a:bodyPr>
          <a:lstStyle>
            <a:lvl1pPr marL="0" indent="0" algn="ctr">
              <a:buFontTx/>
              <a:buNone/>
              <a:defRPr sz="12000" b="1" i="0" cap="all">
                <a:solidFill>
                  <a:schemeClr val="bg1"/>
                </a:solidFill>
                <a:latin typeface=""/>
              </a:defRPr>
            </a:lvl1pPr>
          </a:lstStyle>
          <a:p>
            <a:pPr lvl="0"/>
            <a:r>
              <a:rPr lang="en-US" dirty="0"/>
              <a:t>ACTION</a:t>
            </a:r>
          </a:p>
        </p:txBody>
      </p:sp>
    </p:spTree>
    <p:extLst>
      <p:ext uri="{BB962C8B-B14F-4D97-AF65-F5344CB8AC3E}">
        <p14:creationId xmlns:p14="http://schemas.microsoft.com/office/powerpoint/2010/main" val="2227881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 Low">
    <p:spTree>
      <p:nvGrpSpPr>
        <p:cNvPr id="1" name=""/>
        <p:cNvGrpSpPr/>
        <p:nvPr/>
      </p:nvGrpSpPr>
      <p:grpSpPr>
        <a:xfrm>
          <a:off x="0" y="0"/>
          <a:ext cx="0" cy="0"/>
          <a:chOff x="0" y="0"/>
          <a:chExt cx="0" cy="0"/>
        </a:xfrm>
      </p:grpSpPr>
      <p:grpSp>
        <p:nvGrpSpPr>
          <p:cNvPr id="4" name="Group 3"/>
          <p:cNvGrpSpPr/>
          <p:nvPr userDrawn="1"/>
        </p:nvGrpSpPr>
        <p:grpSpPr>
          <a:xfrm>
            <a:off x="-25632" y="-6354"/>
            <a:ext cx="12250040" cy="1146179"/>
            <a:chOff x="-25632" y="-6354"/>
            <a:chExt cx="12250040" cy="1146179"/>
          </a:xfrm>
        </p:grpSpPr>
        <p:sp>
          <p:nvSpPr>
            <p:cNvPr id="8" name="Rectangle 7"/>
            <p:cNvSpPr/>
            <p:nvPr userDrawn="1"/>
          </p:nvSpPr>
          <p:spPr bwMode="auto">
            <a:xfrm rot="10800000" flipV="1">
              <a:off x="-7344" y="-6354"/>
              <a:ext cx="12231752" cy="9985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prstClr val="white"/>
                </a:solidFill>
              </a:endParaRPr>
            </a:p>
          </p:txBody>
        </p:sp>
        <p:sp>
          <p:nvSpPr>
            <p:cNvPr id="9" name="Rectangle 8"/>
            <p:cNvSpPr/>
            <p:nvPr userDrawn="1"/>
          </p:nvSpPr>
          <p:spPr bwMode="auto">
            <a:xfrm rot="10800000">
              <a:off x="-25632" y="927095"/>
              <a:ext cx="12250040" cy="82549"/>
            </a:xfrm>
            <a:prstGeom prst="rect">
              <a:avLst/>
            </a:prstGeom>
            <a:solidFill>
              <a:srgbClr val="E32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solidFill>
                  <a:prstClr val="white"/>
                </a:solidFill>
              </a:endParaRPr>
            </a:p>
          </p:txBody>
        </p:sp>
        <p:pic>
          <p:nvPicPr>
            <p:cNvPr id="12" name="Picture 16"/>
            <p:cNvPicPr>
              <a:picLocks noChangeAspect="1"/>
            </p:cNvPicPr>
            <p:nvPr userDrawn="1"/>
          </p:nvPicPr>
          <p:blipFill>
            <a:blip r:embed="rId2">
              <a:extLst>
                <a:ext uri="{28A0092B-C50C-407E-A947-70E740481C1C}">
                  <a14:useLocalDpi xmlns:a14="http://schemas.microsoft.com/office/drawing/2010/main" val="0"/>
                </a:ext>
              </a:extLst>
            </a:blip>
            <a:srcRect l="-2122" t="50000"/>
            <a:stretch>
              <a:fillRect/>
            </a:stretch>
          </p:blipFill>
          <p:spPr bwMode="auto">
            <a:xfrm>
              <a:off x="209919" y="0"/>
              <a:ext cx="387350"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6" name="Group 13"/>
          <p:cNvGrpSpPr>
            <a:grpSpLocks/>
          </p:cNvGrpSpPr>
          <p:nvPr userDrawn="1"/>
        </p:nvGrpSpPr>
        <p:grpSpPr bwMode="auto">
          <a:xfrm>
            <a:off x="-11983" y="5845177"/>
            <a:ext cx="12213464" cy="1012825"/>
            <a:chOff x="0" y="2408929"/>
            <a:chExt cx="12192000" cy="561603"/>
          </a:xfrm>
        </p:grpSpPr>
        <p:sp>
          <p:nvSpPr>
            <p:cNvPr id="7" name="Rectangle 6"/>
            <p:cNvSpPr/>
            <p:nvPr userDrawn="1"/>
          </p:nvSpPr>
          <p:spPr>
            <a:xfrm flipV="1">
              <a:off x="3175" y="2420372"/>
              <a:ext cx="12192000" cy="55368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prstClr val="white"/>
                </a:solidFill>
              </a:endParaRPr>
            </a:p>
          </p:txBody>
        </p:sp>
        <p:sp>
          <p:nvSpPr>
            <p:cNvPr id="10" name="Rectangle 9"/>
            <p:cNvSpPr/>
            <p:nvPr userDrawn="1"/>
          </p:nvSpPr>
          <p:spPr>
            <a:xfrm>
              <a:off x="3175" y="2410690"/>
              <a:ext cx="12192000" cy="45773"/>
            </a:xfrm>
            <a:prstGeom prst="rect">
              <a:avLst/>
            </a:prstGeom>
            <a:solidFill>
              <a:srgbClr val="E32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solidFill>
                  <a:prstClr val="white"/>
                </a:solidFill>
              </a:endParaRPr>
            </a:p>
          </p:txBody>
        </p:sp>
      </p:grpSp>
      <p:pic>
        <p:nvPicPr>
          <p:cNvPr id="11" name="Picture 10" descr="esg white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466" y="6235365"/>
            <a:ext cx="2942783" cy="408311"/>
          </a:xfrm>
          <a:prstGeom prst="rect">
            <a:avLst/>
          </a:prstGeom>
        </p:spPr>
      </p:pic>
    </p:spTree>
    <p:extLst>
      <p:ext uri="{BB962C8B-B14F-4D97-AF65-F5344CB8AC3E}">
        <p14:creationId xmlns:p14="http://schemas.microsoft.com/office/powerpoint/2010/main" val="45638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38A50D-CC82-D54B-A523-8025099D931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6" name="Text Placeholder 15"/>
          <p:cNvSpPr>
            <a:spLocks noGrp="1"/>
          </p:cNvSpPr>
          <p:nvPr>
            <p:ph type="body" sz="quarter" idx="14" hasCustomPrompt="1"/>
          </p:nvPr>
        </p:nvSpPr>
        <p:spPr>
          <a:xfrm>
            <a:off x="2856801" y="3592678"/>
            <a:ext cx="6479823" cy="395111"/>
          </a:xfrm>
        </p:spPr>
        <p:txBody>
          <a:bodyPr>
            <a:normAutofit/>
          </a:bodyPr>
          <a:lstStyle>
            <a:lvl1pPr marL="0" indent="0" algn="ctr">
              <a:buFontTx/>
              <a:buNone/>
              <a:defRPr sz="1867">
                <a:solidFill>
                  <a:schemeClr val="bg1"/>
                </a:solidFill>
                <a:latin typeface=""/>
              </a:defRPr>
            </a:lvl1pPr>
          </a:lstStyle>
          <a:p>
            <a:pPr lvl="0"/>
            <a:r>
              <a:rPr lang="en-US" dirty="0"/>
              <a:t>for</a:t>
            </a:r>
          </a:p>
        </p:txBody>
      </p:sp>
      <p:sp>
        <p:nvSpPr>
          <p:cNvPr id="10" name="Text Placeholder 4"/>
          <p:cNvSpPr>
            <a:spLocks noGrp="1"/>
          </p:cNvSpPr>
          <p:nvPr>
            <p:ph type="body" sz="quarter" idx="11" hasCustomPrompt="1"/>
          </p:nvPr>
        </p:nvSpPr>
        <p:spPr>
          <a:xfrm>
            <a:off x="2607733" y="4075277"/>
            <a:ext cx="6976547" cy="620184"/>
          </a:xfrm>
        </p:spPr>
        <p:txBody>
          <a:bodyPr>
            <a:noAutofit/>
          </a:bodyPr>
          <a:lstStyle>
            <a:lvl1pPr marL="0" indent="0" algn="ctr">
              <a:buFontTx/>
              <a:buNone/>
              <a:defRPr sz="2400" cap="all">
                <a:solidFill>
                  <a:srgbClr val="B5D333"/>
                </a:solidFill>
                <a:latin typeface=""/>
              </a:defRPr>
            </a:lvl1pPr>
          </a:lstStyle>
          <a:p>
            <a:pPr lvl="0"/>
            <a:r>
              <a:rPr lang="en-US" dirty="0"/>
              <a:t>North </a:t>
            </a:r>
            <a:r>
              <a:rPr lang="en-US" dirty="0" err="1"/>
              <a:t>carolina</a:t>
            </a:r>
            <a:endParaRPr lang="en-US" dirty="0"/>
          </a:p>
        </p:txBody>
      </p:sp>
      <p:sp>
        <p:nvSpPr>
          <p:cNvPr id="5" name="Text Placeholder 4"/>
          <p:cNvSpPr>
            <a:spLocks noGrp="1"/>
          </p:cNvSpPr>
          <p:nvPr>
            <p:ph type="body" sz="quarter" idx="10" hasCustomPrompt="1"/>
          </p:nvPr>
        </p:nvSpPr>
        <p:spPr>
          <a:xfrm>
            <a:off x="914400" y="1364545"/>
            <a:ext cx="10363213" cy="620184"/>
          </a:xfrm>
        </p:spPr>
        <p:txBody>
          <a:bodyPr>
            <a:noAutofit/>
          </a:bodyPr>
          <a:lstStyle>
            <a:lvl1pPr marL="0" indent="0" algn="ctr">
              <a:buFontTx/>
              <a:buNone/>
              <a:defRPr sz="3200" cap="all">
                <a:solidFill>
                  <a:srgbClr val="B5D333"/>
                </a:solidFill>
                <a:latin typeface=""/>
              </a:defRPr>
            </a:lvl1pPr>
          </a:lstStyle>
          <a:p>
            <a:pPr lvl="0"/>
            <a:r>
              <a:rPr lang="en-US" dirty="0"/>
              <a:t>A CALL TO </a:t>
            </a:r>
          </a:p>
        </p:txBody>
      </p:sp>
      <p:sp>
        <p:nvSpPr>
          <p:cNvPr id="7" name="Text Placeholder 6"/>
          <p:cNvSpPr>
            <a:spLocks noGrp="1"/>
          </p:cNvSpPr>
          <p:nvPr>
            <p:ph type="body" sz="quarter" idx="12" hasCustomPrompt="1"/>
          </p:nvPr>
        </p:nvSpPr>
        <p:spPr>
          <a:xfrm>
            <a:off x="293507" y="5700890"/>
            <a:ext cx="8151284" cy="666751"/>
          </a:xfrm>
        </p:spPr>
        <p:txBody>
          <a:bodyPr>
            <a:noAutofit/>
          </a:bodyPr>
          <a:lstStyle>
            <a:lvl1pPr marL="0" indent="0">
              <a:buFontTx/>
              <a:buNone/>
              <a:defRPr sz="1333" cap="all" baseline="0">
                <a:solidFill>
                  <a:schemeClr val="bg1"/>
                </a:solidFill>
                <a:latin typeface=""/>
              </a:defRPr>
            </a:lvl1pPr>
            <a:lvl2pPr marL="609585" indent="0">
              <a:buFontTx/>
              <a:buNone/>
              <a:defRPr sz="1333" cap="all">
                <a:solidFill>
                  <a:schemeClr val="bg1"/>
                </a:solidFill>
                <a:latin typeface=""/>
              </a:defRPr>
            </a:lvl2pPr>
            <a:lvl3pPr marL="1219170" indent="0">
              <a:buFontTx/>
              <a:buNone/>
              <a:defRPr sz="1333" cap="all">
                <a:solidFill>
                  <a:schemeClr val="bg1"/>
                </a:solidFill>
                <a:latin typeface=""/>
              </a:defRPr>
            </a:lvl3pPr>
            <a:lvl4pPr marL="1828754" indent="0">
              <a:buFontTx/>
              <a:buNone/>
              <a:defRPr sz="1333" cap="all">
                <a:solidFill>
                  <a:schemeClr val="bg1"/>
                </a:solidFill>
                <a:latin typeface=""/>
              </a:defRPr>
            </a:lvl4pPr>
            <a:lvl5pPr marL="2438339" indent="0">
              <a:buFontTx/>
              <a:buNone/>
              <a:defRPr sz="1333" cap="all">
                <a:solidFill>
                  <a:schemeClr val="bg1"/>
                </a:solidFill>
                <a:latin typeface=""/>
              </a:defRPr>
            </a:lvl5pPr>
          </a:lstStyle>
          <a:p>
            <a:pPr lvl="0"/>
            <a:r>
              <a:rPr lang="en-US" dirty="0"/>
              <a:t>SUBTITLE   |   MONTH 16, 2019</a:t>
            </a:r>
          </a:p>
        </p:txBody>
      </p:sp>
      <p:sp>
        <p:nvSpPr>
          <p:cNvPr id="14" name="Content Placeholder 13"/>
          <p:cNvSpPr>
            <a:spLocks noGrp="1"/>
          </p:cNvSpPr>
          <p:nvPr>
            <p:ph sz="quarter" idx="13" hasCustomPrompt="1"/>
          </p:nvPr>
        </p:nvSpPr>
        <p:spPr>
          <a:xfrm>
            <a:off x="2811643" y="1828783"/>
            <a:ext cx="6580716" cy="1219200"/>
          </a:xfrm>
        </p:spPr>
        <p:txBody>
          <a:bodyPr>
            <a:noAutofit/>
          </a:bodyPr>
          <a:lstStyle>
            <a:lvl1pPr marL="0" indent="0" algn="ctr">
              <a:buFontTx/>
              <a:buNone/>
              <a:defRPr sz="12000" b="1" i="0" cap="all">
                <a:solidFill>
                  <a:schemeClr val="bg1"/>
                </a:solidFill>
                <a:latin typeface=""/>
              </a:defRPr>
            </a:lvl1pPr>
          </a:lstStyle>
          <a:p>
            <a:pPr lvl="0"/>
            <a:r>
              <a:rPr lang="en-US" dirty="0"/>
              <a:t>ACTION</a:t>
            </a:r>
          </a:p>
        </p:txBody>
      </p:sp>
    </p:spTree>
    <p:extLst>
      <p:ext uri="{BB962C8B-B14F-4D97-AF65-F5344CB8AC3E}">
        <p14:creationId xmlns:p14="http://schemas.microsoft.com/office/powerpoint/2010/main" val="273521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51F2-A49C-4B0D-9506-64FEE7060A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E27217-481E-4393-A566-0703C66073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C2D30-EE36-475A-AD70-5ECDBF7D682C}"/>
              </a:ext>
            </a:extLst>
          </p:cNvPr>
          <p:cNvSpPr>
            <a:spLocks noGrp="1"/>
          </p:cNvSpPr>
          <p:nvPr>
            <p:ph type="dt" sz="half" idx="10"/>
          </p:nvPr>
        </p:nvSpPr>
        <p:spPr/>
        <p:txBody>
          <a:bodyPr/>
          <a:lstStyle/>
          <a:p>
            <a:fld id="{737DC9C4-AB8E-4DC5-94D5-D229DB5166DE}" type="datetimeFigureOut">
              <a:rPr lang="en-US" smtClean="0"/>
              <a:t>3/23/2020</a:t>
            </a:fld>
            <a:endParaRPr lang="en-US"/>
          </a:p>
        </p:txBody>
      </p:sp>
      <p:sp>
        <p:nvSpPr>
          <p:cNvPr id="5" name="Footer Placeholder 4">
            <a:extLst>
              <a:ext uri="{FF2B5EF4-FFF2-40B4-BE49-F238E27FC236}">
                <a16:creationId xmlns:a16="http://schemas.microsoft.com/office/drawing/2014/main" id="{3CA5875E-9868-4855-8E9E-37A0AE4C66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286B4-AE47-4B3F-88B0-4EE0DDC6DA13}"/>
              </a:ext>
            </a:extLst>
          </p:cNvPr>
          <p:cNvSpPr>
            <a:spLocks noGrp="1"/>
          </p:cNvSpPr>
          <p:nvPr>
            <p:ph type="sldNum" sz="quarter" idx="12"/>
          </p:nvPr>
        </p:nvSpPr>
        <p:spPr/>
        <p:txBody>
          <a:bodyPr/>
          <a:lstStyle/>
          <a:p>
            <a:fld id="{55C1AF0D-0374-45A4-BBAA-06283E4B3327}" type="slidenum">
              <a:rPr lang="en-US" smtClean="0"/>
              <a:t>‹#›</a:t>
            </a:fld>
            <a:endParaRPr lang="en-US"/>
          </a:p>
        </p:txBody>
      </p:sp>
    </p:spTree>
    <p:extLst>
      <p:ext uri="{BB962C8B-B14F-4D97-AF65-F5344CB8AC3E}">
        <p14:creationId xmlns:p14="http://schemas.microsoft.com/office/powerpoint/2010/main" val="4242694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l="512" r="837" b="69573"/>
          <a:stretch/>
        </p:blipFill>
        <p:spPr>
          <a:xfrm>
            <a:off x="-1" y="4756317"/>
            <a:ext cx="12192001" cy="2111092"/>
          </a:xfrm>
          <a:prstGeom prst="rect">
            <a:avLst/>
          </a:prstGeom>
        </p:spPr>
      </p:pic>
      <p:pic>
        <p:nvPicPr>
          <p:cNvPr id="14" name="Picture 13">
            <a:extLst>
              <a:ext uri="{FF2B5EF4-FFF2-40B4-BE49-F238E27FC236}">
                <a16:creationId xmlns:a16="http://schemas.microsoft.com/office/drawing/2014/main" id="{086BA94A-178F-8F4E-813C-212A6BDFDDDA}"/>
              </a:ext>
            </a:extLst>
          </p:cNvPr>
          <p:cNvPicPr>
            <a:picLocks noChangeAspect="1"/>
          </p:cNvPicPr>
          <p:nvPr userDrawn="1"/>
        </p:nvPicPr>
        <p:blipFill>
          <a:blip r:embed="rId3"/>
          <a:stretch>
            <a:fillRect/>
          </a:stretch>
        </p:blipFill>
        <p:spPr>
          <a:xfrm>
            <a:off x="-22403" y="6108380"/>
            <a:ext cx="12214404" cy="795209"/>
          </a:xfrm>
          <a:prstGeom prst="rect">
            <a:avLst/>
          </a:prstGeom>
        </p:spPr>
      </p:pic>
      <p:sp>
        <p:nvSpPr>
          <p:cNvPr id="11" name="Rectangle 10"/>
          <p:cNvSpPr/>
          <p:nvPr userDrawn="1"/>
        </p:nvSpPr>
        <p:spPr>
          <a:xfrm>
            <a:off x="6927441" y="2238965"/>
            <a:ext cx="5286963" cy="3490148"/>
          </a:xfrm>
          <a:prstGeom prst="rect">
            <a:avLst/>
          </a:prstGeom>
          <a:solidFill>
            <a:srgbClr val="B5D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3" name="Picture 12" descr="Quote_graphic.png"/>
          <p:cNvPicPr>
            <a:picLocks noChangeAspect="1"/>
          </p:cNvPicPr>
          <p:nvPr userDrawn="1"/>
        </p:nvPicPr>
        <p:blipFill rotWithShape="1">
          <a:blip r:embed="rId4">
            <a:extLst>
              <a:ext uri="{28A0092B-C50C-407E-A947-70E740481C1C}">
                <a14:useLocalDpi xmlns:a14="http://schemas.microsoft.com/office/drawing/2010/main" val="0"/>
              </a:ext>
            </a:extLst>
          </a:blip>
          <a:srcRect r="50000"/>
          <a:stretch/>
        </p:blipFill>
        <p:spPr>
          <a:xfrm>
            <a:off x="10157700" y="993422"/>
            <a:ext cx="1787827" cy="2032003"/>
          </a:xfrm>
          <a:prstGeom prst="rect">
            <a:avLst/>
          </a:prstGeom>
        </p:spPr>
      </p:pic>
      <p:sp>
        <p:nvSpPr>
          <p:cNvPr id="2" name="Title 1"/>
          <p:cNvSpPr>
            <a:spLocks noGrp="1"/>
          </p:cNvSpPr>
          <p:nvPr>
            <p:ph type="title"/>
          </p:nvPr>
        </p:nvSpPr>
        <p:spPr>
          <a:xfrm>
            <a:off x="609600" y="564444"/>
            <a:ext cx="5384800" cy="1442173"/>
          </a:xfrm>
          <a:prstGeom prst="rect">
            <a:avLst/>
          </a:prstGeom>
        </p:spPr>
        <p:txBody>
          <a:bodyPr anchor="b" anchorCtr="0">
            <a:normAutofit/>
          </a:bodyPr>
          <a:lstStyle>
            <a:lvl1pPr algn="l">
              <a:defRPr sz="3200" b="1" i="0" cap="all">
                <a:solidFill>
                  <a:srgbClr val="005293"/>
                </a:solidFill>
                <a:latin typeface="Arial"/>
              </a:defRPr>
            </a:lvl1pPr>
          </a:lstStyle>
          <a:p>
            <a:r>
              <a:rPr lang="en-US"/>
              <a:t>Click to edit Master title style</a:t>
            </a:r>
            <a:endParaRPr lang="en-US" dirty="0"/>
          </a:p>
        </p:txBody>
      </p:sp>
      <p:sp>
        <p:nvSpPr>
          <p:cNvPr id="7" name="Content Placeholder 2"/>
          <p:cNvSpPr>
            <a:spLocks noGrp="1"/>
          </p:cNvSpPr>
          <p:nvPr>
            <p:ph sz="half" idx="1" hasCustomPrompt="1"/>
          </p:nvPr>
        </p:nvSpPr>
        <p:spPr>
          <a:xfrm>
            <a:off x="609600" y="2006618"/>
            <a:ext cx="5384800" cy="883341"/>
          </a:xfrm>
        </p:spPr>
        <p:txBody>
          <a:bodyPr/>
          <a:lstStyle>
            <a:lvl1pPr marL="0" marR="0" indent="0" algn="l" defTabSz="609585" rtl="0" eaLnBrk="1" fontAlgn="auto" latinLnBrk="0" hangingPunct="1">
              <a:lnSpc>
                <a:spcPct val="100000"/>
              </a:lnSpc>
              <a:spcBef>
                <a:spcPct val="20000"/>
              </a:spcBef>
              <a:spcAft>
                <a:spcPts val="0"/>
              </a:spcAft>
              <a:buClrTx/>
              <a:buSzTx/>
              <a:buFontTx/>
              <a:buNone/>
              <a:tabLst/>
              <a:defRPr sz="1867" baseline="0">
                <a:solidFill>
                  <a:srgbClr val="005293"/>
                </a:solidFill>
                <a:latin typeface=""/>
              </a:defRPr>
            </a:lvl1pPr>
            <a:lvl2pPr marL="0" indent="0">
              <a:buFontTx/>
              <a:buNone/>
              <a:defRPr sz="1867" b="1" i="0" cap="all">
                <a:latin typeface="Calibri"/>
              </a:defRPr>
            </a:lvl2pPr>
            <a:lvl3pPr marL="0" marR="0" indent="0" algn="l" defTabSz="609585" rtl="0" eaLnBrk="1" fontAlgn="auto" latinLnBrk="0" hangingPunct="1">
              <a:lnSpc>
                <a:spcPct val="100000"/>
              </a:lnSpc>
              <a:spcBef>
                <a:spcPts val="0"/>
              </a:spcBef>
              <a:spcAft>
                <a:spcPts val="0"/>
              </a:spcAft>
              <a:buClrTx/>
              <a:buSzTx/>
              <a:buFontTx/>
              <a:buNone/>
              <a:tabLst/>
              <a:defRPr sz="1333" kern="1200" spc="0" baseline="0">
                <a:latin typeface=""/>
              </a:defRPr>
            </a:lvl3pPr>
            <a:lvl4pPr marL="0" marR="0" indent="0" algn="l" defTabSz="609585" rtl="0" eaLnBrk="1" fontAlgn="auto" latinLnBrk="0" hangingPunct="1">
              <a:lnSpc>
                <a:spcPct val="100000"/>
              </a:lnSpc>
              <a:spcBef>
                <a:spcPts val="0"/>
              </a:spcBef>
              <a:spcAft>
                <a:spcPts val="0"/>
              </a:spcAft>
              <a:buClrTx/>
              <a:buSzTx/>
              <a:buFont typeface="Arial"/>
              <a:buNone/>
              <a:tabLst/>
              <a:defRPr sz="1333" b="1" i="0" spc="0" baseline="0"/>
            </a:lvl4pPr>
            <a:lvl5pPr>
              <a:defRPr sz="2400"/>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ct val="20000"/>
              </a:spcBef>
              <a:spcAft>
                <a:spcPts val="0"/>
              </a:spcAft>
              <a:buClrTx/>
              <a:buSzTx/>
              <a:buFontTx/>
              <a:buNone/>
              <a:tabLst/>
              <a:defRPr/>
            </a:pPr>
            <a:r>
              <a:rPr lang="en-US" dirty="0"/>
              <a:t>Click to edit Master text styles – click to edit Master text styles, this is a subhead.</a:t>
            </a:r>
          </a:p>
          <a:p>
            <a:pPr lvl="3"/>
            <a:endParaRPr lang="en-US" dirty="0"/>
          </a:p>
        </p:txBody>
      </p:sp>
      <p:sp>
        <p:nvSpPr>
          <p:cNvPr id="18" name="Text Placeholder 17"/>
          <p:cNvSpPr>
            <a:spLocks noGrp="1"/>
          </p:cNvSpPr>
          <p:nvPr>
            <p:ph type="body" sz="quarter" idx="12" hasCustomPrompt="1"/>
          </p:nvPr>
        </p:nvSpPr>
        <p:spPr>
          <a:xfrm>
            <a:off x="609600" y="3312585"/>
            <a:ext cx="5384800" cy="1443732"/>
          </a:xfrm>
        </p:spPr>
        <p:txBody>
          <a:bodyPr>
            <a:normAutofit/>
          </a:bodyPr>
          <a:lstStyle>
            <a:lvl1pPr marL="0" marR="0" indent="0" algn="l" defTabSz="609585" rtl="0" eaLnBrk="1" fontAlgn="auto" latinLnBrk="0" hangingPunct="1">
              <a:lnSpc>
                <a:spcPct val="100000"/>
              </a:lnSpc>
              <a:spcBef>
                <a:spcPts val="0"/>
              </a:spcBef>
              <a:spcAft>
                <a:spcPts val="0"/>
              </a:spcAft>
              <a:buClrTx/>
              <a:buSzTx/>
              <a:buFontTx/>
              <a:buNone/>
              <a:tabLst/>
              <a:defRPr sz="1333" baseline="0">
                <a:latin typeface="Arial"/>
              </a:defRPr>
            </a:lvl1pPr>
          </a:lstStyle>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lang="en-US" dirty="0"/>
              <a:t>Paragraph text goes here. Paragraph text goes here. I can’t figure out how to make the bullet go away?</a:t>
            </a:r>
          </a:p>
          <a:p>
            <a:pPr lvl="0"/>
            <a:endParaRPr lang="en-US" dirty="0"/>
          </a:p>
          <a:p>
            <a:pPr lvl="0"/>
            <a:endParaRPr lang="en-US" dirty="0"/>
          </a:p>
        </p:txBody>
      </p:sp>
      <p:sp>
        <p:nvSpPr>
          <p:cNvPr id="4" name="Text Placeholder 3"/>
          <p:cNvSpPr>
            <a:spLocks noGrp="1"/>
          </p:cNvSpPr>
          <p:nvPr>
            <p:ph type="body" sz="quarter" idx="13" hasCustomPrompt="1"/>
          </p:nvPr>
        </p:nvSpPr>
        <p:spPr>
          <a:xfrm>
            <a:off x="609600" y="5052202"/>
            <a:ext cx="5384093" cy="1128041"/>
          </a:xfrm>
        </p:spPr>
        <p:txBody>
          <a:bodyPr>
            <a:normAutofit/>
          </a:bodyPr>
          <a:lstStyle>
            <a:lvl1pPr marL="457189" marR="0" indent="-457189" algn="l" defTabSz="609585" rtl="0" eaLnBrk="1" fontAlgn="auto" latinLnBrk="0" hangingPunct="1">
              <a:lnSpc>
                <a:spcPct val="100000"/>
              </a:lnSpc>
              <a:spcBef>
                <a:spcPct val="20000"/>
              </a:spcBef>
              <a:spcAft>
                <a:spcPts val="0"/>
              </a:spcAft>
              <a:buClrTx/>
              <a:buSzTx/>
              <a:buFont typeface="Arial"/>
              <a:buChar char="•"/>
              <a:tabLst/>
              <a:defRPr sz="1333" b="1" i="0"/>
            </a:lvl1pPr>
          </a:lstStyle>
          <a:p>
            <a:pPr lvl="0"/>
            <a:r>
              <a:rPr lang="en-US" dirty="0"/>
              <a:t>Bullet point goes here.</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lang="en-US" dirty="0"/>
              <a:t>Another bullet point goes here.</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lang="en-US" dirty="0"/>
              <a:t>Bullet point goes here.</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lang="en-US" dirty="0"/>
              <a:t>Another bullet point goes here.</a:t>
            </a:r>
          </a:p>
          <a:p>
            <a:pPr lvl="0"/>
            <a:endParaRPr lang="en-US" dirty="0"/>
          </a:p>
        </p:txBody>
      </p:sp>
      <p:sp>
        <p:nvSpPr>
          <p:cNvPr id="10" name="Text Placeholder 9"/>
          <p:cNvSpPr>
            <a:spLocks noGrp="1"/>
          </p:cNvSpPr>
          <p:nvPr>
            <p:ph type="body" sz="quarter" idx="14" hasCustomPrompt="1"/>
          </p:nvPr>
        </p:nvSpPr>
        <p:spPr>
          <a:xfrm>
            <a:off x="7495117" y="2789767"/>
            <a:ext cx="3579283" cy="1743429"/>
          </a:xfrm>
        </p:spPr>
        <p:txBody>
          <a:bodyPr>
            <a:normAutofit/>
          </a:bodyPr>
          <a:lstStyle>
            <a:lvl1pPr marL="0" marR="0" indent="0" algn="l" defTabSz="609585" rtl="0" eaLnBrk="1" fontAlgn="auto" latinLnBrk="0" hangingPunct="1">
              <a:lnSpc>
                <a:spcPct val="150000"/>
              </a:lnSpc>
              <a:spcBef>
                <a:spcPct val="20000"/>
              </a:spcBef>
              <a:spcAft>
                <a:spcPts val="0"/>
              </a:spcAft>
              <a:buClrTx/>
              <a:buSzTx/>
              <a:buFontTx/>
              <a:buNone/>
              <a:tabLst/>
              <a:defRPr sz="1333" cap="all" baseline="0">
                <a:solidFill>
                  <a:schemeClr val="bg1"/>
                </a:solidFill>
                <a:latin typeface=""/>
              </a:defRPr>
            </a:lvl1pPr>
          </a:lstStyle>
          <a:p>
            <a:pPr lvl="0"/>
            <a:r>
              <a:rPr lang="en-US" dirty="0"/>
              <a:t>Here is how you treat quote, and callouts. Another Line. Here is how you treat quote, and callouts. Here is how you treat quote, and callouts.</a:t>
            </a:r>
          </a:p>
          <a:p>
            <a:pPr marL="0" marR="0" lvl="0" indent="0" algn="l" defTabSz="609585" rtl="0" eaLnBrk="1" fontAlgn="auto" latinLnBrk="0" hangingPunct="1">
              <a:lnSpc>
                <a:spcPct val="100000"/>
              </a:lnSpc>
              <a:spcBef>
                <a:spcPct val="20000"/>
              </a:spcBef>
              <a:spcAft>
                <a:spcPts val="0"/>
              </a:spcAft>
              <a:buClrTx/>
              <a:buSzTx/>
              <a:buFontTx/>
              <a:buNone/>
              <a:tabLst/>
              <a:defRPr/>
            </a:pPr>
            <a:endParaRPr lang="en-US" dirty="0"/>
          </a:p>
          <a:p>
            <a:pPr marL="0" marR="0" lvl="0" indent="0" algn="l" defTabSz="609585" rtl="0" eaLnBrk="1" fontAlgn="auto" latinLnBrk="0" hangingPunct="1">
              <a:lnSpc>
                <a:spcPct val="100000"/>
              </a:lnSpc>
              <a:spcBef>
                <a:spcPct val="20000"/>
              </a:spcBef>
              <a:spcAft>
                <a:spcPts val="0"/>
              </a:spcAft>
              <a:buClrTx/>
              <a:buSzTx/>
              <a:buFontTx/>
              <a:buNone/>
              <a:tabLst/>
              <a:defRPr/>
            </a:pPr>
            <a:endParaRPr lang="en-US" dirty="0"/>
          </a:p>
          <a:p>
            <a:pPr lvl="0"/>
            <a:endParaRPr lang="en-US" dirty="0"/>
          </a:p>
        </p:txBody>
      </p:sp>
      <p:sp>
        <p:nvSpPr>
          <p:cNvPr id="12" name="Text Placeholder 11"/>
          <p:cNvSpPr>
            <a:spLocks noGrp="1"/>
          </p:cNvSpPr>
          <p:nvPr>
            <p:ph type="body" sz="quarter" idx="15" hasCustomPrompt="1"/>
          </p:nvPr>
        </p:nvSpPr>
        <p:spPr>
          <a:xfrm>
            <a:off x="7495117" y="4550835"/>
            <a:ext cx="3579283" cy="630765"/>
          </a:xfrm>
        </p:spPr>
        <p:txBody>
          <a:bodyPr>
            <a:normAutofit/>
          </a:bodyPr>
          <a:lstStyle>
            <a:lvl1pPr marL="0" indent="0">
              <a:buFontTx/>
              <a:buNone/>
              <a:defRPr sz="1067" b="1" i="0" cap="all" baseline="0">
                <a:solidFill>
                  <a:srgbClr val="005293"/>
                </a:solidFill>
              </a:defRPr>
            </a:lvl1pPr>
          </a:lstStyle>
          <a:p>
            <a:pPr lvl="0"/>
            <a:r>
              <a:rPr lang="en-US" dirty="0"/>
              <a:t>– Credit to the author</a:t>
            </a:r>
          </a:p>
        </p:txBody>
      </p:sp>
      <p:sp>
        <p:nvSpPr>
          <p:cNvPr id="15" name="Text Placeholder 14"/>
          <p:cNvSpPr>
            <a:spLocks noGrp="1"/>
          </p:cNvSpPr>
          <p:nvPr>
            <p:ph type="body" sz="quarter" idx="16" hasCustomPrompt="1"/>
          </p:nvPr>
        </p:nvSpPr>
        <p:spPr>
          <a:xfrm>
            <a:off x="609601" y="2972676"/>
            <a:ext cx="3602567" cy="360539"/>
          </a:xfrm>
        </p:spPr>
        <p:txBody>
          <a:bodyPr>
            <a:normAutofit/>
          </a:bodyPr>
          <a:lstStyle>
            <a:lvl1pPr marL="0" indent="0">
              <a:buFontTx/>
              <a:buNone/>
              <a:defRPr sz="1867" b="1" i="0" cap="all" baseline="0"/>
            </a:lvl1pPr>
          </a:lstStyle>
          <a:p>
            <a:pPr lvl="0"/>
            <a:r>
              <a:rPr lang="en-US" dirty="0"/>
              <a:t>Subtitle would be here</a:t>
            </a:r>
          </a:p>
        </p:txBody>
      </p:sp>
    </p:spTree>
    <p:extLst>
      <p:ext uri="{BB962C8B-B14F-4D97-AF65-F5344CB8AC3E}">
        <p14:creationId xmlns:p14="http://schemas.microsoft.com/office/powerpoint/2010/main" val="906554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512" r="837" b="61585"/>
          <a:stretch/>
        </p:blipFill>
        <p:spPr>
          <a:xfrm>
            <a:off x="-1" y="4192688"/>
            <a:ext cx="12192001" cy="2665313"/>
          </a:xfrm>
          <a:prstGeom prst="rect">
            <a:avLst/>
          </a:prstGeom>
        </p:spPr>
      </p:pic>
      <p:pic>
        <p:nvPicPr>
          <p:cNvPr id="11" name="Picture 10">
            <a:extLst>
              <a:ext uri="{FF2B5EF4-FFF2-40B4-BE49-F238E27FC236}">
                <a16:creationId xmlns:a16="http://schemas.microsoft.com/office/drawing/2014/main" id="{8E8CD419-39E1-074A-9F86-080C288CD879}"/>
              </a:ext>
            </a:extLst>
          </p:cNvPr>
          <p:cNvPicPr>
            <a:picLocks noChangeAspect="1"/>
          </p:cNvPicPr>
          <p:nvPr userDrawn="1"/>
        </p:nvPicPr>
        <p:blipFill>
          <a:blip r:embed="rId3"/>
          <a:stretch>
            <a:fillRect/>
          </a:stretch>
        </p:blipFill>
        <p:spPr>
          <a:xfrm>
            <a:off x="-22403" y="6092449"/>
            <a:ext cx="12214404" cy="795209"/>
          </a:xfrm>
          <a:prstGeom prst="rect">
            <a:avLst/>
          </a:prstGeom>
        </p:spPr>
      </p:pic>
      <p:sp>
        <p:nvSpPr>
          <p:cNvPr id="4" name="Text Placeholder 4"/>
          <p:cNvSpPr>
            <a:spLocks noGrp="1"/>
          </p:cNvSpPr>
          <p:nvPr>
            <p:ph type="body" sz="quarter" idx="11" hasCustomPrompt="1"/>
          </p:nvPr>
        </p:nvSpPr>
        <p:spPr>
          <a:xfrm>
            <a:off x="1140892" y="3319609"/>
            <a:ext cx="8262765" cy="620184"/>
          </a:xfrm>
        </p:spPr>
        <p:txBody>
          <a:bodyPr>
            <a:noAutofit/>
          </a:bodyPr>
          <a:lstStyle>
            <a:lvl1pPr marL="0" indent="0" algn="r">
              <a:buFontTx/>
              <a:buNone/>
              <a:defRPr sz="3200" cap="all">
                <a:solidFill>
                  <a:schemeClr val="bg1">
                    <a:lumMod val="65000"/>
                  </a:schemeClr>
                </a:solidFill>
                <a:latin typeface=""/>
              </a:defRPr>
            </a:lvl1pPr>
          </a:lstStyle>
          <a:p>
            <a:pPr lvl="0"/>
            <a:r>
              <a:rPr lang="en-US" dirty="0"/>
              <a:t>For our state</a:t>
            </a:r>
          </a:p>
        </p:txBody>
      </p:sp>
      <p:sp>
        <p:nvSpPr>
          <p:cNvPr id="5" name="Text Placeholder 4"/>
          <p:cNvSpPr>
            <a:spLocks noGrp="1"/>
          </p:cNvSpPr>
          <p:nvPr>
            <p:ph type="body" sz="quarter" idx="10" hasCustomPrompt="1"/>
          </p:nvPr>
        </p:nvSpPr>
        <p:spPr>
          <a:xfrm>
            <a:off x="2427111" y="1208599"/>
            <a:ext cx="8929512" cy="620184"/>
          </a:xfrm>
        </p:spPr>
        <p:txBody>
          <a:bodyPr>
            <a:noAutofit/>
          </a:bodyPr>
          <a:lstStyle>
            <a:lvl1pPr marL="0" indent="0" algn="l">
              <a:buFontTx/>
              <a:buNone/>
              <a:defRPr sz="3200" cap="all">
                <a:solidFill>
                  <a:schemeClr val="bg1">
                    <a:lumMod val="65000"/>
                  </a:schemeClr>
                </a:solidFill>
                <a:latin typeface=""/>
              </a:defRPr>
            </a:lvl1pPr>
          </a:lstStyle>
          <a:p>
            <a:pPr lvl="0"/>
            <a:r>
              <a:rPr lang="en-US" dirty="0"/>
              <a:t>A CALL TO </a:t>
            </a:r>
          </a:p>
        </p:txBody>
      </p:sp>
      <p:sp>
        <p:nvSpPr>
          <p:cNvPr id="6" name="Content Placeholder 13"/>
          <p:cNvSpPr>
            <a:spLocks noGrp="1"/>
          </p:cNvSpPr>
          <p:nvPr>
            <p:ph sz="quarter" idx="13" hasCustomPrompt="1"/>
          </p:nvPr>
        </p:nvSpPr>
        <p:spPr>
          <a:xfrm>
            <a:off x="1140892" y="1546549"/>
            <a:ext cx="10215731" cy="1219200"/>
          </a:xfrm>
        </p:spPr>
        <p:txBody>
          <a:bodyPr>
            <a:noAutofit/>
          </a:bodyPr>
          <a:lstStyle>
            <a:lvl1pPr marL="0" indent="0" algn="l">
              <a:buFontTx/>
              <a:buNone/>
              <a:defRPr sz="12000" b="1" i="0" cap="all">
                <a:solidFill>
                  <a:srgbClr val="B5D333"/>
                </a:solidFill>
                <a:latin typeface=""/>
              </a:defRPr>
            </a:lvl1pPr>
          </a:lstStyle>
          <a:p>
            <a:pPr lvl="0"/>
            <a:r>
              <a:rPr lang="en-US" dirty="0"/>
              <a:t>ACTION</a:t>
            </a:r>
          </a:p>
        </p:txBody>
      </p:sp>
      <p:sp>
        <p:nvSpPr>
          <p:cNvPr id="8" name="Content Placeholder 2"/>
          <p:cNvSpPr>
            <a:spLocks noGrp="1"/>
          </p:cNvSpPr>
          <p:nvPr>
            <p:ph sz="half" idx="1" hasCustomPrompt="1"/>
          </p:nvPr>
        </p:nvSpPr>
        <p:spPr>
          <a:xfrm>
            <a:off x="1128885" y="4873996"/>
            <a:ext cx="5384800" cy="883341"/>
          </a:xfrm>
        </p:spPr>
        <p:txBody>
          <a:bodyPr/>
          <a:lstStyle>
            <a:lvl1pPr marL="0" marR="0" indent="0" algn="l" defTabSz="609585" rtl="0" eaLnBrk="1" fontAlgn="auto" latinLnBrk="0" hangingPunct="1">
              <a:lnSpc>
                <a:spcPct val="100000"/>
              </a:lnSpc>
              <a:spcBef>
                <a:spcPct val="20000"/>
              </a:spcBef>
              <a:spcAft>
                <a:spcPts val="0"/>
              </a:spcAft>
              <a:buClrTx/>
              <a:buSzTx/>
              <a:buFontTx/>
              <a:buNone/>
              <a:tabLst/>
              <a:defRPr sz="1867" b="0" i="1" baseline="0">
                <a:solidFill>
                  <a:srgbClr val="005293"/>
                </a:solidFill>
                <a:latin typeface=""/>
              </a:defRPr>
            </a:lvl1pPr>
            <a:lvl2pPr marL="0" indent="0">
              <a:buFontTx/>
              <a:buNone/>
              <a:defRPr sz="1867" b="1" i="0" cap="all">
                <a:latin typeface="Calibri"/>
              </a:defRPr>
            </a:lvl2pPr>
            <a:lvl3pPr marL="0" marR="0" indent="0" algn="l" defTabSz="609585" rtl="0" eaLnBrk="1" fontAlgn="auto" latinLnBrk="0" hangingPunct="1">
              <a:lnSpc>
                <a:spcPct val="100000"/>
              </a:lnSpc>
              <a:spcBef>
                <a:spcPts val="0"/>
              </a:spcBef>
              <a:spcAft>
                <a:spcPts val="0"/>
              </a:spcAft>
              <a:buClrTx/>
              <a:buSzTx/>
              <a:buFontTx/>
              <a:buNone/>
              <a:tabLst/>
              <a:defRPr sz="1333" kern="1200" spc="0" baseline="0">
                <a:latin typeface=""/>
              </a:defRPr>
            </a:lvl3pPr>
            <a:lvl4pPr marL="0" marR="0" indent="0" algn="l" defTabSz="609585" rtl="0" eaLnBrk="1" fontAlgn="auto" latinLnBrk="0" hangingPunct="1">
              <a:lnSpc>
                <a:spcPct val="100000"/>
              </a:lnSpc>
              <a:spcBef>
                <a:spcPts val="0"/>
              </a:spcBef>
              <a:spcAft>
                <a:spcPts val="0"/>
              </a:spcAft>
              <a:buClrTx/>
              <a:buSzTx/>
              <a:buFont typeface="Arial"/>
              <a:buNone/>
              <a:tabLst/>
              <a:defRPr sz="1333" b="0" i="1" spc="0" baseline="0"/>
            </a:lvl4pPr>
            <a:lvl5pPr>
              <a:defRPr sz="2400"/>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ct val="20000"/>
              </a:spcBef>
              <a:spcAft>
                <a:spcPts val="0"/>
              </a:spcAft>
              <a:buClrTx/>
              <a:buSzTx/>
              <a:buFontTx/>
              <a:buNone/>
              <a:tabLst/>
              <a:defRPr/>
            </a:pPr>
            <a:r>
              <a:rPr lang="en-US" dirty="0"/>
              <a:t>Click to edit Master text styles – click to edit Master text styles, this is a subhead.</a:t>
            </a:r>
          </a:p>
          <a:p>
            <a:pPr lvl="3"/>
            <a:endParaRPr lang="en-US" dirty="0"/>
          </a:p>
        </p:txBody>
      </p:sp>
    </p:spTree>
    <p:extLst>
      <p:ext uri="{BB962C8B-B14F-4D97-AF65-F5344CB8AC3E}">
        <p14:creationId xmlns:p14="http://schemas.microsoft.com/office/powerpoint/2010/main" val="814499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8A6BD-2C69-3C43-BF8E-C718E04BD6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7CC00D-9497-EA43-928F-D11C9D567DDE}"/>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070991-7C61-8D49-84C0-8668A7A16298}"/>
              </a:ext>
            </a:extLst>
          </p:cNvPr>
          <p:cNvSpPr>
            <a:spLocks noGrp="1"/>
          </p:cNvSpPr>
          <p:nvPr>
            <p:ph type="dt" sz="half" idx="10"/>
          </p:nvPr>
        </p:nvSpPr>
        <p:spPr/>
        <p:txBody>
          <a:bodyPr/>
          <a:lstStyle/>
          <a:p>
            <a:fld id="{7E74C729-46BD-9B47-8A03-BAC9E3715FE3}" type="datetimeFigureOut">
              <a:rPr lang="en-US" smtClean="0"/>
              <a:t>3/23/2020</a:t>
            </a:fld>
            <a:endParaRPr lang="en-US"/>
          </a:p>
        </p:txBody>
      </p:sp>
      <p:sp>
        <p:nvSpPr>
          <p:cNvPr id="5" name="Footer Placeholder 4">
            <a:extLst>
              <a:ext uri="{FF2B5EF4-FFF2-40B4-BE49-F238E27FC236}">
                <a16:creationId xmlns:a16="http://schemas.microsoft.com/office/drawing/2014/main" id="{6D380B99-BE82-4344-AACB-A71A771B6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EBA7AD-A988-8445-A2AD-90AFE95406DD}"/>
              </a:ext>
            </a:extLst>
          </p:cNvPr>
          <p:cNvSpPr>
            <a:spLocks noGrp="1"/>
          </p:cNvSpPr>
          <p:nvPr>
            <p:ph type="sldNum" sz="quarter" idx="12"/>
          </p:nvPr>
        </p:nvSpPr>
        <p:spPr/>
        <p:txBody>
          <a:bodyPr/>
          <a:lstStyle/>
          <a:p>
            <a:fld id="{99991E26-CC39-6E4C-B75D-0ED13D92AC7E}" type="slidenum">
              <a:rPr lang="en-US" smtClean="0"/>
              <a:t>‹#›</a:t>
            </a:fld>
            <a:endParaRPr lang="en-US"/>
          </a:p>
        </p:txBody>
      </p:sp>
    </p:spTree>
    <p:extLst>
      <p:ext uri="{BB962C8B-B14F-4D97-AF65-F5344CB8AC3E}">
        <p14:creationId xmlns:p14="http://schemas.microsoft.com/office/powerpoint/2010/main" val="1942299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6099528"/>
            <a:ext cx="12192000" cy="781051"/>
          </a:xfrm>
          <a:prstGeom prst="rect">
            <a:avLst/>
          </a:prstGeom>
        </p:spPr>
      </p:pic>
      <p:sp>
        <p:nvSpPr>
          <p:cNvPr id="14" name="Title 1"/>
          <p:cNvSpPr>
            <a:spLocks noGrp="1"/>
          </p:cNvSpPr>
          <p:nvPr>
            <p:ph type="title"/>
          </p:nvPr>
        </p:nvSpPr>
        <p:spPr>
          <a:xfrm>
            <a:off x="609600" y="564444"/>
            <a:ext cx="5384800" cy="1442173"/>
          </a:xfrm>
          <a:prstGeom prst="rect">
            <a:avLst/>
          </a:prstGeom>
        </p:spPr>
        <p:txBody>
          <a:bodyPr anchor="b" anchorCtr="0">
            <a:normAutofit/>
          </a:bodyPr>
          <a:lstStyle>
            <a:lvl1pPr algn="l">
              <a:defRPr sz="3200" b="1" i="0" cap="all">
                <a:solidFill>
                  <a:srgbClr val="005293"/>
                </a:solidFill>
                <a:latin typeface="Arial"/>
              </a:defRPr>
            </a:lvl1pPr>
          </a:lstStyle>
          <a:p>
            <a:r>
              <a:rPr lang="en-US" dirty="0"/>
              <a:t>Click to edit Master title style</a:t>
            </a:r>
          </a:p>
        </p:txBody>
      </p:sp>
      <p:sp>
        <p:nvSpPr>
          <p:cNvPr id="16" name="Content Placeholder 2"/>
          <p:cNvSpPr>
            <a:spLocks noGrp="1"/>
          </p:cNvSpPr>
          <p:nvPr>
            <p:ph sz="half" idx="1" hasCustomPrompt="1"/>
          </p:nvPr>
        </p:nvSpPr>
        <p:spPr>
          <a:xfrm>
            <a:off x="609600" y="2006618"/>
            <a:ext cx="5384800" cy="883341"/>
          </a:xfrm>
        </p:spPr>
        <p:txBody>
          <a:bodyPr/>
          <a:lstStyle>
            <a:lvl1pPr marL="0" marR="0" indent="0" algn="l" defTabSz="609585" rtl="0" eaLnBrk="1" fontAlgn="auto" latinLnBrk="0" hangingPunct="1">
              <a:lnSpc>
                <a:spcPct val="100000"/>
              </a:lnSpc>
              <a:spcBef>
                <a:spcPct val="20000"/>
              </a:spcBef>
              <a:spcAft>
                <a:spcPts val="0"/>
              </a:spcAft>
              <a:buClrTx/>
              <a:buSzTx/>
              <a:buFontTx/>
              <a:buNone/>
              <a:tabLst/>
              <a:defRPr sz="1867" baseline="0">
                <a:solidFill>
                  <a:srgbClr val="005293"/>
                </a:solidFill>
                <a:latin typeface=""/>
              </a:defRPr>
            </a:lvl1pPr>
            <a:lvl2pPr marL="0" indent="0">
              <a:buFontTx/>
              <a:buNone/>
              <a:defRPr sz="1867" b="1" i="0" cap="all">
                <a:latin typeface="Calibri"/>
              </a:defRPr>
            </a:lvl2pPr>
            <a:lvl3pPr marL="0" marR="0" indent="0" algn="l" defTabSz="609585" rtl="0" eaLnBrk="1" fontAlgn="auto" latinLnBrk="0" hangingPunct="1">
              <a:lnSpc>
                <a:spcPct val="100000"/>
              </a:lnSpc>
              <a:spcBef>
                <a:spcPts val="0"/>
              </a:spcBef>
              <a:spcAft>
                <a:spcPts val="0"/>
              </a:spcAft>
              <a:buClrTx/>
              <a:buSzTx/>
              <a:buFontTx/>
              <a:buNone/>
              <a:tabLst/>
              <a:defRPr sz="1333" kern="1200" spc="0" baseline="0">
                <a:latin typeface=""/>
              </a:defRPr>
            </a:lvl3pPr>
            <a:lvl4pPr marL="0" marR="0" indent="0" algn="l" defTabSz="609585" rtl="0" eaLnBrk="1" fontAlgn="auto" latinLnBrk="0" hangingPunct="1">
              <a:lnSpc>
                <a:spcPct val="100000"/>
              </a:lnSpc>
              <a:spcBef>
                <a:spcPts val="0"/>
              </a:spcBef>
              <a:spcAft>
                <a:spcPts val="0"/>
              </a:spcAft>
              <a:buClrTx/>
              <a:buSzTx/>
              <a:buFont typeface="Arial"/>
              <a:buNone/>
              <a:tabLst/>
              <a:defRPr sz="1333" b="1" i="0" spc="0" baseline="0"/>
            </a:lvl4pPr>
            <a:lvl5pPr>
              <a:defRPr sz="2400"/>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ct val="20000"/>
              </a:spcBef>
              <a:spcAft>
                <a:spcPts val="0"/>
              </a:spcAft>
              <a:buClrTx/>
              <a:buSzTx/>
              <a:buFontTx/>
              <a:buNone/>
              <a:tabLst/>
              <a:defRPr/>
            </a:pPr>
            <a:r>
              <a:rPr lang="en-US" dirty="0"/>
              <a:t>Click to edit Master text styles – click to edit Master text styles, this is a subhead.</a:t>
            </a:r>
          </a:p>
          <a:p>
            <a:pPr lvl="3"/>
            <a:endParaRPr lang="en-US" dirty="0"/>
          </a:p>
        </p:txBody>
      </p:sp>
      <p:sp>
        <p:nvSpPr>
          <p:cNvPr id="17" name="Text Placeholder 17"/>
          <p:cNvSpPr>
            <a:spLocks noGrp="1"/>
          </p:cNvSpPr>
          <p:nvPr>
            <p:ph type="body" sz="quarter" idx="12" hasCustomPrompt="1"/>
          </p:nvPr>
        </p:nvSpPr>
        <p:spPr>
          <a:xfrm>
            <a:off x="609600" y="3312585"/>
            <a:ext cx="5384800" cy="1443732"/>
          </a:xfrm>
        </p:spPr>
        <p:txBody>
          <a:bodyPr>
            <a:normAutofit/>
          </a:bodyPr>
          <a:lstStyle>
            <a:lvl1pPr marL="0" marR="0" indent="0" algn="l" defTabSz="609585" rtl="0" eaLnBrk="1" fontAlgn="auto" latinLnBrk="0" hangingPunct="1">
              <a:lnSpc>
                <a:spcPct val="100000"/>
              </a:lnSpc>
              <a:spcBef>
                <a:spcPts val="0"/>
              </a:spcBef>
              <a:spcAft>
                <a:spcPts val="0"/>
              </a:spcAft>
              <a:buClrTx/>
              <a:buSzTx/>
              <a:buFontTx/>
              <a:buNone/>
              <a:tabLst/>
              <a:defRPr sz="1333" baseline="0">
                <a:latin typeface="Arial"/>
              </a:defRPr>
            </a:lvl1pPr>
          </a:lstStyle>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lang="en-US" dirty="0"/>
              <a:t>Paragraph text goes here. Paragraph text goes here. I can’t figure out how to make the bullet go away?</a:t>
            </a:r>
          </a:p>
          <a:p>
            <a:pPr lvl="0"/>
            <a:endParaRPr lang="en-US" dirty="0"/>
          </a:p>
          <a:p>
            <a:pPr lvl="0"/>
            <a:endParaRPr lang="en-US" dirty="0"/>
          </a:p>
        </p:txBody>
      </p:sp>
      <p:sp>
        <p:nvSpPr>
          <p:cNvPr id="19" name="Text Placeholder 14"/>
          <p:cNvSpPr>
            <a:spLocks noGrp="1"/>
          </p:cNvSpPr>
          <p:nvPr>
            <p:ph type="body" sz="quarter" idx="16" hasCustomPrompt="1"/>
          </p:nvPr>
        </p:nvSpPr>
        <p:spPr>
          <a:xfrm>
            <a:off x="609601" y="2972676"/>
            <a:ext cx="3602567" cy="360539"/>
          </a:xfrm>
        </p:spPr>
        <p:txBody>
          <a:bodyPr>
            <a:normAutofit/>
          </a:bodyPr>
          <a:lstStyle>
            <a:lvl1pPr marL="0" indent="0">
              <a:buFontTx/>
              <a:buNone/>
              <a:defRPr sz="1867" b="1" i="0" cap="all" baseline="0"/>
            </a:lvl1pPr>
          </a:lstStyle>
          <a:p>
            <a:pPr lvl="0"/>
            <a:r>
              <a:rPr lang="en-US" dirty="0"/>
              <a:t>Subtitle would be here</a:t>
            </a:r>
          </a:p>
        </p:txBody>
      </p:sp>
    </p:spTree>
    <p:extLst>
      <p:ext uri="{BB962C8B-B14F-4D97-AF65-F5344CB8AC3E}">
        <p14:creationId xmlns:p14="http://schemas.microsoft.com/office/powerpoint/2010/main" val="4047532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16" name="Text Placeholder 15"/>
          <p:cNvSpPr>
            <a:spLocks noGrp="1"/>
          </p:cNvSpPr>
          <p:nvPr>
            <p:ph type="body" sz="quarter" idx="14" hasCustomPrompt="1"/>
          </p:nvPr>
        </p:nvSpPr>
        <p:spPr>
          <a:xfrm>
            <a:off x="2856801" y="3592678"/>
            <a:ext cx="6479823" cy="395111"/>
          </a:xfrm>
        </p:spPr>
        <p:txBody>
          <a:bodyPr>
            <a:normAutofit/>
          </a:bodyPr>
          <a:lstStyle>
            <a:lvl1pPr marL="0" indent="0" algn="ctr">
              <a:buFontTx/>
              <a:buNone/>
              <a:defRPr sz="1867">
                <a:solidFill>
                  <a:schemeClr val="bg1"/>
                </a:solidFill>
                <a:latin typeface=""/>
              </a:defRPr>
            </a:lvl1pPr>
          </a:lstStyle>
          <a:p>
            <a:pPr lvl="0"/>
            <a:r>
              <a:rPr lang="en-US" dirty="0"/>
              <a:t>for</a:t>
            </a:r>
          </a:p>
        </p:txBody>
      </p:sp>
      <p:sp>
        <p:nvSpPr>
          <p:cNvPr id="10" name="Text Placeholder 4"/>
          <p:cNvSpPr>
            <a:spLocks noGrp="1"/>
          </p:cNvSpPr>
          <p:nvPr>
            <p:ph type="body" sz="quarter" idx="11" hasCustomPrompt="1"/>
          </p:nvPr>
        </p:nvSpPr>
        <p:spPr>
          <a:xfrm>
            <a:off x="2607733" y="4075277"/>
            <a:ext cx="6976547" cy="620184"/>
          </a:xfrm>
        </p:spPr>
        <p:txBody>
          <a:bodyPr>
            <a:noAutofit/>
          </a:bodyPr>
          <a:lstStyle>
            <a:lvl1pPr marL="0" indent="0" algn="ctr">
              <a:buFontTx/>
              <a:buNone/>
              <a:defRPr sz="2400" cap="all">
                <a:solidFill>
                  <a:srgbClr val="B5D333"/>
                </a:solidFill>
                <a:latin typeface=""/>
              </a:defRPr>
            </a:lvl1pPr>
          </a:lstStyle>
          <a:p>
            <a:pPr lvl="0"/>
            <a:r>
              <a:rPr lang="en-US" dirty="0"/>
              <a:t>North </a:t>
            </a:r>
            <a:r>
              <a:rPr lang="en-US" dirty="0" err="1"/>
              <a:t>carolina</a:t>
            </a:r>
            <a:endParaRPr lang="en-US" dirty="0"/>
          </a:p>
        </p:txBody>
      </p:sp>
      <p:sp>
        <p:nvSpPr>
          <p:cNvPr id="5" name="Text Placeholder 4"/>
          <p:cNvSpPr>
            <a:spLocks noGrp="1"/>
          </p:cNvSpPr>
          <p:nvPr>
            <p:ph type="body" sz="quarter" idx="10" hasCustomPrompt="1"/>
          </p:nvPr>
        </p:nvSpPr>
        <p:spPr>
          <a:xfrm>
            <a:off x="914400" y="1364545"/>
            <a:ext cx="10363213" cy="620184"/>
          </a:xfrm>
        </p:spPr>
        <p:txBody>
          <a:bodyPr>
            <a:noAutofit/>
          </a:bodyPr>
          <a:lstStyle>
            <a:lvl1pPr marL="0" indent="0" algn="ctr">
              <a:buFontTx/>
              <a:buNone/>
              <a:defRPr sz="3200" cap="all">
                <a:solidFill>
                  <a:srgbClr val="B5D333"/>
                </a:solidFill>
                <a:latin typeface=""/>
              </a:defRPr>
            </a:lvl1pPr>
          </a:lstStyle>
          <a:p>
            <a:pPr lvl="0"/>
            <a:r>
              <a:rPr lang="en-US" dirty="0"/>
              <a:t>A CALL TO </a:t>
            </a:r>
          </a:p>
        </p:txBody>
      </p:sp>
      <p:sp>
        <p:nvSpPr>
          <p:cNvPr id="7" name="Text Placeholder 6"/>
          <p:cNvSpPr>
            <a:spLocks noGrp="1"/>
          </p:cNvSpPr>
          <p:nvPr>
            <p:ph type="body" sz="quarter" idx="12" hasCustomPrompt="1"/>
          </p:nvPr>
        </p:nvSpPr>
        <p:spPr>
          <a:xfrm>
            <a:off x="293507" y="5700890"/>
            <a:ext cx="8151284" cy="666751"/>
          </a:xfrm>
        </p:spPr>
        <p:txBody>
          <a:bodyPr>
            <a:noAutofit/>
          </a:bodyPr>
          <a:lstStyle>
            <a:lvl1pPr marL="0" indent="0">
              <a:buFontTx/>
              <a:buNone/>
              <a:defRPr sz="1333" cap="all" baseline="0">
                <a:solidFill>
                  <a:schemeClr val="bg1"/>
                </a:solidFill>
                <a:latin typeface=""/>
              </a:defRPr>
            </a:lvl1pPr>
            <a:lvl2pPr marL="609585" indent="0">
              <a:buFontTx/>
              <a:buNone/>
              <a:defRPr sz="1333" cap="all">
                <a:solidFill>
                  <a:schemeClr val="bg1"/>
                </a:solidFill>
                <a:latin typeface=""/>
              </a:defRPr>
            </a:lvl2pPr>
            <a:lvl3pPr marL="1219170" indent="0">
              <a:buFontTx/>
              <a:buNone/>
              <a:defRPr sz="1333" cap="all">
                <a:solidFill>
                  <a:schemeClr val="bg1"/>
                </a:solidFill>
                <a:latin typeface=""/>
              </a:defRPr>
            </a:lvl3pPr>
            <a:lvl4pPr marL="1828754" indent="0">
              <a:buFontTx/>
              <a:buNone/>
              <a:defRPr sz="1333" cap="all">
                <a:solidFill>
                  <a:schemeClr val="bg1"/>
                </a:solidFill>
                <a:latin typeface=""/>
              </a:defRPr>
            </a:lvl4pPr>
            <a:lvl5pPr marL="2438339" indent="0">
              <a:buFontTx/>
              <a:buNone/>
              <a:defRPr sz="1333" cap="all">
                <a:solidFill>
                  <a:schemeClr val="bg1"/>
                </a:solidFill>
                <a:latin typeface=""/>
              </a:defRPr>
            </a:lvl5pPr>
          </a:lstStyle>
          <a:p>
            <a:pPr lvl="0"/>
            <a:r>
              <a:rPr lang="en-US" dirty="0"/>
              <a:t>SUBTITLE   |   MONTH 16, 2019</a:t>
            </a:r>
          </a:p>
        </p:txBody>
      </p:sp>
      <p:sp>
        <p:nvSpPr>
          <p:cNvPr id="14" name="Content Placeholder 13"/>
          <p:cNvSpPr>
            <a:spLocks noGrp="1"/>
          </p:cNvSpPr>
          <p:nvPr>
            <p:ph sz="quarter" idx="13" hasCustomPrompt="1"/>
          </p:nvPr>
        </p:nvSpPr>
        <p:spPr>
          <a:xfrm>
            <a:off x="2811643" y="1828783"/>
            <a:ext cx="6580716" cy="1219200"/>
          </a:xfrm>
        </p:spPr>
        <p:txBody>
          <a:bodyPr>
            <a:noAutofit/>
          </a:bodyPr>
          <a:lstStyle>
            <a:lvl1pPr marL="0" indent="0" algn="ctr">
              <a:buFontTx/>
              <a:buNone/>
              <a:defRPr sz="12000" b="1" i="0" cap="all">
                <a:solidFill>
                  <a:schemeClr val="bg1"/>
                </a:solidFill>
                <a:latin typeface=""/>
              </a:defRPr>
            </a:lvl1pPr>
          </a:lstStyle>
          <a:p>
            <a:pPr lvl="0"/>
            <a:r>
              <a:rPr lang="en-US" dirty="0"/>
              <a:t>ACTION</a:t>
            </a:r>
          </a:p>
        </p:txBody>
      </p:sp>
    </p:spTree>
    <p:extLst>
      <p:ext uri="{BB962C8B-B14F-4D97-AF65-F5344CB8AC3E}">
        <p14:creationId xmlns:p14="http://schemas.microsoft.com/office/powerpoint/2010/main" val="2747601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l="512" r="837" b="69573"/>
          <a:stretch/>
        </p:blipFill>
        <p:spPr>
          <a:xfrm>
            <a:off x="-1" y="4756317"/>
            <a:ext cx="12192001" cy="2111092"/>
          </a:xfrm>
          <a:prstGeom prst="rect">
            <a:avLst/>
          </a:prstGeom>
        </p:spPr>
      </p:pic>
      <p:sp>
        <p:nvSpPr>
          <p:cNvPr id="11" name="Rectangle 10"/>
          <p:cNvSpPr/>
          <p:nvPr userDrawn="1"/>
        </p:nvSpPr>
        <p:spPr>
          <a:xfrm>
            <a:off x="6927441" y="2238965"/>
            <a:ext cx="5286963" cy="3490148"/>
          </a:xfrm>
          <a:prstGeom prst="rect">
            <a:avLst/>
          </a:prstGeom>
          <a:solidFill>
            <a:srgbClr val="B5D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3" name="Picture 12" descr="Quote_graphic.png"/>
          <p:cNvPicPr>
            <a:picLocks noChangeAspect="1"/>
          </p:cNvPicPr>
          <p:nvPr userDrawn="1"/>
        </p:nvPicPr>
        <p:blipFill rotWithShape="1">
          <a:blip r:embed="rId3">
            <a:extLst>
              <a:ext uri="{28A0092B-C50C-407E-A947-70E740481C1C}">
                <a14:useLocalDpi xmlns:a14="http://schemas.microsoft.com/office/drawing/2010/main" val="0"/>
              </a:ext>
            </a:extLst>
          </a:blip>
          <a:srcRect r="50000"/>
          <a:stretch/>
        </p:blipFill>
        <p:spPr>
          <a:xfrm>
            <a:off x="10157700" y="993422"/>
            <a:ext cx="1787827" cy="2032003"/>
          </a:xfrm>
          <a:prstGeom prst="rect">
            <a:avLst/>
          </a:prstGeom>
        </p:spPr>
      </p:pic>
      <p:pic>
        <p:nvPicPr>
          <p:cNvPr id="9" name="Picture 8"/>
          <p:cNvPicPr>
            <a:picLocks noChangeAspect="1"/>
          </p:cNvPicPr>
          <p:nvPr userDrawn="1"/>
        </p:nvPicPr>
        <p:blipFill>
          <a:blip r:embed="rId4"/>
          <a:stretch>
            <a:fillRect/>
          </a:stretch>
        </p:blipFill>
        <p:spPr>
          <a:xfrm>
            <a:off x="0" y="6099528"/>
            <a:ext cx="12192000" cy="781051"/>
          </a:xfrm>
          <a:prstGeom prst="rect">
            <a:avLst/>
          </a:prstGeom>
        </p:spPr>
      </p:pic>
      <p:sp>
        <p:nvSpPr>
          <p:cNvPr id="2" name="Title 1"/>
          <p:cNvSpPr>
            <a:spLocks noGrp="1"/>
          </p:cNvSpPr>
          <p:nvPr>
            <p:ph type="title"/>
          </p:nvPr>
        </p:nvSpPr>
        <p:spPr>
          <a:xfrm>
            <a:off x="609600" y="564444"/>
            <a:ext cx="5384800" cy="1442173"/>
          </a:xfrm>
          <a:prstGeom prst="rect">
            <a:avLst/>
          </a:prstGeom>
        </p:spPr>
        <p:txBody>
          <a:bodyPr anchor="b" anchorCtr="0">
            <a:normAutofit/>
          </a:bodyPr>
          <a:lstStyle>
            <a:lvl1pPr algn="l">
              <a:defRPr sz="3200" b="1" i="0" cap="all">
                <a:solidFill>
                  <a:srgbClr val="005293"/>
                </a:solidFill>
                <a:latin typeface="Arial"/>
              </a:defRPr>
            </a:lvl1pPr>
          </a:lstStyle>
          <a:p>
            <a:r>
              <a:rPr lang="en-US"/>
              <a:t>Click to edit Master title style</a:t>
            </a:r>
            <a:endParaRPr lang="en-US" dirty="0"/>
          </a:p>
        </p:txBody>
      </p:sp>
      <p:sp>
        <p:nvSpPr>
          <p:cNvPr id="7" name="Content Placeholder 2"/>
          <p:cNvSpPr>
            <a:spLocks noGrp="1"/>
          </p:cNvSpPr>
          <p:nvPr>
            <p:ph sz="half" idx="1" hasCustomPrompt="1"/>
          </p:nvPr>
        </p:nvSpPr>
        <p:spPr>
          <a:xfrm>
            <a:off x="609600" y="2006618"/>
            <a:ext cx="5384800" cy="883341"/>
          </a:xfrm>
        </p:spPr>
        <p:txBody>
          <a:bodyPr/>
          <a:lstStyle>
            <a:lvl1pPr marL="0" marR="0" indent="0" algn="l" defTabSz="609585" rtl="0" eaLnBrk="1" fontAlgn="auto" latinLnBrk="0" hangingPunct="1">
              <a:lnSpc>
                <a:spcPct val="100000"/>
              </a:lnSpc>
              <a:spcBef>
                <a:spcPct val="20000"/>
              </a:spcBef>
              <a:spcAft>
                <a:spcPts val="0"/>
              </a:spcAft>
              <a:buClrTx/>
              <a:buSzTx/>
              <a:buFontTx/>
              <a:buNone/>
              <a:tabLst/>
              <a:defRPr sz="1867" baseline="0">
                <a:solidFill>
                  <a:srgbClr val="005293"/>
                </a:solidFill>
                <a:latin typeface=""/>
              </a:defRPr>
            </a:lvl1pPr>
            <a:lvl2pPr marL="0" indent="0">
              <a:buFontTx/>
              <a:buNone/>
              <a:defRPr sz="1867" b="1" i="0" cap="all">
                <a:latin typeface="Calibri"/>
              </a:defRPr>
            </a:lvl2pPr>
            <a:lvl3pPr marL="0" marR="0" indent="0" algn="l" defTabSz="609585" rtl="0" eaLnBrk="1" fontAlgn="auto" latinLnBrk="0" hangingPunct="1">
              <a:lnSpc>
                <a:spcPct val="100000"/>
              </a:lnSpc>
              <a:spcBef>
                <a:spcPts val="0"/>
              </a:spcBef>
              <a:spcAft>
                <a:spcPts val="0"/>
              </a:spcAft>
              <a:buClrTx/>
              <a:buSzTx/>
              <a:buFontTx/>
              <a:buNone/>
              <a:tabLst/>
              <a:defRPr sz="1333" kern="1200" spc="0" baseline="0">
                <a:latin typeface=""/>
              </a:defRPr>
            </a:lvl3pPr>
            <a:lvl4pPr marL="0" marR="0" indent="0" algn="l" defTabSz="609585" rtl="0" eaLnBrk="1" fontAlgn="auto" latinLnBrk="0" hangingPunct="1">
              <a:lnSpc>
                <a:spcPct val="100000"/>
              </a:lnSpc>
              <a:spcBef>
                <a:spcPts val="0"/>
              </a:spcBef>
              <a:spcAft>
                <a:spcPts val="0"/>
              </a:spcAft>
              <a:buClrTx/>
              <a:buSzTx/>
              <a:buFont typeface="Arial"/>
              <a:buNone/>
              <a:tabLst/>
              <a:defRPr sz="1333" b="1" i="0" spc="0" baseline="0"/>
            </a:lvl4pPr>
            <a:lvl5pPr>
              <a:defRPr sz="2400"/>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ct val="20000"/>
              </a:spcBef>
              <a:spcAft>
                <a:spcPts val="0"/>
              </a:spcAft>
              <a:buClrTx/>
              <a:buSzTx/>
              <a:buFontTx/>
              <a:buNone/>
              <a:tabLst/>
              <a:defRPr/>
            </a:pPr>
            <a:r>
              <a:rPr lang="en-US" dirty="0"/>
              <a:t>Click to edit Master text styles – click to edit Master text styles, this is a subhead.</a:t>
            </a:r>
          </a:p>
          <a:p>
            <a:pPr lvl="3"/>
            <a:endParaRPr lang="en-US" dirty="0"/>
          </a:p>
        </p:txBody>
      </p:sp>
      <p:sp>
        <p:nvSpPr>
          <p:cNvPr id="18" name="Text Placeholder 17"/>
          <p:cNvSpPr>
            <a:spLocks noGrp="1"/>
          </p:cNvSpPr>
          <p:nvPr>
            <p:ph type="body" sz="quarter" idx="12" hasCustomPrompt="1"/>
          </p:nvPr>
        </p:nvSpPr>
        <p:spPr>
          <a:xfrm>
            <a:off x="609600" y="3312585"/>
            <a:ext cx="5384800" cy="1443732"/>
          </a:xfrm>
        </p:spPr>
        <p:txBody>
          <a:bodyPr>
            <a:normAutofit/>
          </a:bodyPr>
          <a:lstStyle>
            <a:lvl1pPr marL="0" marR="0" indent="0" algn="l" defTabSz="609585" rtl="0" eaLnBrk="1" fontAlgn="auto" latinLnBrk="0" hangingPunct="1">
              <a:lnSpc>
                <a:spcPct val="100000"/>
              </a:lnSpc>
              <a:spcBef>
                <a:spcPts val="0"/>
              </a:spcBef>
              <a:spcAft>
                <a:spcPts val="0"/>
              </a:spcAft>
              <a:buClrTx/>
              <a:buSzTx/>
              <a:buFontTx/>
              <a:buNone/>
              <a:tabLst/>
              <a:defRPr sz="1333" baseline="0">
                <a:latin typeface="Arial"/>
              </a:defRPr>
            </a:lvl1pPr>
          </a:lstStyle>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lang="en-US" dirty="0"/>
              <a:t>Paragraph text goes here. Paragraph text goes here. I can’t figure out how to make the bullet go away?</a:t>
            </a:r>
          </a:p>
          <a:p>
            <a:pPr lvl="0"/>
            <a:endParaRPr lang="en-US" dirty="0"/>
          </a:p>
          <a:p>
            <a:pPr lvl="0"/>
            <a:endParaRPr lang="en-US" dirty="0"/>
          </a:p>
        </p:txBody>
      </p:sp>
      <p:sp>
        <p:nvSpPr>
          <p:cNvPr id="4" name="Text Placeholder 3"/>
          <p:cNvSpPr>
            <a:spLocks noGrp="1"/>
          </p:cNvSpPr>
          <p:nvPr>
            <p:ph type="body" sz="quarter" idx="13" hasCustomPrompt="1"/>
          </p:nvPr>
        </p:nvSpPr>
        <p:spPr>
          <a:xfrm>
            <a:off x="609600" y="5052202"/>
            <a:ext cx="5384093" cy="1128041"/>
          </a:xfrm>
        </p:spPr>
        <p:txBody>
          <a:bodyPr>
            <a:normAutofit/>
          </a:bodyPr>
          <a:lstStyle>
            <a:lvl1pPr marL="457189" marR="0" indent="-457189" algn="l" defTabSz="609585" rtl="0" eaLnBrk="1" fontAlgn="auto" latinLnBrk="0" hangingPunct="1">
              <a:lnSpc>
                <a:spcPct val="100000"/>
              </a:lnSpc>
              <a:spcBef>
                <a:spcPct val="20000"/>
              </a:spcBef>
              <a:spcAft>
                <a:spcPts val="0"/>
              </a:spcAft>
              <a:buClrTx/>
              <a:buSzTx/>
              <a:buFont typeface="Arial"/>
              <a:buChar char="•"/>
              <a:tabLst/>
              <a:defRPr sz="1333" b="1" i="0"/>
            </a:lvl1pPr>
          </a:lstStyle>
          <a:p>
            <a:pPr lvl="0"/>
            <a:r>
              <a:rPr lang="en-US" dirty="0"/>
              <a:t>Bullet point goes here.</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lang="en-US" dirty="0"/>
              <a:t>Another bullet point goes here.</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lang="en-US" dirty="0"/>
              <a:t>Bullet point goes here.</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lang="en-US" dirty="0"/>
              <a:t>Another bullet point goes here.</a:t>
            </a:r>
          </a:p>
          <a:p>
            <a:pPr lvl="0"/>
            <a:endParaRPr lang="en-US" dirty="0"/>
          </a:p>
        </p:txBody>
      </p:sp>
      <p:sp>
        <p:nvSpPr>
          <p:cNvPr id="10" name="Text Placeholder 9"/>
          <p:cNvSpPr>
            <a:spLocks noGrp="1"/>
          </p:cNvSpPr>
          <p:nvPr>
            <p:ph type="body" sz="quarter" idx="14" hasCustomPrompt="1"/>
          </p:nvPr>
        </p:nvSpPr>
        <p:spPr>
          <a:xfrm>
            <a:off x="7495117" y="2789767"/>
            <a:ext cx="3579283" cy="1743429"/>
          </a:xfrm>
        </p:spPr>
        <p:txBody>
          <a:bodyPr>
            <a:normAutofit/>
          </a:bodyPr>
          <a:lstStyle>
            <a:lvl1pPr marL="0" marR="0" indent="0" algn="l" defTabSz="609585" rtl="0" eaLnBrk="1" fontAlgn="auto" latinLnBrk="0" hangingPunct="1">
              <a:lnSpc>
                <a:spcPct val="150000"/>
              </a:lnSpc>
              <a:spcBef>
                <a:spcPct val="20000"/>
              </a:spcBef>
              <a:spcAft>
                <a:spcPts val="0"/>
              </a:spcAft>
              <a:buClrTx/>
              <a:buSzTx/>
              <a:buFontTx/>
              <a:buNone/>
              <a:tabLst/>
              <a:defRPr sz="1333" cap="all" baseline="0">
                <a:solidFill>
                  <a:schemeClr val="bg1"/>
                </a:solidFill>
                <a:latin typeface=""/>
              </a:defRPr>
            </a:lvl1pPr>
          </a:lstStyle>
          <a:p>
            <a:pPr lvl="0"/>
            <a:r>
              <a:rPr lang="en-US" dirty="0"/>
              <a:t>Here is how you treat quote, and callouts. Another Line. Here is how you treat quote, and callouts. Here is how you treat quote, and callouts.</a:t>
            </a:r>
          </a:p>
          <a:p>
            <a:pPr marL="0" marR="0" lvl="0" indent="0" algn="l" defTabSz="609585" rtl="0" eaLnBrk="1" fontAlgn="auto" latinLnBrk="0" hangingPunct="1">
              <a:lnSpc>
                <a:spcPct val="100000"/>
              </a:lnSpc>
              <a:spcBef>
                <a:spcPct val="20000"/>
              </a:spcBef>
              <a:spcAft>
                <a:spcPts val="0"/>
              </a:spcAft>
              <a:buClrTx/>
              <a:buSzTx/>
              <a:buFontTx/>
              <a:buNone/>
              <a:tabLst/>
              <a:defRPr/>
            </a:pPr>
            <a:endParaRPr lang="en-US" dirty="0"/>
          </a:p>
          <a:p>
            <a:pPr marL="0" marR="0" lvl="0" indent="0" algn="l" defTabSz="609585" rtl="0" eaLnBrk="1" fontAlgn="auto" latinLnBrk="0" hangingPunct="1">
              <a:lnSpc>
                <a:spcPct val="100000"/>
              </a:lnSpc>
              <a:spcBef>
                <a:spcPct val="20000"/>
              </a:spcBef>
              <a:spcAft>
                <a:spcPts val="0"/>
              </a:spcAft>
              <a:buClrTx/>
              <a:buSzTx/>
              <a:buFontTx/>
              <a:buNone/>
              <a:tabLst/>
              <a:defRPr/>
            </a:pPr>
            <a:endParaRPr lang="en-US" dirty="0"/>
          </a:p>
          <a:p>
            <a:pPr lvl="0"/>
            <a:endParaRPr lang="en-US" dirty="0"/>
          </a:p>
        </p:txBody>
      </p:sp>
      <p:sp>
        <p:nvSpPr>
          <p:cNvPr id="12" name="Text Placeholder 11"/>
          <p:cNvSpPr>
            <a:spLocks noGrp="1"/>
          </p:cNvSpPr>
          <p:nvPr>
            <p:ph type="body" sz="quarter" idx="15" hasCustomPrompt="1"/>
          </p:nvPr>
        </p:nvSpPr>
        <p:spPr>
          <a:xfrm>
            <a:off x="7495117" y="4550835"/>
            <a:ext cx="3579283" cy="630765"/>
          </a:xfrm>
        </p:spPr>
        <p:txBody>
          <a:bodyPr>
            <a:normAutofit/>
          </a:bodyPr>
          <a:lstStyle>
            <a:lvl1pPr marL="0" indent="0">
              <a:buFontTx/>
              <a:buNone/>
              <a:defRPr sz="1067" b="1" i="0" cap="all" baseline="0">
                <a:solidFill>
                  <a:srgbClr val="005293"/>
                </a:solidFill>
              </a:defRPr>
            </a:lvl1pPr>
          </a:lstStyle>
          <a:p>
            <a:pPr lvl="0"/>
            <a:r>
              <a:rPr lang="en-US" dirty="0"/>
              <a:t>– Credit to the author</a:t>
            </a:r>
          </a:p>
        </p:txBody>
      </p:sp>
      <p:sp>
        <p:nvSpPr>
          <p:cNvPr id="15" name="Text Placeholder 14"/>
          <p:cNvSpPr>
            <a:spLocks noGrp="1"/>
          </p:cNvSpPr>
          <p:nvPr>
            <p:ph type="body" sz="quarter" idx="16" hasCustomPrompt="1"/>
          </p:nvPr>
        </p:nvSpPr>
        <p:spPr>
          <a:xfrm>
            <a:off x="609601" y="2972676"/>
            <a:ext cx="3602567" cy="360539"/>
          </a:xfrm>
        </p:spPr>
        <p:txBody>
          <a:bodyPr>
            <a:normAutofit/>
          </a:bodyPr>
          <a:lstStyle>
            <a:lvl1pPr marL="0" indent="0">
              <a:buFontTx/>
              <a:buNone/>
              <a:defRPr sz="1867" b="1" i="0" cap="all" baseline="0"/>
            </a:lvl1pPr>
          </a:lstStyle>
          <a:p>
            <a:pPr lvl="0"/>
            <a:r>
              <a:rPr lang="en-US" dirty="0"/>
              <a:t>Subtitle would be here</a:t>
            </a:r>
          </a:p>
        </p:txBody>
      </p:sp>
    </p:spTree>
    <p:extLst>
      <p:ext uri="{BB962C8B-B14F-4D97-AF65-F5344CB8AC3E}">
        <p14:creationId xmlns:p14="http://schemas.microsoft.com/office/powerpoint/2010/main" val="710176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512" r="837" b="61585"/>
          <a:stretch/>
        </p:blipFill>
        <p:spPr>
          <a:xfrm>
            <a:off x="-1" y="4192688"/>
            <a:ext cx="12192001" cy="2665313"/>
          </a:xfrm>
          <a:prstGeom prst="rect">
            <a:avLst/>
          </a:prstGeom>
        </p:spPr>
      </p:pic>
      <p:sp>
        <p:nvSpPr>
          <p:cNvPr id="4" name="Text Placeholder 4"/>
          <p:cNvSpPr>
            <a:spLocks noGrp="1"/>
          </p:cNvSpPr>
          <p:nvPr>
            <p:ph type="body" sz="quarter" idx="11" hasCustomPrompt="1"/>
          </p:nvPr>
        </p:nvSpPr>
        <p:spPr>
          <a:xfrm>
            <a:off x="1140892" y="3319609"/>
            <a:ext cx="8262765" cy="620184"/>
          </a:xfrm>
        </p:spPr>
        <p:txBody>
          <a:bodyPr>
            <a:noAutofit/>
          </a:bodyPr>
          <a:lstStyle>
            <a:lvl1pPr marL="0" indent="0" algn="r">
              <a:buFontTx/>
              <a:buNone/>
              <a:defRPr sz="3200" cap="all">
                <a:solidFill>
                  <a:schemeClr val="bg1">
                    <a:lumMod val="65000"/>
                  </a:schemeClr>
                </a:solidFill>
                <a:latin typeface=""/>
              </a:defRPr>
            </a:lvl1pPr>
          </a:lstStyle>
          <a:p>
            <a:pPr lvl="0"/>
            <a:r>
              <a:rPr lang="en-US" dirty="0"/>
              <a:t>For our state</a:t>
            </a:r>
          </a:p>
        </p:txBody>
      </p:sp>
      <p:sp>
        <p:nvSpPr>
          <p:cNvPr id="5" name="Text Placeholder 4"/>
          <p:cNvSpPr>
            <a:spLocks noGrp="1"/>
          </p:cNvSpPr>
          <p:nvPr>
            <p:ph type="body" sz="quarter" idx="10" hasCustomPrompt="1"/>
          </p:nvPr>
        </p:nvSpPr>
        <p:spPr>
          <a:xfrm>
            <a:off x="2427111" y="1208599"/>
            <a:ext cx="8929512" cy="620184"/>
          </a:xfrm>
        </p:spPr>
        <p:txBody>
          <a:bodyPr>
            <a:noAutofit/>
          </a:bodyPr>
          <a:lstStyle>
            <a:lvl1pPr marL="0" indent="0" algn="l">
              <a:buFontTx/>
              <a:buNone/>
              <a:defRPr sz="3200" cap="all">
                <a:solidFill>
                  <a:schemeClr val="bg1">
                    <a:lumMod val="65000"/>
                  </a:schemeClr>
                </a:solidFill>
                <a:latin typeface=""/>
              </a:defRPr>
            </a:lvl1pPr>
          </a:lstStyle>
          <a:p>
            <a:pPr lvl="0"/>
            <a:r>
              <a:rPr lang="en-US" dirty="0"/>
              <a:t>A CALL TO </a:t>
            </a:r>
          </a:p>
        </p:txBody>
      </p:sp>
      <p:sp>
        <p:nvSpPr>
          <p:cNvPr id="6" name="Content Placeholder 13"/>
          <p:cNvSpPr>
            <a:spLocks noGrp="1"/>
          </p:cNvSpPr>
          <p:nvPr>
            <p:ph sz="quarter" idx="13" hasCustomPrompt="1"/>
          </p:nvPr>
        </p:nvSpPr>
        <p:spPr>
          <a:xfrm>
            <a:off x="1140892" y="1546549"/>
            <a:ext cx="10215731" cy="1219200"/>
          </a:xfrm>
        </p:spPr>
        <p:txBody>
          <a:bodyPr>
            <a:noAutofit/>
          </a:bodyPr>
          <a:lstStyle>
            <a:lvl1pPr marL="0" indent="0" algn="l">
              <a:buFontTx/>
              <a:buNone/>
              <a:defRPr sz="12000" b="1" i="0" cap="all">
                <a:solidFill>
                  <a:srgbClr val="B5D333"/>
                </a:solidFill>
                <a:latin typeface=""/>
              </a:defRPr>
            </a:lvl1pPr>
          </a:lstStyle>
          <a:p>
            <a:pPr lvl="0"/>
            <a:r>
              <a:rPr lang="en-US" dirty="0"/>
              <a:t>ACTION</a:t>
            </a:r>
          </a:p>
        </p:txBody>
      </p:sp>
      <p:sp>
        <p:nvSpPr>
          <p:cNvPr id="8" name="Content Placeholder 2"/>
          <p:cNvSpPr>
            <a:spLocks noGrp="1"/>
          </p:cNvSpPr>
          <p:nvPr>
            <p:ph sz="half" idx="1" hasCustomPrompt="1"/>
          </p:nvPr>
        </p:nvSpPr>
        <p:spPr>
          <a:xfrm>
            <a:off x="1128885" y="4873996"/>
            <a:ext cx="5384800" cy="883341"/>
          </a:xfrm>
        </p:spPr>
        <p:txBody>
          <a:bodyPr/>
          <a:lstStyle>
            <a:lvl1pPr marL="0" marR="0" indent="0" algn="l" defTabSz="609585" rtl="0" eaLnBrk="1" fontAlgn="auto" latinLnBrk="0" hangingPunct="1">
              <a:lnSpc>
                <a:spcPct val="100000"/>
              </a:lnSpc>
              <a:spcBef>
                <a:spcPct val="20000"/>
              </a:spcBef>
              <a:spcAft>
                <a:spcPts val="0"/>
              </a:spcAft>
              <a:buClrTx/>
              <a:buSzTx/>
              <a:buFontTx/>
              <a:buNone/>
              <a:tabLst/>
              <a:defRPr sz="1867" b="0" i="1" baseline="0">
                <a:solidFill>
                  <a:srgbClr val="005293"/>
                </a:solidFill>
                <a:latin typeface=""/>
              </a:defRPr>
            </a:lvl1pPr>
            <a:lvl2pPr marL="0" indent="0">
              <a:buFontTx/>
              <a:buNone/>
              <a:defRPr sz="1867" b="1" i="0" cap="all">
                <a:latin typeface="Calibri"/>
              </a:defRPr>
            </a:lvl2pPr>
            <a:lvl3pPr marL="0" marR="0" indent="0" algn="l" defTabSz="609585" rtl="0" eaLnBrk="1" fontAlgn="auto" latinLnBrk="0" hangingPunct="1">
              <a:lnSpc>
                <a:spcPct val="100000"/>
              </a:lnSpc>
              <a:spcBef>
                <a:spcPts val="0"/>
              </a:spcBef>
              <a:spcAft>
                <a:spcPts val="0"/>
              </a:spcAft>
              <a:buClrTx/>
              <a:buSzTx/>
              <a:buFontTx/>
              <a:buNone/>
              <a:tabLst/>
              <a:defRPr sz="1333" kern="1200" spc="0" baseline="0">
                <a:latin typeface=""/>
              </a:defRPr>
            </a:lvl3pPr>
            <a:lvl4pPr marL="0" marR="0" indent="0" algn="l" defTabSz="609585" rtl="0" eaLnBrk="1" fontAlgn="auto" latinLnBrk="0" hangingPunct="1">
              <a:lnSpc>
                <a:spcPct val="100000"/>
              </a:lnSpc>
              <a:spcBef>
                <a:spcPts val="0"/>
              </a:spcBef>
              <a:spcAft>
                <a:spcPts val="0"/>
              </a:spcAft>
              <a:buClrTx/>
              <a:buSzTx/>
              <a:buFont typeface="Arial"/>
              <a:buNone/>
              <a:tabLst/>
              <a:defRPr sz="1333" b="0" i="1" spc="0" baseline="0"/>
            </a:lvl4pPr>
            <a:lvl5pPr>
              <a:defRPr sz="2400"/>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ct val="20000"/>
              </a:spcBef>
              <a:spcAft>
                <a:spcPts val="0"/>
              </a:spcAft>
              <a:buClrTx/>
              <a:buSzTx/>
              <a:buFontTx/>
              <a:buNone/>
              <a:tabLst/>
              <a:defRPr/>
            </a:pPr>
            <a:r>
              <a:rPr lang="en-US" dirty="0"/>
              <a:t>Click to edit Master text styles – click to edit Master text styles, this is a subhead.</a:t>
            </a:r>
          </a:p>
          <a:p>
            <a:pPr lvl="3"/>
            <a:endParaRPr lang="en-US" dirty="0"/>
          </a:p>
        </p:txBody>
      </p:sp>
      <p:pic>
        <p:nvPicPr>
          <p:cNvPr id="10" name="Picture 9"/>
          <p:cNvPicPr>
            <a:picLocks noChangeAspect="1"/>
          </p:cNvPicPr>
          <p:nvPr userDrawn="1"/>
        </p:nvPicPr>
        <p:blipFill>
          <a:blip r:embed="rId3"/>
          <a:stretch>
            <a:fillRect/>
          </a:stretch>
        </p:blipFill>
        <p:spPr>
          <a:xfrm>
            <a:off x="0" y="6099528"/>
            <a:ext cx="12192000" cy="781051"/>
          </a:xfrm>
          <a:prstGeom prst="rect">
            <a:avLst/>
          </a:prstGeom>
        </p:spPr>
      </p:pic>
    </p:spTree>
    <p:extLst>
      <p:ext uri="{BB962C8B-B14F-4D97-AF65-F5344CB8AC3E}">
        <p14:creationId xmlns:p14="http://schemas.microsoft.com/office/powerpoint/2010/main" val="3216407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6099528"/>
            <a:ext cx="12192000" cy="781051"/>
          </a:xfrm>
          <a:prstGeom prst="rect">
            <a:avLst/>
          </a:prstGeom>
        </p:spPr>
      </p:pic>
      <p:sp>
        <p:nvSpPr>
          <p:cNvPr id="14" name="Title 1"/>
          <p:cNvSpPr>
            <a:spLocks noGrp="1"/>
          </p:cNvSpPr>
          <p:nvPr>
            <p:ph type="title"/>
          </p:nvPr>
        </p:nvSpPr>
        <p:spPr>
          <a:xfrm>
            <a:off x="609600" y="564444"/>
            <a:ext cx="5384800" cy="1442173"/>
          </a:xfrm>
          <a:prstGeom prst="rect">
            <a:avLst/>
          </a:prstGeom>
        </p:spPr>
        <p:txBody>
          <a:bodyPr anchor="b" anchorCtr="0">
            <a:normAutofit/>
          </a:bodyPr>
          <a:lstStyle>
            <a:lvl1pPr algn="l">
              <a:defRPr sz="3200" b="1" i="0" cap="all">
                <a:solidFill>
                  <a:srgbClr val="005293"/>
                </a:solidFill>
                <a:latin typeface="Arial"/>
              </a:defRPr>
            </a:lvl1pPr>
          </a:lstStyle>
          <a:p>
            <a:r>
              <a:rPr lang="en-US" dirty="0"/>
              <a:t>Click to edit Master title style</a:t>
            </a:r>
          </a:p>
        </p:txBody>
      </p:sp>
      <p:sp>
        <p:nvSpPr>
          <p:cNvPr id="16" name="Content Placeholder 2"/>
          <p:cNvSpPr>
            <a:spLocks noGrp="1"/>
          </p:cNvSpPr>
          <p:nvPr>
            <p:ph sz="half" idx="1" hasCustomPrompt="1"/>
          </p:nvPr>
        </p:nvSpPr>
        <p:spPr>
          <a:xfrm>
            <a:off x="609600" y="2006618"/>
            <a:ext cx="5384800" cy="883341"/>
          </a:xfrm>
        </p:spPr>
        <p:txBody>
          <a:bodyPr/>
          <a:lstStyle>
            <a:lvl1pPr marL="0" marR="0" indent="0" algn="l" defTabSz="609585" rtl="0" eaLnBrk="1" fontAlgn="auto" latinLnBrk="0" hangingPunct="1">
              <a:lnSpc>
                <a:spcPct val="100000"/>
              </a:lnSpc>
              <a:spcBef>
                <a:spcPct val="20000"/>
              </a:spcBef>
              <a:spcAft>
                <a:spcPts val="0"/>
              </a:spcAft>
              <a:buClrTx/>
              <a:buSzTx/>
              <a:buFontTx/>
              <a:buNone/>
              <a:tabLst/>
              <a:defRPr sz="1867" baseline="0">
                <a:solidFill>
                  <a:srgbClr val="005293"/>
                </a:solidFill>
                <a:latin typeface=""/>
              </a:defRPr>
            </a:lvl1pPr>
            <a:lvl2pPr marL="0" indent="0">
              <a:buFontTx/>
              <a:buNone/>
              <a:defRPr sz="1867" b="1" i="0" cap="all">
                <a:latin typeface="Calibri"/>
              </a:defRPr>
            </a:lvl2pPr>
            <a:lvl3pPr marL="0" marR="0" indent="0" algn="l" defTabSz="609585" rtl="0" eaLnBrk="1" fontAlgn="auto" latinLnBrk="0" hangingPunct="1">
              <a:lnSpc>
                <a:spcPct val="100000"/>
              </a:lnSpc>
              <a:spcBef>
                <a:spcPts val="0"/>
              </a:spcBef>
              <a:spcAft>
                <a:spcPts val="0"/>
              </a:spcAft>
              <a:buClrTx/>
              <a:buSzTx/>
              <a:buFontTx/>
              <a:buNone/>
              <a:tabLst/>
              <a:defRPr sz="1333" kern="1200" spc="0" baseline="0">
                <a:latin typeface=""/>
              </a:defRPr>
            </a:lvl3pPr>
            <a:lvl4pPr marL="0" marR="0" indent="0" algn="l" defTabSz="609585" rtl="0" eaLnBrk="1" fontAlgn="auto" latinLnBrk="0" hangingPunct="1">
              <a:lnSpc>
                <a:spcPct val="100000"/>
              </a:lnSpc>
              <a:spcBef>
                <a:spcPts val="0"/>
              </a:spcBef>
              <a:spcAft>
                <a:spcPts val="0"/>
              </a:spcAft>
              <a:buClrTx/>
              <a:buSzTx/>
              <a:buFont typeface="Arial"/>
              <a:buNone/>
              <a:tabLst/>
              <a:defRPr sz="1333" b="1" i="0" spc="0" baseline="0"/>
            </a:lvl4pPr>
            <a:lvl5pPr>
              <a:defRPr sz="2400"/>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ct val="20000"/>
              </a:spcBef>
              <a:spcAft>
                <a:spcPts val="0"/>
              </a:spcAft>
              <a:buClrTx/>
              <a:buSzTx/>
              <a:buFontTx/>
              <a:buNone/>
              <a:tabLst/>
              <a:defRPr/>
            </a:pPr>
            <a:r>
              <a:rPr lang="en-US" dirty="0"/>
              <a:t>Click to edit Master text styles – click to edit Master text styles, this is a subhead.</a:t>
            </a:r>
          </a:p>
          <a:p>
            <a:pPr lvl="3"/>
            <a:endParaRPr lang="en-US" dirty="0"/>
          </a:p>
        </p:txBody>
      </p:sp>
      <p:sp>
        <p:nvSpPr>
          <p:cNvPr id="17" name="Text Placeholder 17"/>
          <p:cNvSpPr>
            <a:spLocks noGrp="1"/>
          </p:cNvSpPr>
          <p:nvPr>
            <p:ph type="body" sz="quarter" idx="12" hasCustomPrompt="1"/>
          </p:nvPr>
        </p:nvSpPr>
        <p:spPr>
          <a:xfrm>
            <a:off x="609600" y="3312585"/>
            <a:ext cx="5384800" cy="1443732"/>
          </a:xfrm>
        </p:spPr>
        <p:txBody>
          <a:bodyPr>
            <a:normAutofit/>
          </a:bodyPr>
          <a:lstStyle>
            <a:lvl1pPr marL="0" marR="0" indent="0" algn="l" defTabSz="609585" rtl="0" eaLnBrk="1" fontAlgn="auto" latinLnBrk="0" hangingPunct="1">
              <a:lnSpc>
                <a:spcPct val="100000"/>
              </a:lnSpc>
              <a:spcBef>
                <a:spcPts val="0"/>
              </a:spcBef>
              <a:spcAft>
                <a:spcPts val="0"/>
              </a:spcAft>
              <a:buClrTx/>
              <a:buSzTx/>
              <a:buFontTx/>
              <a:buNone/>
              <a:tabLst/>
              <a:defRPr sz="1333" baseline="0">
                <a:latin typeface="Arial"/>
              </a:defRPr>
            </a:lvl1pPr>
          </a:lstStyle>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lang="en-US" dirty="0"/>
              <a:t>Paragraph text goes here. Paragraph text goes here. I can’t figure out how to make the bullet go away?</a:t>
            </a:r>
          </a:p>
          <a:p>
            <a:pPr lvl="0"/>
            <a:endParaRPr lang="en-US" dirty="0"/>
          </a:p>
          <a:p>
            <a:pPr lvl="0"/>
            <a:endParaRPr lang="en-US" dirty="0"/>
          </a:p>
        </p:txBody>
      </p:sp>
      <p:sp>
        <p:nvSpPr>
          <p:cNvPr id="19" name="Text Placeholder 14"/>
          <p:cNvSpPr>
            <a:spLocks noGrp="1"/>
          </p:cNvSpPr>
          <p:nvPr>
            <p:ph type="body" sz="quarter" idx="16" hasCustomPrompt="1"/>
          </p:nvPr>
        </p:nvSpPr>
        <p:spPr>
          <a:xfrm>
            <a:off x="609601" y="2972676"/>
            <a:ext cx="3602567" cy="360539"/>
          </a:xfrm>
        </p:spPr>
        <p:txBody>
          <a:bodyPr>
            <a:normAutofit/>
          </a:bodyPr>
          <a:lstStyle>
            <a:lvl1pPr marL="0" indent="0">
              <a:buFontTx/>
              <a:buNone/>
              <a:defRPr sz="1867" b="1" i="0" cap="all" baseline="0"/>
            </a:lvl1pPr>
          </a:lstStyle>
          <a:p>
            <a:pPr lvl="0"/>
            <a:r>
              <a:rPr lang="en-US" dirty="0"/>
              <a:t>Subtitle would be here</a:t>
            </a:r>
          </a:p>
        </p:txBody>
      </p:sp>
    </p:spTree>
    <p:extLst>
      <p:ext uri="{BB962C8B-B14F-4D97-AF65-F5344CB8AC3E}">
        <p14:creationId xmlns:p14="http://schemas.microsoft.com/office/powerpoint/2010/main" val="1047149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8A6BD-2C69-3C43-BF8E-C718E04BD6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7CC00D-9497-EA43-928F-D11C9D567DDE}"/>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070991-7C61-8D49-84C0-8668A7A16298}"/>
              </a:ext>
            </a:extLst>
          </p:cNvPr>
          <p:cNvSpPr>
            <a:spLocks noGrp="1"/>
          </p:cNvSpPr>
          <p:nvPr>
            <p:ph type="dt" sz="half" idx="10"/>
          </p:nvPr>
        </p:nvSpPr>
        <p:spPr/>
        <p:txBody>
          <a:bodyPr/>
          <a:lstStyle/>
          <a:p>
            <a:fld id="{7E74C729-46BD-9B47-8A03-BAC9E3715FE3}" type="datetimeFigureOut">
              <a:rPr lang="en-US" smtClean="0"/>
              <a:t>3/23/2020</a:t>
            </a:fld>
            <a:endParaRPr lang="en-US"/>
          </a:p>
        </p:txBody>
      </p:sp>
      <p:sp>
        <p:nvSpPr>
          <p:cNvPr id="5" name="Footer Placeholder 4">
            <a:extLst>
              <a:ext uri="{FF2B5EF4-FFF2-40B4-BE49-F238E27FC236}">
                <a16:creationId xmlns:a16="http://schemas.microsoft.com/office/drawing/2014/main" id="{6D380B99-BE82-4344-AACB-A71A771B6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EBA7AD-A988-8445-A2AD-90AFE95406DD}"/>
              </a:ext>
            </a:extLst>
          </p:cNvPr>
          <p:cNvSpPr>
            <a:spLocks noGrp="1"/>
          </p:cNvSpPr>
          <p:nvPr>
            <p:ph type="sldNum" sz="quarter" idx="12"/>
          </p:nvPr>
        </p:nvSpPr>
        <p:spPr/>
        <p:txBody>
          <a:bodyPr/>
          <a:lstStyle/>
          <a:p>
            <a:fld id="{99991E26-CC39-6E4C-B75D-0ED13D92AC7E}" type="slidenum">
              <a:rPr lang="en-US" smtClean="0"/>
              <a:t>‹#›</a:t>
            </a:fld>
            <a:endParaRPr lang="en-US"/>
          </a:p>
        </p:txBody>
      </p:sp>
    </p:spTree>
    <p:extLst>
      <p:ext uri="{BB962C8B-B14F-4D97-AF65-F5344CB8AC3E}">
        <p14:creationId xmlns:p14="http://schemas.microsoft.com/office/powerpoint/2010/main" val="313410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576F6-B9A1-4A78-9B0E-37D887B0A2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437BF-04F9-433B-A72E-6211671DA5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49E78F-465F-479C-BEF6-6761C1896C56}"/>
              </a:ext>
            </a:extLst>
          </p:cNvPr>
          <p:cNvSpPr>
            <a:spLocks noGrp="1"/>
          </p:cNvSpPr>
          <p:nvPr>
            <p:ph type="dt" sz="half" idx="10"/>
          </p:nvPr>
        </p:nvSpPr>
        <p:spPr/>
        <p:txBody>
          <a:bodyPr/>
          <a:lstStyle/>
          <a:p>
            <a:fld id="{737DC9C4-AB8E-4DC5-94D5-D229DB5166DE}" type="datetimeFigureOut">
              <a:rPr lang="en-US" smtClean="0"/>
              <a:t>3/23/2020</a:t>
            </a:fld>
            <a:endParaRPr lang="en-US"/>
          </a:p>
        </p:txBody>
      </p:sp>
      <p:sp>
        <p:nvSpPr>
          <p:cNvPr id="5" name="Footer Placeholder 4">
            <a:extLst>
              <a:ext uri="{FF2B5EF4-FFF2-40B4-BE49-F238E27FC236}">
                <a16:creationId xmlns:a16="http://schemas.microsoft.com/office/drawing/2014/main" id="{F5F26D71-47FC-47CF-B76D-1A9177F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BB777-F2E8-4BF5-BAE4-043E28E8FC8C}"/>
              </a:ext>
            </a:extLst>
          </p:cNvPr>
          <p:cNvSpPr>
            <a:spLocks noGrp="1"/>
          </p:cNvSpPr>
          <p:nvPr>
            <p:ph type="sldNum" sz="quarter" idx="12"/>
          </p:nvPr>
        </p:nvSpPr>
        <p:spPr/>
        <p:txBody>
          <a:bodyPr/>
          <a:lstStyle/>
          <a:p>
            <a:fld id="{55C1AF0D-0374-45A4-BBAA-06283E4B3327}" type="slidenum">
              <a:rPr lang="en-US" smtClean="0"/>
              <a:t>‹#›</a:t>
            </a:fld>
            <a:endParaRPr lang="en-US"/>
          </a:p>
        </p:txBody>
      </p:sp>
    </p:spTree>
    <p:extLst>
      <p:ext uri="{BB962C8B-B14F-4D97-AF65-F5344CB8AC3E}">
        <p14:creationId xmlns:p14="http://schemas.microsoft.com/office/powerpoint/2010/main" val="2584903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096E4-C6E2-4FD3-BDB8-7FB0DF7A0A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94D429-828B-4C5D-BA38-15D3DBCB78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030306-F064-430C-8473-AD13DF5661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29740E-C2CC-41D6-B8CF-563C37B5521A}"/>
              </a:ext>
            </a:extLst>
          </p:cNvPr>
          <p:cNvSpPr>
            <a:spLocks noGrp="1"/>
          </p:cNvSpPr>
          <p:nvPr>
            <p:ph type="dt" sz="half" idx="10"/>
          </p:nvPr>
        </p:nvSpPr>
        <p:spPr/>
        <p:txBody>
          <a:bodyPr/>
          <a:lstStyle/>
          <a:p>
            <a:fld id="{737DC9C4-AB8E-4DC5-94D5-D229DB5166DE}" type="datetimeFigureOut">
              <a:rPr lang="en-US" smtClean="0"/>
              <a:t>3/23/2020</a:t>
            </a:fld>
            <a:endParaRPr lang="en-US"/>
          </a:p>
        </p:txBody>
      </p:sp>
      <p:sp>
        <p:nvSpPr>
          <p:cNvPr id="6" name="Footer Placeholder 5">
            <a:extLst>
              <a:ext uri="{FF2B5EF4-FFF2-40B4-BE49-F238E27FC236}">
                <a16:creationId xmlns:a16="http://schemas.microsoft.com/office/drawing/2014/main" id="{A0C5BDEE-7D1E-44F2-B91A-31E55FAEF8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3A8E84-45A5-4FC8-832D-861C0D617F4E}"/>
              </a:ext>
            </a:extLst>
          </p:cNvPr>
          <p:cNvSpPr>
            <a:spLocks noGrp="1"/>
          </p:cNvSpPr>
          <p:nvPr>
            <p:ph type="sldNum" sz="quarter" idx="12"/>
          </p:nvPr>
        </p:nvSpPr>
        <p:spPr/>
        <p:txBody>
          <a:bodyPr/>
          <a:lstStyle/>
          <a:p>
            <a:fld id="{55C1AF0D-0374-45A4-BBAA-06283E4B3327}" type="slidenum">
              <a:rPr lang="en-US" smtClean="0"/>
              <a:t>‹#›</a:t>
            </a:fld>
            <a:endParaRPr lang="en-US"/>
          </a:p>
        </p:txBody>
      </p:sp>
    </p:spTree>
    <p:extLst>
      <p:ext uri="{BB962C8B-B14F-4D97-AF65-F5344CB8AC3E}">
        <p14:creationId xmlns:p14="http://schemas.microsoft.com/office/powerpoint/2010/main" val="281997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29D60-3A63-40F7-B5EA-4C2C836B6F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9DBCB6-0CB8-4AB0-BEE6-40B04C7ED4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56FF9A-7D25-4C33-A872-FA3D7466D2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946338-D83F-4DD5-AA09-267D51FC27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904788-1ADB-412C-ABD5-BC36E4282F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B039B6-0E4D-4157-AE9A-621DA5840D5E}"/>
              </a:ext>
            </a:extLst>
          </p:cNvPr>
          <p:cNvSpPr>
            <a:spLocks noGrp="1"/>
          </p:cNvSpPr>
          <p:nvPr>
            <p:ph type="dt" sz="half" idx="10"/>
          </p:nvPr>
        </p:nvSpPr>
        <p:spPr/>
        <p:txBody>
          <a:bodyPr/>
          <a:lstStyle/>
          <a:p>
            <a:fld id="{737DC9C4-AB8E-4DC5-94D5-D229DB5166DE}" type="datetimeFigureOut">
              <a:rPr lang="en-US" smtClean="0"/>
              <a:t>3/23/2020</a:t>
            </a:fld>
            <a:endParaRPr lang="en-US"/>
          </a:p>
        </p:txBody>
      </p:sp>
      <p:sp>
        <p:nvSpPr>
          <p:cNvPr id="8" name="Footer Placeholder 7">
            <a:extLst>
              <a:ext uri="{FF2B5EF4-FFF2-40B4-BE49-F238E27FC236}">
                <a16:creationId xmlns:a16="http://schemas.microsoft.com/office/drawing/2014/main" id="{CC2F26FC-9BB6-4B0E-B28F-2E7663FD18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490C2B-A92B-4425-B391-351FDA219078}"/>
              </a:ext>
            </a:extLst>
          </p:cNvPr>
          <p:cNvSpPr>
            <a:spLocks noGrp="1"/>
          </p:cNvSpPr>
          <p:nvPr>
            <p:ph type="sldNum" sz="quarter" idx="12"/>
          </p:nvPr>
        </p:nvSpPr>
        <p:spPr/>
        <p:txBody>
          <a:bodyPr/>
          <a:lstStyle/>
          <a:p>
            <a:fld id="{55C1AF0D-0374-45A4-BBAA-06283E4B3327}" type="slidenum">
              <a:rPr lang="en-US" smtClean="0"/>
              <a:t>‹#›</a:t>
            </a:fld>
            <a:endParaRPr lang="en-US"/>
          </a:p>
        </p:txBody>
      </p:sp>
    </p:spTree>
    <p:extLst>
      <p:ext uri="{BB962C8B-B14F-4D97-AF65-F5344CB8AC3E}">
        <p14:creationId xmlns:p14="http://schemas.microsoft.com/office/powerpoint/2010/main" val="2747244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32B04-C0F9-4858-8309-62E2BE41BB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017540-2DB6-4C83-9434-7FB9A656C1C6}"/>
              </a:ext>
            </a:extLst>
          </p:cNvPr>
          <p:cNvSpPr>
            <a:spLocks noGrp="1"/>
          </p:cNvSpPr>
          <p:nvPr>
            <p:ph type="dt" sz="half" idx="10"/>
          </p:nvPr>
        </p:nvSpPr>
        <p:spPr/>
        <p:txBody>
          <a:bodyPr/>
          <a:lstStyle/>
          <a:p>
            <a:fld id="{737DC9C4-AB8E-4DC5-94D5-D229DB5166DE}" type="datetimeFigureOut">
              <a:rPr lang="en-US" smtClean="0"/>
              <a:t>3/23/2020</a:t>
            </a:fld>
            <a:endParaRPr lang="en-US"/>
          </a:p>
        </p:txBody>
      </p:sp>
      <p:sp>
        <p:nvSpPr>
          <p:cNvPr id="4" name="Footer Placeholder 3">
            <a:extLst>
              <a:ext uri="{FF2B5EF4-FFF2-40B4-BE49-F238E27FC236}">
                <a16:creationId xmlns:a16="http://schemas.microsoft.com/office/drawing/2014/main" id="{74DD2F63-A8AB-461B-BD1D-F6EF13010B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B01421-9F8B-4810-AC7E-9C6C81FD26A3}"/>
              </a:ext>
            </a:extLst>
          </p:cNvPr>
          <p:cNvSpPr>
            <a:spLocks noGrp="1"/>
          </p:cNvSpPr>
          <p:nvPr>
            <p:ph type="sldNum" sz="quarter" idx="12"/>
          </p:nvPr>
        </p:nvSpPr>
        <p:spPr/>
        <p:txBody>
          <a:bodyPr/>
          <a:lstStyle/>
          <a:p>
            <a:fld id="{55C1AF0D-0374-45A4-BBAA-06283E4B3327}" type="slidenum">
              <a:rPr lang="en-US" smtClean="0"/>
              <a:t>‹#›</a:t>
            </a:fld>
            <a:endParaRPr lang="en-US"/>
          </a:p>
        </p:txBody>
      </p:sp>
    </p:spTree>
    <p:extLst>
      <p:ext uri="{BB962C8B-B14F-4D97-AF65-F5344CB8AC3E}">
        <p14:creationId xmlns:p14="http://schemas.microsoft.com/office/powerpoint/2010/main" val="382497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AF9F00-4ADA-4FAE-A041-BC51934DB6DD}"/>
              </a:ext>
            </a:extLst>
          </p:cNvPr>
          <p:cNvSpPr>
            <a:spLocks noGrp="1"/>
          </p:cNvSpPr>
          <p:nvPr>
            <p:ph type="dt" sz="half" idx="10"/>
          </p:nvPr>
        </p:nvSpPr>
        <p:spPr/>
        <p:txBody>
          <a:bodyPr/>
          <a:lstStyle/>
          <a:p>
            <a:fld id="{737DC9C4-AB8E-4DC5-94D5-D229DB5166DE}" type="datetimeFigureOut">
              <a:rPr lang="en-US" smtClean="0"/>
              <a:t>3/23/2020</a:t>
            </a:fld>
            <a:endParaRPr lang="en-US"/>
          </a:p>
        </p:txBody>
      </p:sp>
      <p:sp>
        <p:nvSpPr>
          <p:cNvPr id="3" name="Footer Placeholder 2">
            <a:extLst>
              <a:ext uri="{FF2B5EF4-FFF2-40B4-BE49-F238E27FC236}">
                <a16:creationId xmlns:a16="http://schemas.microsoft.com/office/drawing/2014/main" id="{FEB9645F-A1F2-48F9-AB4D-D6DD124B2E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83EC3F-0A5B-483E-99D8-C9423137AB59}"/>
              </a:ext>
            </a:extLst>
          </p:cNvPr>
          <p:cNvSpPr>
            <a:spLocks noGrp="1"/>
          </p:cNvSpPr>
          <p:nvPr>
            <p:ph type="sldNum" sz="quarter" idx="12"/>
          </p:nvPr>
        </p:nvSpPr>
        <p:spPr/>
        <p:txBody>
          <a:bodyPr/>
          <a:lstStyle/>
          <a:p>
            <a:fld id="{55C1AF0D-0374-45A4-BBAA-06283E4B3327}" type="slidenum">
              <a:rPr lang="en-US" smtClean="0"/>
              <a:t>‹#›</a:t>
            </a:fld>
            <a:endParaRPr lang="en-US"/>
          </a:p>
        </p:txBody>
      </p:sp>
    </p:spTree>
    <p:extLst>
      <p:ext uri="{BB962C8B-B14F-4D97-AF65-F5344CB8AC3E}">
        <p14:creationId xmlns:p14="http://schemas.microsoft.com/office/powerpoint/2010/main" val="2155890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543BB-587F-4092-92CC-F6174F3CB9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7CBC38-6E44-4764-A627-E5FC581118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C1AC35-B74C-41F7-9576-24443645D3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58A856-7F2C-4E08-B0C5-51821EA8D9A9}"/>
              </a:ext>
            </a:extLst>
          </p:cNvPr>
          <p:cNvSpPr>
            <a:spLocks noGrp="1"/>
          </p:cNvSpPr>
          <p:nvPr>
            <p:ph type="dt" sz="half" idx="10"/>
          </p:nvPr>
        </p:nvSpPr>
        <p:spPr/>
        <p:txBody>
          <a:bodyPr/>
          <a:lstStyle/>
          <a:p>
            <a:fld id="{737DC9C4-AB8E-4DC5-94D5-D229DB5166DE}" type="datetimeFigureOut">
              <a:rPr lang="en-US" smtClean="0"/>
              <a:t>3/23/2020</a:t>
            </a:fld>
            <a:endParaRPr lang="en-US"/>
          </a:p>
        </p:txBody>
      </p:sp>
      <p:sp>
        <p:nvSpPr>
          <p:cNvPr id="6" name="Footer Placeholder 5">
            <a:extLst>
              <a:ext uri="{FF2B5EF4-FFF2-40B4-BE49-F238E27FC236}">
                <a16:creationId xmlns:a16="http://schemas.microsoft.com/office/drawing/2014/main" id="{D52AAD68-E5E8-4F4C-8877-78ACBDE214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0D12BF-CDF5-4332-A31F-B315F2302D04}"/>
              </a:ext>
            </a:extLst>
          </p:cNvPr>
          <p:cNvSpPr>
            <a:spLocks noGrp="1"/>
          </p:cNvSpPr>
          <p:nvPr>
            <p:ph type="sldNum" sz="quarter" idx="12"/>
          </p:nvPr>
        </p:nvSpPr>
        <p:spPr/>
        <p:txBody>
          <a:bodyPr/>
          <a:lstStyle/>
          <a:p>
            <a:fld id="{55C1AF0D-0374-45A4-BBAA-06283E4B3327}" type="slidenum">
              <a:rPr lang="en-US" smtClean="0"/>
              <a:t>‹#›</a:t>
            </a:fld>
            <a:endParaRPr lang="en-US"/>
          </a:p>
        </p:txBody>
      </p:sp>
    </p:spTree>
    <p:extLst>
      <p:ext uri="{BB962C8B-B14F-4D97-AF65-F5344CB8AC3E}">
        <p14:creationId xmlns:p14="http://schemas.microsoft.com/office/powerpoint/2010/main" val="3104746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CC207-FF8F-4336-8F81-37DE661E1D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447207-04EF-4978-B693-52A5061785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C2E03E-D3C4-446B-9A1F-98B96AD70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1148AC-82E9-4B34-A421-060929CAC89B}"/>
              </a:ext>
            </a:extLst>
          </p:cNvPr>
          <p:cNvSpPr>
            <a:spLocks noGrp="1"/>
          </p:cNvSpPr>
          <p:nvPr>
            <p:ph type="dt" sz="half" idx="10"/>
          </p:nvPr>
        </p:nvSpPr>
        <p:spPr/>
        <p:txBody>
          <a:bodyPr/>
          <a:lstStyle/>
          <a:p>
            <a:fld id="{737DC9C4-AB8E-4DC5-94D5-D229DB5166DE}" type="datetimeFigureOut">
              <a:rPr lang="en-US" smtClean="0"/>
              <a:t>3/23/2020</a:t>
            </a:fld>
            <a:endParaRPr lang="en-US"/>
          </a:p>
        </p:txBody>
      </p:sp>
      <p:sp>
        <p:nvSpPr>
          <p:cNvPr id="6" name="Footer Placeholder 5">
            <a:extLst>
              <a:ext uri="{FF2B5EF4-FFF2-40B4-BE49-F238E27FC236}">
                <a16:creationId xmlns:a16="http://schemas.microsoft.com/office/drawing/2014/main" id="{74C7D3E1-88A6-4011-8B61-CC9D856ABC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3AF9D5-C9E1-406F-A7EE-896570FAF525}"/>
              </a:ext>
            </a:extLst>
          </p:cNvPr>
          <p:cNvSpPr>
            <a:spLocks noGrp="1"/>
          </p:cNvSpPr>
          <p:nvPr>
            <p:ph type="sldNum" sz="quarter" idx="12"/>
          </p:nvPr>
        </p:nvSpPr>
        <p:spPr/>
        <p:txBody>
          <a:bodyPr/>
          <a:lstStyle/>
          <a:p>
            <a:fld id="{55C1AF0D-0374-45A4-BBAA-06283E4B3327}" type="slidenum">
              <a:rPr lang="en-US" smtClean="0"/>
              <a:t>‹#›</a:t>
            </a:fld>
            <a:endParaRPr lang="en-US"/>
          </a:p>
        </p:txBody>
      </p:sp>
    </p:spTree>
    <p:extLst>
      <p:ext uri="{BB962C8B-B14F-4D97-AF65-F5344CB8AC3E}">
        <p14:creationId xmlns:p14="http://schemas.microsoft.com/office/powerpoint/2010/main" val="3591171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2.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5811EF-EE46-452F-9351-AC63CC292E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D8FF43-0854-4307-8BB8-C204A83145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AA01FA-DAFF-4F6D-AF96-A69EB402FA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DC9C4-AB8E-4DC5-94D5-D229DB5166DE}" type="datetimeFigureOut">
              <a:rPr lang="en-US" smtClean="0"/>
              <a:t>3/23/2020</a:t>
            </a:fld>
            <a:endParaRPr lang="en-US"/>
          </a:p>
        </p:txBody>
      </p:sp>
      <p:sp>
        <p:nvSpPr>
          <p:cNvPr id="5" name="Footer Placeholder 4">
            <a:extLst>
              <a:ext uri="{FF2B5EF4-FFF2-40B4-BE49-F238E27FC236}">
                <a16:creationId xmlns:a16="http://schemas.microsoft.com/office/drawing/2014/main" id="{E3B465DD-AA1C-4609-856B-6FC01F60AC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3C6C34-625A-4EA9-9FED-548CC6C9D4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1AF0D-0374-45A4-BBAA-06283E4B3327}" type="slidenum">
              <a:rPr lang="en-US" smtClean="0"/>
              <a:t>‹#›</a:t>
            </a:fld>
            <a:endParaRPr lang="en-US"/>
          </a:p>
        </p:txBody>
      </p:sp>
    </p:spTree>
    <p:extLst>
      <p:ext uri="{BB962C8B-B14F-4D97-AF65-F5344CB8AC3E}">
        <p14:creationId xmlns:p14="http://schemas.microsoft.com/office/powerpoint/2010/main" val="1663906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 id="2147483666"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15DAB"/>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234682275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85768378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hyperlink" Target="http://edstrategy.org/resource/building-credential-currency/"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tiff"/><Relationship Id="rId18" Type="http://schemas.openxmlformats.org/officeDocument/2006/relationships/image" Target="../media/image32.png"/><Relationship Id="rId3" Type="http://schemas.openxmlformats.org/officeDocument/2006/relationships/image" Target="../media/image17.jp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jpg"/><Relationship Id="rId16" Type="http://schemas.openxmlformats.org/officeDocument/2006/relationships/image" Target="../media/image30.jpeg"/><Relationship Id="rId20"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24" Type="http://schemas.openxmlformats.org/officeDocument/2006/relationships/image" Target="../media/image38.png"/><Relationship Id="rId5" Type="http://schemas.openxmlformats.org/officeDocument/2006/relationships/image" Target="../media/image19.jpeg"/><Relationship Id="rId15" Type="http://schemas.openxmlformats.org/officeDocument/2006/relationships/image" Target="../media/image29.png"/><Relationship Id="rId23" Type="http://schemas.openxmlformats.org/officeDocument/2006/relationships/image" Target="../media/image37.png"/><Relationship Id="rId10" Type="http://schemas.openxmlformats.org/officeDocument/2006/relationships/image" Target="../media/image24.jpe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jpeg"/><Relationship Id="rId22" Type="http://schemas.openxmlformats.org/officeDocument/2006/relationships/image" Target="../media/image3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856801" y="3327419"/>
            <a:ext cx="6479823" cy="395111"/>
          </a:xfrm>
        </p:spPr>
        <p:txBody>
          <a:bodyPr>
            <a:normAutofit/>
          </a:bodyPr>
          <a:lstStyle/>
          <a:p>
            <a:r>
              <a:rPr lang="en-US" dirty="0"/>
              <a:t>for</a:t>
            </a:r>
          </a:p>
        </p:txBody>
      </p:sp>
      <p:sp>
        <p:nvSpPr>
          <p:cNvPr id="3" name="Text Placeholder 2"/>
          <p:cNvSpPr>
            <a:spLocks noGrp="1"/>
          </p:cNvSpPr>
          <p:nvPr>
            <p:ph type="body" sz="quarter" idx="11"/>
          </p:nvPr>
        </p:nvSpPr>
        <p:spPr>
          <a:xfrm>
            <a:off x="579120" y="3637360"/>
            <a:ext cx="11033760" cy="3092288"/>
          </a:xfrm>
        </p:spPr>
        <p:txBody>
          <a:bodyPr/>
          <a:lstStyle/>
          <a:p>
            <a:r>
              <a:rPr lang="en-US" sz="4800" b="1" dirty="0"/>
              <a:t>NORTH CAROLINA</a:t>
            </a:r>
          </a:p>
          <a:p>
            <a:endParaRPr lang="en-US" b="1" dirty="0"/>
          </a:p>
          <a:p>
            <a:r>
              <a:rPr lang="en-US" sz="3600" b="1" dirty="0">
                <a:solidFill>
                  <a:srgbClr val="ADCD39"/>
                </a:solidFill>
              </a:rPr>
              <a:t>Business &amp; industry Feedback </a:t>
            </a:r>
            <a:r>
              <a:rPr lang="en-US" sz="3600" b="1" dirty="0">
                <a:solidFill>
                  <a:srgbClr val="ADCD39"/>
                </a:solidFill>
                <a:latin typeface="Arial" panose="020B0604020202020204" pitchFamily="34" charset="0"/>
                <a:ea typeface="Cambria" panose="02040503050406030204" pitchFamily="18" charset="0"/>
                <a:cs typeface="Arial" panose="020B0604020202020204" pitchFamily="34" charset="0"/>
              </a:rPr>
              <a:t>sessions</a:t>
            </a:r>
          </a:p>
          <a:p>
            <a:r>
              <a:rPr lang="en-US" sz="3600" b="1" dirty="0">
                <a:solidFill>
                  <a:schemeClr val="bg1"/>
                </a:solidFill>
                <a:latin typeface="Arial" panose="020B0604020202020204" pitchFamily="34" charset="0"/>
                <a:ea typeface="Cambria" panose="02040503050406030204" pitchFamily="18" charset="0"/>
                <a:cs typeface="Arial" panose="020B0604020202020204" pitchFamily="34" charset="0"/>
              </a:rPr>
              <a:t>April - May 2020</a:t>
            </a:r>
            <a:endParaRPr lang="en-US" sz="3600" b="1" dirty="0">
              <a:solidFill>
                <a:schemeClr val="bg1"/>
              </a:solidFill>
              <a:latin typeface="Arial" panose="020B0604020202020204" pitchFamily="34" charset="0"/>
              <a:cs typeface="Arial" panose="020B0604020202020204" pitchFamily="34" charset="0"/>
            </a:endParaRPr>
          </a:p>
          <a:p>
            <a:endParaRPr lang="en-US" sz="4800" b="1" dirty="0"/>
          </a:p>
        </p:txBody>
      </p:sp>
      <p:sp>
        <p:nvSpPr>
          <p:cNvPr id="4" name="Text Placeholder 3"/>
          <p:cNvSpPr>
            <a:spLocks noGrp="1"/>
          </p:cNvSpPr>
          <p:nvPr>
            <p:ph type="body" sz="quarter" idx="10"/>
          </p:nvPr>
        </p:nvSpPr>
        <p:spPr>
          <a:xfrm>
            <a:off x="914393" y="325662"/>
            <a:ext cx="10363213" cy="620184"/>
          </a:xfrm>
        </p:spPr>
        <p:txBody>
          <a:bodyPr/>
          <a:lstStyle/>
          <a:p>
            <a:r>
              <a:rPr lang="en-US" sz="4800" b="1" dirty="0"/>
              <a:t>Defining and counting</a:t>
            </a:r>
          </a:p>
          <a:p>
            <a:r>
              <a:rPr lang="en-US" sz="4800" b="1" dirty="0"/>
              <a:t>Workforce  </a:t>
            </a:r>
          </a:p>
        </p:txBody>
      </p:sp>
      <p:sp>
        <p:nvSpPr>
          <p:cNvPr id="6" name="Content Placeholder 5"/>
          <p:cNvSpPr>
            <a:spLocks noGrp="1"/>
          </p:cNvSpPr>
          <p:nvPr>
            <p:ph sz="quarter" idx="13"/>
          </p:nvPr>
        </p:nvSpPr>
        <p:spPr>
          <a:xfrm>
            <a:off x="320039" y="1839805"/>
            <a:ext cx="11551920" cy="1219200"/>
          </a:xfrm>
        </p:spPr>
        <p:txBody>
          <a:bodyPr/>
          <a:lstStyle/>
          <a:p>
            <a:r>
              <a:rPr lang="en-US" dirty="0"/>
              <a:t>Credentials </a:t>
            </a:r>
          </a:p>
        </p:txBody>
      </p:sp>
    </p:spTree>
    <p:extLst>
      <p:ext uri="{BB962C8B-B14F-4D97-AF65-F5344CB8AC3E}">
        <p14:creationId xmlns:p14="http://schemas.microsoft.com/office/powerpoint/2010/main" val="591961184"/>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293507" y="2438388"/>
            <a:ext cx="11547973" cy="1219200"/>
          </a:xfrm>
        </p:spPr>
        <p:txBody>
          <a:bodyPr/>
          <a:lstStyle/>
          <a:p>
            <a:r>
              <a:rPr lang="en-US" sz="7333" dirty="0"/>
              <a:t>DETERMINING WHAT COUNTS</a:t>
            </a:r>
          </a:p>
        </p:txBody>
      </p:sp>
    </p:spTree>
    <p:extLst>
      <p:ext uri="{BB962C8B-B14F-4D97-AF65-F5344CB8AC3E}">
        <p14:creationId xmlns:p14="http://schemas.microsoft.com/office/powerpoint/2010/main" val="2257347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707754" y="156437"/>
            <a:ext cx="11592820" cy="584775"/>
          </a:xfrm>
          <a:prstGeom prst="rect">
            <a:avLst/>
          </a:prstGeom>
          <a:noFill/>
        </p:spPr>
        <p:txBody>
          <a:bodyPr wrap="square" rtlCol="0">
            <a:spAutoFit/>
          </a:bodyPr>
          <a:lstStyle/>
          <a:p>
            <a:r>
              <a:rPr lang="en-US" sz="3200" b="1" i="1" dirty="0">
                <a:solidFill>
                  <a:schemeClr val="bg1"/>
                </a:solidFill>
              </a:rPr>
              <a:t>Building Credential Currency</a:t>
            </a:r>
            <a:r>
              <a:rPr lang="en-US" sz="3200" b="1" dirty="0">
                <a:solidFill>
                  <a:schemeClr val="bg1"/>
                </a:solidFill>
              </a:rPr>
              <a:t> Toolkit: What’s Inside</a:t>
            </a:r>
            <a:endParaRPr lang="en-US" sz="3200" i="1" dirty="0">
              <a:solidFill>
                <a:schemeClr val="bg1"/>
              </a:solidFill>
            </a:endParaRPr>
          </a:p>
        </p:txBody>
      </p:sp>
      <p:pic>
        <p:nvPicPr>
          <p:cNvPr id="2" name="Picture 1" descr="ESG toolkit flow chart cropp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711" y="1483481"/>
            <a:ext cx="4938160" cy="5374519"/>
          </a:xfrm>
          <a:prstGeom prst="rect">
            <a:avLst/>
          </a:prstGeom>
        </p:spPr>
      </p:pic>
      <p:sp>
        <p:nvSpPr>
          <p:cNvPr id="7" name="TextBox 6">
            <a:extLst>
              <a:ext uri="{FF2B5EF4-FFF2-40B4-BE49-F238E27FC236}">
                <a16:creationId xmlns:a16="http://schemas.microsoft.com/office/drawing/2014/main" id="{08A7723A-75E3-4E9F-BB5E-3B36B7445A48}"/>
              </a:ext>
            </a:extLst>
          </p:cNvPr>
          <p:cNvSpPr txBox="1"/>
          <p:nvPr/>
        </p:nvSpPr>
        <p:spPr>
          <a:xfrm>
            <a:off x="5549244" y="1714684"/>
            <a:ext cx="6254045" cy="3975063"/>
          </a:xfrm>
          <a:prstGeom prst="rect">
            <a:avLst/>
          </a:prstGeom>
          <a:noFill/>
        </p:spPr>
        <p:txBody>
          <a:bodyPr wrap="square" rtlCol="0">
            <a:spAutoFit/>
          </a:bodyPr>
          <a:lstStyle/>
          <a:p>
            <a:pPr algn="ctr">
              <a:lnSpc>
                <a:spcPct val="114000"/>
              </a:lnSpc>
            </a:pPr>
            <a:r>
              <a:rPr lang="en-US" sz="3200" b="1" i="1" dirty="0">
                <a:solidFill>
                  <a:srgbClr val="1E3E7D"/>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Building Credential Currency Toolkit</a:t>
            </a:r>
            <a:r>
              <a:rPr lang="en-US" sz="3200" b="1" dirty="0">
                <a:solidFill>
                  <a:srgbClr val="1E3E7D"/>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sz="3200" b="1" dirty="0">
                <a:solidFill>
                  <a:schemeClr val="bg1">
                    <a:lumMod val="50000"/>
                  </a:schemeClr>
                </a:solidFill>
                <a:latin typeface="Arial" panose="020B0604020202020204" pitchFamily="34" charset="0"/>
                <a:cs typeface="Arial" panose="020B0604020202020204" pitchFamily="34" charset="0"/>
              </a:rPr>
              <a:t>offers cross-sector teams a suite of resources to </a:t>
            </a:r>
            <a:r>
              <a:rPr lang="en-US" sz="3200" b="1" dirty="0">
                <a:solidFill>
                  <a:srgbClr val="3C8F39"/>
                </a:solidFill>
                <a:latin typeface="Arial" panose="020B0604020202020204" pitchFamily="34" charset="0"/>
                <a:cs typeface="Arial" panose="020B0604020202020204" pitchFamily="34" charset="0"/>
              </a:rPr>
              <a:t>identify</a:t>
            </a:r>
            <a:r>
              <a:rPr lang="en-US" sz="3200" b="1" dirty="0">
                <a:solidFill>
                  <a:srgbClr val="7F7F7F"/>
                </a:solidFill>
                <a:latin typeface="Arial" panose="020B0604020202020204" pitchFamily="34" charset="0"/>
                <a:cs typeface="Arial" panose="020B0604020202020204" pitchFamily="34" charset="0"/>
              </a:rPr>
              <a:t>,</a:t>
            </a:r>
            <a:r>
              <a:rPr lang="en-US" sz="3200" b="1" dirty="0">
                <a:solidFill>
                  <a:srgbClr val="011F5F"/>
                </a:solidFill>
                <a:latin typeface="Arial" panose="020B0604020202020204" pitchFamily="34" charset="0"/>
                <a:cs typeface="Arial" panose="020B0604020202020204" pitchFamily="34" charset="0"/>
              </a:rPr>
              <a:t> </a:t>
            </a:r>
            <a:r>
              <a:rPr lang="en-US" sz="3200" b="1" dirty="0">
                <a:solidFill>
                  <a:srgbClr val="D25021"/>
                </a:solidFill>
                <a:latin typeface="Arial" panose="020B0604020202020204" pitchFamily="34" charset="0"/>
                <a:cs typeface="Arial" panose="020B0604020202020204" pitchFamily="34" charset="0"/>
              </a:rPr>
              <a:t>validate</a:t>
            </a:r>
            <a:r>
              <a:rPr lang="en-US" sz="3200" b="1" dirty="0">
                <a:solidFill>
                  <a:srgbClr val="7F7F7F"/>
                </a:solidFill>
                <a:latin typeface="Arial" panose="020B0604020202020204" pitchFamily="34" charset="0"/>
                <a:cs typeface="Arial" panose="020B0604020202020204" pitchFamily="34" charset="0"/>
              </a:rPr>
              <a:t>,</a:t>
            </a:r>
            <a:r>
              <a:rPr lang="en-US" sz="3200" b="1" dirty="0">
                <a:solidFill>
                  <a:srgbClr val="011F5F"/>
                </a:solidFill>
                <a:latin typeface="Arial" panose="020B0604020202020204" pitchFamily="34" charset="0"/>
                <a:cs typeface="Arial" panose="020B0604020202020204" pitchFamily="34" charset="0"/>
              </a:rPr>
              <a:t> incentivize</a:t>
            </a:r>
            <a:r>
              <a:rPr lang="en-US" sz="3200" b="1" dirty="0">
                <a:solidFill>
                  <a:srgbClr val="7F7F7F"/>
                </a:solidFill>
                <a:latin typeface="Arial" panose="020B0604020202020204" pitchFamily="34" charset="0"/>
                <a:cs typeface="Arial" panose="020B0604020202020204" pitchFamily="34" charset="0"/>
              </a:rPr>
              <a:t>,</a:t>
            </a:r>
            <a:r>
              <a:rPr lang="en-US" sz="3200" b="1" dirty="0">
                <a:solidFill>
                  <a:srgbClr val="011F5F"/>
                </a:solidFill>
                <a:latin typeface="Arial" panose="020B0604020202020204" pitchFamily="34" charset="0"/>
                <a:cs typeface="Arial" panose="020B0604020202020204" pitchFamily="34" charset="0"/>
              </a:rPr>
              <a:t> </a:t>
            </a:r>
            <a:r>
              <a:rPr lang="en-US" sz="3200" b="1" dirty="0">
                <a:solidFill>
                  <a:srgbClr val="7F7F7F"/>
                </a:solidFill>
                <a:latin typeface="Arial" panose="020B0604020202020204" pitchFamily="34" charset="0"/>
                <a:cs typeface="Arial" panose="020B0604020202020204" pitchFamily="34" charset="0"/>
              </a:rPr>
              <a:t>and</a:t>
            </a:r>
            <a:r>
              <a:rPr lang="en-US" sz="3200" b="1" dirty="0">
                <a:solidFill>
                  <a:srgbClr val="011F5F"/>
                </a:solidFill>
                <a:latin typeface="Arial" panose="020B0604020202020204" pitchFamily="34" charset="0"/>
                <a:cs typeface="Arial" panose="020B0604020202020204" pitchFamily="34" charset="0"/>
              </a:rPr>
              <a:t> </a:t>
            </a:r>
            <a:r>
              <a:rPr lang="en-US" sz="3200" b="1" dirty="0">
                <a:solidFill>
                  <a:srgbClr val="EAA325"/>
                </a:solidFill>
                <a:latin typeface="Arial" panose="020B0604020202020204" pitchFamily="34" charset="0"/>
                <a:cs typeface="Arial" panose="020B0604020202020204" pitchFamily="34" charset="0"/>
              </a:rPr>
              <a:t>report on</a:t>
            </a:r>
            <a:r>
              <a:rPr lang="en-US" sz="3200" b="1" dirty="0">
                <a:solidFill>
                  <a:srgbClr val="7F7F7F"/>
                </a:solidFill>
                <a:latin typeface="Arial" panose="020B0604020202020204" pitchFamily="34" charset="0"/>
                <a:cs typeface="Arial" panose="020B0604020202020204" pitchFamily="34" charset="0"/>
              </a:rPr>
              <a:t> their state’s priority non-degree credentials.</a:t>
            </a:r>
            <a:endParaRPr lang="en-US" sz="2400" b="1" i="1" dirty="0">
              <a:solidFill>
                <a:srgbClr val="7F7F7F"/>
              </a:solidFill>
              <a:latin typeface="Arial" panose="020B0604020202020204" pitchFamily="34" charset="0"/>
              <a:cs typeface="Arial" panose="020B0604020202020204" pitchFamily="34" charset="0"/>
            </a:endParaRPr>
          </a:p>
        </p:txBody>
      </p:sp>
      <p:sp>
        <p:nvSpPr>
          <p:cNvPr id="4" name="TextBox 3"/>
          <p:cNvSpPr txBox="1"/>
          <p:nvPr/>
        </p:nvSpPr>
        <p:spPr>
          <a:xfrm>
            <a:off x="13033572" y="2983616"/>
            <a:ext cx="184731" cy="307777"/>
          </a:xfrm>
          <a:prstGeom prst="rect">
            <a:avLst/>
          </a:prstGeom>
          <a:noFill/>
        </p:spPr>
        <p:txBody>
          <a:bodyPr wrap="none" rtlCol="0">
            <a:spAutoFit/>
          </a:bodyPr>
          <a:lstStyle/>
          <a:p>
            <a:endParaRPr lang="en-US" sz="1400" dirty="0"/>
          </a:p>
        </p:txBody>
      </p:sp>
      <p:sp>
        <p:nvSpPr>
          <p:cNvPr id="6" name="Rectangle 5">
            <a:extLst>
              <a:ext uri="{FF2B5EF4-FFF2-40B4-BE49-F238E27FC236}">
                <a16:creationId xmlns:a16="http://schemas.microsoft.com/office/drawing/2014/main" id="{7612C207-0A33-403F-A406-84EFA186B693}"/>
              </a:ext>
            </a:extLst>
          </p:cNvPr>
          <p:cNvSpPr/>
          <p:nvPr/>
        </p:nvSpPr>
        <p:spPr>
          <a:xfrm>
            <a:off x="395978" y="91440"/>
            <a:ext cx="11407311" cy="1434124"/>
          </a:xfrm>
          <a:prstGeom prst="rect">
            <a:avLst/>
          </a:prstGeom>
          <a:solidFill>
            <a:srgbClr val="0052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Identify Recognized </a:t>
            </a:r>
          </a:p>
          <a:p>
            <a:pPr algn="ctr"/>
            <a:r>
              <a:rPr lang="en-US" sz="4400" b="1" dirty="0">
                <a:latin typeface="Arial" panose="020B0604020202020204" pitchFamily="34" charset="0"/>
                <a:cs typeface="Arial" panose="020B0604020202020204" pitchFamily="34" charset="0"/>
              </a:rPr>
              <a:t>NC Workforce Credentials</a:t>
            </a:r>
            <a:endParaRPr lang="en-US" sz="3600" dirty="0">
              <a:solidFill>
                <a:schemeClr val="bg1"/>
              </a:solidFill>
              <a:latin typeface="Arial" panose="020B0604020202020204" pitchFamily="34" charset="0"/>
              <a:cs typeface="Arial" panose="020B0604020202020204" pitchFamily="34" charset="0"/>
            </a:endParaRPr>
          </a:p>
        </p:txBody>
      </p:sp>
      <p:pic>
        <p:nvPicPr>
          <p:cNvPr id="8" name="Picture 7" descr="A close up of a sign&#10;&#10;Description automatically generated">
            <a:extLst>
              <a:ext uri="{FF2B5EF4-FFF2-40B4-BE49-F238E27FC236}">
                <a16:creationId xmlns:a16="http://schemas.microsoft.com/office/drawing/2014/main" id="{CA2E29D9-B28A-4C3B-A916-C54EA03710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6770" y="5664219"/>
            <a:ext cx="2935230" cy="1103378"/>
          </a:xfrm>
          <a:prstGeom prst="rect">
            <a:avLst/>
          </a:prstGeom>
        </p:spPr>
      </p:pic>
    </p:spTree>
    <p:extLst>
      <p:ext uri="{BB962C8B-B14F-4D97-AF65-F5344CB8AC3E}">
        <p14:creationId xmlns:p14="http://schemas.microsoft.com/office/powerpoint/2010/main" val="2219606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7B06-65C2-4D97-9B39-210E8F5137E4}"/>
              </a:ext>
            </a:extLst>
          </p:cNvPr>
          <p:cNvSpPr>
            <a:spLocks noGrp="1"/>
          </p:cNvSpPr>
          <p:nvPr>
            <p:ph type="title"/>
          </p:nvPr>
        </p:nvSpPr>
        <p:spPr>
          <a:xfrm>
            <a:off x="10543754" y="5505060"/>
            <a:ext cx="1557280" cy="456684"/>
          </a:xfrm>
        </p:spPr>
        <p:txBody>
          <a:bodyPr vert="horz" lIns="91440" tIns="45720" rIns="91440" bIns="45720" rtlCol="0" anchor="t">
            <a:normAutofit/>
          </a:bodyPr>
          <a:lstStyle/>
          <a:p>
            <a:r>
              <a:rPr lang="en-US" sz="2500" b="1" dirty="0">
                <a:solidFill>
                  <a:schemeClr val="bg1"/>
                </a:solidFill>
                <a:latin typeface="Cambria" panose="02040503050406030204" pitchFamily="18" charset="0"/>
                <a:ea typeface="Cambria" panose="02040503050406030204" pitchFamily="18" charset="0"/>
              </a:rPr>
              <a:t>NC COV</a:t>
            </a:r>
            <a:endParaRPr lang="en-US" sz="2500" b="1" dirty="0">
              <a:solidFill>
                <a:schemeClr val="bg1"/>
              </a:solidFill>
            </a:endParaRPr>
          </a:p>
        </p:txBody>
      </p:sp>
      <p:pic>
        <p:nvPicPr>
          <p:cNvPr id="11" name="Picture 10">
            <a:extLst>
              <a:ext uri="{FF2B5EF4-FFF2-40B4-BE49-F238E27FC236}">
                <a16:creationId xmlns:a16="http://schemas.microsoft.com/office/drawing/2014/main" id="{95FE7A09-B246-4ABD-AAF7-FBDDEABF5C15}"/>
              </a:ext>
            </a:extLst>
          </p:cNvPr>
          <p:cNvPicPr>
            <a:picLocks noChangeAspect="1"/>
          </p:cNvPicPr>
          <p:nvPr/>
        </p:nvPicPr>
        <p:blipFill>
          <a:blip r:embed="rId2"/>
          <a:stretch>
            <a:fillRect/>
          </a:stretch>
        </p:blipFill>
        <p:spPr>
          <a:xfrm>
            <a:off x="3388146" y="1799621"/>
            <a:ext cx="3012129" cy="729811"/>
          </a:xfrm>
          <a:prstGeom prst="rect">
            <a:avLst/>
          </a:prstGeom>
        </p:spPr>
      </p:pic>
      <p:pic>
        <p:nvPicPr>
          <p:cNvPr id="12" name="Picture 11">
            <a:extLst>
              <a:ext uri="{FF2B5EF4-FFF2-40B4-BE49-F238E27FC236}">
                <a16:creationId xmlns:a16="http://schemas.microsoft.com/office/drawing/2014/main" id="{1884AF23-26D1-40DB-B4FC-1DFDB3824C22}"/>
              </a:ext>
            </a:extLst>
          </p:cNvPr>
          <p:cNvPicPr>
            <a:picLocks noChangeAspect="1"/>
          </p:cNvPicPr>
          <p:nvPr/>
        </p:nvPicPr>
        <p:blipFill rotWithShape="1">
          <a:blip r:embed="rId3"/>
          <a:srcRect l="8147" t="32365" r="16287" b="33314"/>
          <a:stretch/>
        </p:blipFill>
        <p:spPr>
          <a:xfrm>
            <a:off x="200169" y="1709575"/>
            <a:ext cx="2993220" cy="764714"/>
          </a:xfrm>
          <a:prstGeom prst="rect">
            <a:avLst/>
          </a:prstGeom>
        </p:spPr>
      </p:pic>
      <p:pic>
        <p:nvPicPr>
          <p:cNvPr id="13" name="Picture 12">
            <a:extLst>
              <a:ext uri="{FF2B5EF4-FFF2-40B4-BE49-F238E27FC236}">
                <a16:creationId xmlns:a16="http://schemas.microsoft.com/office/drawing/2014/main" id="{1493CAE1-78D0-4B41-89E2-16F6A34B351D}"/>
              </a:ext>
            </a:extLst>
          </p:cNvPr>
          <p:cNvPicPr>
            <a:picLocks noChangeAspect="1"/>
          </p:cNvPicPr>
          <p:nvPr/>
        </p:nvPicPr>
        <p:blipFill>
          <a:blip r:embed="rId4"/>
          <a:stretch>
            <a:fillRect/>
          </a:stretch>
        </p:blipFill>
        <p:spPr>
          <a:xfrm>
            <a:off x="7826093" y="4520476"/>
            <a:ext cx="2235200" cy="901700"/>
          </a:xfrm>
          <a:prstGeom prst="rect">
            <a:avLst/>
          </a:prstGeom>
        </p:spPr>
      </p:pic>
      <p:pic>
        <p:nvPicPr>
          <p:cNvPr id="15" name="Picture 2" descr="Image result for nceda">
            <a:extLst>
              <a:ext uri="{FF2B5EF4-FFF2-40B4-BE49-F238E27FC236}">
                <a16:creationId xmlns:a16="http://schemas.microsoft.com/office/drawing/2014/main" id="{2B48FC0A-46AE-450C-9461-6236CCC8B3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542" b="14318"/>
          <a:stretch/>
        </p:blipFill>
        <p:spPr bwMode="auto">
          <a:xfrm>
            <a:off x="6626010" y="1455547"/>
            <a:ext cx="1679561" cy="12284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nc commerce&quot;">
            <a:extLst>
              <a:ext uri="{FF2B5EF4-FFF2-40B4-BE49-F238E27FC236}">
                <a16:creationId xmlns:a16="http://schemas.microsoft.com/office/drawing/2014/main" id="{3AFBAD04-11CF-467F-87B8-2148F82B6B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388" y="4924711"/>
            <a:ext cx="3667125"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ncccs">
            <a:extLst>
              <a:ext uri="{FF2B5EF4-FFF2-40B4-BE49-F238E27FC236}">
                <a16:creationId xmlns:a16="http://schemas.microsoft.com/office/drawing/2014/main" id="{0ABDA600-F714-4CE5-81DC-669894EB74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4680" y="1629881"/>
            <a:ext cx="2483039" cy="94137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office of the governor nc">
            <a:extLst>
              <a:ext uri="{FF2B5EF4-FFF2-40B4-BE49-F238E27FC236}">
                <a16:creationId xmlns:a16="http://schemas.microsoft.com/office/drawing/2014/main" id="{6E5BBFA7-CCBF-456F-A484-426F210A70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2438" y="4077340"/>
            <a:ext cx="1501126" cy="15011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chapel hill carrboro city schools">
            <a:extLst>
              <a:ext uri="{FF2B5EF4-FFF2-40B4-BE49-F238E27FC236}">
                <a16:creationId xmlns:a16="http://schemas.microsoft.com/office/drawing/2014/main" id="{C5279040-2E50-4BB7-84F7-22574F7982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81025" y="5758671"/>
            <a:ext cx="2520009" cy="10178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surry county schools">
            <a:extLst>
              <a:ext uri="{FF2B5EF4-FFF2-40B4-BE49-F238E27FC236}">
                <a16:creationId xmlns:a16="http://schemas.microsoft.com/office/drawing/2014/main" id="{11BE10FD-5436-4327-BD9D-FD404CA4469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6695" y="2739500"/>
            <a:ext cx="1945614" cy="157205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ncdpi">
            <a:extLst>
              <a:ext uri="{FF2B5EF4-FFF2-40B4-BE49-F238E27FC236}">
                <a16:creationId xmlns:a16="http://schemas.microsoft.com/office/drawing/2014/main" id="{8C94BC14-3115-425C-B3AC-35292F56843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061" y="2701201"/>
            <a:ext cx="2371725" cy="18192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NC Rural Center">
            <a:extLst>
              <a:ext uri="{FF2B5EF4-FFF2-40B4-BE49-F238E27FC236}">
                <a16:creationId xmlns:a16="http://schemas.microsoft.com/office/drawing/2014/main" id="{2C3C65F0-08E3-44BD-8873-C380E72BA5F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37419" y="3426873"/>
            <a:ext cx="2235201" cy="94137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8CCD62AB-D54B-48F9-8A0E-9E3479F6DF61}"/>
              </a:ext>
            </a:extLst>
          </p:cNvPr>
          <p:cNvPicPr>
            <a:picLocks noChangeAspect="1"/>
          </p:cNvPicPr>
          <p:nvPr/>
        </p:nvPicPr>
        <p:blipFill>
          <a:blip r:embed="rId13"/>
          <a:stretch>
            <a:fillRect/>
          </a:stretch>
        </p:blipFill>
        <p:spPr>
          <a:xfrm>
            <a:off x="4677496" y="2641250"/>
            <a:ext cx="2907337" cy="625483"/>
          </a:xfrm>
          <a:prstGeom prst="rect">
            <a:avLst/>
          </a:prstGeom>
        </p:spPr>
      </p:pic>
      <p:pic>
        <p:nvPicPr>
          <p:cNvPr id="1046" name="Picture 22" descr="Image result for john m belk endowment">
            <a:extLst>
              <a:ext uri="{FF2B5EF4-FFF2-40B4-BE49-F238E27FC236}">
                <a16:creationId xmlns:a16="http://schemas.microsoft.com/office/drawing/2014/main" id="{ECCF163B-0694-481F-B7B8-5C89DA13843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62909" y="5961744"/>
            <a:ext cx="2742991" cy="86838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goodnight educational foundation">
            <a:extLst>
              <a:ext uri="{FF2B5EF4-FFF2-40B4-BE49-F238E27FC236}">
                <a16:creationId xmlns:a16="http://schemas.microsoft.com/office/drawing/2014/main" id="{A4F62002-1932-4E1A-87A3-61AC7DF2AEC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07181" y="2771284"/>
            <a:ext cx="1400577" cy="602002"/>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Northeast Pathways to Prosperity">
            <a:extLst>
              <a:ext uri="{FF2B5EF4-FFF2-40B4-BE49-F238E27FC236}">
                <a16:creationId xmlns:a16="http://schemas.microsoft.com/office/drawing/2014/main" id="{B21C61E7-8C79-418F-9F17-14A32F058C2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05421" y="2523695"/>
            <a:ext cx="1658937" cy="1090544"/>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Image result for western piedmont cog">
            <a:extLst>
              <a:ext uri="{FF2B5EF4-FFF2-40B4-BE49-F238E27FC236}">
                <a16:creationId xmlns:a16="http://schemas.microsoft.com/office/drawing/2014/main" id="{397323AE-C913-4B9B-A24E-957A300B06BD}"/>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b="22019"/>
          <a:stretch/>
        </p:blipFill>
        <p:spPr bwMode="auto">
          <a:xfrm>
            <a:off x="4988783" y="3188967"/>
            <a:ext cx="2993220" cy="729811"/>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mage result for dept of military affairs nc">
            <a:extLst>
              <a:ext uri="{FF2B5EF4-FFF2-40B4-BE49-F238E27FC236}">
                <a16:creationId xmlns:a16="http://schemas.microsoft.com/office/drawing/2014/main" id="{B1FB1667-C63F-4D74-8FA3-4A65C1D943B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73333" y="5422176"/>
            <a:ext cx="1326038" cy="1326038"/>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Image result for foundation for the carolinas">
            <a:extLst>
              <a:ext uri="{FF2B5EF4-FFF2-40B4-BE49-F238E27FC236}">
                <a16:creationId xmlns:a16="http://schemas.microsoft.com/office/drawing/2014/main" id="{53C14947-CD98-4B9F-8FC3-8C080A21120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68902" y="5061813"/>
            <a:ext cx="1731006" cy="49457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Image result for land of sky regional council">
            <a:extLst>
              <a:ext uri="{FF2B5EF4-FFF2-40B4-BE49-F238E27FC236}">
                <a16:creationId xmlns:a16="http://schemas.microsoft.com/office/drawing/2014/main" id="{3E0EBDD8-BBCC-44E1-B6E7-B346F12C624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507775" y="3855641"/>
            <a:ext cx="1501126" cy="15011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47EF338-6DA0-480E-A893-D45BCCBC5A63}"/>
              </a:ext>
            </a:extLst>
          </p:cNvPr>
          <p:cNvPicPr>
            <a:picLocks noChangeAspect="1"/>
          </p:cNvPicPr>
          <p:nvPr/>
        </p:nvPicPr>
        <p:blipFill>
          <a:blip r:embed="rId21"/>
          <a:stretch>
            <a:fillRect/>
          </a:stretch>
        </p:blipFill>
        <p:spPr>
          <a:xfrm>
            <a:off x="1927173" y="4383711"/>
            <a:ext cx="3334467" cy="533792"/>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4CCA26E3-BD2A-4412-85ED-40707B9496CA}"/>
              </a:ext>
            </a:extLst>
          </p:cNvPr>
          <p:cNvPicPr>
            <a:picLocks noChangeAspect="1"/>
          </p:cNvPicPr>
          <p:nvPr/>
        </p:nvPicPr>
        <p:blipFill rotWithShape="1">
          <a:blip r:embed="rId22">
            <a:extLst>
              <a:ext uri="{28A0092B-C50C-407E-A947-70E740481C1C}">
                <a14:useLocalDpi xmlns:a14="http://schemas.microsoft.com/office/drawing/2010/main" val="0"/>
              </a:ext>
            </a:extLst>
          </a:blip>
          <a:srcRect l="10314" t="16783" r="13965" b="20689"/>
          <a:stretch/>
        </p:blipFill>
        <p:spPr>
          <a:xfrm>
            <a:off x="10600820" y="2727260"/>
            <a:ext cx="1326037" cy="1094998"/>
          </a:xfrm>
          <a:prstGeom prst="rect">
            <a:avLst/>
          </a:prstGeom>
        </p:spPr>
      </p:pic>
      <p:pic>
        <p:nvPicPr>
          <p:cNvPr id="1026" name="Picture 2" descr="Image result for wake county public schools">
            <a:extLst>
              <a:ext uri="{FF2B5EF4-FFF2-40B4-BE49-F238E27FC236}">
                <a16:creationId xmlns:a16="http://schemas.microsoft.com/office/drawing/2014/main" id="{73DA9B51-CD65-45B8-A448-62D7C2AEA59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68847" y="5817612"/>
            <a:ext cx="979438" cy="9794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gu nc">
            <a:extLst>
              <a:ext uri="{FF2B5EF4-FFF2-40B4-BE49-F238E27FC236}">
                <a16:creationId xmlns:a16="http://schemas.microsoft.com/office/drawing/2014/main" id="{373B409B-5E5F-4CA1-B91B-BC98EC5EBC96}"/>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t="35337" b="36573"/>
          <a:stretch/>
        </p:blipFill>
        <p:spPr bwMode="auto">
          <a:xfrm>
            <a:off x="1289372" y="6085577"/>
            <a:ext cx="2459886" cy="69098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AD3EC4B7-A615-4065-B7F1-7A71F3104AC4}"/>
              </a:ext>
            </a:extLst>
          </p:cNvPr>
          <p:cNvSpPr/>
          <p:nvPr/>
        </p:nvSpPr>
        <p:spPr>
          <a:xfrm>
            <a:off x="304321" y="60950"/>
            <a:ext cx="11704580" cy="1395168"/>
          </a:xfrm>
          <a:prstGeom prst="rect">
            <a:avLst/>
          </a:prstGeom>
          <a:solidFill>
            <a:srgbClr val="0052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Arial" panose="020B0604020202020204" pitchFamily="34" charset="0"/>
                <a:cs typeface="Arial" panose="020B0604020202020204" pitchFamily="34" charset="0"/>
              </a:rPr>
              <a:t>Initial NC Cross-Sector Partners</a:t>
            </a:r>
            <a:endParaRPr lang="en-US" sz="5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792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0924B1-BF70-4ED1-B458-F577843E4782}"/>
              </a:ext>
            </a:extLst>
          </p:cNvPr>
          <p:cNvSpPr/>
          <p:nvPr/>
        </p:nvSpPr>
        <p:spPr>
          <a:xfrm>
            <a:off x="350580" y="130396"/>
            <a:ext cx="11490840" cy="1395168"/>
          </a:xfrm>
          <a:prstGeom prst="rect">
            <a:avLst/>
          </a:prstGeom>
          <a:solidFill>
            <a:srgbClr val="0052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Arial" panose="020B0604020202020204" pitchFamily="34" charset="0"/>
                <a:cs typeface="Arial" panose="020B0604020202020204" pitchFamily="34" charset="0"/>
              </a:rPr>
              <a:t>NC Workforce Credentials</a:t>
            </a:r>
            <a:endParaRPr lang="en-US" sz="4400"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804991C-F3D5-4147-A47F-7AAE97DDDD6D}"/>
              </a:ext>
            </a:extLst>
          </p:cNvPr>
          <p:cNvSpPr/>
          <p:nvPr/>
        </p:nvSpPr>
        <p:spPr>
          <a:xfrm>
            <a:off x="243710" y="1715771"/>
            <a:ext cx="11704580" cy="4758614"/>
          </a:xfrm>
          <a:prstGeom prst="rect">
            <a:avLst/>
          </a:prstGeom>
        </p:spPr>
        <p:txBody>
          <a:bodyPr wrap="square" numCol="1">
            <a:noAutofit/>
          </a:bodyPr>
          <a:lstStyle/>
          <a:p>
            <a:endParaRPr lang="en-US" sz="2400" b="1" dirty="0">
              <a:solidFill>
                <a:srgbClr val="005293"/>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6345A40-3DD0-498A-8E32-B8ECADBD6867}"/>
              </a:ext>
            </a:extLst>
          </p:cNvPr>
          <p:cNvSpPr txBox="1"/>
          <p:nvPr/>
        </p:nvSpPr>
        <p:spPr>
          <a:xfrm>
            <a:off x="4377517" y="4299059"/>
            <a:ext cx="7463903" cy="1938992"/>
          </a:xfrm>
          <a:prstGeom prst="rect">
            <a:avLst/>
          </a:prstGeom>
          <a:noFill/>
        </p:spPr>
        <p:txBody>
          <a:bodyPr wrap="none" rtlCol="0">
            <a:spAutoFit/>
          </a:bodyPr>
          <a:lstStyle/>
          <a:p>
            <a:r>
              <a:rPr lang="en-US" sz="2400" b="1" dirty="0">
                <a:solidFill>
                  <a:srgbClr val="005293"/>
                </a:solidFill>
                <a:latin typeface="Arial" panose="020B0604020202020204" pitchFamily="34" charset="0"/>
                <a:cs typeface="Arial" panose="020B0604020202020204" pitchFamily="34" charset="0"/>
              </a:rPr>
              <a:t>Credentials must</a:t>
            </a:r>
          </a:p>
          <a:p>
            <a:pPr marL="342900" indent="-342900">
              <a:buFont typeface="Wingdings" panose="05000000000000000000" pitchFamily="2" charset="2"/>
              <a:buChar char="ü"/>
            </a:pPr>
            <a:r>
              <a:rPr lang="en-US" sz="2400" dirty="0">
                <a:solidFill>
                  <a:srgbClr val="005293"/>
                </a:solidFill>
                <a:latin typeface="Arial" panose="020B0604020202020204" pitchFamily="34" charset="0"/>
                <a:cs typeface="Arial" panose="020B0604020202020204" pitchFamily="34" charset="0"/>
              </a:rPr>
              <a:t>Build into our accountability systems</a:t>
            </a:r>
          </a:p>
          <a:p>
            <a:pPr marL="342900" indent="-342900">
              <a:buFont typeface="Wingdings" panose="05000000000000000000" pitchFamily="2" charset="2"/>
              <a:buChar char="ü"/>
            </a:pPr>
            <a:r>
              <a:rPr lang="en-US" sz="2400" dirty="0">
                <a:solidFill>
                  <a:srgbClr val="005293"/>
                </a:solidFill>
                <a:latin typeface="Arial" panose="020B0604020202020204" pitchFamily="34" charset="0"/>
                <a:cs typeface="Arial" panose="020B0604020202020204" pitchFamily="34" charset="0"/>
              </a:rPr>
              <a:t>Count toward attainment goals</a:t>
            </a:r>
          </a:p>
          <a:p>
            <a:pPr marL="342900" indent="-342900">
              <a:buFont typeface="Wingdings" panose="05000000000000000000" pitchFamily="2" charset="2"/>
              <a:buChar char="ü"/>
            </a:pPr>
            <a:r>
              <a:rPr lang="en-US" sz="2400" dirty="0">
                <a:solidFill>
                  <a:srgbClr val="005293"/>
                </a:solidFill>
                <a:latin typeface="Arial" panose="020B0604020202020204" pitchFamily="34" charset="0"/>
                <a:cs typeface="Arial" panose="020B0604020202020204" pitchFamily="34" charset="0"/>
              </a:rPr>
              <a:t>Embed in career pathways and guided pathways</a:t>
            </a:r>
          </a:p>
          <a:p>
            <a:pPr marL="342900" indent="-342900">
              <a:buFont typeface="Wingdings" panose="05000000000000000000" pitchFamily="2" charset="2"/>
              <a:buChar char="ü"/>
            </a:pPr>
            <a:r>
              <a:rPr lang="en-US" sz="2400" dirty="0">
                <a:solidFill>
                  <a:srgbClr val="005293"/>
                </a:solidFill>
                <a:latin typeface="Arial" panose="020B0604020202020204" pitchFamily="34" charset="0"/>
                <a:cs typeface="Arial" panose="020B0604020202020204" pitchFamily="34" charset="0"/>
              </a:rPr>
              <a:t>Signal to learners what has a value to their careers</a:t>
            </a:r>
          </a:p>
        </p:txBody>
      </p:sp>
      <p:sp>
        <p:nvSpPr>
          <p:cNvPr id="6" name="TextBox 5">
            <a:extLst>
              <a:ext uri="{FF2B5EF4-FFF2-40B4-BE49-F238E27FC236}">
                <a16:creationId xmlns:a16="http://schemas.microsoft.com/office/drawing/2014/main" id="{D7933331-198F-4766-8A76-6F10A6BDC579}"/>
              </a:ext>
            </a:extLst>
          </p:cNvPr>
          <p:cNvSpPr txBox="1"/>
          <p:nvPr/>
        </p:nvSpPr>
        <p:spPr>
          <a:xfrm>
            <a:off x="6303991" y="2431510"/>
            <a:ext cx="3188309" cy="1569660"/>
          </a:xfrm>
          <a:prstGeom prst="rect">
            <a:avLst/>
          </a:prstGeom>
          <a:noFill/>
        </p:spPr>
        <p:txBody>
          <a:bodyPr wrap="none" rtlCol="0">
            <a:spAutoFit/>
          </a:bodyPr>
          <a:lstStyle/>
          <a:p>
            <a:r>
              <a:rPr lang="en-US" sz="2400" b="1" dirty="0">
                <a:solidFill>
                  <a:srgbClr val="005293"/>
                </a:solidFill>
                <a:latin typeface="Arial" panose="020B0604020202020204" pitchFamily="34" charset="0"/>
                <a:cs typeface="Arial" panose="020B0604020202020204" pitchFamily="34" charset="0"/>
              </a:rPr>
              <a:t>Types of Credentials</a:t>
            </a:r>
          </a:p>
          <a:p>
            <a:pPr marL="342900" indent="-342900">
              <a:buFont typeface="Wingdings" panose="05000000000000000000" pitchFamily="2" charset="2"/>
              <a:buChar char="ü"/>
            </a:pPr>
            <a:r>
              <a:rPr lang="en-US" sz="2400" dirty="0">
                <a:solidFill>
                  <a:srgbClr val="005293"/>
                </a:solidFill>
                <a:latin typeface="Arial" panose="020B0604020202020204" pitchFamily="34" charset="0"/>
                <a:cs typeface="Arial" panose="020B0604020202020204" pitchFamily="34" charset="0"/>
              </a:rPr>
              <a:t>State Agency</a:t>
            </a:r>
          </a:p>
          <a:p>
            <a:pPr marL="342900" indent="-342900">
              <a:buFont typeface="Wingdings" panose="05000000000000000000" pitchFamily="2" charset="2"/>
              <a:buChar char="ü"/>
            </a:pPr>
            <a:r>
              <a:rPr lang="en-US" sz="2400" dirty="0">
                <a:solidFill>
                  <a:srgbClr val="005293"/>
                </a:solidFill>
                <a:latin typeface="Arial" panose="020B0604020202020204" pitchFamily="34" charset="0"/>
                <a:cs typeface="Arial" panose="020B0604020202020204" pitchFamily="34" charset="0"/>
              </a:rPr>
              <a:t>Industry Developed</a:t>
            </a:r>
          </a:p>
          <a:p>
            <a:pPr marL="342900" indent="-342900">
              <a:buFont typeface="Wingdings" panose="05000000000000000000" pitchFamily="2" charset="2"/>
              <a:buChar char="ü"/>
            </a:pPr>
            <a:r>
              <a:rPr lang="en-US" sz="2400" dirty="0">
                <a:solidFill>
                  <a:srgbClr val="005293"/>
                </a:solidFill>
                <a:latin typeface="Arial" panose="020B0604020202020204" pitchFamily="34" charset="0"/>
                <a:cs typeface="Arial" panose="020B0604020202020204" pitchFamily="34" charset="0"/>
              </a:rPr>
              <a:t>Workforce Defined</a:t>
            </a:r>
          </a:p>
        </p:txBody>
      </p:sp>
      <p:sp>
        <p:nvSpPr>
          <p:cNvPr id="7" name="TextBox 6">
            <a:extLst>
              <a:ext uri="{FF2B5EF4-FFF2-40B4-BE49-F238E27FC236}">
                <a16:creationId xmlns:a16="http://schemas.microsoft.com/office/drawing/2014/main" id="{9F32B219-0CB3-4FAE-B285-ADBF61238E89}"/>
              </a:ext>
            </a:extLst>
          </p:cNvPr>
          <p:cNvSpPr txBox="1"/>
          <p:nvPr/>
        </p:nvSpPr>
        <p:spPr>
          <a:xfrm>
            <a:off x="9534532" y="2464947"/>
            <a:ext cx="2441694" cy="1938992"/>
          </a:xfrm>
          <a:prstGeom prst="rect">
            <a:avLst/>
          </a:prstGeom>
          <a:noFill/>
        </p:spPr>
        <p:txBody>
          <a:bodyPr wrap="none" rtlCol="0">
            <a:spAutoFit/>
          </a:bodyPr>
          <a:lstStyle/>
          <a:p>
            <a:r>
              <a:rPr lang="en-US" sz="2400" b="1" dirty="0">
                <a:solidFill>
                  <a:srgbClr val="005293"/>
                </a:solidFill>
                <a:latin typeface="Arial" panose="020B0604020202020204" pitchFamily="34" charset="0"/>
                <a:cs typeface="Arial" panose="020B0604020202020204" pitchFamily="34" charset="0"/>
              </a:rPr>
              <a:t>Credential Role</a:t>
            </a:r>
          </a:p>
          <a:p>
            <a:pPr marL="342900" indent="-342900">
              <a:buFont typeface="Wingdings" panose="05000000000000000000" pitchFamily="2" charset="2"/>
              <a:buChar char="ü"/>
            </a:pPr>
            <a:r>
              <a:rPr lang="en-US" sz="2400" dirty="0">
                <a:solidFill>
                  <a:srgbClr val="005293"/>
                </a:solidFill>
                <a:latin typeface="Arial" panose="020B0604020202020204" pitchFamily="34" charset="0"/>
                <a:cs typeface="Arial" panose="020B0604020202020204" pitchFamily="34" charset="0"/>
              </a:rPr>
              <a:t>Foundational</a:t>
            </a:r>
          </a:p>
          <a:p>
            <a:pPr marL="342900" indent="-342900">
              <a:buFont typeface="Wingdings" panose="05000000000000000000" pitchFamily="2" charset="2"/>
              <a:buChar char="ü"/>
            </a:pPr>
            <a:r>
              <a:rPr lang="en-US" sz="2400" dirty="0">
                <a:solidFill>
                  <a:srgbClr val="005293"/>
                </a:solidFill>
                <a:latin typeface="Arial" panose="020B0604020202020204" pitchFamily="34" charset="0"/>
                <a:cs typeface="Arial" panose="020B0604020202020204" pitchFamily="34" charset="0"/>
              </a:rPr>
              <a:t>Essential</a:t>
            </a:r>
          </a:p>
          <a:p>
            <a:pPr marL="342900" indent="-342900">
              <a:buFont typeface="Wingdings" panose="05000000000000000000" pitchFamily="2" charset="2"/>
              <a:buChar char="ü"/>
            </a:pPr>
            <a:r>
              <a:rPr lang="en-US" sz="2400" dirty="0">
                <a:solidFill>
                  <a:srgbClr val="005293"/>
                </a:solidFill>
                <a:latin typeface="Arial" panose="020B0604020202020204" pitchFamily="34" charset="0"/>
                <a:cs typeface="Arial" panose="020B0604020202020204" pitchFamily="34" charset="0"/>
              </a:rPr>
              <a:t>Career</a:t>
            </a:r>
          </a:p>
          <a:p>
            <a:pPr marL="342900" indent="-342900">
              <a:buFont typeface="Wingdings" panose="05000000000000000000" pitchFamily="2" charset="2"/>
              <a:buChar char="ü"/>
            </a:pPr>
            <a:r>
              <a:rPr lang="en-US" sz="2400" dirty="0">
                <a:solidFill>
                  <a:srgbClr val="005293"/>
                </a:solidFill>
                <a:latin typeface="Arial" panose="020B0604020202020204" pitchFamily="34" charset="0"/>
                <a:cs typeface="Arial" panose="020B0604020202020204" pitchFamily="34" charset="0"/>
              </a:rPr>
              <a:t>Advanced</a:t>
            </a:r>
          </a:p>
        </p:txBody>
      </p:sp>
      <p:sp>
        <p:nvSpPr>
          <p:cNvPr id="9" name="TextBox 8">
            <a:extLst>
              <a:ext uri="{FF2B5EF4-FFF2-40B4-BE49-F238E27FC236}">
                <a16:creationId xmlns:a16="http://schemas.microsoft.com/office/drawing/2014/main" id="{7F27CF23-AFE4-4439-BD9F-A27B35E90BC7}"/>
              </a:ext>
            </a:extLst>
          </p:cNvPr>
          <p:cNvSpPr txBox="1"/>
          <p:nvPr/>
        </p:nvSpPr>
        <p:spPr>
          <a:xfrm>
            <a:off x="4377517" y="2455824"/>
            <a:ext cx="1756250" cy="1200329"/>
          </a:xfrm>
          <a:prstGeom prst="rect">
            <a:avLst/>
          </a:prstGeom>
          <a:noFill/>
        </p:spPr>
        <p:txBody>
          <a:bodyPr wrap="none" rtlCol="0">
            <a:spAutoFit/>
          </a:bodyPr>
          <a:lstStyle/>
          <a:p>
            <a:r>
              <a:rPr lang="en-US" sz="2400" b="1" dirty="0">
                <a:solidFill>
                  <a:srgbClr val="005293"/>
                </a:solidFill>
                <a:latin typeface="Arial" panose="020B0604020202020204" pitchFamily="34" charset="0"/>
                <a:cs typeface="Arial" panose="020B0604020202020204" pitchFamily="34" charset="0"/>
              </a:rPr>
              <a:t>High Value</a:t>
            </a:r>
          </a:p>
          <a:p>
            <a:pPr marL="342900" indent="-342900">
              <a:buFont typeface="Wingdings" panose="05000000000000000000" pitchFamily="2" charset="2"/>
              <a:buChar char="ü"/>
            </a:pPr>
            <a:r>
              <a:rPr lang="en-US" sz="2400" dirty="0">
                <a:solidFill>
                  <a:srgbClr val="005293"/>
                </a:solidFill>
                <a:latin typeface="Arial" panose="020B0604020202020204" pitchFamily="34" charset="0"/>
                <a:cs typeface="Arial" panose="020B0604020202020204" pitchFamily="34" charset="0"/>
              </a:rPr>
              <a:t>Demand</a:t>
            </a:r>
          </a:p>
          <a:p>
            <a:pPr marL="342900" indent="-342900">
              <a:buFont typeface="Wingdings" panose="05000000000000000000" pitchFamily="2" charset="2"/>
              <a:buChar char="ü"/>
            </a:pPr>
            <a:r>
              <a:rPr lang="en-US" sz="2400" dirty="0">
                <a:solidFill>
                  <a:srgbClr val="005293"/>
                </a:solidFill>
                <a:latin typeface="Arial" panose="020B0604020202020204" pitchFamily="34" charset="0"/>
                <a:cs typeface="Arial" panose="020B0604020202020204" pitchFamily="34" charset="0"/>
              </a:rPr>
              <a:t>Wages</a:t>
            </a:r>
          </a:p>
        </p:txBody>
      </p:sp>
      <p:sp>
        <p:nvSpPr>
          <p:cNvPr id="8" name="Rectangle 7">
            <a:extLst>
              <a:ext uri="{FF2B5EF4-FFF2-40B4-BE49-F238E27FC236}">
                <a16:creationId xmlns:a16="http://schemas.microsoft.com/office/drawing/2014/main" id="{CDEFB7F4-3C5A-4AE4-92FD-D470A24B723B}"/>
              </a:ext>
            </a:extLst>
          </p:cNvPr>
          <p:cNvSpPr/>
          <p:nvPr/>
        </p:nvSpPr>
        <p:spPr>
          <a:xfrm>
            <a:off x="350580" y="2491567"/>
            <a:ext cx="3787666" cy="3637578"/>
          </a:xfrm>
          <a:prstGeom prst="rect">
            <a:avLst/>
          </a:prstGeom>
          <a:solidFill>
            <a:srgbClr val="ADCD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5293"/>
                </a:solidFill>
                <a:latin typeface="Arial" panose="020B0604020202020204" pitchFamily="34" charset="0"/>
                <a:cs typeface="Arial" panose="020B0604020202020204" pitchFamily="34" charset="0"/>
              </a:rPr>
              <a:t>NC Workforce Credentials</a:t>
            </a:r>
          </a:p>
          <a:p>
            <a:pPr algn="ctr"/>
            <a:endParaRPr lang="en-US" sz="1600" b="1" dirty="0">
              <a:solidFill>
                <a:srgbClr val="005293"/>
              </a:solidFill>
              <a:latin typeface="Arial" panose="020B0604020202020204" pitchFamily="34" charset="0"/>
              <a:cs typeface="Arial" panose="020B0604020202020204" pitchFamily="34" charset="0"/>
            </a:endParaRPr>
          </a:p>
          <a:p>
            <a:pPr algn="ctr"/>
            <a:r>
              <a:rPr lang="en-US" sz="2400" dirty="0">
                <a:solidFill>
                  <a:srgbClr val="005293"/>
                </a:solidFill>
                <a:latin typeface="Arial" panose="020B0604020202020204" pitchFamily="34" charset="0"/>
                <a:cs typeface="Arial" panose="020B0604020202020204" pitchFamily="34" charset="0"/>
              </a:rPr>
              <a:t>High-quality </a:t>
            </a:r>
            <a:r>
              <a:rPr lang="en-US" sz="2400" b="1" dirty="0">
                <a:solidFill>
                  <a:srgbClr val="005293"/>
                </a:solidFill>
                <a:latin typeface="Arial" panose="020B0604020202020204" pitchFamily="34" charset="0"/>
                <a:cs typeface="Arial" panose="020B0604020202020204" pitchFamily="34" charset="0"/>
              </a:rPr>
              <a:t>non-degree</a:t>
            </a:r>
            <a:r>
              <a:rPr lang="en-US" sz="2400" dirty="0">
                <a:solidFill>
                  <a:srgbClr val="005293"/>
                </a:solidFill>
                <a:latin typeface="Arial" panose="020B0604020202020204" pitchFamily="34" charset="0"/>
                <a:cs typeface="Arial" panose="020B0604020202020204" pitchFamily="34" charset="0"/>
              </a:rPr>
              <a:t> credentials </a:t>
            </a:r>
            <a:r>
              <a:rPr lang="en-US" sz="2400" b="1" dirty="0">
                <a:solidFill>
                  <a:srgbClr val="005293"/>
                </a:solidFill>
                <a:latin typeface="Arial" panose="020B0604020202020204" pitchFamily="34" charset="0"/>
                <a:cs typeface="Arial" panose="020B0604020202020204" pitchFamily="34" charset="0"/>
              </a:rPr>
              <a:t>recognized </a:t>
            </a:r>
            <a:r>
              <a:rPr lang="en-US" sz="2400" dirty="0">
                <a:solidFill>
                  <a:srgbClr val="005293"/>
                </a:solidFill>
                <a:latin typeface="Arial" panose="020B0604020202020204" pitchFamily="34" charset="0"/>
                <a:cs typeface="Arial" panose="020B0604020202020204" pitchFamily="34" charset="0"/>
              </a:rPr>
              <a:t>by NC employers that support North Carolinians in obtaining in-demand </a:t>
            </a:r>
            <a:r>
              <a:rPr lang="en-US" sz="2400" b="1" dirty="0">
                <a:solidFill>
                  <a:srgbClr val="005293"/>
                </a:solidFill>
                <a:latin typeface="Arial" panose="020B0604020202020204" pitchFamily="34" charset="0"/>
                <a:cs typeface="Arial" panose="020B0604020202020204" pitchFamily="34" charset="0"/>
              </a:rPr>
              <a:t>living wage jobs</a:t>
            </a:r>
          </a:p>
        </p:txBody>
      </p:sp>
      <p:sp>
        <p:nvSpPr>
          <p:cNvPr id="10" name="Rectangle 9">
            <a:extLst>
              <a:ext uri="{FF2B5EF4-FFF2-40B4-BE49-F238E27FC236}">
                <a16:creationId xmlns:a16="http://schemas.microsoft.com/office/drawing/2014/main" id="{D56C081C-E84A-4765-B6D1-13DDBC8DC120}"/>
              </a:ext>
            </a:extLst>
          </p:cNvPr>
          <p:cNvSpPr/>
          <p:nvPr/>
        </p:nvSpPr>
        <p:spPr>
          <a:xfrm>
            <a:off x="350580" y="2023775"/>
            <a:ext cx="3787666" cy="46779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a:solidFill>
                  <a:schemeClr val="bg1"/>
                </a:solidFill>
                <a:latin typeface="Arial" panose="020B0604020202020204" pitchFamily="34" charset="0"/>
                <a:cs typeface="Arial" panose="020B0604020202020204" pitchFamily="34" charset="0"/>
              </a:rPr>
              <a:t>Determining what counts</a:t>
            </a:r>
          </a:p>
        </p:txBody>
      </p:sp>
    </p:spTree>
    <p:extLst>
      <p:ext uri="{BB962C8B-B14F-4D97-AF65-F5344CB8AC3E}">
        <p14:creationId xmlns:p14="http://schemas.microsoft.com/office/powerpoint/2010/main" val="1805015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0924B1-BF70-4ED1-B458-F577843E4782}"/>
              </a:ext>
            </a:extLst>
          </p:cNvPr>
          <p:cNvSpPr/>
          <p:nvPr/>
        </p:nvSpPr>
        <p:spPr>
          <a:xfrm>
            <a:off x="166338" y="130396"/>
            <a:ext cx="11704580" cy="1395168"/>
          </a:xfrm>
          <a:prstGeom prst="rect">
            <a:avLst/>
          </a:prstGeom>
          <a:solidFill>
            <a:srgbClr val="0052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Arial" panose="020B0604020202020204" pitchFamily="34" charset="0"/>
                <a:cs typeface="Arial" panose="020B0604020202020204" pitchFamily="34" charset="0"/>
              </a:rPr>
              <a:t>Non-Degree NC Workforce Recognized Credentials</a:t>
            </a:r>
            <a:endParaRPr lang="en-US" sz="3600"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804991C-F3D5-4147-A47F-7AAE97DDDD6D}"/>
              </a:ext>
            </a:extLst>
          </p:cNvPr>
          <p:cNvSpPr/>
          <p:nvPr/>
        </p:nvSpPr>
        <p:spPr>
          <a:xfrm>
            <a:off x="243710" y="1715771"/>
            <a:ext cx="11704580" cy="4758614"/>
          </a:xfrm>
          <a:prstGeom prst="rect">
            <a:avLst/>
          </a:prstGeom>
        </p:spPr>
        <p:txBody>
          <a:bodyPr wrap="square" numCol="1">
            <a:noAutofit/>
          </a:bodyPr>
          <a:lstStyle/>
          <a:p>
            <a:endParaRPr lang="en-US" sz="2400" b="1" dirty="0">
              <a:solidFill>
                <a:srgbClr val="005293"/>
              </a:solidFill>
              <a:latin typeface="Arial" panose="020B0604020202020204" pitchFamily="34" charset="0"/>
              <a:cs typeface="Arial" panose="020B0604020202020204" pitchFamily="34" charset="0"/>
            </a:endParaRPr>
          </a:p>
        </p:txBody>
      </p:sp>
      <p:graphicFrame>
        <p:nvGraphicFramePr>
          <p:cNvPr id="2" name="Table 4">
            <a:extLst>
              <a:ext uri="{FF2B5EF4-FFF2-40B4-BE49-F238E27FC236}">
                <a16:creationId xmlns:a16="http://schemas.microsoft.com/office/drawing/2014/main" id="{ACCB20F8-D3B5-4736-A8E1-BE6986C88D0C}"/>
              </a:ext>
            </a:extLst>
          </p:cNvPr>
          <p:cNvGraphicFramePr>
            <a:graphicFrameLocks noGrp="1"/>
          </p:cNvGraphicFramePr>
          <p:nvPr>
            <p:extLst>
              <p:ext uri="{D42A27DB-BD31-4B8C-83A1-F6EECF244321}">
                <p14:modId xmlns:p14="http://schemas.microsoft.com/office/powerpoint/2010/main" val="267842163"/>
              </p:ext>
            </p:extLst>
          </p:nvPr>
        </p:nvGraphicFramePr>
        <p:xfrm>
          <a:off x="1545904" y="1954635"/>
          <a:ext cx="9066170" cy="4450016"/>
        </p:xfrm>
        <a:graphic>
          <a:graphicData uri="http://schemas.openxmlformats.org/drawingml/2006/table">
            <a:tbl>
              <a:tblPr firstRow="1" bandRow="1">
                <a:tableStyleId>{3B4B98B0-60AC-42C2-AFA5-B58CD77FA1E5}</a:tableStyleId>
              </a:tblPr>
              <a:tblGrid>
                <a:gridCol w="4533085">
                  <a:extLst>
                    <a:ext uri="{9D8B030D-6E8A-4147-A177-3AD203B41FA5}">
                      <a16:colId xmlns:a16="http://schemas.microsoft.com/office/drawing/2014/main" val="2113449177"/>
                    </a:ext>
                  </a:extLst>
                </a:gridCol>
                <a:gridCol w="4533085">
                  <a:extLst>
                    <a:ext uri="{9D8B030D-6E8A-4147-A177-3AD203B41FA5}">
                      <a16:colId xmlns:a16="http://schemas.microsoft.com/office/drawing/2014/main" val="1053938256"/>
                    </a:ext>
                  </a:extLst>
                </a:gridCol>
              </a:tblGrid>
              <a:tr h="594285">
                <a:tc gridSpan="2">
                  <a:txBody>
                    <a:bodyPr/>
                    <a:lstStyle/>
                    <a:p>
                      <a:pPr algn="ctr"/>
                      <a:r>
                        <a:rPr lang="en-US" sz="3600" dirty="0"/>
                        <a:t>Types of Credentials</a:t>
                      </a:r>
                    </a:p>
                  </a:txBody>
                  <a:tcPr anchor="ctr"/>
                </a:tc>
                <a:tc hMerge="1">
                  <a:txBody>
                    <a:bodyPr/>
                    <a:lstStyle/>
                    <a:p>
                      <a:endParaRPr lang="en-US" dirty="0"/>
                    </a:p>
                  </a:txBody>
                  <a:tcPr/>
                </a:tc>
                <a:extLst>
                  <a:ext uri="{0D108BD9-81ED-4DB2-BD59-A6C34878D82A}">
                    <a16:rowId xmlns:a16="http://schemas.microsoft.com/office/drawing/2014/main" val="3435900608"/>
                  </a:ext>
                </a:extLst>
              </a:tr>
              <a:tr h="1904968">
                <a:tc>
                  <a:txBody>
                    <a:bodyPr/>
                    <a:lstStyle/>
                    <a:p>
                      <a:pPr algn="ctr"/>
                      <a:r>
                        <a:rPr lang="en-US" b="1" dirty="0"/>
                        <a:t>Workforce Sector Credentials</a:t>
                      </a:r>
                    </a:p>
                    <a:p>
                      <a:pPr marL="285750" indent="-285750" algn="ctr">
                        <a:buFont typeface="Wingdings" panose="05000000000000000000" pitchFamily="2" charset="2"/>
                        <a:buChar char="ü"/>
                      </a:pPr>
                      <a:r>
                        <a:rPr lang="en-US" dirty="0"/>
                        <a:t>Awarded by Education Institution</a:t>
                      </a:r>
                    </a:p>
                    <a:p>
                      <a:pPr marL="285750" indent="-285750" algn="ctr">
                        <a:buFont typeface="Wingdings" panose="05000000000000000000" pitchFamily="2" charset="2"/>
                        <a:buChar char="ü"/>
                      </a:pPr>
                      <a:r>
                        <a:rPr lang="en-US" dirty="0"/>
                        <a:t>Defined by workforce/advisory boards</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b="1" dirty="0"/>
                        <a:t>Industry Certifications</a:t>
                      </a:r>
                    </a:p>
                    <a:p>
                      <a:pPr marL="285750" indent="-285750" algn="ctr">
                        <a:buFont typeface="Wingdings" panose="05000000000000000000" pitchFamily="2" charset="2"/>
                        <a:buChar char="ü"/>
                      </a:pPr>
                      <a:r>
                        <a:rPr lang="en-US" dirty="0"/>
                        <a:t>Awarded by a certification body</a:t>
                      </a:r>
                    </a:p>
                    <a:p>
                      <a:pPr marL="285750" indent="-285750" algn="ctr">
                        <a:buFont typeface="Wingdings" panose="05000000000000000000" pitchFamily="2" charset="2"/>
                        <a:buChar char="ü"/>
                      </a:pPr>
                      <a:r>
                        <a:rPr lang="en-US" dirty="0"/>
                        <a:t>Demonstration of knowledge, skills and abilities to perform specific skills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684156"/>
                  </a:ext>
                </a:extLst>
              </a:tr>
              <a:tr h="1904968">
                <a:tc>
                  <a:txBody>
                    <a:bodyPr/>
                    <a:lstStyle/>
                    <a:p>
                      <a:pPr algn="ctr"/>
                      <a:r>
                        <a:rPr lang="en-US" b="1" dirty="0"/>
                        <a:t>Pre-Apprenticeship/Registered Apprenticeship</a:t>
                      </a:r>
                    </a:p>
                    <a:p>
                      <a:pPr marL="285750" indent="-285750" algn="ctr">
                        <a:buFont typeface="Wingdings" panose="05000000000000000000" pitchFamily="2" charset="2"/>
                        <a:buChar char="ü"/>
                      </a:pPr>
                      <a:r>
                        <a:rPr lang="en-US" dirty="0"/>
                        <a:t>Earned through ‘Earn and Learn’ models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b="1" dirty="0"/>
                        <a:t>State Certifications</a:t>
                      </a:r>
                    </a:p>
                    <a:p>
                      <a:pPr marL="285750" indent="-285750" algn="ctr">
                        <a:buFont typeface="Wingdings" panose="05000000000000000000" pitchFamily="2" charset="2"/>
                        <a:buChar char="ü"/>
                      </a:pPr>
                      <a:r>
                        <a:rPr lang="en-US" dirty="0"/>
                        <a:t>Awarded by a government agency</a:t>
                      </a:r>
                    </a:p>
                    <a:p>
                      <a:pPr marL="285750" indent="-285750" algn="ctr">
                        <a:buFont typeface="Wingdings" panose="05000000000000000000" pitchFamily="2" charset="2"/>
                        <a:buChar char="ü"/>
                      </a:pPr>
                      <a:r>
                        <a:rPr lang="en-US" dirty="0"/>
                        <a:t>Demonstration of pre-determined knowledge, skills and abilities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3409087"/>
                  </a:ext>
                </a:extLst>
              </a:tr>
            </a:tbl>
          </a:graphicData>
        </a:graphic>
      </p:graphicFrame>
    </p:spTree>
    <p:extLst>
      <p:ext uri="{BB962C8B-B14F-4D97-AF65-F5344CB8AC3E}">
        <p14:creationId xmlns:p14="http://schemas.microsoft.com/office/powerpoint/2010/main" val="135101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6FC27A-4ECA-4CF1-83AA-85EF4684CB59}"/>
              </a:ext>
            </a:extLst>
          </p:cNvPr>
          <p:cNvSpPr/>
          <p:nvPr/>
        </p:nvSpPr>
        <p:spPr>
          <a:xfrm>
            <a:off x="166338" y="130396"/>
            <a:ext cx="11704580" cy="1395168"/>
          </a:xfrm>
          <a:prstGeom prst="rect">
            <a:avLst/>
          </a:prstGeom>
          <a:solidFill>
            <a:srgbClr val="0052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Arial" panose="020B0604020202020204" pitchFamily="34" charset="0"/>
                <a:cs typeface="Arial" panose="020B0604020202020204" pitchFamily="34" charset="0"/>
              </a:rPr>
              <a:t>Credential Categories</a:t>
            </a:r>
            <a:endParaRPr lang="en-US" sz="5400" dirty="0">
              <a:solidFill>
                <a:schemeClr val="bg1"/>
              </a:solidFill>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BA914472-2918-4628-9D9B-14A5C07F0780}"/>
              </a:ext>
            </a:extLst>
          </p:cNvPr>
          <p:cNvGraphicFramePr/>
          <p:nvPr>
            <p:extLst>
              <p:ext uri="{D42A27DB-BD31-4B8C-83A1-F6EECF244321}">
                <p14:modId xmlns:p14="http://schemas.microsoft.com/office/powerpoint/2010/main" val="1540598445"/>
              </p:ext>
            </p:extLst>
          </p:nvPr>
        </p:nvGraphicFramePr>
        <p:xfrm>
          <a:off x="1214511" y="1772528"/>
          <a:ext cx="9762979" cy="4093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41C5A208-957F-4BE1-9BA5-1F1D6F25F71B}"/>
              </a:ext>
            </a:extLst>
          </p:cNvPr>
          <p:cNvGraphicFramePr/>
          <p:nvPr>
            <p:extLst>
              <p:ext uri="{D42A27DB-BD31-4B8C-83A1-F6EECF244321}">
                <p14:modId xmlns:p14="http://schemas.microsoft.com/office/powerpoint/2010/main" val="1827448888"/>
              </p:ext>
            </p:extLst>
          </p:nvPr>
        </p:nvGraphicFramePr>
        <p:xfrm>
          <a:off x="1214510" y="6113190"/>
          <a:ext cx="9762979" cy="6144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69214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1FFCC1-FD26-4B33-9BAF-1D96DC323997}"/>
              </a:ext>
            </a:extLst>
          </p:cNvPr>
          <p:cNvSpPr/>
          <p:nvPr/>
        </p:nvSpPr>
        <p:spPr>
          <a:xfrm>
            <a:off x="488120" y="5059681"/>
            <a:ext cx="11622600" cy="1634443"/>
          </a:xfrm>
          <a:prstGeom prst="rect">
            <a:avLst/>
          </a:prstGeom>
        </p:spPr>
        <p:txBody>
          <a:bodyPr vert="horz" lIns="91440" tIns="45720" rIns="91440" bIns="45720" rtlCol="0" anchor="ctr">
            <a:normAutofit/>
          </a:bodyPr>
          <a:lstStyle/>
          <a:p>
            <a:pPr marL="342900" indent="-342900">
              <a:lnSpc>
                <a:spcPct val="120000"/>
              </a:lnSpc>
              <a:buClr>
                <a:srgbClr val="ADCD39"/>
              </a:buClr>
              <a:buSzPct val="150000"/>
              <a:buFont typeface="Wingdings" panose="05000000000000000000" pitchFamily="2" charset="2"/>
              <a:buChar char="ü"/>
            </a:pPr>
            <a:r>
              <a:rPr lang="en-US" sz="2000" b="1" dirty="0">
                <a:solidFill>
                  <a:srgbClr val="1E3E7D"/>
                </a:solidFill>
                <a:latin typeface="Arial" panose="020B0604020202020204" pitchFamily="34" charset="0"/>
                <a:cs typeface="Arial" panose="020B0604020202020204" pitchFamily="34" charset="0"/>
              </a:rPr>
              <a:t>Wages</a:t>
            </a:r>
            <a:r>
              <a:rPr lang="en-US" sz="2000" dirty="0">
                <a:solidFill>
                  <a:srgbClr val="1E3E7D"/>
                </a:solidFill>
                <a:latin typeface="Arial" panose="020B0604020202020204" pitchFamily="34" charset="0"/>
                <a:cs typeface="Arial" panose="020B0604020202020204" pitchFamily="34" charset="0"/>
              </a:rPr>
              <a:t>: based on the 2018 Occupational Employment Statistics (OES) data release </a:t>
            </a:r>
          </a:p>
          <a:p>
            <a:pPr marL="342900" indent="-342900">
              <a:lnSpc>
                <a:spcPct val="120000"/>
              </a:lnSpc>
              <a:buClr>
                <a:srgbClr val="ADCD39"/>
              </a:buClr>
              <a:buSzPct val="150000"/>
              <a:buFont typeface="Wingdings" panose="05000000000000000000" pitchFamily="2" charset="2"/>
              <a:buChar char="ü"/>
            </a:pPr>
            <a:r>
              <a:rPr lang="en-US" sz="2000" b="1" dirty="0">
                <a:solidFill>
                  <a:srgbClr val="1E3E7D"/>
                </a:solidFill>
                <a:latin typeface="Arial" panose="020B0604020202020204" pitchFamily="34" charset="0"/>
                <a:cs typeface="Arial" panose="020B0604020202020204" pitchFamily="34" charset="0"/>
              </a:rPr>
              <a:t>Openings</a:t>
            </a:r>
            <a:r>
              <a:rPr lang="en-US" sz="2000" dirty="0">
                <a:solidFill>
                  <a:srgbClr val="1E3E7D"/>
                </a:solidFill>
                <a:latin typeface="Arial" panose="020B0604020202020204" pitchFamily="34" charset="0"/>
                <a:cs typeface="Arial" panose="020B0604020202020204" pitchFamily="34" charset="0"/>
              </a:rPr>
              <a:t>: number of projected openings due to growth, transfers, and exits between 2017 - 2026 </a:t>
            </a:r>
          </a:p>
          <a:p>
            <a:pPr marL="346075" lvl="1">
              <a:lnSpc>
                <a:spcPct val="120000"/>
              </a:lnSpc>
              <a:buClr>
                <a:srgbClr val="ADCD39"/>
              </a:buClr>
            </a:pPr>
            <a:r>
              <a:rPr lang="en-US" sz="2000" b="1" dirty="0">
                <a:solidFill>
                  <a:srgbClr val="1E3E7D"/>
                </a:solidFill>
                <a:latin typeface="Arial" panose="020B0604020202020204" pitchFamily="34" charset="0"/>
                <a:cs typeface="Arial" panose="020B0604020202020204" pitchFamily="34" charset="0"/>
              </a:rPr>
              <a:t>Growth Rate</a:t>
            </a:r>
            <a:r>
              <a:rPr lang="en-US" sz="2000" dirty="0">
                <a:solidFill>
                  <a:srgbClr val="1E3E7D"/>
                </a:solidFill>
                <a:latin typeface="Arial" panose="020B0604020202020204" pitchFamily="34" charset="0"/>
                <a:cs typeface="Arial" panose="020B0604020202020204" pitchFamily="34" charset="0"/>
              </a:rPr>
              <a:t>: number of projected employment relative to the number of 2017 employment </a:t>
            </a:r>
          </a:p>
        </p:txBody>
      </p:sp>
      <p:sp>
        <p:nvSpPr>
          <p:cNvPr id="6" name="Arrow: Right 5">
            <a:extLst>
              <a:ext uri="{FF2B5EF4-FFF2-40B4-BE49-F238E27FC236}">
                <a16:creationId xmlns:a16="http://schemas.microsoft.com/office/drawing/2014/main" id="{AF99DB2B-ABE5-4BDD-B4D5-50586903F590}"/>
              </a:ext>
            </a:extLst>
          </p:cNvPr>
          <p:cNvSpPr/>
          <p:nvPr/>
        </p:nvSpPr>
        <p:spPr>
          <a:xfrm>
            <a:off x="5437122" y="3857715"/>
            <a:ext cx="105472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9">
            <a:extLst>
              <a:ext uri="{FF2B5EF4-FFF2-40B4-BE49-F238E27FC236}">
                <a16:creationId xmlns:a16="http://schemas.microsoft.com/office/drawing/2014/main" id="{8BBC2A32-2401-42A3-86B3-759481176EBF}"/>
              </a:ext>
            </a:extLst>
          </p:cNvPr>
          <p:cNvGraphicFramePr>
            <a:graphicFrameLocks noGrp="1"/>
          </p:cNvGraphicFramePr>
          <p:nvPr>
            <p:extLst>
              <p:ext uri="{D42A27DB-BD31-4B8C-83A1-F6EECF244321}">
                <p14:modId xmlns:p14="http://schemas.microsoft.com/office/powerpoint/2010/main" val="247301113"/>
              </p:ext>
            </p:extLst>
          </p:nvPr>
        </p:nvGraphicFramePr>
        <p:xfrm>
          <a:off x="304320" y="1574171"/>
          <a:ext cx="11704579" cy="3163164"/>
        </p:xfrm>
        <a:graphic>
          <a:graphicData uri="http://schemas.openxmlformats.org/drawingml/2006/table">
            <a:tbl>
              <a:tblPr firstRow="1" bandRow="1">
                <a:tableStyleId>{F5AB1C69-6EDB-4FF4-983F-18BD219EF322}</a:tableStyleId>
              </a:tblPr>
              <a:tblGrid>
                <a:gridCol w="1133581">
                  <a:extLst>
                    <a:ext uri="{9D8B030D-6E8A-4147-A177-3AD203B41FA5}">
                      <a16:colId xmlns:a16="http://schemas.microsoft.com/office/drawing/2014/main" val="4032680384"/>
                    </a:ext>
                  </a:extLst>
                </a:gridCol>
                <a:gridCol w="1649248">
                  <a:extLst>
                    <a:ext uri="{9D8B030D-6E8A-4147-A177-3AD203B41FA5}">
                      <a16:colId xmlns:a16="http://schemas.microsoft.com/office/drawing/2014/main" val="2524301483"/>
                    </a:ext>
                  </a:extLst>
                </a:gridCol>
                <a:gridCol w="8921750">
                  <a:extLst>
                    <a:ext uri="{9D8B030D-6E8A-4147-A177-3AD203B41FA5}">
                      <a16:colId xmlns:a16="http://schemas.microsoft.com/office/drawing/2014/main" val="516301962"/>
                    </a:ext>
                  </a:extLst>
                </a:gridCol>
              </a:tblGrid>
              <a:tr h="767439">
                <a:tc gridSpan="2">
                  <a:txBody>
                    <a:bodyPr/>
                    <a:lstStyle/>
                    <a:p>
                      <a:pPr algn="ctr" fontAlgn="b"/>
                      <a:r>
                        <a:rPr lang="en-US" sz="2800" u="none" strike="noStrike" dirty="0">
                          <a:solidFill>
                            <a:srgbClr val="1E3E7D"/>
                          </a:solidFill>
                          <a:effectLst/>
                          <a:latin typeface="Arial" panose="020B0604020202020204" pitchFamily="34" charset="0"/>
                          <a:cs typeface="Arial" panose="020B0604020202020204" pitchFamily="34" charset="0"/>
                        </a:rPr>
                        <a:t>Stars </a:t>
                      </a:r>
                      <a:endParaRPr lang="en-US" sz="2800" b="1" i="0" u="none" strike="noStrike" dirty="0">
                        <a:solidFill>
                          <a:srgbClr val="1E3E7D"/>
                        </a:solidFill>
                        <a:effectLst/>
                        <a:latin typeface="Arial" panose="020B0604020202020204" pitchFamily="34" charset="0"/>
                        <a:cs typeface="Arial" panose="020B0604020202020204" pitchFamily="34" charset="0"/>
                      </a:endParaRPr>
                    </a:p>
                  </a:txBody>
                  <a:tcPr marL="6350" marR="6350" marT="6350" marB="0" anchor="ctr">
                    <a:solidFill>
                      <a:srgbClr val="ADCD39"/>
                    </a:solidFill>
                  </a:tcPr>
                </a:tc>
                <a:tc hMerge="1">
                  <a:txBody>
                    <a:bodyPr/>
                    <a:lstStyle/>
                    <a:p>
                      <a:pPr algn="l" fontAlgn="b"/>
                      <a:endParaRPr lang="en-US" sz="2800" b="1" i="0" u="none" strike="noStrike" dirty="0">
                        <a:solidFill>
                          <a:srgbClr val="1E3E7D"/>
                        </a:solidFill>
                        <a:effectLst/>
                        <a:latin typeface="Arial" panose="020B0604020202020204" pitchFamily="34" charset="0"/>
                        <a:cs typeface="Arial" panose="020B0604020202020204" pitchFamily="34" charset="0"/>
                      </a:endParaRPr>
                    </a:p>
                  </a:txBody>
                  <a:tcPr marL="6350" marR="6350" marT="6350" marB="0" anchor="b">
                    <a:solidFill>
                      <a:srgbClr val="ADCD39"/>
                    </a:solidFill>
                  </a:tcPr>
                </a:tc>
                <a:tc>
                  <a:txBody>
                    <a:bodyPr/>
                    <a:lstStyle/>
                    <a:p>
                      <a:pPr algn="l" fontAlgn="b"/>
                      <a:r>
                        <a:rPr lang="en-US" sz="2800" u="none" strike="noStrike" dirty="0">
                          <a:solidFill>
                            <a:srgbClr val="1E3E7D"/>
                          </a:solidFill>
                          <a:effectLst/>
                          <a:latin typeface="Arial" panose="020B0604020202020204" pitchFamily="34" charset="0"/>
                          <a:cs typeface="Arial" panose="020B0604020202020204" pitchFamily="34" charset="0"/>
                        </a:rPr>
                        <a:t>Characteristics</a:t>
                      </a:r>
                      <a:endParaRPr lang="en-US" sz="2800" b="1" i="0" u="none" strike="noStrike" dirty="0">
                        <a:solidFill>
                          <a:srgbClr val="1E3E7D"/>
                        </a:solidFill>
                        <a:effectLst/>
                        <a:latin typeface="Arial" panose="020B0604020202020204" pitchFamily="34" charset="0"/>
                        <a:cs typeface="Arial" panose="020B0604020202020204" pitchFamily="34" charset="0"/>
                      </a:endParaRPr>
                    </a:p>
                  </a:txBody>
                  <a:tcPr marL="6350" marR="6350" marT="6350" marB="0" anchor="ctr">
                    <a:solidFill>
                      <a:srgbClr val="ADCD39"/>
                    </a:solidFill>
                  </a:tcPr>
                </a:tc>
                <a:extLst>
                  <a:ext uri="{0D108BD9-81ED-4DB2-BD59-A6C34878D82A}">
                    <a16:rowId xmlns:a16="http://schemas.microsoft.com/office/drawing/2014/main" val="4224134724"/>
                  </a:ext>
                </a:extLst>
              </a:tr>
              <a:tr h="594537">
                <a:tc>
                  <a:txBody>
                    <a:bodyPr/>
                    <a:lstStyle/>
                    <a:p>
                      <a:pPr algn="l" fontAlgn="b"/>
                      <a:r>
                        <a:rPr lang="en-US" sz="2400" b="1" u="none" strike="noStrike" dirty="0">
                          <a:solidFill>
                            <a:srgbClr val="1E3E7D"/>
                          </a:solidFill>
                          <a:effectLst/>
                          <a:latin typeface="Arial" panose="020B0604020202020204" pitchFamily="34" charset="0"/>
                          <a:cs typeface="Arial" panose="020B0604020202020204" pitchFamily="34" charset="0"/>
                        </a:rPr>
                        <a:t>5</a:t>
                      </a:r>
                      <a:endParaRPr lang="en-US" sz="2400" b="1" i="0" u="none" strike="noStrike" dirty="0">
                        <a:solidFill>
                          <a:srgbClr val="1E3E7D"/>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b"/>
                      <a:r>
                        <a:rPr lang="en-US" sz="2400" u="none" strike="noStrike" dirty="0">
                          <a:solidFill>
                            <a:srgbClr val="1E3E7D"/>
                          </a:solidFill>
                          <a:effectLst/>
                          <a:latin typeface="Arial" panose="020B0604020202020204" pitchFamily="34" charset="0"/>
                          <a:cs typeface="Arial" panose="020B0604020202020204" pitchFamily="34" charset="0"/>
                        </a:rPr>
                        <a:t>Best </a:t>
                      </a:r>
                      <a:endParaRPr lang="en-US" sz="2400" b="0" i="0" u="none" strike="noStrike" dirty="0">
                        <a:solidFill>
                          <a:srgbClr val="1E3E7D"/>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b"/>
                      <a:r>
                        <a:rPr lang="en-US" sz="2400" u="none" strike="noStrike" dirty="0">
                          <a:solidFill>
                            <a:srgbClr val="1E3E7D"/>
                          </a:solidFill>
                          <a:effectLst/>
                          <a:latin typeface="Arial" panose="020B0604020202020204" pitchFamily="34" charset="0"/>
                          <a:cs typeface="Arial" panose="020B0604020202020204" pitchFamily="34" charset="0"/>
                        </a:rPr>
                        <a:t>Growing (rate and openings) jobs that have above median wages</a:t>
                      </a:r>
                      <a:endParaRPr lang="en-US" sz="2400" b="0" i="0" u="none" strike="noStrike" dirty="0">
                        <a:solidFill>
                          <a:srgbClr val="1E3E7D"/>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88124600"/>
                  </a:ext>
                </a:extLst>
              </a:tr>
              <a:tr h="476520">
                <a:tc>
                  <a:txBody>
                    <a:bodyPr/>
                    <a:lstStyle/>
                    <a:p>
                      <a:pPr algn="l" fontAlgn="b"/>
                      <a:r>
                        <a:rPr lang="en-US" sz="2400" b="1" u="none" strike="noStrike" dirty="0">
                          <a:solidFill>
                            <a:srgbClr val="1E3E7D"/>
                          </a:solidFill>
                          <a:effectLst/>
                          <a:latin typeface="Arial" panose="020B0604020202020204" pitchFamily="34" charset="0"/>
                          <a:cs typeface="Arial" panose="020B0604020202020204" pitchFamily="34" charset="0"/>
                        </a:rPr>
                        <a:t>4</a:t>
                      </a:r>
                      <a:endParaRPr lang="en-US" sz="2400" b="1" i="0" u="none" strike="noStrike" dirty="0">
                        <a:solidFill>
                          <a:srgbClr val="1E3E7D"/>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b"/>
                      <a:r>
                        <a:rPr lang="en-US" sz="2400" u="none" strike="noStrike" dirty="0">
                          <a:solidFill>
                            <a:srgbClr val="1E3E7D"/>
                          </a:solidFill>
                          <a:effectLst/>
                          <a:latin typeface="Arial" panose="020B0604020202020204" pitchFamily="34" charset="0"/>
                          <a:cs typeface="Arial" panose="020B0604020202020204" pitchFamily="34" charset="0"/>
                        </a:rPr>
                        <a:t>Very Good </a:t>
                      </a:r>
                      <a:endParaRPr lang="en-US" sz="2400" b="0" i="0" u="none" strike="noStrike" dirty="0">
                        <a:solidFill>
                          <a:srgbClr val="1E3E7D"/>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b"/>
                      <a:r>
                        <a:rPr lang="en-US" sz="2400" u="none" strike="noStrike" dirty="0">
                          <a:solidFill>
                            <a:srgbClr val="1E3E7D"/>
                          </a:solidFill>
                          <a:effectLst/>
                          <a:latin typeface="Arial" panose="020B0604020202020204" pitchFamily="34" charset="0"/>
                          <a:cs typeface="Arial" panose="020B0604020202020204" pitchFamily="34" charset="0"/>
                        </a:rPr>
                        <a:t>Growing jobs that generally have at least median wages</a:t>
                      </a:r>
                      <a:endParaRPr lang="en-US" sz="2400" b="0" i="0" u="none" strike="noStrike" dirty="0">
                        <a:solidFill>
                          <a:srgbClr val="1E3E7D"/>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032369083"/>
                  </a:ext>
                </a:extLst>
              </a:tr>
              <a:tr h="441556">
                <a:tc>
                  <a:txBody>
                    <a:bodyPr/>
                    <a:lstStyle/>
                    <a:p>
                      <a:pPr algn="l" fontAlgn="b"/>
                      <a:r>
                        <a:rPr lang="en-US" sz="2400" b="1" u="none" strike="noStrike" dirty="0">
                          <a:solidFill>
                            <a:srgbClr val="1E3E7D"/>
                          </a:solidFill>
                          <a:effectLst/>
                          <a:latin typeface="Arial" panose="020B0604020202020204" pitchFamily="34" charset="0"/>
                          <a:cs typeface="Arial" panose="020B0604020202020204" pitchFamily="34" charset="0"/>
                        </a:rPr>
                        <a:t>3</a:t>
                      </a:r>
                      <a:endParaRPr lang="en-US" sz="2400" b="1" i="0" u="none" strike="noStrike" dirty="0">
                        <a:solidFill>
                          <a:srgbClr val="1E3E7D"/>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b"/>
                      <a:r>
                        <a:rPr lang="en-US" sz="2400" u="none" strike="noStrike" dirty="0">
                          <a:solidFill>
                            <a:srgbClr val="1E3E7D"/>
                          </a:solidFill>
                          <a:effectLst/>
                          <a:latin typeface="Arial" panose="020B0604020202020204" pitchFamily="34" charset="0"/>
                          <a:cs typeface="Arial" panose="020B0604020202020204" pitchFamily="34" charset="0"/>
                        </a:rPr>
                        <a:t>Good </a:t>
                      </a:r>
                      <a:endParaRPr lang="en-US" sz="2400" b="0" i="0" u="none" strike="noStrike" dirty="0">
                        <a:solidFill>
                          <a:srgbClr val="1E3E7D"/>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b"/>
                      <a:r>
                        <a:rPr lang="en-US" sz="2400" u="none" strike="noStrike" dirty="0">
                          <a:solidFill>
                            <a:srgbClr val="1E3E7D"/>
                          </a:solidFill>
                          <a:effectLst/>
                          <a:latin typeface="Arial" panose="020B0604020202020204" pitchFamily="34" charset="0"/>
                          <a:cs typeface="Arial" panose="020B0604020202020204" pitchFamily="34" charset="0"/>
                        </a:rPr>
                        <a:t>Generally above average in at least 2 of the 3 criteria</a:t>
                      </a:r>
                      <a:endParaRPr lang="en-US" sz="2400" b="0" i="0" u="none" strike="noStrike" dirty="0">
                        <a:solidFill>
                          <a:srgbClr val="1E3E7D"/>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2203989584"/>
                  </a:ext>
                </a:extLst>
              </a:tr>
              <a:tr h="441556">
                <a:tc>
                  <a:txBody>
                    <a:bodyPr/>
                    <a:lstStyle/>
                    <a:p>
                      <a:pPr algn="l" fontAlgn="b"/>
                      <a:r>
                        <a:rPr lang="en-US" sz="2400" b="1" u="none" strike="noStrike" dirty="0">
                          <a:solidFill>
                            <a:srgbClr val="1E3E7D"/>
                          </a:solidFill>
                          <a:effectLst/>
                          <a:latin typeface="Arial" panose="020B0604020202020204" pitchFamily="34" charset="0"/>
                          <a:cs typeface="Arial" panose="020B0604020202020204" pitchFamily="34" charset="0"/>
                        </a:rPr>
                        <a:t>2</a:t>
                      </a:r>
                      <a:endParaRPr lang="en-US" sz="2400" b="1" i="0" u="none" strike="noStrike" dirty="0">
                        <a:solidFill>
                          <a:srgbClr val="1E3E7D"/>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b"/>
                      <a:r>
                        <a:rPr lang="en-US" sz="2400" u="none" strike="noStrike" dirty="0">
                          <a:solidFill>
                            <a:srgbClr val="1E3E7D"/>
                          </a:solidFill>
                          <a:effectLst/>
                          <a:latin typeface="Arial" panose="020B0604020202020204" pitchFamily="34" charset="0"/>
                          <a:cs typeface="Arial" panose="020B0604020202020204" pitchFamily="34" charset="0"/>
                        </a:rPr>
                        <a:t>Fair </a:t>
                      </a:r>
                      <a:endParaRPr lang="en-US" sz="2400" b="0" i="0" u="none" strike="noStrike" dirty="0">
                        <a:solidFill>
                          <a:srgbClr val="1E3E7D"/>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b"/>
                      <a:r>
                        <a:rPr lang="en-US" sz="2400" u="none" strike="noStrike" dirty="0">
                          <a:solidFill>
                            <a:srgbClr val="1E3E7D"/>
                          </a:solidFill>
                          <a:effectLst/>
                          <a:latin typeface="Arial" panose="020B0604020202020204" pitchFamily="34" charset="0"/>
                          <a:cs typeface="Arial" panose="020B0604020202020204" pitchFamily="34" charset="0"/>
                        </a:rPr>
                        <a:t>Generally low wage or low growth (rate and openings)</a:t>
                      </a:r>
                      <a:endParaRPr lang="en-US" sz="2400" b="0" i="0" u="none" strike="noStrike" dirty="0">
                        <a:solidFill>
                          <a:srgbClr val="1E3E7D"/>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243751798"/>
                  </a:ext>
                </a:extLst>
              </a:tr>
              <a:tr h="441556">
                <a:tc>
                  <a:txBody>
                    <a:bodyPr/>
                    <a:lstStyle/>
                    <a:p>
                      <a:pPr algn="l" fontAlgn="b"/>
                      <a:r>
                        <a:rPr lang="en-US" sz="2400" b="1" i="0" u="none" strike="noStrike" dirty="0">
                          <a:solidFill>
                            <a:srgbClr val="1E3E7D"/>
                          </a:solidFill>
                          <a:effectLst/>
                          <a:latin typeface="Arial" panose="020B0604020202020204" pitchFamily="34" charset="0"/>
                          <a:cs typeface="Arial" panose="020B0604020202020204" pitchFamily="34" charset="0"/>
                        </a:rPr>
                        <a:t>1</a:t>
                      </a:r>
                    </a:p>
                  </a:txBody>
                  <a:tcPr marL="6350" marR="6350" marT="6350" marB="0" anchor="ctr"/>
                </a:tc>
                <a:tc>
                  <a:txBody>
                    <a:bodyPr/>
                    <a:lstStyle/>
                    <a:p>
                      <a:pPr algn="l" fontAlgn="b"/>
                      <a:r>
                        <a:rPr lang="en-US" sz="2400" b="0" i="0" u="none" strike="noStrike" dirty="0">
                          <a:solidFill>
                            <a:srgbClr val="1E3E7D"/>
                          </a:solidFill>
                          <a:effectLst/>
                          <a:latin typeface="Arial" panose="020B0604020202020204" pitchFamily="34" charset="0"/>
                          <a:cs typeface="Arial" panose="020B0604020202020204" pitchFamily="34" charset="0"/>
                        </a:rPr>
                        <a:t>Poor</a:t>
                      </a:r>
                    </a:p>
                  </a:txBody>
                  <a:tcPr marL="6350" marR="6350" marT="635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u="none" strike="noStrike" dirty="0">
                          <a:solidFill>
                            <a:srgbClr val="1E3E7D"/>
                          </a:solidFill>
                          <a:effectLst/>
                          <a:latin typeface="Arial" panose="020B0604020202020204" pitchFamily="34" charset="0"/>
                          <a:cs typeface="Arial" panose="020B0604020202020204" pitchFamily="34" charset="0"/>
                        </a:rPr>
                        <a:t>Typically, low wage and low growth (rate and openings)</a:t>
                      </a:r>
                      <a:endParaRPr lang="en-US" sz="2400" b="0" i="0" u="none" strike="noStrike" dirty="0">
                        <a:solidFill>
                          <a:srgbClr val="1E3E7D"/>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4287427686"/>
                  </a:ext>
                </a:extLst>
              </a:tr>
            </a:tbl>
          </a:graphicData>
        </a:graphic>
      </p:graphicFrame>
      <p:sp>
        <p:nvSpPr>
          <p:cNvPr id="16" name="Rectangle 15">
            <a:extLst>
              <a:ext uri="{FF2B5EF4-FFF2-40B4-BE49-F238E27FC236}">
                <a16:creationId xmlns:a16="http://schemas.microsoft.com/office/drawing/2014/main" id="{628B020F-91E7-47B2-A090-C7090ACC3ABA}"/>
              </a:ext>
            </a:extLst>
          </p:cNvPr>
          <p:cNvSpPr/>
          <p:nvPr/>
        </p:nvSpPr>
        <p:spPr>
          <a:xfrm>
            <a:off x="304321" y="60950"/>
            <a:ext cx="11704580" cy="1395168"/>
          </a:xfrm>
          <a:prstGeom prst="rect">
            <a:avLst/>
          </a:prstGeom>
          <a:solidFill>
            <a:srgbClr val="0052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Arial" panose="020B0604020202020204" pitchFamily="34" charset="0"/>
                <a:cs typeface="Arial" panose="020B0604020202020204" pitchFamily="34" charset="0"/>
              </a:rPr>
              <a:t>NC STAR JOBS</a:t>
            </a:r>
            <a:endParaRPr lang="en-US" sz="5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36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955F1A9-373B-404A-91D3-411E657A80B3}"/>
              </a:ext>
            </a:extLst>
          </p:cNvPr>
          <p:cNvGraphicFramePr>
            <a:graphicFrameLocks noGrp="1"/>
          </p:cNvGraphicFramePr>
          <p:nvPr>
            <p:ph idx="1"/>
            <p:extLst>
              <p:ext uri="{D42A27DB-BD31-4B8C-83A1-F6EECF244321}">
                <p14:modId xmlns:p14="http://schemas.microsoft.com/office/powerpoint/2010/main" val="933239763"/>
              </p:ext>
            </p:extLst>
          </p:nvPr>
        </p:nvGraphicFramePr>
        <p:xfrm>
          <a:off x="497840" y="1717040"/>
          <a:ext cx="11267439" cy="4449558"/>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2253489">
                  <a:extLst>
                    <a:ext uri="{9D8B030D-6E8A-4147-A177-3AD203B41FA5}">
                      <a16:colId xmlns:a16="http://schemas.microsoft.com/office/drawing/2014/main" val="3238446535"/>
                    </a:ext>
                  </a:extLst>
                </a:gridCol>
                <a:gridCol w="2227071">
                  <a:extLst>
                    <a:ext uri="{9D8B030D-6E8A-4147-A177-3AD203B41FA5}">
                      <a16:colId xmlns:a16="http://schemas.microsoft.com/office/drawing/2014/main" val="2274675970"/>
                    </a:ext>
                  </a:extLst>
                </a:gridCol>
                <a:gridCol w="2253639">
                  <a:extLst>
                    <a:ext uri="{9D8B030D-6E8A-4147-A177-3AD203B41FA5}">
                      <a16:colId xmlns:a16="http://schemas.microsoft.com/office/drawing/2014/main" val="3947875675"/>
                    </a:ext>
                  </a:extLst>
                </a:gridCol>
                <a:gridCol w="2284259">
                  <a:extLst>
                    <a:ext uri="{9D8B030D-6E8A-4147-A177-3AD203B41FA5}">
                      <a16:colId xmlns:a16="http://schemas.microsoft.com/office/drawing/2014/main" val="3210164488"/>
                    </a:ext>
                  </a:extLst>
                </a:gridCol>
                <a:gridCol w="2248981">
                  <a:extLst>
                    <a:ext uri="{9D8B030D-6E8A-4147-A177-3AD203B41FA5}">
                      <a16:colId xmlns:a16="http://schemas.microsoft.com/office/drawing/2014/main" val="891957339"/>
                    </a:ext>
                  </a:extLst>
                </a:gridCol>
              </a:tblGrid>
              <a:tr h="691887">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a:noFill/>
                    </a:lnL>
                    <a:lnR w="12700" cap="flat" cmpd="sng" algn="ctr">
                      <a:solidFill>
                        <a:schemeClr val="tx2"/>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solidFill>
                            <a:srgbClr val="005293"/>
                          </a:solidFill>
                          <a:effectLst/>
                          <a:latin typeface="Arial" panose="020B0604020202020204" pitchFamily="34" charset="0"/>
                          <a:ea typeface="Calibri" panose="020F0502020204030204" pitchFamily="34" charset="0"/>
                          <a:cs typeface="Arial" panose="020B0604020202020204" pitchFamily="34" charset="0"/>
                        </a:rPr>
                        <a:t>2✩ Openings</a:t>
                      </a:r>
                      <a:endParaRPr lang="en-US" sz="1200" b="1" dirty="0">
                        <a:solidFill>
                          <a:srgbClr val="005293"/>
                        </a:solidFill>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solidFill>
                            <a:srgbClr val="005293"/>
                          </a:solidFill>
                          <a:effectLst/>
                          <a:latin typeface="Arial" panose="020B0604020202020204" pitchFamily="34" charset="0"/>
                          <a:ea typeface="Calibri" panose="020F0502020204030204" pitchFamily="34" charset="0"/>
                          <a:cs typeface="Arial" panose="020B0604020202020204" pitchFamily="34" charset="0"/>
                        </a:rPr>
                        <a:t>3✩ Openings</a:t>
                      </a:r>
                      <a:endParaRPr lang="en-US" sz="1200" b="1" dirty="0">
                        <a:solidFill>
                          <a:srgbClr val="005293"/>
                        </a:solidFill>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w="12700" cap="flat" cmpd="sng" algn="ctr">
                      <a:solidFill>
                        <a:schemeClr val="tx2"/>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solidFill>
                            <a:srgbClr val="005293"/>
                          </a:solidFill>
                          <a:effectLst/>
                          <a:latin typeface="Arial" panose="020B0604020202020204" pitchFamily="34" charset="0"/>
                          <a:ea typeface="Calibri" panose="020F0502020204030204" pitchFamily="34" charset="0"/>
                          <a:cs typeface="Arial" panose="020B0604020202020204" pitchFamily="34" charset="0"/>
                        </a:rPr>
                        <a:t>4✩ Openings</a:t>
                      </a:r>
                      <a:endParaRPr lang="en-US" sz="1200" b="1" dirty="0">
                        <a:solidFill>
                          <a:srgbClr val="005293"/>
                        </a:solidFill>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solidFill>
                            <a:srgbClr val="005293"/>
                          </a:solidFill>
                          <a:effectLst/>
                          <a:latin typeface="Arial" panose="020B0604020202020204" pitchFamily="34" charset="0"/>
                          <a:ea typeface="Calibri" panose="020F0502020204030204" pitchFamily="34" charset="0"/>
                          <a:cs typeface="Arial" panose="020B0604020202020204" pitchFamily="34" charset="0"/>
                        </a:rPr>
                        <a:t>5✩ Openings</a:t>
                      </a:r>
                      <a:endParaRPr lang="en-US" sz="1200" b="1" dirty="0">
                        <a:solidFill>
                          <a:srgbClr val="005293"/>
                        </a:solidFill>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w="12700" cap="flat" cmpd="sng" algn="ctr">
                      <a:solidFill>
                        <a:srgbClr val="E7E6E6"/>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64124484"/>
                  </a:ext>
                </a:extLst>
              </a:tr>
              <a:tr h="841005">
                <a:tc>
                  <a:txBody>
                    <a:bodyPr/>
                    <a:lstStyle/>
                    <a:p>
                      <a:pPr marL="0" marR="0">
                        <a:lnSpc>
                          <a:spcPct val="107000"/>
                        </a:lnSpc>
                        <a:spcBef>
                          <a:spcPts val="0"/>
                        </a:spcBef>
                        <a:spcAft>
                          <a:spcPts val="0"/>
                        </a:spcAft>
                      </a:pPr>
                      <a:r>
                        <a:rPr lang="en-US" sz="2400" b="1" dirty="0">
                          <a:solidFill>
                            <a:srgbClr val="005293"/>
                          </a:solidFill>
                          <a:effectLst/>
                          <a:latin typeface="Arial" panose="020B0604020202020204" pitchFamily="34" charset="0"/>
                          <a:ea typeface="Calibri" panose="020F0502020204030204" pitchFamily="34" charset="0"/>
                          <a:cs typeface="Arial" panose="020B0604020202020204" pitchFamily="34" charset="0"/>
                        </a:rPr>
                        <a:t>5✩ Wage</a:t>
                      </a:r>
                      <a:endParaRPr lang="en-US" sz="1400" b="1" dirty="0">
                        <a:solidFill>
                          <a:srgbClr val="005293"/>
                        </a:solidFill>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w="12700" cap="flat" cmpd="sng" algn="ctr">
                      <a:solidFill>
                        <a:schemeClr val="tx2"/>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a:noFill/>
                    </a:lnB>
                    <a:solidFill>
                      <a:srgbClr val="ADCD39"/>
                    </a:solidFill>
                  </a:tcPr>
                </a:tc>
                <a:tc>
                  <a:txBody>
                    <a:bodyPr/>
                    <a:lstStyle/>
                    <a:p>
                      <a:pPr marL="0" marR="0" algn="ctr">
                        <a:lnSpc>
                          <a:spcPct val="107000"/>
                        </a:lnSpc>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a:noFill/>
                    </a:lnL>
                    <a:lnR>
                      <a:noFill/>
                    </a:lnR>
                    <a:lnT w="12700" cap="flat" cmpd="sng" algn="ctr">
                      <a:solidFill>
                        <a:schemeClr val="tx2"/>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ADCD39"/>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a:noFill/>
                    </a:lnL>
                    <a:lnR>
                      <a:noFill/>
                    </a:lnR>
                    <a:lnT w="12700" cap="flat" cmpd="sng" algn="ctr">
                      <a:solidFill>
                        <a:schemeClr val="tx2"/>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ADCD39"/>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ADCD39"/>
                    </a:solidFill>
                  </a:tcPr>
                </a:tc>
                <a:extLst>
                  <a:ext uri="{0D108BD9-81ED-4DB2-BD59-A6C34878D82A}">
                    <a16:rowId xmlns:a16="http://schemas.microsoft.com/office/drawing/2014/main" val="2893708493"/>
                  </a:ext>
                </a:extLst>
              </a:tr>
              <a:tr h="691887">
                <a:tc>
                  <a:txBody>
                    <a:bodyPr/>
                    <a:lstStyle/>
                    <a:p>
                      <a:pPr marL="0" marR="0">
                        <a:lnSpc>
                          <a:spcPct val="107000"/>
                        </a:lnSpc>
                        <a:spcBef>
                          <a:spcPts val="0"/>
                        </a:spcBef>
                        <a:spcAft>
                          <a:spcPts val="0"/>
                        </a:spcAft>
                      </a:pPr>
                      <a:r>
                        <a:rPr lang="en-US" sz="2400" b="1" dirty="0">
                          <a:solidFill>
                            <a:srgbClr val="005293"/>
                          </a:solidFill>
                          <a:effectLst/>
                          <a:latin typeface="Arial" panose="020B0604020202020204" pitchFamily="34" charset="0"/>
                          <a:ea typeface="Calibri" panose="020F0502020204030204" pitchFamily="34" charset="0"/>
                          <a:cs typeface="Arial" panose="020B0604020202020204" pitchFamily="34" charset="0"/>
                        </a:rPr>
                        <a:t>4✩ Wage</a:t>
                      </a:r>
                      <a:endParaRPr lang="en-US" sz="1400" b="1" dirty="0">
                        <a:solidFill>
                          <a:srgbClr val="005293"/>
                        </a:solidFill>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w="12700" cap="flat" cmpd="sng" algn="ctr">
                      <a:solidFill>
                        <a:schemeClr val="tx2"/>
                      </a:solidFill>
                      <a:prstDash val="solid"/>
                      <a:round/>
                      <a:headEnd type="none" w="med" len="med"/>
                      <a:tailEnd type="none" w="med" len="med"/>
                    </a:lnL>
                    <a:lnR>
                      <a:noFill/>
                    </a:lnR>
                    <a:lnT>
                      <a:noFill/>
                    </a:lnT>
                    <a:lnB w="12700" cap="flat" cmpd="sng" algn="ctr">
                      <a:solidFill>
                        <a:schemeClr val="tx2"/>
                      </a:solidFill>
                      <a:prstDash val="solid"/>
                      <a:round/>
                      <a:headEnd type="none" w="med" len="med"/>
                      <a:tailEnd type="none" w="med" len="med"/>
                    </a:lnB>
                    <a:solidFill>
                      <a:srgbClr val="ADCD39"/>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a:noFill/>
                    </a:lnL>
                    <a:lnR>
                      <a:noFill/>
                    </a:lnR>
                    <a:lnT w="12700" cap="flat" cmpd="sng" algn="ctr">
                      <a:solidFill>
                        <a:srgbClr val="E7E6E6"/>
                      </a:solidFill>
                      <a:prstDash val="solid"/>
                      <a:round/>
                      <a:headEnd type="none" w="med" len="med"/>
                      <a:tailEnd type="none" w="med" len="med"/>
                    </a:lnT>
                    <a:lnB>
                      <a:noFill/>
                    </a:lnB>
                    <a:solidFill>
                      <a:srgbClr val="ADCD39"/>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a:noFill/>
                    </a:lnL>
                    <a:lnR>
                      <a:noFill/>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ADCD39"/>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a:noFill/>
                    </a:lnL>
                    <a:lnR w="12700" cap="flat" cmpd="sng" algn="ctr">
                      <a:solidFill>
                        <a:schemeClr val="tx2"/>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ADCD39"/>
                    </a:solidFill>
                  </a:tcPr>
                </a:tc>
                <a:extLst>
                  <a:ext uri="{0D108BD9-81ED-4DB2-BD59-A6C34878D82A}">
                    <a16:rowId xmlns:a16="http://schemas.microsoft.com/office/drawing/2014/main" val="85626089"/>
                  </a:ext>
                </a:extLst>
              </a:tr>
              <a:tr h="691887">
                <a:tc>
                  <a:txBody>
                    <a:bodyPr/>
                    <a:lstStyle/>
                    <a:p>
                      <a:pPr marL="0" marR="0">
                        <a:lnSpc>
                          <a:spcPct val="107000"/>
                        </a:lnSpc>
                        <a:spcBef>
                          <a:spcPts val="0"/>
                        </a:spcBef>
                        <a:spcAft>
                          <a:spcPts val="0"/>
                        </a:spcAft>
                      </a:pPr>
                      <a:r>
                        <a:rPr lang="en-US" sz="2400" b="1" dirty="0">
                          <a:solidFill>
                            <a:srgbClr val="005293"/>
                          </a:solidFill>
                          <a:effectLst/>
                          <a:latin typeface="Arial" panose="020B0604020202020204" pitchFamily="34" charset="0"/>
                          <a:ea typeface="Calibri" panose="020F0502020204030204" pitchFamily="34" charset="0"/>
                          <a:cs typeface="Arial" panose="020B0604020202020204" pitchFamily="34" charset="0"/>
                        </a:rPr>
                        <a:t>3✩ Wage</a:t>
                      </a:r>
                      <a:endParaRPr lang="en-US" sz="1400" b="1" dirty="0">
                        <a:solidFill>
                          <a:srgbClr val="005293"/>
                        </a:solidFill>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w="12700" cap="flat" cmpd="sng" algn="ctr">
                      <a:solidFill>
                        <a:schemeClr val="tx2"/>
                      </a:solidFill>
                      <a:prstDash val="solid"/>
                      <a:round/>
                      <a:headEnd type="none" w="med" len="med"/>
                      <a:tailEnd type="none" w="med" len="med"/>
                    </a:lnL>
                    <a:lnR>
                      <a:noFill/>
                    </a:lnR>
                    <a:lnT>
                      <a:noFill/>
                    </a:lnT>
                    <a:lnB w="12700" cap="flat" cmpd="sng" algn="ctr">
                      <a:solidFill>
                        <a:schemeClr val="tx2"/>
                      </a:solidFill>
                      <a:prstDash val="solid"/>
                      <a:round/>
                      <a:headEnd type="none" w="med" len="med"/>
                      <a:tailEnd type="none" w="med" len="med"/>
                    </a:lnB>
                    <a:solidFill>
                      <a:srgbClr val="ADCD39"/>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a:noFill/>
                    </a:lnL>
                    <a:lnR>
                      <a:noFill/>
                    </a:lnR>
                    <a:lnT w="12700" cap="flat" cmpd="sng" algn="ctr">
                      <a:solidFill>
                        <a:srgbClr val="E7E6E6"/>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DCD39"/>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a:noFill/>
                    </a:lnL>
                    <a:lnR w="12700" cap="flat" cmpd="sng" algn="ctr">
                      <a:solidFill>
                        <a:schemeClr val="tx2"/>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DCD39"/>
                    </a:solidFill>
                  </a:tcPr>
                </a:tc>
                <a:extLst>
                  <a:ext uri="{0D108BD9-81ED-4DB2-BD59-A6C34878D82A}">
                    <a16:rowId xmlns:a16="http://schemas.microsoft.com/office/drawing/2014/main" val="1306497642"/>
                  </a:ext>
                </a:extLst>
              </a:tr>
              <a:tr h="841005">
                <a:tc>
                  <a:txBody>
                    <a:bodyPr/>
                    <a:lstStyle/>
                    <a:p>
                      <a:pPr marL="0" marR="0">
                        <a:lnSpc>
                          <a:spcPct val="107000"/>
                        </a:lnSpc>
                        <a:spcBef>
                          <a:spcPts val="0"/>
                        </a:spcBef>
                        <a:spcAft>
                          <a:spcPts val="0"/>
                        </a:spcAft>
                      </a:pPr>
                      <a:r>
                        <a:rPr lang="en-US" sz="2400" b="1" dirty="0">
                          <a:solidFill>
                            <a:srgbClr val="005293"/>
                          </a:solidFill>
                          <a:effectLst/>
                          <a:latin typeface="Arial" panose="020B0604020202020204" pitchFamily="34" charset="0"/>
                          <a:ea typeface="Calibri" panose="020F0502020204030204" pitchFamily="34" charset="0"/>
                          <a:cs typeface="Arial" panose="020B0604020202020204" pitchFamily="34" charset="0"/>
                        </a:rPr>
                        <a:t>2✩ Wage</a:t>
                      </a:r>
                      <a:endParaRPr lang="en-US" sz="1400" b="1" dirty="0">
                        <a:solidFill>
                          <a:srgbClr val="005293"/>
                        </a:solidFill>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9F2CA"/>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w="12700"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a:noFill/>
                    </a:lnB>
                    <a:solidFill>
                      <a:srgbClr val="E9F2CA"/>
                    </a:solidFill>
                  </a:tcPr>
                </a:tc>
                <a:tc>
                  <a:txBody>
                    <a:bodyPr/>
                    <a:lstStyle/>
                    <a:p>
                      <a:pPr marL="0" marR="0" algn="ctr">
                        <a:lnSpc>
                          <a:spcPct val="107000"/>
                        </a:lnSpc>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solidFill>
                      <a:srgbClr val="E9F2CA"/>
                    </a:solidFill>
                  </a:tcPr>
                </a:tc>
                <a:extLst>
                  <a:ext uri="{0D108BD9-81ED-4DB2-BD59-A6C34878D82A}">
                    <a16:rowId xmlns:a16="http://schemas.microsoft.com/office/drawing/2014/main" val="856600221"/>
                  </a:ext>
                </a:extLst>
              </a:tr>
              <a:tr h="691887">
                <a:tc>
                  <a:txBody>
                    <a:bodyPr/>
                    <a:lstStyle/>
                    <a:p>
                      <a:pPr marL="0" marR="0">
                        <a:lnSpc>
                          <a:spcPct val="107000"/>
                        </a:lnSpc>
                        <a:spcBef>
                          <a:spcPts val="0"/>
                        </a:spcBef>
                        <a:spcAft>
                          <a:spcPts val="0"/>
                        </a:spcAft>
                      </a:pPr>
                      <a:r>
                        <a:rPr lang="en-US" sz="2400" b="1" dirty="0">
                          <a:solidFill>
                            <a:srgbClr val="005293"/>
                          </a:solidFill>
                          <a:effectLst/>
                          <a:latin typeface="Arial" panose="020B0604020202020204" pitchFamily="34" charset="0"/>
                          <a:ea typeface="Calibri" panose="020F0502020204030204" pitchFamily="34" charset="0"/>
                          <a:cs typeface="Arial" panose="020B0604020202020204" pitchFamily="34" charset="0"/>
                        </a:rPr>
                        <a:t>1✩ Wage</a:t>
                      </a:r>
                      <a:endParaRPr lang="en-US" sz="1400" b="1" dirty="0">
                        <a:solidFill>
                          <a:srgbClr val="005293"/>
                        </a:solidFill>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w="12700" cap="flat" cmpd="sng" algn="ctr">
                      <a:solidFill>
                        <a:schemeClr val="tx2"/>
                      </a:solidFill>
                      <a:prstDash val="solid"/>
                      <a:round/>
                      <a:headEnd type="none" w="med" len="med"/>
                      <a:tailEnd type="none" w="med" len="med"/>
                    </a:lnL>
                    <a:lnR>
                      <a:noFill/>
                    </a:lnR>
                    <a:lnT>
                      <a:noFill/>
                    </a:lnT>
                    <a:lnB w="12700" cap="flat" cmpd="sng" algn="ctr">
                      <a:solidFill>
                        <a:schemeClr val="tx2"/>
                      </a:solidFill>
                      <a:prstDash val="solid"/>
                      <a:round/>
                      <a:headEnd type="none" w="med" len="med"/>
                      <a:tailEnd type="none" w="med" len="med"/>
                    </a:lnB>
                    <a:solidFill>
                      <a:srgbClr val="E9F2CA"/>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9701" marR="59701" marT="0" marB="0" anchor="ctr">
                    <a:lnL>
                      <a:noFill/>
                    </a:lnL>
                    <a:lnR w="12700" cap="flat" cmpd="sng" algn="ctr">
                      <a:solidFill>
                        <a:schemeClr val="tx2"/>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solidFill>
                      <a:srgbClr val="E9F2CA"/>
                    </a:solidFill>
                  </a:tcPr>
                </a:tc>
                <a:extLst>
                  <a:ext uri="{0D108BD9-81ED-4DB2-BD59-A6C34878D82A}">
                    <a16:rowId xmlns:a16="http://schemas.microsoft.com/office/drawing/2014/main" val="3657442924"/>
                  </a:ext>
                </a:extLst>
              </a:tr>
            </a:tbl>
          </a:graphicData>
        </a:graphic>
      </p:graphicFrame>
      <p:sp>
        <p:nvSpPr>
          <p:cNvPr id="5" name="Text Box 2">
            <a:extLst>
              <a:ext uri="{FF2B5EF4-FFF2-40B4-BE49-F238E27FC236}">
                <a16:creationId xmlns:a16="http://schemas.microsoft.com/office/drawing/2014/main" id="{73CB34E0-6613-4F42-869F-EDCA2EA027E5}"/>
              </a:ext>
            </a:extLst>
          </p:cNvPr>
          <p:cNvSpPr txBox="1">
            <a:spLocks noChangeArrowheads="1"/>
          </p:cNvSpPr>
          <p:nvPr/>
        </p:nvSpPr>
        <p:spPr bwMode="auto">
          <a:xfrm>
            <a:off x="7815250" y="4865394"/>
            <a:ext cx="3019784" cy="1017736"/>
          </a:xfrm>
          <a:prstGeom prst="round2DiagRect">
            <a:avLst/>
          </a:prstGeom>
          <a:solidFill>
            <a:srgbClr val="C9E7FF"/>
          </a:solidFill>
          <a:ln w="25400">
            <a:solidFill>
              <a:schemeClr val="bg1"/>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ctr" anchorCtr="0">
            <a:noAutofit/>
          </a:bodyPr>
          <a:lstStyle/>
          <a:p>
            <a:pPr marL="0" marR="0" algn="ctr">
              <a:lnSpc>
                <a:spcPct val="107000"/>
              </a:lnSpc>
              <a:spcBef>
                <a:spcPts val="0"/>
              </a:spcBef>
              <a:spcAft>
                <a:spcPts val="0"/>
              </a:spcAft>
            </a:pPr>
            <a:r>
              <a:rPr lang="en-US" sz="2800" b="1" dirty="0">
                <a:solidFill>
                  <a:srgbClr val="005293"/>
                </a:solidFill>
                <a:effectLst/>
                <a:latin typeface="Arial" panose="020B0604020202020204" pitchFamily="34" charset="0"/>
                <a:ea typeface="Calibri" panose="020F0502020204030204" pitchFamily="34" charset="0"/>
                <a:cs typeface="Arial" panose="020B0604020202020204" pitchFamily="34" charset="0"/>
              </a:rPr>
              <a:t>Essential Credentials</a:t>
            </a:r>
            <a:endParaRPr lang="en-US" sz="1200" dirty="0">
              <a:solidFill>
                <a:srgbClr val="005293"/>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 Box 2">
            <a:extLst>
              <a:ext uri="{FF2B5EF4-FFF2-40B4-BE49-F238E27FC236}">
                <a16:creationId xmlns:a16="http://schemas.microsoft.com/office/drawing/2014/main" id="{FAD7D4B0-18B5-43A5-9F6B-F4C6D1174013}"/>
              </a:ext>
            </a:extLst>
          </p:cNvPr>
          <p:cNvSpPr txBox="1">
            <a:spLocks noChangeArrowheads="1"/>
          </p:cNvSpPr>
          <p:nvPr/>
        </p:nvSpPr>
        <p:spPr bwMode="auto">
          <a:xfrm>
            <a:off x="4399280" y="2571809"/>
            <a:ext cx="6151274" cy="1146751"/>
          </a:xfrm>
          <a:prstGeom prst="round2DiagRect">
            <a:avLst/>
          </a:prstGeom>
          <a:solidFill>
            <a:srgbClr val="005293"/>
          </a:solidFill>
          <a:ln w="25400">
            <a:solidFill>
              <a:schemeClr val="bg1"/>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ctr" anchorCtr="0">
            <a:noAutofit/>
          </a:bodyPr>
          <a:lstStyle/>
          <a:p>
            <a:pPr marL="0" marR="0" algn="ctr">
              <a:lnSpc>
                <a:spcPct val="107000"/>
              </a:lnSpc>
              <a:spcBef>
                <a:spcPts val="0"/>
              </a:spcBef>
              <a:spcAft>
                <a:spcPts val="800"/>
              </a:spcAft>
            </a:pP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Career and Advanced Credentials</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C53BBFE-73ED-4277-B71D-F7030DDCB7B8}"/>
              </a:ext>
            </a:extLst>
          </p:cNvPr>
          <p:cNvSpPr/>
          <p:nvPr/>
        </p:nvSpPr>
        <p:spPr>
          <a:xfrm>
            <a:off x="166338" y="130396"/>
            <a:ext cx="11704580" cy="1395168"/>
          </a:xfrm>
          <a:prstGeom prst="rect">
            <a:avLst/>
          </a:prstGeom>
          <a:solidFill>
            <a:srgbClr val="0052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anose="020B0604020202020204" pitchFamily="34" charset="0"/>
                <a:cs typeface="Arial" panose="020B0604020202020204" pitchFamily="34" charset="0"/>
              </a:rPr>
              <a:t>Aligning STAR Jobs and Credential Categories</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489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293507" y="1488558"/>
            <a:ext cx="11547973" cy="2169030"/>
          </a:xfrm>
        </p:spPr>
        <p:txBody>
          <a:bodyPr/>
          <a:lstStyle/>
          <a:p>
            <a:r>
              <a:rPr lang="en-US" sz="7333" dirty="0"/>
              <a:t>EXAMPLES OF ALIGNMENT: </a:t>
            </a:r>
          </a:p>
          <a:p>
            <a:r>
              <a:rPr lang="en-US" sz="4800" dirty="0"/>
              <a:t>OCCUPATIONS WITH Career and Essential Credentials </a:t>
            </a:r>
            <a:endParaRPr lang="en-US" sz="7333" dirty="0"/>
          </a:p>
        </p:txBody>
      </p:sp>
    </p:spTree>
    <p:extLst>
      <p:ext uri="{BB962C8B-B14F-4D97-AF65-F5344CB8AC3E}">
        <p14:creationId xmlns:p14="http://schemas.microsoft.com/office/powerpoint/2010/main" val="3718964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AF99DB2B-ABE5-4BDD-B4D5-50586903F590}"/>
              </a:ext>
            </a:extLst>
          </p:cNvPr>
          <p:cNvSpPr/>
          <p:nvPr/>
        </p:nvSpPr>
        <p:spPr>
          <a:xfrm>
            <a:off x="5437122" y="3857715"/>
            <a:ext cx="105472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9">
            <a:extLst>
              <a:ext uri="{FF2B5EF4-FFF2-40B4-BE49-F238E27FC236}">
                <a16:creationId xmlns:a16="http://schemas.microsoft.com/office/drawing/2014/main" id="{8BBC2A32-2401-42A3-86B3-759481176EBF}"/>
              </a:ext>
            </a:extLst>
          </p:cNvPr>
          <p:cNvGraphicFramePr>
            <a:graphicFrameLocks noGrp="1"/>
          </p:cNvGraphicFramePr>
          <p:nvPr>
            <p:extLst>
              <p:ext uri="{D42A27DB-BD31-4B8C-83A1-F6EECF244321}">
                <p14:modId xmlns:p14="http://schemas.microsoft.com/office/powerpoint/2010/main" val="1447058170"/>
              </p:ext>
            </p:extLst>
          </p:nvPr>
        </p:nvGraphicFramePr>
        <p:xfrm>
          <a:off x="304321" y="2347389"/>
          <a:ext cx="11704579" cy="3194023"/>
        </p:xfrm>
        <a:graphic>
          <a:graphicData uri="http://schemas.openxmlformats.org/drawingml/2006/table">
            <a:tbl>
              <a:tblPr firstRow="1" bandRow="1">
                <a:tableStyleId>{F5AB1C69-6EDB-4FF4-983F-18BD219EF322}</a:tableStyleId>
              </a:tblPr>
              <a:tblGrid>
                <a:gridCol w="4729796">
                  <a:extLst>
                    <a:ext uri="{9D8B030D-6E8A-4147-A177-3AD203B41FA5}">
                      <a16:colId xmlns:a16="http://schemas.microsoft.com/office/drawing/2014/main" val="4032680384"/>
                    </a:ext>
                  </a:extLst>
                </a:gridCol>
                <a:gridCol w="1327355">
                  <a:extLst>
                    <a:ext uri="{9D8B030D-6E8A-4147-A177-3AD203B41FA5}">
                      <a16:colId xmlns:a16="http://schemas.microsoft.com/office/drawing/2014/main" val="2524301483"/>
                    </a:ext>
                  </a:extLst>
                </a:gridCol>
                <a:gridCol w="1887794">
                  <a:extLst>
                    <a:ext uri="{9D8B030D-6E8A-4147-A177-3AD203B41FA5}">
                      <a16:colId xmlns:a16="http://schemas.microsoft.com/office/drawing/2014/main" val="516301962"/>
                    </a:ext>
                  </a:extLst>
                </a:gridCol>
                <a:gridCol w="3759634">
                  <a:extLst>
                    <a:ext uri="{9D8B030D-6E8A-4147-A177-3AD203B41FA5}">
                      <a16:colId xmlns:a16="http://schemas.microsoft.com/office/drawing/2014/main" val="13581221"/>
                    </a:ext>
                  </a:extLst>
                </a:gridCol>
              </a:tblGrid>
              <a:tr h="767439">
                <a:tc>
                  <a:txBody>
                    <a:bodyPr/>
                    <a:lstStyle/>
                    <a:p>
                      <a:pPr algn="l" fontAlgn="b"/>
                      <a:r>
                        <a:rPr lang="en-US" sz="2400" dirty="0">
                          <a:latin typeface="Arial" panose="020B0604020202020204" pitchFamily="34" charset="0"/>
                          <a:cs typeface="Arial" panose="020B0604020202020204" pitchFamily="34" charset="0"/>
                        </a:rPr>
                        <a:t>Occupation Title</a:t>
                      </a:r>
                    </a:p>
                  </a:txBody>
                  <a:tcPr marL="195165" marR="146374" marT="97583" marB="97583" anchor="b">
                    <a:solidFill>
                      <a:srgbClr val="ADCD39"/>
                    </a:solidFill>
                  </a:tcPr>
                </a:tc>
                <a:tc>
                  <a:txBody>
                    <a:bodyPr/>
                    <a:lstStyle/>
                    <a:p>
                      <a:pPr algn="l" fontAlgn="b"/>
                      <a:r>
                        <a:rPr lang="en-US" sz="1800" dirty="0">
                          <a:latin typeface="Arial" panose="020B0604020202020204" pitchFamily="34" charset="0"/>
                          <a:cs typeface="Arial" panose="020B0604020202020204" pitchFamily="34" charset="0"/>
                        </a:rPr>
                        <a:t>Wage Rating</a:t>
                      </a:r>
                    </a:p>
                  </a:txBody>
                  <a:tcPr marL="195165" marR="146374" marT="97583" marB="97583" anchor="b">
                    <a:solidFill>
                      <a:srgbClr val="ADCD39"/>
                    </a:solidFill>
                  </a:tcPr>
                </a:tc>
                <a:tc>
                  <a:txBody>
                    <a:bodyPr/>
                    <a:lstStyle/>
                    <a:p>
                      <a:pPr algn="l" fontAlgn="b"/>
                      <a:r>
                        <a:rPr lang="en-US" sz="1800" dirty="0">
                          <a:latin typeface="Arial" panose="020B0604020202020204" pitchFamily="34" charset="0"/>
                          <a:cs typeface="Arial" panose="020B0604020202020204" pitchFamily="34" charset="0"/>
                        </a:rPr>
                        <a:t>Job Opening Rating</a:t>
                      </a:r>
                    </a:p>
                  </a:txBody>
                  <a:tcPr marL="195165" marR="146374" marT="97583" marB="97583" anchor="b">
                    <a:solidFill>
                      <a:srgbClr val="ADCD39"/>
                    </a:solidFill>
                  </a:tcPr>
                </a:tc>
                <a:tc>
                  <a:txBody>
                    <a:bodyPr/>
                    <a:lstStyle/>
                    <a:p>
                      <a:pPr algn="l" fontAlgn="b"/>
                      <a:r>
                        <a:rPr lang="en-US" sz="1800" dirty="0">
                          <a:latin typeface="Arial" panose="020B0604020202020204" pitchFamily="34" charset="0"/>
                          <a:cs typeface="Arial" panose="020B0604020202020204" pitchFamily="34" charset="0"/>
                        </a:rPr>
                        <a:t>Non-degree Post Secondary Credential/Workforce Training</a:t>
                      </a:r>
                    </a:p>
                  </a:txBody>
                  <a:tcPr marL="195165" marR="146374" marT="97583" marB="97583" anchor="b">
                    <a:solidFill>
                      <a:srgbClr val="ADCD39"/>
                    </a:solidFill>
                  </a:tcPr>
                </a:tc>
                <a:extLst>
                  <a:ext uri="{0D108BD9-81ED-4DB2-BD59-A6C34878D82A}">
                    <a16:rowId xmlns:a16="http://schemas.microsoft.com/office/drawing/2014/main" val="4224134724"/>
                  </a:ext>
                </a:extLst>
              </a:tr>
              <a:tr h="401590">
                <a:tc>
                  <a:txBody>
                    <a:bodyPr/>
                    <a:lstStyle/>
                    <a:p>
                      <a:pPr algn="l" fontAlgn="b"/>
                      <a:r>
                        <a:rPr lang="en-US" sz="1800" b="1" dirty="0">
                          <a:solidFill>
                            <a:srgbClr val="1E3E7D"/>
                          </a:solidFill>
                          <a:latin typeface="Arial" panose="020B0604020202020204" pitchFamily="34" charset="0"/>
                          <a:cs typeface="Arial" panose="020B0604020202020204" pitchFamily="34" charset="0"/>
                        </a:rPr>
                        <a:t>Commercial Pilots</a:t>
                      </a:r>
                    </a:p>
                  </a:txBody>
                  <a:tcPr marL="195165" marR="146374" marT="97583" marB="97583" anchor="b"/>
                </a:tc>
                <a:tc>
                  <a:txBody>
                    <a:bodyPr/>
                    <a:lstStyle/>
                    <a:p>
                      <a:pPr algn="ctr" fontAlgn="b"/>
                      <a:r>
                        <a:rPr lang="en-US" sz="1800" b="1" dirty="0">
                          <a:solidFill>
                            <a:srgbClr val="1E3E7D"/>
                          </a:solidFill>
                          <a:latin typeface="Arial" panose="020B0604020202020204" pitchFamily="34" charset="0"/>
                          <a:cs typeface="Arial" panose="020B0604020202020204" pitchFamily="34" charset="0"/>
                        </a:rPr>
                        <a:t>5</a:t>
                      </a:r>
                    </a:p>
                  </a:txBody>
                  <a:tcPr marL="195165" marR="146374" marT="97583" marB="97583" anchor="b"/>
                </a:tc>
                <a:tc>
                  <a:txBody>
                    <a:bodyPr/>
                    <a:lstStyle/>
                    <a:p>
                      <a:pPr algn="ctr" fontAlgn="b"/>
                      <a:r>
                        <a:rPr lang="en-US" sz="1800" b="1" dirty="0">
                          <a:solidFill>
                            <a:srgbClr val="1E3E7D"/>
                          </a:solidFill>
                          <a:latin typeface="Arial" panose="020B0604020202020204" pitchFamily="34" charset="0"/>
                          <a:cs typeface="Arial" panose="020B0604020202020204" pitchFamily="34" charset="0"/>
                        </a:rPr>
                        <a:t>3</a:t>
                      </a:r>
                    </a:p>
                  </a:txBody>
                  <a:tcPr marL="195165" marR="146374" marT="97583" marB="97583" anchor="b"/>
                </a:tc>
                <a:tc>
                  <a:txBody>
                    <a:bodyPr/>
                    <a:lstStyle/>
                    <a:p>
                      <a:pPr algn="l" fontAlgn="b"/>
                      <a:r>
                        <a:rPr lang="en-US" sz="1800" b="1">
                          <a:solidFill>
                            <a:srgbClr val="1E3E7D"/>
                          </a:solidFill>
                          <a:latin typeface="Arial" panose="020B0604020202020204" pitchFamily="34" charset="0"/>
                          <a:cs typeface="Arial" panose="020B0604020202020204" pitchFamily="34" charset="0"/>
                        </a:rPr>
                        <a:t>Pilot License</a:t>
                      </a:r>
                    </a:p>
                  </a:txBody>
                  <a:tcPr marL="195165" marR="146374" marT="97583" marB="97583" anchor="b"/>
                </a:tc>
                <a:extLst>
                  <a:ext uri="{0D108BD9-81ED-4DB2-BD59-A6C34878D82A}">
                    <a16:rowId xmlns:a16="http://schemas.microsoft.com/office/drawing/2014/main" val="188124600"/>
                  </a:ext>
                </a:extLst>
              </a:tr>
              <a:tr h="476520">
                <a:tc>
                  <a:txBody>
                    <a:bodyPr/>
                    <a:lstStyle/>
                    <a:p>
                      <a:pPr algn="l" fontAlgn="b"/>
                      <a:r>
                        <a:rPr lang="en-US" sz="1800" b="1" dirty="0">
                          <a:solidFill>
                            <a:srgbClr val="1E3E7D"/>
                          </a:solidFill>
                          <a:latin typeface="Arial" panose="020B0604020202020204" pitchFamily="34" charset="0"/>
                          <a:cs typeface="Arial" panose="020B0604020202020204" pitchFamily="34" charset="0"/>
                        </a:rPr>
                        <a:t>Electrical and Electronics Repairers, Powerhouse, Substation, and Relay</a:t>
                      </a:r>
                    </a:p>
                  </a:txBody>
                  <a:tcPr marL="195165" marR="146374" marT="97583" marB="97583" anchor="b"/>
                </a:tc>
                <a:tc>
                  <a:txBody>
                    <a:bodyPr/>
                    <a:lstStyle/>
                    <a:p>
                      <a:pPr algn="ctr" fontAlgn="b"/>
                      <a:r>
                        <a:rPr lang="en-US" sz="1800" b="1">
                          <a:solidFill>
                            <a:srgbClr val="1E3E7D"/>
                          </a:solidFill>
                          <a:latin typeface="Arial" panose="020B0604020202020204" pitchFamily="34" charset="0"/>
                          <a:cs typeface="Arial" panose="020B0604020202020204" pitchFamily="34" charset="0"/>
                        </a:rPr>
                        <a:t>5</a:t>
                      </a:r>
                    </a:p>
                  </a:txBody>
                  <a:tcPr marL="195165" marR="146374" marT="97583" marB="97583" anchor="b"/>
                </a:tc>
                <a:tc>
                  <a:txBody>
                    <a:bodyPr/>
                    <a:lstStyle/>
                    <a:p>
                      <a:pPr algn="ctr" fontAlgn="b"/>
                      <a:r>
                        <a:rPr lang="en-US" sz="1800" b="1" dirty="0">
                          <a:solidFill>
                            <a:srgbClr val="1E3E7D"/>
                          </a:solidFill>
                          <a:latin typeface="Arial" panose="020B0604020202020204" pitchFamily="34" charset="0"/>
                          <a:cs typeface="Arial" panose="020B0604020202020204" pitchFamily="34" charset="0"/>
                        </a:rPr>
                        <a:t>3</a:t>
                      </a:r>
                    </a:p>
                  </a:txBody>
                  <a:tcPr marL="195165" marR="146374" marT="97583" marB="97583" anchor="b"/>
                </a:tc>
                <a:tc>
                  <a:txBody>
                    <a:bodyPr/>
                    <a:lstStyle/>
                    <a:p>
                      <a:pPr algn="l" fontAlgn="b"/>
                      <a:r>
                        <a:rPr lang="en-US" sz="1800" b="1" dirty="0">
                          <a:solidFill>
                            <a:srgbClr val="1E3E7D"/>
                          </a:solidFill>
                          <a:latin typeface="Arial" panose="020B0604020202020204" pitchFamily="34" charset="0"/>
                          <a:cs typeface="Arial" panose="020B0604020202020204" pitchFamily="34" charset="0"/>
                        </a:rPr>
                        <a:t>Substation and Relay Technician</a:t>
                      </a:r>
                    </a:p>
                  </a:txBody>
                  <a:tcPr marL="195165" marR="146374" marT="97583" marB="97583" anchor="b"/>
                </a:tc>
                <a:extLst>
                  <a:ext uri="{0D108BD9-81ED-4DB2-BD59-A6C34878D82A}">
                    <a16:rowId xmlns:a16="http://schemas.microsoft.com/office/drawing/2014/main" val="3032369083"/>
                  </a:ext>
                </a:extLst>
              </a:tr>
              <a:tr h="441556">
                <a:tc>
                  <a:txBody>
                    <a:bodyPr/>
                    <a:lstStyle/>
                    <a:p>
                      <a:pPr algn="l" fontAlgn="b"/>
                      <a:r>
                        <a:rPr lang="en-US" sz="1800" b="1" dirty="0">
                          <a:solidFill>
                            <a:srgbClr val="1E3E7D"/>
                          </a:solidFill>
                          <a:latin typeface="Arial" panose="020B0604020202020204" pitchFamily="34" charset="0"/>
                          <a:cs typeface="Arial" panose="020B0604020202020204" pitchFamily="34" charset="0"/>
                        </a:rPr>
                        <a:t>Power Plant Operators</a:t>
                      </a:r>
                    </a:p>
                  </a:txBody>
                  <a:tcPr marL="195165" marR="146374" marT="97583" marB="97583" anchor="b"/>
                </a:tc>
                <a:tc>
                  <a:txBody>
                    <a:bodyPr/>
                    <a:lstStyle/>
                    <a:p>
                      <a:pPr algn="ctr" fontAlgn="b"/>
                      <a:r>
                        <a:rPr lang="en-US" sz="1800" b="1">
                          <a:solidFill>
                            <a:srgbClr val="1E3E7D"/>
                          </a:solidFill>
                          <a:latin typeface="Arial" panose="020B0604020202020204" pitchFamily="34" charset="0"/>
                          <a:cs typeface="Arial" panose="020B0604020202020204" pitchFamily="34" charset="0"/>
                        </a:rPr>
                        <a:t>5</a:t>
                      </a:r>
                    </a:p>
                  </a:txBody>
                  <a:tcPr marL="195165" marR="146374" marT="97583" marB="97583" anchor="b"/>
                </a:tc>
                <a:tc>
                  <a:txBody>
                    <a:bodyPr/>
                    <a:lstStyle/>
                    <a:p>
                      <a:pPr algn="ctr" fontAlgn="b"/>
                      <a:r>
                        <a:rPr lang="en-US" sz="1800" b="1" dirty="0">
                          <a:solidFill>
                            <a:srgbClr val="1E3E7D"/>
                          </a:solidFill>
                          <a:latin typeface="Arial" panose="020B0604020202020204" pitchFamily="34" charset="0"/>
                          <a:cs typeface="Arial" panose="020B0604020202020204" pitchFamily="34" charset="0"/>
                        </a:rPr>
                        <a:t>3</a:t>
                      </a:r>
                    </a:p>
                  </a:txBody>
                  <a:tcPr marL="195165" marR="146374" marT="97583" marB="97583" anchor="b"/>
                </a:tc>
                <a:tc>
                  <a:txBody>
                    <a:bodyPr/>
                    <a:lstStyle/>
                    <a:p>
                      <a:pPr algn="l" fontAlgn="b"/>
                      <a:r>
                        <a:rPr lang="en-US" sz="1800" b="1" dirty="0">
                          <a:solidFill>
                            <a:srgbClr val="1E3E7D"/>
                          </a:solidFill>
                          <a:latin typeface="Arial" panose="020B0604020202020204" pitchFamily="34" charset="0"/>
                          <a:cs typeface="Arial" panose="020B0604020202020204" pitchFamily="34" charset="0"/>
                        </a:rPr>
                        <a:t>Power Plant Operator</a:t>
                      </a:r>
                    </a:p>
                  </a:txBody>
                  <a:tcPr marL="195165" marR="146374" marT="97583" marB="97583" anchor="b"/>
                </a:tc>
                <a:extLst>
                  <a:ext uri="{0D108BD9-81ED-4DB2-BD59-A6C34878D82A}">
                    <a16:rowId xmlns:a16="http://schemas.microsoft.com/office/drawing/2014/main" val="4287427686"/>
                  </a:ext>
                </a:extLst>
              </a:tr>
              <a:tr h="441556">
                <a:tc>
                  <a:txBody>
                    <a:bodyPr/>
                    <a:lstStyle/>
                    <a:p>
                      <a:pPr algn="l" fontAlgn="b"/>
                      <a:r>
                        <a:rPr lang="en-US" sz="1800" b="1" dirty="0">
                          <a:solidFill>
                            <a:srgbClr val="1E3E7D"/>
                          </a:solidFill>
                          <a:latin typeface="Arial" panose="020B0604020202020204" pitchFamily="34" charset="0"/>
                          <a:cs typeface="Arial" panose="020B0604020202020204" pitchFamily="34" charset="0"/>
                        </a:rPr>
                        <a:t>Transportation, Storage, and Distribution Managers</a:t>
                      </a:r>
                    </a:p>
                  </a:txBody>
                  <a:tcPr marL="195165" marR="146374" marT="97583" marB="97583" anchor="b"/>
                </a:tc>
                <a:tc>
                  <a:txBody>
                    <a:bodyPr/>
                    <a:lstStyle/>
                    <a:p>
                      <a:pPr algn="ctr" fontAlgn="b"/>
                      <a:r>
                        <a:rPr lang="en-US" sz="1800" b="1" dirty="0">
                          <a:solidFill>
                            <a:srgbClr val="1E3E7D"/>
                          </a:solidFill>
                          <a:latin typeface="Arial" panose="020B0604020202020204" pitchFamily="34" charset="0"/>
                          <a:cs typeface="Arial" panose="020B0604020202020204" pitchFamily="34" charset="0"/>
                        </a:rPr>
                        <a:t>5</a:t>
                      </a:r>
                    </a:p>
                  </a:txBody>
                  <a:tcPr marL="195165" marR="146374" marT="97583" marB="97583" anchor="b"/>
                </a:tc>
                <a:tc>
                  <a:txBody>
                    <a:bodyPr/>
                    <a:lstStyle/>
                    <a:p>
                      <a:pPr algn="ctr" fontAlgn="b"/>
                      <a:r>
                        <a:rPr lang="en-US" sz="1800" b="1">
                          <a:solidFill>
                            <a:srgbClr val="1E3E7D"/>
                          </a:solidFill>
                          <a:latin typeface="Arial" panose="020B0604020202020204" pitchFamily="34" charset="0"/>
                          <a:cs typeface="Arial" panose="020B0604020202020204" pitchFamily="34" charset="0"/>
                        </a:rPr>
                        <a:t>3</a:t>
                      </a:r>
                    </a:p>
                  </a:txBody>
                  <a:tcPr marL="195165" marR="146374" marT="97583" marB="97583" anchor="b"/>
                </a:tc>
                <a:tc>
                  <a:txBody>
                    <a:bodyPr/>
                    <a:lstStyle/>
                    <a:p>
                      <a:pPr algn="l" fontAlgn="b"/>
                      <a:r>
                        <a:rPr lang="en-US" sz="1800" b="1" dirty="0">
                          <a:solidFill>
                            <a:srgbClr val="1E3E7D"/>
                          </a:solidFill>
                          <a:latin typeface="Arial" panose="020B0604020202020204" pitchFamily="34" charset="0"/>
                          <a:cs typeface="Arial" panose="020B0604020202020204" pitchFamily="34" charset="0"/>
                        </a:rPr>
                        <a:t>Distribution Manager Certification</a:t>
                      </a:r>
                    </a:p>
                  </a:txBody>
                  <a:tcPr marL="195165" marR="146374" marT="97583" marB="97583" anchor="b"/>
                </a:tc>
                <a:extLst>
                  <a:ext uri="{0D108BD9-81ED-4DB2-BD59-A6C34878D82A}">
                    <a16:rowId xmlns:a16="http://schemas.microsoft.com/office/drawing/2014/main" val="3426349499"/>
                  </a:ext>
                </a:extLst>
              </a:tr>
            </a:tbl>
          </a:graphicData>
        </a:graphic>
      </p:graphicFrame>
      <p:sp>
        <p:nvSpPr>
          <p:cNvPr id="16" name="Rectangle 15">
            <a:extLst>
              <a:ext uri="{FF2B5EF4-FFF2-40B4-BE49-F238E27FC236}">
                <a16:creationId xmlns:a16="http://schemas.microsoft.com/office/drawing/2014/main" id="{628B020F-91E7-47B2-A090-C7090ACC3ABA}"/>
              </a:ext>
            </a:extLst>
          </p:cNvPr>
          <p:cNvSpPr/>
          <p:nvPr/>
        </p:nvSpPr>
        <p:spPr>
          <a:xfrm>
            <a:off x="304321" y="524229"/>
            <a:ext cx="11704580" cy="1395168"/>
          </a:xfrm>
          <a:prstGeom prst="rect">
            <a:avLst/>
          </a:prstGeom>
          <a:solidFill>
            <a:srgbClr val="0052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Career Credentials: 5 STAR (WAGE) Jobs</a:t>
            </a:r>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1865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10214" y="2133600"/>
            <a:ext cx="10555549" cy="3573361"/>
          </a:xfrm>
        </p:spPr>
        <p:txBody>
          <a:bodyPr/>
          <a:lstStyle/>
          <a:p>
            <a:pPr>
              <a:lnSpc>
                <a:spcPct val="100000"/>
              </a:lnSpc>
              <a:spcAft>
                <a:spcPts val="600"/>
              </a:spcAft>
            </a:pPr>
            <a:r>
              <a:rPr lang="en-US" sz="4800" dirty="0">
                <a:solidFill>
                  <a:srgbClr val="ADCD39"/>
                </a:solidFill>
                <a:latin typeface="Arial" panose="020B0604020202020204" pitchFamily="34" charset="0"/>
                <a:cs typeface="Arial" panose="020B0604020202020204" pitchFamily="34" charset="0"/>
              </a:rPr>
              <a:t>High-quality, </a:t>
            </a:r>
            <a:r>
              <a:rPr lang="en-US" sz="4800" u="sng" dirty="0">
                <a:solidFill>
                  <a:srgbClr val="ADCD39"/>
                </a:solidFill>
                <a:latin typeface="Arial" panose="020B0604020202020204" pitchFamily="34" charset="0"/>
                <a:cs typeface="Arial" panose="020B0604020202020204" pitchFamily="34" charset="0"/>
              </a:rPr>
              <a:t>non-degree</a:t>
            </a:r>
            <a:r>
              <a:rPr lang="en-US" sz="4800" dirty="0">
                <a:solidFill>
                  <a:srgbClr val="ADCD39"/>
                </a:solidFill>
                <a:latin typeface="Arial" panose="020B0604020202020204" pitchFamily="34" charset="0"/>
                <a:cs typeface="Arial" panose="020B0604020202020204" pitchFamily="34" charset="0"/>
              </a:rPr>
              <a:t> credentials </a:t>
            </a:r>
            <a:r>
              <a:rPr lang="en-US" sz="4800" u="sng" dirty="0">
                <a:solidFill>
                  <a:srgbClr val="ADCD39"/>
                </a:solidFill>
                <a:latin typeface="Arial" panose="020B0604020202020204" pitchFamily="34" charset="0"/>
                <a:cs typeface="Arial" panose="020B0604020202020204" pitchFamily="34" charset="0"/>
              </a:rPr>
              <a:t>Recognized by employers</a:t>
            </a:r>
            <a:r>
              <a:rPr lang="en-US" sz="4800" dirty="0">
                <a:solidFill>
                  <a:srgbClr val="ADCD39"/>
                </a:solidFill>
                <a:latin typeface="Arial" panose="020B0604020202020204" pitchFamily="34" charset="0"/>
                <a:cs typeface="Arial" panose="020B0604020202020204" pitchFamily="34" charset="0"/>
              </a:rPr>
              <a:t> that help workers obtain in-demand </a:t>
            </a:r>
            <a:r>
              <a:rPr lang="en-US" sz="4800" b="1" dirty="0">
                <a:solidFill>
                  <a:srgbClr val="ADCD39"/>
                </a:solidFill>
                <a:latin typeface="Arial" panose="020B0604020202020204" pitchFamily="34" charset="0"/>
                <a:cs typeface="Arial" panose="020B0604020202020204" pitchFamily="34" charset="0"/>
              </a:rPr>
              <a:t>living wage jobs</a:t>
            </a:r>
          </a:p>
        </p:txBody>
      </p:sp>
      <p:sp>
        <p:nvSpPr>
          <p:cNvPr id="6" name="Content Placeholder 5"/>
          <p:cNvSpPr>
            <a:spLocks noGrp="1"/>
          </p:cNvSpPr>
          <p:nvPr>
            <p:ph sz="quarter" idx="13"/>
          </p:nvPr>
        </p:nvSpPr>
        <p:spPr>
          <a:xfrm>
            <a:off x="264160" y="1010624"/>
            <a:ext cx="11551920" cy="1219200"/>
          </a:xfrm>
        </p:spPr>
        <p:txBody>
          <a:bodyPr/>
          <a:lstStyle/>
          <a:p>
            <a:r>
              <a:rPr lang="en-US" sz="6000" dirty="0">
                <a:solidFill>
                  <a:srgbClr val="005293"/>
                </a:solidFill>
              </a:rPr>
              <a:t>Workforce Credentials</a:t>
            </a:r>
          </a:p>
        </p:txBody>
      </p:sp>
    </p:spTree>
    <p:extLst>
      <p:ext uri="{BB962C8B-B14F-4D97-AF65-F5344CB8AC3E}">
        <p14:creationId xmlns:p14="http://schemas.microsoft.com/office/powerpoint/2010/main" val="3582620832"/>
      </p:ext>
    </p:extLst>
  </p:cSld>
  <p:clrMapOvr>
    <a:masterClrMapping/>
  </p:clrMapOvr>
  <mc:AlternateContent xmlns:mc="http://schemas.openxmlformats.org/markup-compatibility/2006" xmlns:p14="http://schemas.microsoft.com/office/powerpoint/2010/main">
    <mc:Choice Requires="p14">
      <p:transition p14:dur="25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AF99DB2B-ABE5-4BDD-B4D5-50586903F590}"/>
              </a:ext>
            </a:extLst>
          </p:cNvPr>
          <p:cNvSpPr/>
          <p:nvPr/>
        </p:nvSpPr>
        <p:spPr>
          <a:xfrm>
            <a:off x="5437122" y="3857715"/>
            <a:ext cx="105472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9">
            <a:extLst>
              <a:ext uri="{FF2B5EF4-FFF2-40B4-BE49-F238E27FC236}">
                <a16:creationId xmlns:a16="http://schemas.microsoft.com/office/drawing/2014/main" id="{8BBC2A32-2401-42A3-86B3-759481176EBF}"/>
              </a:ext>
            </a:extLst>
          </p:cNvPr>
          <p:cNvGraphicFramePr>
            <a:graphicFrameLocks noGrp="1"/>
          </p:cNvGraphicFramePr>
          <p:nvPr>
            <p:extLst>
              <p:ext uri="{D42A27DB-BD31-4B8C-83A1-F6EECF244321}">
                <p14:modId xmlns:p14="http://schemas.microsoft.com/office/powerpoint/2010/main" val="708150546"/>
              </p:ext>
            </p:extLst>
          </p:nvPr>
        </p:nvGraphicFramePr>
        <p:xfrm>
          <a:off x="304322" y="1950743"/>
          <a:ext cx="11704579" cy="4118744"/>
        </p:xfrm>
        <a:graphic>
          <a:graphicData uri="http://schemas.openxmlformats.org/drawingml/2006/table">
            <a:tbl>
              <a:tblPr firstRow="1" bandRow="1">
                <a:tableStyleId>{F5AB1C69-6EDB-4FF4-983F-18BD219EF322}</a:tableStyleId>
              </a:tblPr>
              <a:tblGrid>
                <a:gridCol w="4729796">
                  <a:extLst>
                    <a:ext uri="{9D8B030D-6E8A-4147-A177-3AD203B41FA5}">
                      <a16:colId xmlns:a16="http://schemas.microsoft.com/office/drawing/2014/main" val="4032680384"/>
                    </a:ext>
                  </a:extLst>
                </a:gridCol>
                <a:gridCol w="1445342">
                  <a:extLst>
                    <a:ext uri="{9D8B030D-6E8A-4147-A177-3AD203B41FA5}">
                      <a16:colId xmlns:a16="http://schemas.microsoft.com/office/drawing/2014/main" val="2524301483"/>
                    </a:ext>
                  </a:extLst>
                </a:gridCol>
                <a:gridCol w="1769807">
                  <a:extLst>
                    <a:ext uri="{9D8B030D-6E8A-4147-A177-3AD203B41FA5}">
                      <a16:colId xmlns:a16="http://schemas.microsoft.com/office/drawing/2014/main" val="516301962"/>
                    </a:ext>
                  </a:extLst>
                </a:gridCol>
                <a:gridCol w="3759634">
                  <a:extLst>
                    <a:ext uri="{9D8B030D-6E8A-4147-A177-3AD203B41FA5}">
                      <a16:colId xmlns:a16="http://schemas.microsoft.com/office/drawing/2014/main" val="13581221"/>
                    </a:ext>
                  </a:extLst>
                </a:gridCol>
              </a:tblGrid>
              <a:tr h="767439">
                <a:tc>
                  <a:txBody>
                    <a:bodyPr/>
                    <a:lstStyle/>
                    <a:p>
                      <a:pPr algn="l" fontAlgn="b"/>
                      <a:r>
                        <a:rPr lang="en-US" sz="2400" dirty="0">
                          <a:latin typeface="Arial" panose="020B0604020202020204" pitchFamily="34" charset="0"/>
                          <a:cs typeface="Arial" panose="020B0604020202020204" pitchFamily="34" charset="0"/>
                        </a:rPr>
                        <a:t>Occupation Title</a:t>
                      </a:r>
                    </a:p>
                  </a:txBody>
                  <a:tcPr marL="195165" marR="146374" marT="97583" marB="97583" anchor="b">
                    <a:solidFill>
                      <a:srgbClr val="ADCD39"/>
                    </a:solidFill>
                  </a:tcPr>
                </a:tc>
                <a:tc>
                  <a:txBody>
                    <a:bodyPr/>
                    <a:lstStyle/>
                    <a:p>
                      <a:pPr algn="l" fontAlgn="b"/>
                      <a:r>
                        <a:rPr lang="en-US" sz="1800" dirty="0">
                          <a:latin typeface="Arial" panose="020B0604020202020204" pitchFamily="34" charset="0"/>
                          <a:cs typeface="Arial" panose="020B0604020202020204" pitchFamily="34" charset="0"/>
                        </a:rPr>
                        <a:t>Wage Rating</a:t>
                      </a:r>
                    </a:p>
                  </a:txBody>
                  <a:tcPr marL="195165" marR="146374" marT="97583" marB="97583" anchor="b">
                    <a:solidFill>
                      <a:srgbClr val="ADCD39"/>
                    </a:solidFill>
                  </a:tcPr>
                </a:tc>
                <a:tc>
                  <a:txBody>
                    <a:bodyPr/>
                    <a:lstStyle/>
                    <a:p>
                      <a:pPr algn="l" fontAlgn="b"/>
                      <a:r>
                        <a:rPr lang="en-US" sz="1800" dirty="0">
                          <a:latin typeface="Arial" panose="020B0604020202020204" pitchFamily="34" charset="0"/>
                          <a:cs typeface="Arial" panose="020B0604020202020204" pitchFamily="34" charset="0"/>
                        </a:rPr>
                        <a:t>Job Opening Rating</a:t>
                      </a:r>
                    </a:p>
                  </a:txBody>
                  <a:tcPr marL="195165" marR="146374" marT="97583" marB="97583" anchor="b">
                    <a:solidFill>
                      <a:srgbClr val="ADCD39"/>
                    </a:solidFill>
                  </a:tcPr>
                </a:tc>
                <a:tc>
                  <a:txBody>
                    <a:bodyPr/>
                    <a:lstStyle/>
                    <a:p>
                      <a:pPr algn="l" fontAlgn="b"/>
                      <a:r>
                        <a:rPr lang="en-US" sz="1800" dirty="0">
                          <a:latin typeface="Arial" panose="020B0604020202020204" pitchFamily="34" charset="0"/>
                          <a:cs typeface="Arial" panose="020B0604020202020204" pitchFamily="34" charset="0"/>
                        </a:rPr>
                        <a:t>Non-degree Post Secondary Credential/Workforce Training</a:t>
                      </a:r>
                    </a:p>
                  </a:txBody>
                  <a:tcPr marL="195165" marR="146374" marT="97583" marB="97583" anchor="b">
                    <a:solidFill>
                      <a:srgbClr val="ADCD39"/>
                    </a:solidFill>
                  </a:tcPr>
                </a:tc>
                <a:extLst>
                  <a:ext uri="{0D108BD9-81ED-4DB2-BD59-A6C34878D82A}">
                    <a16:rowId xmlns:a16="http://schemas.microsoft.com/office/drawing/2014/main" val="4224134724"/>
                  </a:ext>
                </a:extLst>
              </a:tr>
              <a:tr h="204945">
                <a:tc>
                  <a:txBody>
                    <a:bodyPr/>
                    <a:lstStyle/>
                    <a:p>
                      <a:pPr algn="l" fontAlgn="b"/>
                      <a:r>
                        <a:rPr lang="en-US" b="1" dirty="0">
                          <a:solidFill>
                            <a:srgbClr val="1E3E7D"/>
                          </a:solidFill>
                          <a:latin typeface="Arial" panose="020B0604020202020204" pitchFamily="34" charset="0"/>
                          <a:cs typeface="Arial" panose="020B0604020202020204" pitchFamily="34" charset="0"/>
                        </a:rPr>
                        <a:t>Aircraft Mechanics and Service Technicians</a:t>
                      </a:r>
                    </a:p>
                  </a:txBody>
                  <a:tcPr marL="8495" marR="8495" marT="8495" marB="0" anchor="b"/>
                </a:tc>
                <a:tc>
                  <a:txBody>
                    <a:bodyPr/>
                    <a:lstStyle/>
                    <a:p>
                      <a:pPr algn="ctr" fontAlgn="b"/>
                      <a:r>
                        <a:rPr lang="en-US" b="1" dirty="0">
                          <a:solidFill>
                            <a:srgbClr val="1E3E7D"/>
                          </a:solidFill>
                          <a:latin typeface="Arial" panose="020B0604020202020204" pitchFamily="34" charset="0"/>
                          <a:cs typeface="Arial" panose="020B0604020202020204" pitchFamily="34" charset="0"/>
                        </a:rPr>
                        <a:t>4</a:t>
                      </a:r>
                    </a:p>
                  </a:txBody>
                  <a:tcPr marL="8495" marR="8495" marT="8495" marB="0" anchor="b"/>
                </a:tc>
                <a:tc>
                  <a:txBody>
                    <a:bodyPr/>
                    <a:lstStyle/>
                    <a:p>
                      <a:pPr algn="ctr" fontAlgn="b"/>
                      <a:r>
                        <a:rPr lang="en-US" b="1" dirty="0">
                          <a:solidFill>
                            <a:srgbClr val="1E3E7D"/>
                          </a:solidFill>
                          <a:latin typeface="Arial" panose="020B0604020202020204" pitchFamily="34" charset="0"/>
                          <a:cs typeface="Arial" panose="020B0604020202020204" pitchFamily="34" charset="0"/>
                        </a:rPr>
                        <a:t>4</a:t>
                      </a:r>
                    </a:p>
                  </a:txBody>
                  <a:tcPr marL="8495" marR="8495" marT="8495" marB="0" anchor="b"/>
                </a:tc>
                <a:tc>
                  <a:txBody>
                    <a:bodyPr/>
                    <a:lstStyle/>
                    <a:p>
                      <a:pPr algn="l" fontAlgn="b"/>
                      <a:r>
                        <a:rPr lang="en-US" b="1" dirty="0">
                          <a:solidFill>
                            <a:srgbClr val="1E3E7D"/>
                          </a:solidFill>
                          <a:latin typeface="Arial" panose="020B0604020202020204" pitchFamily="34" charset="0"/>
                          <a:cs typeface="Arial" panose="020B0604020202020204" pitchFamily="34" charset="0"/>
                        </a:rPr>
                        <a:t>Assembly Maintenance Certification</a:t>
                      </a:r>
                    </a:p>
                  </a:txBody>
                  <a:tcPr marL="8495" marR="8495" marT="8495" marB="0" anchor="b"/>
                </a:tc>
                <a:extLst>
                  <a:ext uri="{0D108BD9-81ED-4DB2-BD59-A6C34878D82A}">
                    <a16:rowId xmlns:a16="http://schemas.microsoft.com/office/drawing/2014/main" val="546559270"/>
                  </a:ext>
                </a:extLst>
              </a:tr>
              <a:tr h="217098">
                <a:tc>
                  <a:txBody>
                    <a:bodyPr/>
                    <a:lstStyle/>
                    <a:p>
                      <a:pPr algn="l" fontAlgn="b"/>
                      <a:r>
                        <a:rPr lang="en-US" b="1" dirty="0">
                          <a:solidFill>
                            <a:srgbClr val="1E3E7D"/>
                          </a:solidFill>
                          <a:latin typeface="Arial" panose="020B0604020202020204" pitchFamily="34" charset="0"/>
                          <a:cs typeface="Arial" panose="020B0604020202020204" pitchFamily="34" charset="0"/>
                        </a:rPr>
                        <a:t>Claims Adjusters, Examiners, and Investigators</a:t>
                      </a:r>
                    </a:p>
                  </a:txBody>
                  <a:tcPr marL="8495" marR="8495" marT="8495" marB="0" anchor="b"/>
                </a:tc>
                <a:tc>
                  <a:txBody>
                    <a:bodyPr/>
                    <a:lstStyle/>
                    <a:p>
                      <a:pPr algn="ctr" fontAlgn="b"/>
                      <a:r>
                        <a:rPr lang="en-US" b="1">
                          <a:solidFill>
                            <a:srgbClr val="1E3E7D"/>
                          </a:solidFill>
                          <a:latin typeface="Arial" panose="020B0604020202020204" pitchFamily="34" charset="0"/>
                          <a:cs typeface="Arial" panose="020B0604020202020204" pitchFamily="34" charset="0"/>
                        </a:rPr>
                        <a:t>4</a:t>
                      </a:r>
                    </a:p>
                  </a:txBody>
                  <a:tcPr marL="8495" marR="8495" marT="8495" marB="0" anchor="b"/>
                </a:tc>
                <a:tc>
                  <a:txBody>
                    <a:bodyPr/>
                    <a:lstStyle/>
                    <a:p>
                      <a:pPr algn="ctr" fontAlgn="b"/>
                      <a:r>
                        <a:rPr lang="en-US" b="1" dirty="0">
                          <a:solidFill>
                            <a:srgbClr val="1E3E7D"/>
                          </a:solidFill>
                          <a:latin typeface="Arial" panose="020B0604020202020204" pitchFamily="34" charset="0"/>
                          <a:cs typeface="Arial" panose="020B0604020202020204" pitchFamily="34" charset="0"/>
                        </a:rPr>
                        <a:t>5</a:t>
                      </a:r>
                    </a:p>
                  </a:txBody>
                  <a:tcPr marL="8495" marR="8495" marT="8495" marB="0" anchor="b"/>
                </a:tc>
                <a:tc>
                  <a:txBody>
                    <a:bodyPr/>
                    <a:lstStyle/>
                    <a:p>
                      <a:pPr algn="l" fontAlgn="b"/>
                      <a:r>
                        <a:rPr lang="en-US" b="1" dirty="0">
                          <a:solidFill>
                            <a:srgbClr val="1E3E7D"/>
                          </a:solidFill>
                          <a:latin typeface="Arial" panose="020B0604020202020204" pitchFamily="34" charset="0"/>
                          <a:cs typeface="Arial" panose="020B0604020202020204" pitchFamily="34" charset="0"/>
                        </a:rPr>
                        <a:t>Claims Adjuster</a:t>
                      </a:r>
                    </a:p>
                  </a:txBody>
                  <a:tcPr marL="8495" marR="8495" marT="8495" marB="0" anchor="b"/>
                </a:tc>
                <a:extLst>
                  <a:ext uri="{0D108BD9-81ED-4DB2-BD59-A6C34878D82A}">
                    <a16:rowId xmlns:a16="http://schemas.microsoft.com/office/drawing/2014/main" val="1365017431"/>
                  </a:ext>
                </a:extLst>
              </a:tr>
              <a:tr h="220401">
                <a:tc>
                  <a:txBody>
                    <a:bodyPr/>
                    <a:lstStyle/>
                    <a:p>
                      <a:pPr algn="l" fontAlgn="b"/>
                      <a:r>
                        <a:rPr lang="en-US" b="1" dirty="0">
                          <a:solidFill>
                            <a:srgbClr val="1E3E7D"/>
                          </a:solidFill>
                          <a:latin typeface="Arial" panose="020B0604020202020204" pitchFamily="34" charset="0"/>
                          <a:cs typeface="Arial" panose="020B0604020202020204" pitchFamily="34" charset="0"/>
                        </a:rPr>
                        <a:t>Construction and Building Inspectors</a:t>
                      </a:r>
                    </a:p>
                  </a:txBody>
                  <a:tcPr marL="8495" marR="8495" marT="8495" marB="0" anchor="b"/>
                </a:tc>
                <a:tc>
                  <a:txBody>
                    <a:bodyPr/>
                    <a:lstStyle/>
                    <a:p>
                      <a:pPr algn="ctr" fontAlgn="b"/>
                      <a:r>
                        <a:rPr lang="en-US" b="1" dirty="0">
                          <a:solidFill>
                            <a:srgbClr val="1E3E7D"/>
                          </a:solidFill>
                          <a:latin typeface="Arial" panose="020B0604020202020204" pitchFamily="34" charset="0"/>
                          <a:cs typeface="Arial" panose="020B0604020202020204" pitchFamily="34" charset="0"/>
                        </a:rPr>
                        <a:t>4</a:t>
                      </a:r>
                    </a:p>
                  </a:txBody>
                  <a:tcPr marL="8495" marR="8495" marT="8495" marB="0" anchor="b"/>
                </a:tc>
                <a:tc>
                  <a:txBody>
                    <a:bodyPr/>
                    <a:lstStyle/>
                    <a:p>
                      <a:pPr algn="ctr" fontAlgn="b"/>
                      <a:r>
                        <a:rPr lang="en-US" b="1">
                          <a:solidFill>
                            <a:srgbClr val="1E3E7D"/>
                          </a:solidFill>
                          <a:latin typeface="Arial" panose="020B0604020202020204" pitchFamily="34" charset="0"/>
                          <a:cs typeface="Arial" panose="020B0604020202020204" pitchFamily="34" charset="0"/>
                        </a:rPr>
                        <a:t>4</a:t>
                      </a:r>
                    </a:p>
                  </a:txBody>
                  <a:tcPr marL="8495" marR="8495" marT="8495" marB="0" anchor="b"/>
                </a:tc>
                <a:tc>
                  <a:txBody>
                    <a:bodyPr/>
                    <a:lstStyle/>
                    <a:p>
                      <a:pPr algn="l" fontAlgn="b"/>
                      <a:r>
                        <a:rPr lang="en-US" b="1" dirty="0">
                          <a:solidFill>
                            <a:srgbClr val="1E3E7D"/>
                          </a:solidFill>
                          <a:latin typeface="Arial" panose="020B0604020202020204" pitchFamily="34" charset="0"/>
                          <a:cs typeface="Arial" panose="020B0604020202020204" pitchFamily="34" charset="0"/>
                        </a:rPr>
                        <a:t>Inspectors</a:t>
                      </a:r>
                    </a:p>
                  </a:txBody>
                  <a:tcPr marL="8495" marR="8495" marT="8495" marB="0" anchor="b"/>
                </a:tc>
                <a:extLst>
                  <a:ext uri="{0D108BD9-81ED-4DB2-BD59-A6C34878D82A}">
                    <a16:rowId xmlns:a16="http://schemas.microsoft.com/office/drawing/2014/main" val="1067225051"/>
                  </a:ext>
                </a:extLst>
              </a:tr>
              <a:tr h="262051">
                <a:tc>
                  <a:txBody>
                    <a:bodyPr/>
                    <a:lstStyle/>
                    <a:p>
                      <a:pPr algn="l" fontAlgn="b"/>
                      <a:r>
                        <a:rPr lang="en-US" b="1" dirty="0">
                          <a:solidFill>
                            <a:srgbClr val="1E3E7D"/>
                          </a:solidFill>
                          <a:latin typeface="Arial" panose="020B0604020202020204" pitchFamily="34" charset="0"/>
                          <a:cs typeface="Arial" panose="020B0604020202020204" pitchFamily="34" charset="0"/>
                        </a:rPr>
                        <a:t>Electrical and Electronics Repairers, Commercial and Industrial Equipment</a:t>
                      </a:r>
                    </a:p>
                  </a:txBody>
                  <a:tcPr marL="8495" marR="8495" marT="8495" marB="0" anchor="b"/>
                </a:tc>
                <a:tc>
                  <a:txBody>
                    <a:bodyPr/>
                    <a:lstStyle/>
                    <a:p>
                      <a:pPr algn="ctr" fontAlgn="b"/>
                      <a:r>
                        <a:rPr lang="en-US" b="1" dirty="0">
                          <a:solidFill>
                            <a:srgbClr val="1E3E7D"/>
                          </a:solidFill>
                          <a:latin typeface="Arial" panose="020B0604020202020204" pitchFamily="34" charset="0"/>
                          <a:cs typeface="Arial" panose="020B0604020202020204" pitchFamily="34" charset="0"/>
                        </a:rPr>
                        <a:t>4</a:t>
                      </a:r>
                    </a:p>
                  </a:txBody>
                  <a:tcPr marL="8495" marR="8495" marT="8495" marB="0" anchor="b"/>
                </a:tc>
                <a:tc>
                  <a:txBody>
                    <a:bodyPr/>
                    <a:lstStyle/>
                    <a:p>
                      <a:pPr algn="ctr" fontAlgn="b"/>
                      <a:r>
                        <a:rPr lang="en-US" b="1" dirty="0">
                          <a:solidFill>
                            <a:srgbClr val="1E3E7D"/>
                          </a:solidFill>
                          <a:latin typeface="Arial" panose="020B0604020202020204" pitchFamily="34" charset="0"/>
                          <a:cs typeface="Arial" panose="020B0604020202020204" pitchFamily="34" charset="0"/>
                        </a:rPr>
                        <a:t>4</a:t>
                      </a:r>
                    </a:p>
                  </a:txBody>
                  <a:tcPr marL="8495" marR="8495" marT="8495" marB="0" anchor="b"/>
                </a:tc>
                <a:tc>
                  <a:txBody>
                    <a:bodyPr/>
                    <a:lstStyle/>
                    <a:p>
                      <a:pPr algn="l" fontAlgn="b"/>
                      <a:r>
                        <a:rPr lang="en-US" b="1" dirty="0">
                          <a:solidFill>
                            <a:srgbClr val="1E3E7D"/>
                          </a:solidFill>
                          <a:latin typeface="Arial" panose="020B0604020202020204" pitchFamily="34" charset="0"/>
                          <a:cs typeface="Arial" panose="020B0604020202020204" pitchFamily="34" charset="0"/>
                        </a:rPr>
                        <a:t>ISA Certified Control Systems Tech Level I</a:t>
                      </a:r>
                    </a:p>
                  </a:txBody>
                  <a:tcPr marL="8495" marR="8495" marT="8495" marB="0" anchor="b"/>
                </a:tc>
                <a:extLst>
                  <a:ext uri="{0D108BD9-81ED-4DB2-BD59-A6C34878D82A}">
                    <a16:rowId xmlns:a16="http://schemas.microsoft.com/office/drawing/2014/main" val="464229860"/>
                  </a:ext>
                </a:extLst>
              </a:tr>
              <a:tr h="0">
                <a:tc>
                  <a:txBody>
                    <a:bodyPr/>
                    <a:lstStyle/>
                    <a:p>
                      <a:pPr algn="l" fontAlgn="b"/>
                      <a:r>
                        <a:rPr lang="en-US" b="1" dirty="0">
                          <a:solidFill>
                            <a:srgbClr val="1E3E7D"/>
                          </a:solidFill>
                          <a:latin typeface="Arial" panose="020B0604020202020204" pitchFamily="34" charset="0"/>
                          <a:cs typeface="Arial" panose="020B0604020202020204" pitchFamily="34" charset="0"/>
                        </a:rPr>
                        <a:t>Electrical Power-Line Installers and Repairers</a:t>
                      </a:r>
                    </a:p>
                  </a:txBody>
                  <a:tcPr marL="8495" marR="8495" marT="8495" marB="0" anchor="b"/>
                </a:tc>
                <a:tc>
                  <a:txBody>
                    <a:bodyPr/>
                    <a:lstStyle/>
                    <a:p>
                      <a:pPr algn="ctr" fontAlgn="b"/>
                      <a:r>
                        <a:rPr lang="en-US" b="1">
                          <a:solidFill>
                            <a:srgbClr val="1E3E7D"/>
                          </a:solidFill>
                          <a:latin typeface="Arial" panose="020B0604020202020204" pitchFamily="34" charset="0"/>
                          <a:cs typeface="Arial" panose="020B0604020202020204" pitchFamily="34" charset="0"/>
                        </a:rPr>
                        <a:t>4</a:t>
                      </a:r>
                    </a:p>
                  </a:txBody>
                  <a:tcPr marL="8495" marR="8495" marT="8495" marB="0" anchor="b"/>
                </a:tc>
                <a:tc>
                  <a:txBody>
                    <a:bodyPr/>
                    <a:lstStyle/>
                    <a:p>
                      <a:pPr algn="ctr" fontAlgn="b"/>
                      <a:r>
                        <a:rPr lang="en-US" b="1" dirty="0">
                          <a:solidFill>
                            <a:srgbClr val="1E3E7D"/>
                          </a:solidFill>
                          <a:latin typeface="Arial" panose="020B0604020202020204" pitchFamily="34" charset="0"/>
                          <a:cs typeface="Arial" panose="020B0604020202020204" pitchFamily="34" charset="0"/>
                        </a:rPr>
                        <a:t>4</a:t>
                      </a:r>
                    </a:p>
                  </a:txBody>
                  <a:tcPr marL="8495" marR="8495" marT="8495" marB="0" anchor="b"/>
                </a:tc>
                <a:tc>
                  <a:txBody>
                    <a:bodyPr/>
                    <a:lstStyle/>
                    <a:p>
                      <a:pPr algn="l" fontAlgn="b"/>
                      <a:r>
                        <a:rPr lang="en-US" b="1" dirty="0" err="1">
                          <a:solidFill>
                            <a:srgbClr val="1E3E7D"/>
                          </a:solidFill>
                          <a:latin typeface="Arial" panose="020B0604020202020204" pitchFamily="34" charset="0"/>
                          <a:cs typeface="Arial" panose="020B0604020202020204" pitchFamily="34" charset="0"/>
                        </a:rPr>
                        <a:t>Lineworker</a:t>
                      </a:r>
                      <a:endParaRPr lang="en-US" b="1" dirty="0">
                        <a:solidFill>
                          <a:srgbClr val="1E3E7D"/>
                        </a:solidFill>
                        <a:latin typeface="Arial" panose="020B0604020202020204" pitchFamily="34" charset="0"/>
                        <a:cs typeface="Arial" panose="020B0604020202020204" pitchFamily="34" charset="0"/>
                      </a:endParaRPr>
                    </a:p>
                  </a:txBody>
                  <a:tcPr marL="8495" marR="8495" marT="8495" marB="0" anchor="b"/>
                </a:tc>
                <a:extLst>
                  <a:ext uri="{0D108BD9-81ED-4DB2-BD59-A6C34878D82A}">
                    <a16:rowId xmlns:a16="http://schemas.microsoft.com/office/drawing/2014/main" val="3108633630"/>
                  </a:ext>
                </a:extLst>
              </a:tr>
              <a:tr h="0">
                <a:tc>
                  <a:txBody>
                    <a:bodyPr/>
                    <a:lstStyle/>
                    <a:p>
                      <a:pPr algn="l" fontAlgn="b"/>
                      <a:r>
                        <a:rPr lang="en-US" b="1" dirty="0">
                          <a:solidFill>
                            <a:srgbClr val="1E3E7D"/>
                          </a:solidFill>
                          <a:latin typeface="Arial" panose="020B0604020202020204" pitchFamily="34" charset="0"/>
                          <a:cs typeface="Arial" panose="020B0604020202020204" pitchFamily="34" charset="0"/>
                        </a:rPr>
                        <a:t>First-Line Supervisors of Construction Trades and Extraction Workers</a:t>
                      </a:r>
                    </a:p>
                  </a:txBody>
                  <a:tcPr marL="8495" marR="8495" marT="8495" marB="0" anchor="b"/>
                </a:tc>
                <a:tc>
                  <a:txBody>
                    <a:bodyPr/>
                    <a:lstStyle/>
                    <a:p>
                      <a:pPr algn="ctr" fontAlgn="b"/>
                      <a:r>
                        <a:rPr lang="en-US" b="1">
                          <a:solidFill>
                            <a:srgbClr val="1E3E7D"/>
                          </a:solidFill>
                          <a:latin typeface="Arial" panose="020B0604020202020204" pitchFamily="34" charset="0"/>
                          <a:cs typeface="Arial" panose="020B0604020202020204" pitchFamily="34" charset="0"/>
                        </a:rPr>
                        <a:t>4</a:t>
                      </a:r>
                    </a:p>
                  </a:txBody>
                  <a:tcPr marL="8495" marR="8495" marT="8495" marB="0" anchor="b"/>
                </a:tc>
                <a:tc>
                  <a:txBody>
                    <a:bodyPr/>
                    <a:lstStyle/>
                    <a:p>
                      <a:pPr algn="ctr" fontAlgn="b"/>
                      <a:r>
                        <a:rPr lang="en-US" b="1" dirty="0">
                          <a:solidFill>
                            <a:srgbClr val="1E3E7D"/>
                          </a:solidFill>
                          <a:latin typeface="Arial" panose="020B0604020202020204" pitchFamily="34" charset="0"/>
                          <a:cs typeface="Arial" panose="020B0604020202020204" pitchFamily="34" charset="0"/>
                        </a:rPr>
                        <a:t>5</a:t>
                      </a:r>
                    </a:p>
                  </a:txBody>
                  <a:tcPr marL="8495" marR="8495" marT="8495" marB="0" anchor="b"/>
                </a:tc>
                <a:tc>
                  <a:txBody>
                    <a:bodyPr/>
                    <a:lstStyle/>
                    <a:p>
                      <a:pPr algn="l" fontAlgn="b"/>
                      <a:r>
                        <a:rPr lang="en-US" b="1" dirty="0">
                          <a:solidFill>
                            <a:srgbClr val="1E3E7D"/>
                          </a:solidFill>
                          <a:latin typeface="Arial" panose="020B0604020202020204" pitchFamily="34" charset="0"/>
                          <a:cs typeface="Arial" panose="020B0604020202020204" pitchFamily="34" charset="0"/>
                        </a:rPr>
                        <a:t>Project Supervision</a:t>
                      </a:r>
                    </a:p>
                  </a:txBody>
                  <a:tcPr marL="8495" marR="8495" marT="8495" marB="0" anchor="b"/>
                </a:tc>
                <a:extLst>
                  <a:ext uri="{0D108BD9-81ED-4DB2-BD59-A6C34878D82A}">
                    <a16:rowId xmlns:a16="http://schemas.microsoft.com/office/drawing/2014/main" val="3032369083"/>
                  </a:ext>
                </a:extLst>
              </a:tr>
              <a:tr h="0">
                <a:tc>
                  <a:txBody>
                    <a:bodyPr/>
                    <a:lstStyle/>
                    <a:p>
                      <a:pPr algn="l" fontAlgn="b"/>
                      <a:r>
                        <a:rPr lang="en-US" b="1" dirty="0">
                          <a:solidFill>
                            <a:srgbClr val="1E3E7D"/>
                          </a:solidFill>
                          <a:latin typeface="Arial" panose="020B0604020202020204" pitchFamily="34" charset="0"/>
                          <a:cs typeface="Arial" panose="020B0604020202020204" pitchFamily="34" charset="0"/>
                        </a:rPr>
                        <a:t>Riggers</a:t>
                      </a:r>
                    </a:p>
                  </a:txBody>
                  <a:tcPr marL="8495" marR="8495" marT="8495" marB="0" anchor="b"/>
                </a:tc>
                <a:tc>
                  <a:txBody>
                    <a:bodyPr/>
                    <a:lstStyle/>
                    <a:p>
                      <a:pPr algn="ctr" fontAlgn="b"/>
                      <a:r>
                        <a:rPr lang="en-US" b="1">
                          <a:solidFill>
                            <a:srgbClr val="1E3E7D"/>
                          </a:solidFill>
                          <a:latin typeface="Arial" panose="020B0604020202020204" pitchFamily="34" charset="0"/>
                          <a:cs typeface="Arial" panose="020B0604020202020204" pitchFamily="34" charset="0"/>
                        </a:rPr>
                        <a:t>4</a:t>
                      </a:r>
                    </a:p>
                  </a:txBody>
                  <a:tcPr marL="8495" marR="8495" marT="8495" marB="0" anchor="b"/>
                </a:tc>
                <a:tc>
                  <a:txBody>
                    <a:bodyPr/>
                    <a:lstStyle/>
                    <a:p>
                      <a:pPr algn="ctr" fontAlgn="b"/>
                      <a:r>
                        <a:rPr lang="en-US" b="1">
                          <a:solidFill>
                            <a:srgbClr val="1E3E7D"/>
                          </a:solidFill>
                          <a:latin typeface="Arial" panose="020B0604020202020204" pitchFamily="34" charset="0"/>
                          <a:cs typeface="Arial" panose="020B0604020202020204" pitchFamily="34" charset="0"/>
                        </a:rPr>
                        <a:t>2</a:t>
                      </a:r>
                    </a:p>
                  </a:txBody>
                  <a:tcPr marL="8495" marR="8495" marT="8495" marB="0" anchor="b"/>
                </a:tc>
                <a:tc>
                  <a:txBody>
                    <a:bodyPr/>
                    <a:lstStyle/>
                    <a:p>
                      <a:pPr algn="l" fontAlgn="b"/>
                      <a:r>
                        <a:rPr lang="en-US" b="1" dirty="0">
                          <a:solidFill>
                            <a:srgbClr val="1E3E7D"/>
                          </a:solidFill>
                          <a:latin typeface="Arial" panose="020B0604020202020204" pitchFamily="34" charset="0"/>
                          <a:cs typeface="Arial" panose="020B0604020202020204" pitchFamily="34" charset="0"/>
                        </a:rPr>
                        <a:t>Rigger and Signal Certification</a:t>
                      </a:r>
                    </a:p>
                  </a:txBody>
                  <a:tcPr marL="8495" marR="8495" marT="8495" marB="0" anchor="b"/>
                </a:tc>
                <a:extLst>
                  <a:ext uri="{0D108BD9-81ED-4DB2-BD59-A6C34878D82A}">
                    <a16:rowId xmlns:a16="http://schemas.microsoft.com/office/drawing/2014/main" val="3243751798"/>
                  </a:ext>
                </a:extLst>
              </a:tr>
            </a:tbl>
          </a:graphicData>
        </a:graphic>
      </p:graphicFrame>
      <p:sp>
        <p:nvSpPr>
          <p:cNvPr id="16" name="Rectangle 15">
            <a:extLst>
              <a:ext uri="{FF2B5EF4-FFF2-40B4-BE49-F238E27FC236}">
                <a16:creationId xmlns:a16="http://schemas.microsoft.com/office/drawing/2014/main" id="{628B020F-91E7-47B2-A090-C7090ACC3ABA}"/>
              </a:ext>
            </a:extLst>
          </p:cNvPr>
          <p:cNvSpPr/>
          <p:nvPr/>
        </p:nvSpPr>
        <p:spPr>
          <a:xfrm>
            <a:off x="304321" y="299673"/>
            <a:ext cx="11704580" cy="1395168"/>
          </a:xfrm>
          <a:prstGeom prst="rect">
            <a:avLst/>
          </a:prstGeom>
          <a:solidFill>
            <a:srgbClr val="0052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Career Credentials: 4 STAR (WAGE) Jobs</a:t>
            </a:r>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352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AF99DB2B-ABE5-4BDD-B4D5-50586903F590}"/>
              </a:ext>
            </a:extLst>
          </p:cNvPr>
          <p:cNvSpPr/>
          <p:nvPr/>
        </p:nvSpPr>
        <p:spPr>
          <a:xfrm>
            <a:off x="5437122" y="3857715"/>
            <a:ext cx="105472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9">
            <a:extLst>
              <a:ext uri="{FF2B5EF4-FFF2-40B4-BE49-F238E27FC236}">
                <a16:creationId xmlns:a16="http://schemas.microsoft.com/office/drawing/2014/main" id="{8BBC2A32-2401-42A3-86B3-759481176EBF}"/>
              </a:ext>
            </a:extLst>
          </p:cNvPr>
          <p:cNvGraphicFramePr>
            <a:graphicFrameLocks noGrp="1"/>
          </p:cNvGraphicFramePr>
          <p:nvPr>
            <p:extLst>
              <p:ext uri="{D42A27DB-BD31-4B8C-83A1-F6EECF244321}">
                <p14:modId xmlns:p14="http://schemas.microsoft.com/office/powerpoint/2010/main" val="2266185360"/>
              </p:ext>
            </p:extLst>
          </p:nvPr>
        </p:nvGraphicFramePr>
        <p:xfrm>
          <a:off x="304322" y="1851008"/>
          <a:ext cx="11704579" cy="3714974"/>
        </p:xfrm>
        <a:graphic>
          <a:graphicData uri="http://schemas.openxmlformats.org/drawingml/2006/table">
            <a:tbl>
              <a:tblPr firstRow="1" bandRow="1">
                <a:tableStyleId>{F5AB1C69-6EDB-4FF4-983F-18BD219EF322}</a:tableStyleId>
              </a:tblPr>
              <a:tblGrid>
                <a:gridCol w="4729796">
                  <a:extLst>
                    <a:ext uri="{9D8B030D-6E8A-4147-A177-3AD203B41FA5}">
                      <a16:colId xmlns:a16="http://schemas.microsoft.com/office/drawing/2014/main" val="4032680384"/>
                    </a:ext>
                  </a:extLst>
                </a:gridCol>
                <a:gridCol w="1327355">
                  <a:extLst>
                    <a:ext uri="{9D8B030D-6E8A-4147-A177-3AD203B41FA5}">
                      <a16:colId xmlns:a16="http://schemas.microsoft.com/office/drawing/2014/main" val="2524301483"/>
                    </a:ext>
                  </a:extLst>
                </a:gridCol>
                <a:gridCol w="1494503">
                  <a:extLst>
                    <a:ext uri="{9D8B030D-6E8A-4147-A177-3AD203B41FA5}">
                      <a16:colId xmlns:a16="http://schemas.microsoft.com/office/drawing/2014/main" val="516301962"/>
                    </a:ext>
                  </a:extLst>
                </a:gridCol>
                <a:gridCol w="4152925">
                  <a:extLst>
                    <a:ext uri="{9D8B030D-6E8A-4147-A177-3AD203B41FA5}">
                      <a16:colId xmlns:a16="http://schemas.microsoft.com/office/drawing/2014/main" val="13581221"/>
                    </a:ext>
                  </a:extLst>
                </a:gridCol>
              </a:tblGrid>
              <a:tr h="767439">
                <a:tc>
                  <a:txBody>
                    <a:bodyPr/>
                    <a:lstStyle/>
                    <a:p>
                      <a:pPr algn="l" fontAlgn="b"/>
                      <a:r>
                        <a:rPr lang="en-US" sz="2400" dirty="0">
                          <a:latin typeface="Arial" panose="020B0604020202020204" pitchFamily="34" charset="0"/>
                          <a:cs typeface="Arial" panose="020B0604020202020204" pitchFamily="34" charset="0"/>
                        </a:rPr>
                        <a:t>Occupation Title</a:t>
                      </a:r>
                    </a:p>
                  </a:txBody>
                  <a:tcPr marL="195165" marR="146374" marT="97583" marB="97583" anchor="b">
                    <a:solidFill>
                      <a:srgbClr val="ADCD39"/>
                    </a:solidFill>
                  </a:tcPr>
                </a:tc>
                <a:tc>
                  <a:txBody>
                    <a:bodyPr/>
                    <a:lstStyle/>
                    <a:p>
                      <a:pPr algn="l" fontAlgn="b"/>
                      <a:r>
                        <a:rPr lang="en-US" sz="1800" dirty="0">
                          <a:latin typeface="Arial" panose="020B0604020202020204" pitchFamily="34" charset="0"/>
                          <a:cs typeface="Arial" panose="020B0604020202020204" pitchFamily="34" charset="0"/>
                        </a:rPr>
                        <a:t>Wage Rating</a:t>
                      </a:r>
                    </a:p>
                  </a:txBody>
                  <a:tcPr marL="195165" marR="146374" marT="97583" marB="97583" anchor="b">
                    <a:solidFill>
                      <a:srgbClr val="ADCD39"/>
                    </a:solidFill>
                  </a:tcPr>
                </a:tc>
                <a:tc>
                  <a:txBody>
                    <a:bodyPr/>
                    <a:lstStyle/>
                    <a:p>
                      <a:pPr algn="l" fontAlgn="b"/>
                      <a:r>
                        <a:rPr lang="en-US" sz="1800" dirty="0">
                          <a:latin typeface="Arial" panose="020B0604020202020204" pitchFamily="34" charset="0"/>
                          <a:cs typeface="Arial" panose="020B0604020202020204" pitchFamily="34" charset="0"/>
                        </a:rPr>
                        <a:t>Job Opening Rating</a:t>
                      </a:r>
                    </a:p>
                  </a:txBody>
                  <a:tcPr marL="195165" marR="146374" marT="97583" marB="97583" anchor="b">
                    <a:solidFill>
                      <a:srgbClr val="ADCD39"/>
                    </a:solidFill>
                  </a:tcPr>
                </a:tc>
                <a:tc>
                  <a:txBody>
                    <a:bodyPr/>
                    <a:lstStyle/>
                    <a:p>
                      <a:pPr algn="l" fontAlgn="b"/>
                      <a:r>
                        <a:rPr lang="en-US" sz="1800" dirty="0">
                          <a:latin typeface="Arial" panose="020B0604020202020204" pitchFamily="34" charset="0"/>
                          <a:cs typeface="Arial" panose="020B0604020202020204" pitchFamily="34" charset="0"/>
                        </a:rPr>
                        <a:t>Non-degree Post Secondary Credential/Workforce Training</a:t>
                      </a:r>
                    </a:p>
                  </a:txBody>
                  <a:tcPr marL="195165" marR="146374" marT="97583" marB="97583" anchor="b">
                    <a:solidFill>
                      <a:srgbClr val="ADCD39"/>
                    </a:solidFill>
                  </a:tcPr>
                </a:tc>
                <a:extLst>
                  <a:ext uri="{0D108BD9-81ED-4DB2-BD59-A6C34878D82A}">
                    <a16:rowId xmlns:a16="http://schemas.microsoft.com/office/drawing/2014/main" val="4224134724"/>
                  </a:ext>
                </a:extLst>
              </a:tr>
              <a:tr h="0">
                <a:tc>
                  <a:txBody>
                    <a:bodyPr/>
                    <a:lstStyle/>
                    <a:p>
                      <a:pPr algn="l" fontAlgn="b">
                        <a:spcBef>
                          <a:spcPts val="0"/>
                        </a:spcBef>
                        <a:spcAft>
                          <a:spcPts val="0"/>
                        </a:spcAft>
                      </a:pPr>
                      <a:r>
                        <a:rPr lang="en-US" sz="1600" b="1" dirty="0">
                          <a:solidFill>
                            <a:srgbClr val="1E3E7D"/>
                          </a:solidFill>
                          <a:latin typeface="Arial" panose="020B0604020202020204" pitchFamily="34" charset="0"/>
                          <a:cs typeface="Arial" panose="020B0604020202020204" pitchFamily="34" charset="0"/>
                        </a:rPr>
                        <a:t>Automotive Body and Related Repairers</a:t>
                      </a:r>
                    </a:p>
                  </a:txBody>
                  <a:tcPr marL="8676" marR="8676" marT="8676" marB="0" anchor="b"/>
                </a:tc>
                <a:tc>
                  <a:txBody>
                    <a:bodyPr/>
                    <a:lstStyle/>
                    <a:p>
                      <a:pPr algn="ctr" fontAlgn="b">
                        <a:spcBef>
                          <a:spcPts val="0"/>
                        </a:spcBef>
                        <a:spcAft>
                          <a:spcPts val="0"/>
                        </a:spcAft>
                      </a:pPr>
                      <a:r>
                        <a:rPr lang="en-US" sz="1600" b="1" dirty="0">
                          <a:solidFill>
                            <a:srgbClr val="1E3E7D"/>
                          </a:solidFill>
                          <a:latin typeface="Arial" panose="020B0604020202020204" pitchFamily="34" charset="0"/>
                          <a:cs typeface="Arial" panose="020B0604020202020204" pitchFamily="34" charset="0"/>
                        </a:rPr>
                        <a:t>3</a:t>
                      </a:r>
                    </a:p>
                  </a:txBody>
                  <a:tcPr marL="8676" marR="8676" marT="8676" marB="0" anchor="b"/>
                </a:tc>
                <a:tc>
                  <a:txBody>
                    <a:bodyPr/>
                    <a:lstStyle/>
                    <a:p>
                      <a:pPr algn="ctr" fontAlgn="b">
                        <a:spcBef>
                          <a:spcPts val="0"/>
                        </a:spcBef>
                        <a:spcAft>
                          <a:spcPts val="0"/>
                        </a:spcAft>
                      </a:pPr>
                      <a:r>
                        <a:rPr lang="en-US" sz="1600" b="1" dirty="0">
                          <a:solidFill>
                            <a:srgbClr val="1E3E7D"/>
                          </a:solidFill>
                          <a:latin typeface="Arial" panose="020B0604020202020204" pitchFamily="34" charset="0"/>
                          <a:cs typeface="Arial" panose="020B0604020202020204" pitchFamily="34" charset="0"/>
                        </a:rPr>
                        <a:t>4</a:t>
                      </a:r>
                    </a:p>
                  </a:txBody>
                  <a:tcPr marL="8676" marR="8676" marT="8676" marB="0" anchor="b"/>
                </a:tc>
                <a:tc>
                  <a:txBody>
                    <a:bodyPr/>
                    <a:lstStyle/>
                    <a:p>
                      <a:pPr algn="l" fontAlgn="b">
                        <a:spcBef>
                          <a:spcPts val="0"/>
                        </a:spcBef>
                        <a:spcAft>
                          <a:spcPts val="0"/>
                        </a:spcAft>
                      </a:pPr>
                      <a:r>
                        <a:rPr lang="en-US" sz="1600" b="1" dirty="0">
                          <a:solidFill>
                            <a:srgbClr val="1E3E7D"/>
                          </a:solidFill>
                          <a:latin typeface="Arial" panose="020B0604020202020204" pitchFamily="34" charset="0"/>
                          <a:cs typeface="Arial" panose="020B0604020202020204" pitchFamily="34" charset="0"/>
                        </a:rPr>
                        <a:t>Collision Repair Technician</a:t>
                      </a:r>
                    </a:p>
                  </a:txBody>
                  <a:tcPr marL="8676" marR="8676" marT="8676" marB="0" anchor="b"/>
                </a:tc>
                <a:extLst>
                  <a:ext uri="{0D108BD9-81ED-4DB2-BD59-A6C34878D82A}">
                    <a16:rowId xmlns:a16="http://schemas.microsoft.com/office/drawing/2014/main" val="3303890777"/>
                  </a:ext>
                </a:extLst>
              </a:tr>
              <a:tr h="185048">
                <a:tc>
                  <a:txBody>
                    <a:bodyPr/>
                    <a:lstStyle/>
                    <a:p>
                      <a:pPr algn="l" fontAlgn="b">
                        <a:spcBef>
                          <a:spcPts val="0"/>
                        </a:spcBef>
                        <a:spcAft>
                          <a:spcPts val="0"/>
                        </a:spcAft>
                      </a:pPr>
                      <a:r>
                        <a:rPr lang="en-US" sz="1600" b="1" dirty="0">
                          <a:solidFill>
                            <a:srgbClr val="1E3E7D"/>
                          </a:solidFill>
                          <a:latin typeface="Arial" panose="020B0604020202020204" pitchFamily="34" charset="0"/>
                          <a:cs typeface="Arial" panose="020B0604020202020204" pitchFamily="34" charset="0"/>
                        </a:rPr>
                        <a:t>Automotive Service Technicians and Mechanics</a:t>
                      </a:r>
                    </a:p>
                  </a:txBody>
                  <a:tcPr marL="8676" marR="8676" marT="8676" marB="0" anchor="b"/>
                </a:tc>
                <a:tc>
                  <a:txBody>
                    <a:bodyPr/>
                    <a:lstStyle/>
                    <a:p>
                      <a:pPr algn="ctr" fontAlgn="b">
                        <a:spcBef>
                          <a:spcPts val="0"/>
                        </a:spcBef>
                        <a:spcAft>
                          <a:spcPts val="0"/>
                        </a:spcAft>
                      </a:pPr>
                      <a:r>
                        <a:rPr lang="en-US" sz="1600" b="1" dirty="0">
                          <a:solidFill>
                            <a:srgbClr val="1E3E7D"/>
                          </a:solidFill>
                          <a:latin typeface="Arial" panose="020B0604020202020204" pitchFamily="34" charset="0"/>
                          <a:cs typeface="Arial" panose="020B0604020202020204" pitchFamily="34" charset="0"/>
                        </a:rPr>
                        <a:t>3</a:t>
                      </a:r>
                    </a:p>
                  </a:txBody>
                  <a:tcPr marL="8676" marR="8676" marT="8676" marB="0" anchor="b"/>
                </a:tc>
                <a:tc>
                  <a:txBody>
                    <a:bodyPr/>
                    <a:lstStyle/>
                    <a:p>
                      <a:pPr algn="ctr" fontAlgn="b">
                        <a:spcBef>
                          <a:spcPts val="0"/>
                        </a:spcBef>
                        <a:spcAft>
                          <a:spcPts val="0"/>
                        </a:spcAft>
                      </a:pPr>
                      <a:r>
                        <a:rPr lang="en-US" sz="1600" b="1" dirty="0">
                          <a:solidFill>
                            <a:srgbClr val="1E3E7D"/>
                          </a:solidFill>
                          <a:latin typeface="Arial" panose="020B0604020202020204" pitchFamily="34" charset="0"/>
                          <a:cs typeface="Arial" panose="020B0604020202020204" pitchFamily="34" charset="0"/>
                        </a:rPr>
                        <a:t>5</a:t>
                      </a:r>
                    </a:p>
                  </a:txBody>
                  <a:tcPr marL="8676" marR="8676" marT="8676" marB="0" anchor="b"/>
                </a:tc>
                <a:tc>
                  <a:txBody>
                    <a:bodyPr/>
                    <a:lstStyle/>
                    <a:p>
                      <a:pPr algn="l" fontAlgn="b">
                        <a:spcBef>
                          <a:spcPts val="0"/>
                        </a:spcBef>
                        <a:spcAft>
                          <a:spcPts val="0"/>
                        </a:spcAft>
                      </a:pPr>
                      <a:r>
                        <a:rPr lang="en-US" sz="1600" b="1" dirty="0">
                          <a:solidFill>
                            <a:srgbClr val="1E3E7D"/>
                          </a:solidFill>
                          <a:latin typeface="Arial" panose="020B0604020202020204" pitchFamily="34" charset="0"/>
                          <a:cs typeface="Arial" panose="020B0604020202020204" pitchFamily="34" charset="0"/>
                        </a:rPr>
                        <a:t>Automotive Maintenance &amp; Light Repair</a:t>
                      </a:r>
                    </a:p>
                  </a:txBody>
                  <a:tcPr marL="8676" marR="8676" marT="8676" marB="0" anchor="b"/>
                </a:tc>
                <a:extLst>
                  <a:ext uri="{0D108BD9-81ED-4DB2-BD59-A6C34878D82A}">
                    <a16:rowId xmlns:a16="http://schemas.microsoft.com/office/drawing/2014/main" val="1659157631"/>
                  </a:ext>
                </a:extLst>
              </a:tr>
              <a:tr h="0">
                <a:tc>
                  <a:txBody>
                    <a:bodyPr/>
                    <a:lstStyle/>
                    <a:p>
                      <a:pPr algn="l" fontAlgn="b">
                        <a:spcBef>
                          <a:spcPts val="0"/>
                        </a:spcBef>
                        <a:spcAft>
                          <a:spcPts val="0"/>
                        </a:spcAft>
                      </a:pPr>
                      <a:r>
                        <a:rPr lang="en-US" sz="1600" b="1" dirty="0">
                          <a:solidFill>
                            <a:srgbClr val="1E3E7D"/>
                          </a:solidFill>
                          <a:latin typeface="Arial" panose="020B0604020202020204" pitchFamily="34" charset="0"/>
                          <a:cs typeface="Arial" panose="020B0604020202020204" pitchFamily="34" charset="0"/>
                        </a:rPr>
                        <a:t>Bus and Truck Mechanics and Diesel Engine Specialists</a:t>
                      </a:r>
                    </a:p>
                  </a:txBody>
                  <a:tcPr marL="8676" marR="8676" marT="8676" marB="0" anchor="b"/>
                </a:tc>
                <a:tc>
                  <a:txBody>
                    <a:bodyPr/>
                    <a:lstStyle/>
                    <a:p>
                      <a:pPr algn="ctr" fontAlgn="b">
                        <a:spcBef>
                          <a:spcPts val="0"/>
                        </a:spcBef>
                        <a:spcAft>
                          <a:spcPts val="0"/>
                        </a:spcAft>
                      </a:pPr>
                      <a:r>
                        <a:rPr lang="en-US" sz="1600" b="1" dirty="0">
                          <a:solidFill>
                            <a:srgbClr val="1E3E7D"/>
                          </a:solidFill>
                          <a:latin typeface="Arial" panose="020B0604020202020204" pitchFamily="34" charset="0"/>
                          <a:cs typeface="Arial" panose="020B0604020202020204" pitchFamily="34" charset="0"/>
                        </a:rPr>
                        <a:t>3</a:t>
                      </a:r>
                    </a:p>
                  </a:txBody>
                  <a:tcPr marL="8676" marR="8676" marT="8676" marB="0" anchor="b"/>
                </a:tc>
                <a:tc>
                  <a:txBody>
                    <a:bodyPr/>
                    <a:lstStyle/>
                    <a:p>
                      <a:pPr algn="ctr" fontAlgn="b">
                        <a:spcBef>
                          <a:spcPts val="0"/>
                        </a:spcBef>
                        <a:spcAft>
                          <a:spcPts val="0"/>
                        </a:spcAft>
                      </a:pPr>
                      <a:r>
                        <a:rPr lang="en-US" sz="1600" b="1" dirty="0">
                          <a:solidFill>
                            <a:srgbClr val="1E3E7D"/>
                          </a:solidFill>
                          <a:latin typeface="Arial" panose="020B0604020202020204" pitchFamily="34" charset="0"/>
                          <a:cs typeface="Arial" panose="020B0604020202020204" pitchFamily="34" charset="0"/>
                        </a:rPr>
                        <a:t>5</a:t>
                      </a:r>
                    </a:p>
                  </a:txBody>
                  <a:tcPr marL="8676" marR="8676" marT="8676" marB="0" anchor="b"/>
                </a:tc>
                <a:tc>
                  <a:txBody>
                    <a:bodyPr/>
                    <a:lstStyle/>
                    <a:p>
                      <a:pPr algn="l" fontAlgn="b">
                        <a:spcBef>
                          <a:spcPts val="0"/>
                        </a:spcBef>
                        <a:spcAft>
                          <a:spcPts val="0"/>
                        </a:spcAft>
                      </a:pPr>
                      <a:r>
                        <a:rPr lang="en-US" sz="1600" b="1" dirty="0">
                          <a:solidFill>
                            <a:srgbClr val="1E3E7D"/>
                          </a:solidFill>
                          <a:latin typeface="Arial" panose="020B0604020202020204" pitchFamily="34" charset="0"/>
                          <a:cs typeface="Arial" panose="020B0604020202020204" pitchFamily="34" charset="0"/>
                        </a:rPr>
                        <a:t>Diesel Engine Specialist</a:t>
                      </a:r>
                    </a:p>
                  </a:txBody>
                  <a:tcPr marL="8676" marR="8676" marT="8676" marB="0" anchor="b"/>
                </a:tc>
                <a:extLst>
                  <a:ext uri="{0D108BD9-81ED-4DB2-BD59-A6C34878D82A}">
                    <a16:rowId xmlns:a16="http://schemas.microsoft.com/office/drawing/2014/main" val="1214597077"/>
                  </a:ext>
                </a:extLst>
              </a:tr>
              <a:tr h="0">
                <a:tc>
                  <a:txBody>
                    <a:bodyPr/>
                    <a:lstStyle/>
                    <a:p>
                      <a:pPr algn="l" fontAlgn="b">
                        <a:spcBef>
                          <a:spcPts val="0"/>
                        </a:spcBef>
                        <a:spcAft>
                          <a:spcPts val="0"/>
                        </a:spcAft>
                      </a:pPr>
                      <a:r>
                        <a:rPr lang="en-US" sz="1600" b="1">
                          <a:solidFill>
                            <a:srgbClr val="1E3E7D"/>
                          </a:solidFill>
                          <a:latin typeface="Arial" panose="020B0604020202020204" pitchFamily="34" charset="0"/>
                          <a:cs typeface="Arial" panose="020B0604020202020204" pitchFamily="34" charset="0"/>
                        </a:rPr>
                        <a:t>Dental Assistants</a:t>
                      </a:r>
                    </a:p>
                  </a:txBody>
                  <a:tcPr marL="8676" marR="8676" marT="8676" marB="0" anchor="b"/>
                </a:tc>
                <a:tc>
                  <a:txBody>
                    <a:bodyPr/>
                    <a:lstStyle/>
                    <a:p>
                      <a:pPr algn="ctr" fontAlgn="b">
                        <a:spcBef>
                          <a:spcPts val="0"/>
                        </a:spcBef>
                        <a:spcAft>
                          <a:spcPts val="0"/>
                        </a:spcAft>
                      </a:pPr>
                      <a:r>
                        <a:rPr lang="en-US" sz="1600" b="1">
                          <a:solidFill>
                            <a:srgbClr val="1E3E7D"/>
                          </a:solidFill>
                          <a:latin typeface="Arial" panose="020B0604020202020204" pitchFamily="34" charset="0"/>
                          <a:cs typeface="Arial" panose="020B0604020202020204" pitchFamily="34" charset="0"/>
                        </a:rPr>
                        <a:t>3</a:t>
                      </a:r>
                    </a:p>
                  </a:txBody>
                  <a:tcPr marL="8676" marR="8676" marT="8676" marB="0" anchor="b"/>
                </a:tc>
                <a:tc>
                  <a:txBody>
                    <a:bodyPr/>
                    <a:lstStyle/>
                    <a:p>
                      <a:pPr algn="ctr" fontAlgn="b">
                        <a:spcBef>
                          <a:spcPts val="0"/>
                        </a:spcBef>
                        <a:spcAft>
                          <a:spcPts val="0"/>
                        </a:spcAft>
                      </a:pPr>
                      <a:r>
                        <a:rPr lang="en-US" sz="1600" b="1" dirty="0">
                          <a:solidFill>
                            <a:srgbClr val="1E3E7D"/>
                          </a:solidFill>
                          <a:latin typeface="Arial" panose="020B0604020202020204" pitchFamily="34" charset="0"/>
                          <a:cs typeface="Arial" panose="020B0604020202020204" pitchFamily="34" charset="0"/>
                        </a:rPr>
                        <a:t>5</a:t>
                      </a:r>
                    </a:p>
                  </a:txBody>
                  <a:tcPr marL="8676" marR="8676" marT="8676" marB="0" anchor="b"/>
                </a:tc>
                <a:tc>
                  <a:txBody>
                    <a:bodyPr/>
                    <a:lstStyle/>
                    <a:p>
                      <a:pPr algn="l" fontAlgn="b">
                        <a:spcBef>
                          <a:spcPts val="0"/>
                        </a:spcBef>
                        <a:spcAft>
                          <a:spcPts val="0"/>
                        </a:spcAft>
                      </a:pPr>
                      <a:r>
                        <a:rPr lang="en-US" sz="1600" b="1" dirty="0">
                          <a:solidFill>
                            <a:srgbClr val="1E3E7D"/>
                          </a:solidFill>
                          <a:latin typeface="Arial" panose="020B0604020202020204" pitchFamily="34" charset="0"/>
                          <a:cs typeface="Arial" panose="020B0604020202020204" pitchFamily="34" charset="0"/>
                        </a:rPr>
                        <a:t>Certified Dental Assistant</a:t>
                      </a:r>
                    </a:p>
                  </a:txBody>
                  <a:tcPr marL="8676" marR="8676" marT="8676" marB="0" anchor="b"/>
                </a:tc>
                <a:extLst>
                  <a:ext uri="{0D108BD9-81ED-4DB2-BD59-A6C34878D82A}">
                    <a16:rowId xmlns:a16="http://schemas.microsoft.com/office/drawing/2014/main" val="3032369083"/>
                  </a:ext>
                </a:extLst>
              </a:tr>
              <a:tr h="441556">
                <a:tc>
                  <a:txBody>
                    <a:bodyPr/>
                    <a:lstStyle/>
                    <a:p>
                      <a:pPr algn="l" fontAlgn="b">
                        <a:spcBef>
                          <a:spcPts val="0"/>
                        </a:spcBef>
                        <a:spcAft>
                          <a:spcPts val="0"/>
                        </a:spcAft>
                      </a:pPr>
                      <a:r>
                        <a:rPr lang="en-US" sz="1600" b="1">
                          <a:solidFill>
                            <a:srgbClr val="1E3E7D"/>
                          </a:solidFill>
                          <a:latin typeface="Arial" panose="020B0604020202020204" pitchFamily="34" charset="0"/>
                          <a:cs typeface="Arial" panose="020B0604020202020204" pitchFamily="34" charset="0"/>
                        </a:rPr>
                        <a:t>Dental Laboratory Technicians</a:t>
                      </a:r>
                    </a:p>
                  </a:txBody>
                  <a:tcPr marL="8676" marR="8676" marT="8676" marB="0" anchor="b"/>
                </a:tc>
                <a:tc>
                  <a:txBody>
                    <a:bodyPr/>
                    <a:lstStyle/>
                    <a:p>
                      <a:pPr algn="ctr" fontAlgn="b">
                        <a:spcBef>
                          <a:spcPts val="0"/>
                        </a:spcBef>
                        <a:spcAft>
                          <a:spcPts val="0"/>
                        </a:spcAft>
                      </a:pPr>
                      <a:r>
                        <a:rPr lang="en-US" sz="1600" b="1">
                          <a:solidFill>
                            <a:srgbClr val="1E3E7D"/>
                          </a:solidFill>
                          <a:latin typeface="Arial" panose="020B0604020202020204" pitchFamily="34" charset="0"/>
                          <a:cs typeface="Arial" panose="020B0604020202020204" pitchFamily="34" charset="0"/>
                        </a:rPr>
                        <a:t>3</a:t>
                      </a:r>
                    </a:p>
                  </a:txBody>
                  <a:tcPr marL="8676" marR="8676" marT="8676" marB="0" anchor="b"/>
                </a:tc>
                <a:tc>
                  <a:txBody>
                    <a:bodyPr/>
                    <a:lstStyle/>
                    <a:p>
                      <a:pPr algn="ctr" fontAlgn="b">
                        <a:spcBef>
                          <a:spcPts val="0"/>
                        </a:spcBef>
                        <a:spcAft>
                          <a:spcPts val="0"/>
                        </a:spcAft>
                      </a:pPr>
                      <a:r>
                        <a:rPr lang="en-US" sz="1600" b="1" dirty="0">
                          <a:solidFill>
                            <a:srgbClr val="1E3E7D"/>
                          </a:solidFill>
                          <a:latin typeface="Arial" panose="020B0604020202020204" pitchFamily="34" charset="0"/>
                          <a:cs typeface="Arial" panose="020B0604020202020204" pitchFamily="34" charset="0"/>
                        </a:rPr>
                        <a:t>3</a:t>
                      </a:r>
                    </a:p>
                  </a:txBody>
                  <a:tcPr marL="8676" marR="8676" marT="8676" marB="0" anchor="b"/>
                </a:tc>
                <a:tc>
                  <a:txBody>
                    <a:bodyPr/>
                    <a:lstStyle/>
                    <a:p>
                      <a:pPr algn="l" fontAlgn="b">
                        <a:spcBef>
                          <a:spcPts val="0"/>
                        </a:spcBef>
                        <a:spcAft>
                          <a:spcPts val="0"/>
                        </a:spcAft>
                      </a:pPr>
                      <a:r>
                        <a:rPr lang="en-US" sz="1600" b="1" dirty="0">
                          <a:solidFill>
                            <a:srgbClr val="1E3E7D"/>
                          </a:solidFill>
                          <a:latin typeface="Arial" panose="020B0604020202020204" pitchFamily="34" charset="0"/>
                          <a:cs typeface="Arial" panose="020B0604020202020204" pitchFamily="34" charset="0"/>
                        </a:rPr>
                        <a:t>Dental Laboratory Technician</a:t>
                      </a:r>
                    </a:p>
                  </a:txBody>
                  <a:tcPr marL="8676" marR="8676" marT="8676" marB="0" anchor="b"/>
                </a:tc>
                <a:extLst>
                  <a:ext uri="{0D108BD9-81ED-4DB2-BD59-A6C34878D82A}">
                    <a16:rowId xmlns:a16="http://schemas.microsoft.com/office/drawing/2014/main" val="2203989584"/>
                  </a:ext>
                </a:extLst>
              </a:tr>
              <a:tr h="0">
                <a:tc>
                  <a:txBody>
                    <a:bodyPr/>
                    <a:lstStyle/>
                    <a:p>
                      <a:pPr algn="l" fontAlgn="b">
                        <a:spcBef>
                          <a:spcPts val="0"/>
                        </a:spcBef>
                        <a:spcAft>
                          <a:spcPts val="0"/>
                        </a:spcAft>
                      </a:pPr>
                      <a:r>
                        <a:rPr lang="en-US" sz="1600" b="1">
                          <a:solidFill>
                            <a:srgbClr val="1E3E7D"/>
                          </a:solidFill>
                          <a:latin typeface="Arial" panose="020B0604020202020204" pitchFamily="34" charset="0"/>
                          <a:cs typeface="Arial" panose="020B0604020202020204" pitchFamily="34" charset="0"/>
                        </a:rPr>
                        <a:t>Electricians</a:t>
                      </a:r>
                    </a:p>
                  </a:txBody>
                  <a:tcPr marL="8676" marR="8676" marT="8676" marB="0" anchor="b"/>
                </a:tc>
                <a:tc>
                  <a:txBody>
                    <a:bodyPr/>
                    <a:lstStyle/>
                    <a:p>
                      <a:pPr algn="ctr" fontAlgn="b">
                        <a:spcBef>
                          <a:spcPts val="0"/>
                        </a:spcBef>
                        <a:spcAft>
                          <a:spcPts val="0"/>
                        </a:spcAft>
                      </a:pPr>
                      <a:r>
                        <a:rPr lang="en-US" sz="1600" b="1">
                          <a:solidFill>
                            <a:srgbClr val="1E3E7D"/>
                          </a:solidFill>
                          <a:latin typeface="Arial" panose="020B0604020202020204" pitchFamily="34" charset="0"/>
                          <a:cs typeface="Arial" panose="020B0604020202020204" pitchFamily="34" charset="0"/>
                        </a:rPr>
                        <a:t>3</a:t>
                      </a:r>
                    </a:p>
                  </a:txBody>
                  <a:tcPr marL="8676" marR="8676" marT="8676" marB="0" anchor="b"/>
                </a:tc>
                <a:tc>
                  <a:txBody>
                    <a:bodyPr/>
                    <a:lstStyle/>
                    <a:p>
                      <a:pPr algn="ctr" fontAlgn="b">
                        <a:spcBef>
                          <a:spcPts val="0"/>
                        </a:spcBef>
                        <a:spcAft>
                          <a:spcPts val="0"/>
                        </a:spcAft>
                      </a:pPr>
                      <a:r>
                        <a:rPr lang="en-US" sz="1600" b="1">
                          <a:solidFill>
                            <a:srgbClr val="1E3E7D"/>
                          </a:solidFill>
                          <a:latin typeface="Arial" panose="020B0604020202020204" pitchFamily="34" charset="0"/>
                          <a:cs typeface="Arial" panose="020B0604020202020204" pitchFamily="34" charset="0"/>
                        </a:rPr>
                        <a:t>5</a:t>
                      </a:r>
                    </a:p>
                  </a:txBody>
                  <a:tcPr marL="8676" marR="8676" marT="8676" marB="0" anchor="b"/>
                </a:tc>
                <a:tc>
                  <a:txBody>
                    <a:bodyPr/>
                    <a:lstStyle/>
                    <a:p>
                      <a:pPr algn="l" fontAlgn="b">
                        <a:spcBef>
                          <a:spcPts val="0"/>
                        </a:spcBef>
                        <a:spcAft>
                          <a:spcPts val="0"/>
                        </a:spcAft>
                      </a:pPr>
                      <a:r>
                        <a:rPr lang="en-US" sz="1600" b="1" dirty="0">
                          <a:solidFill>
                            <a:srgbClr val="1E3E7D"/>
                          </a:solidFill>
                          <a:latin typeface="Arial" panose="020B0604020202020204" pitchFamily="34" charset="0"/>
                          <a:cs typeface="Arial" panose="020B0604020202020204" pitchFamily="34" charset="0"/>
                        </a:rPr>
                        <a:t>Electrical Certification</a:t>
                      </a:r>
                    </a:p>
                  </a:txBody>
                  <a:tcPr marL="8676" marR="8676" marT="8676" marB="0" anchor="b"/>
                </a:tc>
                <a:extLst>
                  <a:ext uri="{0D108BD9-81ED-4DB2-BD59-A6C34878D82A}">
                    <a16:rowId xmlns:a16="http://schemas.microsoft.com/office/drawing/2014/main" val="3243751798"/>
                  </a:ext>
                </a:extLst>
              </a:tr>
              <a:tr h="0">
                <a:tc>
                  <a:txBody>
                    <a:bodyPr/>
                    <a:lstStyle/>
                    <a:p>
                      <a:pPr algn="l" fontAlgn="b">
                        <a:spcBef>
                          <a:spcPts val="0"/>
                        </a:spcBef>
                        <a:spcAft>
                          <a:spcPts val="0"/>
                        </a:spcAft>
                      </a:pPr>
                      <a:r>
                        <a:rPr lang="en-US" sz="1600" b="1">
                          <a:solidFill>
                            <a:srgbClr val="1E3E7D"/>
                          </a:solidFill>
                          <a:latin typeface="Arial" panose="020B0604020202020204" pitchFamily="34" charset="0"/>
                          <a:cs typeface="Arial" panose="020B0604020202020204" pitchFamily="34" charset="0"/>
                        </a:rPr>
                        <a:t>Heating, Air Conditioning, and Refrigeration Mechanics and Installers</a:t>
                      </a:r>
                    </a:p>
                  </a:txBody>
                  <a:tcPr marL="8676" marR="8676" marT="8676" marB="0" anchor="b"/>
                </a:tc>
                <a:tc>
                  <a:txBody>
                    <a:bodyPr/>
                    <a:lstStyle/>
                    <a:p>
                      <a:pPr algn="ctr" fontAlgn="b">
                        <a:spcBef>
                          <a:spcPts val="0"/>
                        </a:spcBef>
                        <a:spcAft>
                          <a:spcPts val="0"/>
                        </a:spcAft>
                      </a:pPr>
                      <a:r>
                        <a:rPr lang="en-US" sz="1600" b="1">
                          <a:solidFill>
                            <a:srgbClr val="1E3E7D"/>
                          </a:solidFill>
                          <a:latin typeface="Arial" panose="020B0604020202020204" pitchFamily="34" charset="0"/>
                          <a:cs typeface="Arial" panose="020B0604020202020204" pitchFamily="34" charset="0"/>
                        </a:rPr>
                        <a:t>3</a:t>
                      </a:r>
                    </a:p>
                  </a:txBody>
                  <a:tcPr marL="8676" marR="8676" marT="8676" marB="0" anchor="b"/>
                </a:tc>
                <a:tc>
                  <a:txBody>
                    <a:bodyPr/>
                    <a:lstStyle/>
                    <a:p>
                      <a:pPr algn="ctr" fontAlgn="b">
                        <a:spcBef>
                          <a:spcPts val="0"/>
                        </a:spcBef>
                        <a:spcAft>
                          <a:spcPts val="0"/>
                        </a:spcAft>
                      </a:pPr>
                      <a:r>
                        <a:rPr lang="en-US" sz="1600" b="1">
                          <a:solidFill>
                            <a:srgbClr val="1E3E7D"/>
                          </a:solidFill>
                          <a:latin typeface="Arial" panose="020B0604020202020204" pitchFamily="34" charset="0"/>
                          <a:cs typeface="Arial" panose="020B0604020202020204" pitchFamily="34" charset="0"/>
                        </a:rPr>
                        <a:t>5</a:t>
                      </a:r>
                    </a:p>
                  </a:txBody>
                  <a:tcPr marL="8676" marR="8676" marT="8676" marB="0" anchor="b"/>
                </a:tc>
                <a:tc>
                  <a:txBody>
                    <a:bodyPr/>
                    <a:lstStyle/>
                    <a:p>
                      <a:pPr algn="l" fontAlgn="b">
                        <a:spcBef>
                          <a:spcPts val="0"/>
                        </a:spcBef>
                        <a:spcAft>
                          <a:spcPts val="0"/>
                        </a:spcAft>
                      </a:pPr>
                      <a:r>
                        <a:rPr lang="en-US" sz="1600" b="1" dirty="0">
                          <a:solidFill>
                            <a:srgbClr val="1E3E7D"/>
                          </a:solidFill>
                          <a:latin typeface="Arial" panose="020B0604020202020204" pitchFamily="34" charset="0"/>
                          <a:cs typeface="Arial" panose="020B0604020202020204" pitchFamily="34" charset="0"/>
                        </a:rPr>
                        <a:t>HVAC Technician</a:t>
                      </a:r>
                    </a:p>
                  </a:txBody>
                  <a:tcPr marL="8676" marR="8676" marT="8676" marB="0" anchor="b"/>
                </a:tc>
                <a:extLst>
                  <a:ext uri="{0D108BD9-81ED-4DB2-BD59-A6C34878D82A}">
                    <a16:rowId xmlns:a16="http://schemas.microsoft.com/office/drawing/2014/main" val="4287427686"/>
                  </a:ext>
                </a:extLst>
              </a:tr>
              <a:tr h="0">
                <a:tc>
                  <a:txBody>
                    <a:bodyPr/>
                    <a:lstStyle/>
                    <a:p>
                      <a:pPr algn="l" fontAlgn="b">
                        <a:spcBef>
                          <a:spcPts val="0"/>
                        </a:spcBef>
                        <a:spcAft>
                          <a:spcPts val="0"/>
                        </a:spcAft>
                      </a:pPr>
                      <a:r>
                        <a:rPr lang="en-US" sz="1600" b="1">
                          <a:solidFill>
                            <a:srgbClr val="1E3E7D"/>
                          </a:solidFill>
                          <a:latin typeface="Arial" panose="020B0604020202020204" pitchFamily="34" charset="0"/>
                          <a:cs typeface="Arial" panose="020B0604020202020204" pitchFamily="34" charset="0"/>
                        </a:rPr>
                        <a:t>Heavy and Tractor-Trailer Truck Drivers</a:t>
                      </a:r>
                    </a:p>
                  </a:txBody>
                  <a:tcPr marL="8676" marR="8676" marT="8676" marB="0" anchor="b"/>
                </a:tc>
                <a:tc>
                  <a:txBody>
                    <a:bodyPr/>
                    <a:lstStyle/>
                    <a:p>
                      <a:pPr algn="ctr" fontAlgn="b">
                        <a:spcBef>
                          <a:spcPts val="0"/>
                        </a:spcBef>
                        <a:spcAft>
                          <a:spcPts val="0"/>
                        </a:spcAft>
                      </a:pPr>
                      <a:r>
                        <a:rPr lang="en-US" sz="1600" b="1">
                          <a:solidFill>
                            <a:srgbClr val="1E3E7D"/>
                          </a:solidFill>
                          <a:latin typeface="Arial" panose="020B0604020202020204" pitchFamily="34" charset="0"/>
                          <a:cs typeface="Arial" panose="020B0604020202020204" pitchFamily="34" charset="0"/>
                        </a:rPr>
                        <a:t>3</a:t>
                      </a:r>
                    </a:p>
                  </a:txBody>
                  <a:tcPr marL="8676" marR="8676" marT="8676" marB="0" anchor="b"/>
                </a:tc>
                <a:tc>
                  <a:txBody>
                    <a:bodyPr/>
                    <a:lstStyle/>
                    <a:p>
                      <a:pPr algn="ctr" fontAlgn="b">
                        <a:spcBef>
                          <a:spcPts val="0"/>
                        </a:spcBef>
                        <a:spcAft>
                          <a:spcPts val="0"/>
                        </a:spcAft>
                      </a:pPr>
                      <a:r>
                        <a:rPr lang="en-US" sz="1600" b="1">
                          <a:solidFill>
                            <a:srgbClr val="1E3E7D"/>
                          </a:solidFill>
                          <a:latin typeface="Arial" panose="020B0604020202020204" pitchFamily="34" charset="0"/>
                          <a:cs typeface="Arial" panose="020B0604020202020204" pitchFamily="34" charset="0"/>
                        </a:rPr>
                        <a:t>5</a:t>
                      </a:r>
                    </a:p>
                  </a:txBody>
                  <a:tcPr marL="8676" marR="8676" marT="8676" marB="0" anchor="b"/>
                </a:tc>
                <a:tc>
                  <a:txBody>
                    <a:bodyPr/>
                    <a:lstStyle/>
                    <a:p>
                      <a:pPr algn="l" fontAlgn="b">
                        <a:spcBef>
                          <a:spcPts val="0"/>
                        </a:spcBef>
                        <a:spcAft>
                          <a:spcPts val="0"/>
                        </a:spcAft>
                      </a:pPr>
                      <a:r>
                        <a:rPr lang="en-US" sz="1600" b="1" dirty="0">
                          <a:solidFill>
                            <a:srgbClr val="1E3E7D"/>
                          </a:solidFill>
                          <a:latin typeface="Arial" panose="020B0604020202020204" pitchFamily="34" charset="0"/>
                          <a:cs typeface="Arial" panose="020B0604020202020204" pitchFamily="34" charset="0"/>
                        </a:rPr>
                        <a:t>CDL - Class A</a:t>
                      </a:r>
                    </a:p>
                  </a:txBody>
                  <a:tcPr marL="8676" marR="8676" marT="8676" marB="0" anchor="b"/>
                </a:tc>
                <a:extLst>
                  <a:ext uri="{0D108BD9-81ED-4DB2-BD59-A6C34878D82A}">
                    <a16:rowId xmlns:a16="http://schemas.microsoft.com/office/drawing/2014/main" val="3426349499"/>
                  </a:ext>
                </a:extLst>
              </a:tr>
            </a:tbl>
          </a:graphicData>
        </a:graphic>
      </p:graphicFrame>
      <p:sp>
        <p:nvSpPr>
          <p:cNvPr id="16" name="Rectangle 15">
            <a:extLst>
              <a:ext uri="{FF2B5EF4-FFF2-40B4-BE49-F238E27FC236}">
                <a16:creationId xmlns:a16="http://schemas.microsoft.com/office/drawing/2014/main" id="{628B020F-91E7-47B2-A090-C7090ACC3ABA}"/>
              </a:ext>
            </a:extLst>
          </p:cNvPr>
          <p:cNvSpPr/>
          <p:nvPr/>
        </p:nvSpPr>
        <p:spPr>
          <a:xfrm>
            <a:off x="304321" y="60950"/>
            <a:ext cx="11704580" cy="1395168"/>
          </a:xfrm>
          <a:prstGeom prst="rect">
            <a:avLst/>
          </a:prstGeom>
          <a:solidFill>
            <a:srgbClr val="0052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Career Credentials: 3 STAR (WAGE) Jobs</a:t>
            </a:r>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8610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28B020F-91E7-47B2-A090-C7090ACC3ABA}"/>
              </a:ext>
            </a:extLst>
          </p:cNvPr>
          <p:cNvSpPr/>
          <p:nvPr/>
        </p:nvSpPr>
        <p:spPr>
          <a:xfrm>
            <a:off x="312710" y="352158"/>
            <a:ext cx="11704580" cy="1395168"/>
          </a:xfrm>
          <a:prstGeom prst="rect">
            <a:avLst/>
          </a:prstGeom>
          <a:solidFill>
            <a:srgbClr val="0052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Essential Credentials: </a:t>
            </a:r>
          </a:p>
          <a:p>
            <a:pPr algn="ctr"/>
            <a:r>
              <a:rPr lang="en-US" sz="4400" b="1" dirty="0">
                <a:solidFill>
                  <a:schemeClr val="bg1"/>
                </a:solidFill>
                <a:latin typeface="Arial" panose="020B0604020202020204" pitchFamily="34" charset="0"/>
                <a:cs typeface="Arial" panose="020B0604020202020204" pitchFamily="34" charset="0"/>
              </a:rPr>
              <a:t>2 STAR (WAGE) Jobs</a:t>
            </a:r>
            <a:endParaRPr lang="en-US" sz="4400" dirty="0">
              <a:solidFill>
                <a:schemeClr val="bg1"/>
              </a:solidFill>
              <a:latin typeface="Arial" panose="020B0604020202020204" pitchFamily="34" charset="0"/>
              <a:cs typeface="Arial" panose="020B0604020202020204" pitchFamily="34" charset="0"/>
            </a:endParaRPr>
          </a:p>
        </p:txBody>
      </p:sp>
      <p:graphicFrame>
        <p:nvGraphicFramePr>
          <p:cNvPr id="5" name="Content Placeholder 3">
            <a:extLst>
              <a:ext uri="{FF2B5EF4-FFF2-40B4-BE49-F238E27FC236}">
                <a16:creationId xmlns:a16="http://schemas.microsoft.com/office/drawing/2014/main" id="{F251C66E-4A19-4F69-B361-0174B236476F}"/>
              </a:ext>
            </a:extLst>
          </p:cNvPr>
          <p:cNvGraphicFramePr>
            <a:graphicFrameLocks noGrp="1"/>
          </p:cNvGraphicFramePr>
          <p:nvPr>
            <p:ph idx="1"/>
            <p:extLst>
              <p:ext uri="{D42A27DB-BD31-4B8C-83A1-F6EECF244321}">
                <p14:modId xmlns:p14="http://schemas.microsoft.com/office/powerpoint/2010/main" val="590552193"/>
              </p:ext>
            </p:extLst>
          </p:nvPr>
        </p:nvGraphicFramePr>
        <p:xfrm>
          <a:off x="450606" y="1883957"/>
          <a:ext cx="11380657" cy="4235832"/>
        </p:xfrm>
        <a:graphic>
          <a:graphicData uri="http://schemas.openxmlformats.org/drawingml/2006/table">
            <a:tbl>
              <a:tblPr/>
              <a:tblGrid>
                <a:gridCol w="3971883">
                  <a:extLst>
                    <a:ext uri="{9D8B030D-6E8A-4147-A177-3AD203B41FA5}">
                      <a16:colId xmlns:a16="http://schemas.microsoft.com/office/drawing/2014/main" val="2304233567"/>
                    </a:ext>
                  </a:extLst>
                </a:gridCol>
                <a:gridCol w="745129">
                  <a:extLst>
                    <a:ext uri="{9D8B030D-6E8A-4147-A177-3AD203B41FA5}">
                      <a16:colId xmlns:a16="http://schemas.microsoft.com/office/drawing/2014/main" val="649444598"/>
                    </a:ext>
                  </a:extLst>
                </a:gridCol>
                <a:gridCol w="1350628">
                  <a:extLst>
                    <a:ext uri="{9D8B030D-6E8A-4147-A177-3AD203B41FA5}">
                      <a16:colId xmlns:a16="http://schemas.microsoft.com/office/drawing/2014/main" val="1048853567"/>
                    </a:ext>
                  </a:extLst>
                </a:gridCol>
                <a:gridCol w="3525900">
                  <a:extLst>
                    <a:ext uri="{9D8B030D-6E8A-4147-A177-3AD203B41FA5}">
                      <a16:colId xmlns:a16="http://schemas.microsoft.com/office/drawing/2014/main" val="3505150031"/>
                    </a:ext>
                  </a:extLst>
                </a:gridCol>
                <a:gridCol w="1787117">
                  <a:extLst>
                    <a:ext uri="{9D8B030D-6E8A-4147-A177-3AD203B41FA5}">
                      <a16:colId xmlns:a16="http://schemas.microsoft.com/office/drawing/2014/main" val="2610286011"/>
                    </a:ext>
                  </a:extLst>
                </a:gridCol>
              </a:tblGrid>
              <a:tr h="475596">
                <a:tc>
                  <a:txBody>
                    <a:bodyPr/>
                    <a:lstStyle/>
                    <a:p>
                      <a:pPr algn="l" fontAlgn="b"/>
                      <a:r>
                        <a:rPr lang="en-US" sz="1600" b="1" i="0" u="none" strike="noStrike" dirty="0">
                          <a:solidFill>
                            <a:schemeClr val="bg1"/>
                          </a:solidFill>
                          <a:effectLst/>
                          <a:latin typeface="Arial" panose="020B0604020202020204" pitchFamily="34" charset="0"/>
                          <a:cs typeface="Arial" panose="020B0604020202020204" pitchFamily="34" charset="0"/>
                        </a:rPr>
                        <a:t>Occupation Title</a:t>
                      </a:r>
                    </a:p>
                  </a:txBody>
                  <a:tcPr marL="8232" marR="8232" marT="8232" marB="0" anchor="b">
                    <a:lnL>
                      <a:noFill/>
                    </a:lnL>
                    <a:lnR>
                      <a:noFill/>
                    </a:lnR>
                    <a:lnT w="6350" cap="flat" cmpd="sng" algn="ctr">
                      <a:solidFill>
                        <a:srgbClr val="4472C4"/>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DCD39"/>
                    </a:solidFill>
                  </a:tcPr>
                </a:tc>
                <a:tc>
                  <a:txBody>
                    <a:bodyPr/>
                    <a:lstStyle/>
                    <a:p>
                      <a:pPr algn="l" fontAlgn="b"/>
                      <a:r>
                        <a:rPr lang="en-US" sz="1600" b="1" i="0" u="none" strike="noStrike" dirty="0">
                          <a:solidFill>
                            <a:schemeClr val="bg1"/>
                          </a:solidFill>
                          <a:effectLst/>
                          <a:latin typeface="Arial" panose="020B0604020202020204" pitchFamily="34" charset="0"/>
                          <a:cs typeface="Arial" panose="020B0604020202020204" pitchFamily="34" charset="0"/>
                        </a:rPr>
                        <a:t>Wage Rating</a:t>
                      </a:r>
                    </a:p>
                  </a:txBody>
                  <a:tcPr marL="8232" marR="8232" marT="8232" marB="0" anchor="b">
                    <a:lnL>
                      <a:noFill/>
                    </a:lnL>
                    <a:lnR>
                      <a:noFill/>
                    </a:lnR>
                    <a:lnT w="6350" cap="flat" cmpd="sng" algn="ctr">
                      <a:solidFill>
                        <a:srgbClr val="4472C4"/>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DCD39"/>
                    </a:solidFill>
                  </a:tcPr>
                </a:tc>
                <a:tc>
                  <a:txBody>
                    <a:bodyPr/>
                    <a:lstStyle/>
                    <a:p>
                      <a:pPr algn="l" fontAlgn="b"/>
                      <a:r>
                        <a:rPr lang="en-US" sz="1600" b="1" i="0" u="none" strike="noStrike" dirty="0">
                          <a:solidFill>
                            <a:schemeClr val="bg1"/>
                          </a:solidFill>
                          <a:effectLst/>
                          <a:latin typeface="Arial" panose="020B0604020202020204" pitchFamily="34" charset="0"/>
                          <a:cs typeface="Arial" panose="020B0604020202020204" pitchFamily="34" charset="0"/>
                        </a:rPr>
                        <a:t>Job Opening Rating</a:t>
                      </a:r>
                    </a:p>
                  </a:txBody>
                  <a:tcPr marL="8232" marR="8232" marT="8232" marB="0" anchor="b">
                    <a:lnL>
                      <a:noFill/>
                    </a:lnL>
                    <a:lnR>
                      <a:noFill/>
                    </a:lnR>
                    <a:lnT w="6350" cap="flat" cmpd="sng" algn="ctr">
                      <a:solidFill>
                        <a:srgbClr val="4472C4"/>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DCD39"/>
                    </a:solidFill>
                  </a:tcPr>
                </a:tc>
                <a:tc>
                  <a:txBody>
                    <a:bodyPr/>
                    <a:lstStyle/>
                    <a:p>
                      <a:pPr algn="l" fontAlgn="b"/>
                      <a:r>
                        <a:rPr lang="en-US" sz="1600" b="1" i="0" u="none" strike="noStrike" dirty="0">
                          <a:solidFill>
                            <a:schemeClr val="bg1"/>
                          </a:solidFill>
                          <a:effectLst/>
                          <a:latin typeface="Arial" panose="020B0604020202020204" pitchFamily="34" charset="0"/>
                          <a:cs typeface="Arial" panose="020B0604020202020204" pitchFamily="34" charset="0"/>
                        </a:rPr>
                        <a:t>Non-degree Post Secondary Credential/Workforce Training</a:t>
                      </a:r>
                    </a:p>
                  </a:txBody>
                  <a:tcPr marL="8232" marR="8232" marT="8232" marB="0" anchor="b">
                    <a:lnL>
                      <a:noFill/>
                    </a:lnL>
                    <a:lnR>
                      <a:noFill/>
                    </a:lnR>
                    <a:lnT w="6350" cap="flat" cmpd="sng" algn="ctr">
                      <a:solidFill>
                        <a:srgbClr val="4472C4"/>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DCD39"/>
                    </a:solidFill>
                  </a:tcPr>
                </a:tc>
                <a:tc>
                  <a:txBody>
                    <a:bodyPr/>
                    <a:lstStyle/>
                    <a:p>
                      <a:pPr algn="l" fontAlgn="b"/>
                      <a:r>
                        <a:rPr lang="en-US" sz="1600" b="1" i="0" u="none" strike="noStrike" dirty="0">
                          <a:solidFill>
                            <a:schemeClr val="bg1"/>
                          </a:solidFill>
                          <a:effectLst/>
                          <a:latin typeface="Arial" panose="020B0604020202020204" pitchFamily="34" charset="0"/>
                          <a:cs typeface="Arial" panose="020B0604020202020204" pitchFamily="34" charset="0"/>
                        </a:rPr>
                        <a:t>Pathway</a:t>
                      </a:r>
                    </a:p>
                  </a:txBody>
                  <a:tcPr marL="8232" marR="8232" marT="8232" marB="0" anchor="b">
                    <a:lnL>
                      <a:noFill/>
                    </a:lnL>
                    <a:lnR>
                      <a:noFill/>
                    </a:lnR>
                    <a:lnT w="6350" cap="flat" cmpd="sng" algn="ctr">
                      <a:solidFill>
                        <a:srgbClr val="4472C4"/>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DCD39"/>
                    </a:solidFill>
                  </a:tcPr>
                </a:tc>
                <a:extLst>
                  <a:ext uri="{0D108BD9-81ED-4DB2-BD59-A6C34878D82A}">
                    <a16:rowId xmlns:a16="http://schemas.microsoft.com/office/drawing/2014/main" val="2518851625"/>
                  </a:ext>
                </a:extLst>
              </a:tr>
              <a:tr h="79966">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Carpenters</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i="0" u="none" strike="noStrike" dirty="0">
                          <a:solidFill>
                            <a:srgbClr val="1E3E7D"/>
                          </a:solidFill>
                          <a:effectLst/>
                          <a:latin typeface="Arial" panose="020B0604020202020204" pitchFamily="34" charset="0"/>
                          <a:cs typeface="Arial" panose="020B0604020202020204" pitchFamily="34" charset="0"/>
                        </a:rPr>
                        <a:t>2</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i="0" u="none" strike="noStrike">
                          <a:solidFill>
                            <a:srgbClr val="1E3E7D"/>
                          </a:solidFill>
                          <a:effectLst/>
                          <a:latin typeface="Arial" panose="020B0604020202020204" pitchFamily="34" charset="0"/>
                          <a:cs typeface="Arial" panose="020B0604020202020204" pitchFamily="34" charset="0"/>
                        </a:rPr>
                        <a:t>5</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Carpentry</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Skilled Trades</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72524732"/>
                  </a:ext>
                </a:extLst>
              </a:tr>
              <a:tr h="243032">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Drywall and Ceiling Tile Installers</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i="0" u="none" strike="noStrike" dirty="0">
                          <a:solidFill>
                            <a:srgbClr val="1E3E7D"/>
                          </a:solidFill>
                          <a:effectLst/>
                          <a:latin typeface="Arial" panose="020B0604020202020204" pitchFamily="34" charset="0"/>
                          <a:cs typeface="Arial" panose="020B0604020202020204" pitchFamily="34" charset="0"/>
                        </a:rPr>
                        <a:t>2</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i="0" u="none" strike="noStrike" dirty="0">
                          <a:solidFill>
                            <a:srgbClr val="1E3E7D"/>
                          </a:solidFill>
                          <a:effectLst/>
                          <a:latin typeface="Arial" panose="020B0604020202020204" pitchFamily="34" charset="0"/>
                          <a:cs typeface="Arial" panose="020B0604020202020204" pitchFamily="34" charset="0"/>
                        </a:rPr>
                        <a:t>3</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Drywall</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Skilled Trades</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8506315"/>
                  </a:ext>
                </a:extLst>
              </a:tr>
              <a:tr h="243032">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Emergency Medical Technicians and Paramedics</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i="0" u="none" strike="noStrike" dirty="0">
                          <a:solidFill>
                            <a:srgbClr val="1E3E7D"/>
                          </a:solidFill>
                          <a:effectLst/>
                          <a:latin typeface="Arial" panose="020B0604020202020204" pitchFamily="34" charset="0"/>
                          <a:cs typeface="Arial" panose="020B0604020202020204" pitchFamily="34" charset="0"/>
                        </a:rPr>
                        <a:t>2</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i="0" u="none" strike="noStrike" dirty="0">
                          <a:solidFill>
                            <a:srgbClr val="1E3E7D"/>
                          </a:solidFill>
                          <a:effectLst/>
                          <a:latin typeface="Arial" panose="020B0604020202020204" pitchFamily="34" charset="0"/>
                          <a:cs typeface="Arial" panose="020B0604020202020204" pitchFamily="34" charset="0"/>
                        </a:rPr>
                        <a:t>5</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EMT</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Healthcare Occupations</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59838380"/>
                  </a:ext>
                </a:extLst>
              </a:tr>
              <a:tr h="243032">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Excavating and Loading Machine and Dragline Operators</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i="0" u="none" strike="noStrike">
                          <a:solidFill>
                            <a:srgbClr val="1E3E7D"/>
                          </a:solidFill>
                          <a:effectLst/>
                          <a:latin typeface="Arial" panose="020B0604020202020204" pitchFamily="34" charset="0"/>
                          <a:cs typeface="Arial" panose="020B0604020202020204" pitchFamily="34" charset="0"/>
                        </a:rPr>
                        <a:t>2</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i="0" u="none" strike="noStrike" dirty="0">
                          <a:solidFill>
                            <a:srgbClr val="1E3E7D"/>
                          </a:solidFill>
                          <a:effectLst/>
                          <a:latin typeface="Arial" panose="020B0604020202020204" pitchFamily="34" charset="0"/>
                          <a:cs typeface="Arial" panose="020B0604020202020204" pitchFamily="34" charset="0"/>
                        </a:rPr>
                        <a:t>3</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Heavy Equipment</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Skilled Trades</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79874710"/>
                  </a:ext>
                </a:extLst>
              </a:tr>
              <a:tr h="0">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Highway Maintenance Workers</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i="0" u="none" strike="noStrike" dirty="0">
                          <a:solidFill>
                            <a:srgbClr val="1E3E7D"/>
                          </a:solidFill>
                          <a:effectLst/>
                          <a:latin typeface="Arial" panose="020B0604020202020204" pitchFamily="34" charset="0"/>
                          <a:cs typeface="Arial" panose="020B0604020202020204" pitchFamily="34" charset="0"/>
                        </a:rPr>
                        <a:t>2</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i="0" u="none" strike="noStrike" dirty="0">
                          <a:solidFill>
                            <a:srgbClr val="1E3E7D"/>
                          </a:solidFill>
                          <a:effectLst/>
                          <a:latin typeface="Arial" panose="020B0604020202020204" pitchFamily="34" charset="0"/>
                          <a:cs typeface="Arial" panose="020B0604020202020204" pitchFamily="34" charset="0"/>
                        </a:rPr>
                        <a:t>4</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Highway Construction Trades</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Skilled Trades</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54515224"/>
                  </a:ext>
                </a:extLst>
              </a:tr>
              <a:tr h="243032">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Industrial Truck and Tractor Operators</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i="0" u="none" strike="noStrike" dirty="0">
                          <a:solidFill>
                            <a:srgbClr val="1E3E7D"/>
                          </a:solidFill>
                          <a:effectLst/>
                          <a:latin typeface="Arial" panose="020B0604020202020204" pitchFamily="34" charset="0"/>
                          <a:cs typeface="Arial" panose="020B0604020202020204" pitchFamily="34" charset="0"/>
                        </a:rPr>
                        <a:t>2</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i="0" u="none" strike="noStrike" dirty="0">
                          <a:solidFill>
                            <a:srgbClr val="1E3E7D"/>
                          </a:solidFill>
                          <a:effectLst/>
                          <a:latin typeface="Arial" panose="020B0604020202020204" pitchFamily="34" charset="0"/>
                          <a:cs typeface="Arial" panose="020B0604020202020204" pitchFamily="34" charset="0"/>
                        </a:rPr>
                        <a:t>5</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CDL - Class B</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Logistics / TOMS</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070752022"/>
                  </a:ext>
                </a:extLst>
              </a:tr>
              <a:tr h="243032">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Medical Assistants</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i="0" u="none" strike="noStrike">
                          <a:solidFill>
                            <a:srgbClr val="1E3E7D"/>
                          </a:solidFill>
                          <a:effectLst/>
                          <a:latin typeface="Arial" panose="020B0604020202020204" pitchFamily="34" charset="0"/>
                          <a:cs typeface="Arial" panose="020B0604020202020204" pitchFamily="34" charset="0"/>
                        </a:rPr>
                        <a:t>2</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i="0" u="none" strike="noStrike" dirty="0">
                          <a:solidFill>
                            <a:srgbClr val="1E3E7D"/>
                          </a:solidFill>
                          <a:effectLst/>
                          <a:latin typeface="Arial" panose="020B0604020202020204" pitchFamily="34" charset="0"/>
                          <a:cs typeface="Arial" panose="020B0604020202020204" pitchFamily="34" charset="0"/>
                        </a:rPr>
                        <a:t>5</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Medical Assistant</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Healthcare Occupations</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33149593"/>
                  </a:ext>
                </a:extLst>
              </a:tr>
              <a:tr h="243032">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Pharmacy Technicians</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i="0" u="none" strike="noStrike" dirty="0">
                          <a:solidFill>
                            <a:srgbClr val="1E3E7D"/>
                          </a:solidFill>
                          <a:effectLst/>
                          <a:latin typeface="Arial" panose="020B0604020202020204" pitchFamily="34" charset="0"/>
                          <a:cs typeface="Arial" panose="020B0604020202020204" pitchFamily="34" charset="0"/>
                        </a:rPr>
                        <a:t>2</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i="0" u="none" strike="noStrike" dirty="0">
                          <a:solidFill>
                            <a:srgbClr val="1E3E7D"/>
                          </a:solidFill>
                          <a:effectLst/>
                          <a:latin typeface="Arial" panose="020B0604020202020204" pitchFamily="34" charset="0"/>
                          <a:cs typeface="Arial" panose="020B0604020202020204" pitchFamily="34" charset="0"/>
                        </a:rPr>
                        <a:t>5</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Pharmacy Technician</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Healthcare Occupations</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809947853"/>
                  </a:ext>
                </a:extLst>
              </a:tr>
              <a:tr h="243032">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Phlebotomists</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i="0" u="none" strike="noStrike" dirty="0">
                          <a:solidFill>
                            <a:srgbClr val="1E3E7D"/>
                          </a:solidFill>
                          <a:effectLst/>
                          <a:latin typeface="Arial" panose="020B0604020202020204" pitchFamily="34" charset="0"/>
                          <a:cs typeface="Arial" panose="020B0604020202020204" pitchFamily="34" charset="0"/>
                        </a:rPr>
                        <a:t>2</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i="0" u="none" strike="noStrike" dirty="0">
                          <a:solidFill>
                            <a:srgbClr val="1E3E7D"/>
                          </a:solidFill>
                          <a:effectLst/>
                          <a:latin typeface="Arial" panose="020B0604020202020204" pitchFamily="34" charset="0"/>
                          <a:cs typeface="Arial" panose="020B0604020202020204" pitchFamily="34" charset="0"/>
                        </a:rPr>
                        <a:t>5</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Phlebotomist</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Healthcare Occupations</a:t>
                      </a:r>
                    </a:p>
                  </a:txBody>
                  <a:tcPr marL="8232" marR="8232" marT="8232"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61249443"/>
                  </a:ext>
                </a:extLst>
              </a:tr>
              <a:tr h="243032">
                <a:tc>
                  <a:txBody>
                    <a:bodyPr/>
                    <a:lstStyle/>
                    <a:p>
                      <a:pPr algn="l" fontAlgn="b"/>
                      <a:r>
                        <a:rPr lang="en-US" sz="1600" b="1" i="0" u="none" strike="noStrike">
                          <a:solidFill>
                            <a:srgbClr val="1E3E7D"/>
                          </a:solidFill>
                          <a:effectLst/>
                          <a:latin typeface="Arial" panose="020B0604020202020204" pitchFamily="34" charset="0"/>
                          <a:cs typeface="Arial" panose="020B0604020202020204" pitchFamily="34" charset="0"/>
                        </a:rPr>
                        <a:t>Sheet Metal Workers</a:t>
                      </a:r>
                    </a:p>
                  </a:txBody>
                  <a:tcPr marL="8232" marR="8232" marT="8232" marB="0" anchor="ctr">
                    <a:lnL>
                      <a:noFill/>
                    </a:lnL>
                    <a:lnR>
                      <a:noFill/>
                    </a:lnR>
                    <a:lnT w="12700" cap="flat" cmpd="sng" algn="ctr">
                      <a:solidFill>
                        <a:schemeClr val="tx2"/>
                      </a:solidFill>
                      <a:prstDash val="solid"/>
                      <a:round/>
                      <a:headEnd type="none" w="med" len="med"/>
                      <a:tailEnd type="none" w="med" len="med"/>
                    </a:lnT>
                    <a:lnB>
                      <a:noFill/>
                    </a:lnB>
                  </a:tcPr>
                </a:tc>
                <a:tc>
                  <a:txBody>
                    <a:bodyPr/>
                    <a:lstStyle/>
                    <a:p>
                      <a:pPr algn="ctr" fontAlgn="b"/>
                      <a:r>
                        <a:rPr lang="en-US" sz="1600" b="1" i="0" u="none" strike="noStrike">
                          <a:solidFill>
                            <a:srgbClr val="1E3E7D"/>
                          </a:solidFill>
                          <a:effectLst/>
                          <a:latin typeface="Arial" panose="020B0604020202020204" pitchFamily="34" charset="0"/>
                          <a:cs typeface="Arial" panose="020B0604020202020204" pitchFamily="34" charset="0"/>
                        </a:rPr>
                        <a:t>2</a:t>
                      </a:r>
                    </a:p>
                  </a:txBody>
                  <a:tcPr marL="8232" marR="8232" marT="8232" marB="0" anchor="ctr">
                    <a:lnL>
                      <a:noFill/>
                    </a:lnL>
                    <a:lnR>
                      <a:noFill/>
                    </a:lnR>
                    <a:lnT w="12700" cap="flat" cmpd="sng" algn="ctr">
                      <a:solidFill>
                        <a:schemeClr val="tx2"/>
                      </a:solidFill>
                      <a:prstDash val="solid"/>
                      <a:round/>
                      <a:headEnd type="none" w="med" len="med"/>
                      <a:tailEnd type="none" w="med" len="med"/>
                    </a:lnT>
                    <a:lnB>
                      <a:noFill/>
                    </a:lnB>
                  </a:tcPr>
                </a:tc>
                <a:tc>
                  <a:txBody>
                    <a:bodyPr/>
                    <a:lstStyle/>
                    <a:p>
                      <a:pPr algn="ctr" fontAlgn="b"/>
                      <a:r>
                        <a:rPr lang="en-US" sz="1600" b="1" i="0" u="none" strike="noStrike" dirty="0">
                          <a:solidFill>
                            <a:srgbClr val="1E3E7D"/>
                          </a:solidFill>
                          <a:effectLst/>
                          <a:latin typeface="Arial" panose="020B0604020202020204" pitchFamily="34" charset="0"/>
                          <a:cs typeface="Arial" panose="020B0604020202020204" pitchFamily="34" charset="0"/>
                        </a:rPr>
                        <a:t>4</a:t>
                      </a:r>
                    </a:p>
                  </a:txBody>
                  <a:tcPr marL="8232" marR="8232" marT="8232" marB="0" anchor="ctr">
                    <a:lnL>
                      <a:noFill/>
                    </a:lnL>
                    <a:lnR>
                      <a:noFill/>
                    </a:lnR>
                    <a:lnT w="12700" cap="flat" cmpd="sng" algn="ctr">
                      <a:solidFill>
                        <a:schemeClr val="tx2"/>
                      </a:solidFill>
                      <a:prstDash val="solid"/>
                      <a:round/>
                      <a:headEnd type="none" w="med" len="med"/>
                      <a:tailEnd type="none" w="med" len="med"/>
                    </a:lnT>
                    <a:lnB>
                      <a:noFill/>
                    </a:lnB>
                  </a:tcPr>
                </a:tc>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Sheetmetal Worker</a:t>
                      </a:r>
                    </a:p>
                  </a:txBody>
                  <a:tcPr marL="8232" marR="8232" marT="8232" marB="0" anchor="ctr">
                    <a:lnL>
                      <a:noFill/>
                    </a:lnL>
                    <a:lnR>
                      <a:noFill/>
                    </a:lnR>
                    <a:lnT w="12700" cap="flat" cmpd="sng" algn="ctr">
                      <a:solidFill>
                        <a:schemeClr val="tx2"/>
                      </a:solidFill>
                      <a:prstDash val="solid"/>
                      <a:round/>
                      <a:headEnd type="none" w="med" len="med"/>
                      <a:tailEnd type="none" w="med" len="med"/>
                    </a:lnT>
                    <a:lnB>
                      <a:noFill/>
                    </a:lnB>
                  </a:tcPr>
                </a:tc>
                <a:tc>
                  <a:txBody>
                    <a:bodyPr/>
                    <a:lstStyle/>
                    <a:p>
                      <a:pPr algn="l" fontAlgn="b"/>
                      <a:r>
                        <a:rPr lang="en-US" sz="1600" b="1" i="0" u="none" strike="noStrike" dirty="0">
                          <a:solidFill>
                            <a:srgbClr val="1E3E7D"/>
                          </a:solidFill>
                          <a:effectLst/>
                          <a:latin typeface="Arial" panose="020B0604020202020204" pitchFamily="34" charset="0"/>
                          <a:cs typeface="Arial" panose="020B0604020202020204" pitchFamily="34" charset="0"/>
                        </a:rPr>
                        <a:t>Skilled Trades</a:t>
                      </a:r>
                    </a:p>
                  </a:txBody>
                  <a:tcPr marL="8232" marR="8232" marT="8232" marB="0" anchor="ctr">
                    <a:lnL>
                      <a:noFill/>
                    </a:lnL>
                    <a:lnR>
                      <a:noFill/>
                    </a:lnR>
                    <a:lnT w="12700" cap="flat" cmpd="sng" algn="ctr">
                      <a:solidFill>
                        <a:schemeClr val="tx2"/>
                      </a:solidFill>
                      <a:prstDash val="solid"/>
                      <a:round/>
                      <a:headEnd type="none" w="med" len="med"/>
                      <a:tailEnd type="none" w="med" len="med"/>
                    </a:lnT>
                    <a:lnB>
                      <a:noFill/>
                    </a:lnB>
                  </a:tcPr>
                </a:tc>
                <a:extLst>
                  <a:ext uri="{0D108BD9-81ED-4DB2-BD59-A6C34878D82A}">
                    <a16:rowId xmlns:a16="http://schemas.microsoft.com/office/drawing/2014/main" val="3961896941"/>
                  </a:ext>
                </a:extLst>
              </a:tr>
            </a:tbl>
          </a:graphicData>
        </a:graphic>
      </p:graphicFrame>
    </p:spTree>
    <p:extLst>
      <p:ext uri="{BB962C8B-B14F-4D97-AF65-F5344CB8AC3E}">
        <p14:creationId xmlns:p14="http://schemas.microsoft.com/office/powerpoint/2010/main" val="1016503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28B020F-91E7-47B2-A090-C7090ACC3ABA}"/>
              </a:ext>
            </a:extLst>
          </p:cNvPr>
          <p:cNvSpPr/>
          <p:nvPr/>
        </p:nvSpPr>
        <p:spPr>
          <a:xfrm>
            <a:off x="243709" y="362953"/>
            <a:ext cx="11704580" cy="1395168"/>
          </a:xfrm>
          <a:prstGeom prst="rect">
            <a:avLst/>
          </a:prstGeom>
          <a:solidFill>
            <a:srgbClr val="0052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Essential Credentials: </a:t>
            </a:r>
          </a:p>
          <a:p>
            <a:pPr algn="ctr"/>
            <a:r>
              <a:rPr lang="en-US" sz="4400" b="1" dirty="0">
                <a:solidFill>
                  <a:schemeClr val="bg1"/>
                </a:solidFill>
                <a:latin typeface="Arial" panose="020B0604020202020204" pitchFamily="34" charset="0"/>
                <a:cs typeface="Arial" panose="020B0604020202020204" pitchFamily="34" charset="0"/>
              </a:rPr>
              <a:t>1 STAR (WAGE) Jobs</a:t>
            </a:r>
            <a:endParaRPr lang="en-US" sz="4400" dirty="0">
              <a:solidFill>
                <a:schemeClr val="bg1"/>
              </a:solidFill>
              <a:latin typeface="Arial" panose="020B0604020202020204" pitchFamily="34" charset="0"/>
              <a:cs typeface="Arial" panose="020B0604020202020204" pitchFamily="34" charset="0"/>
            </a:endParaRPr>
          </a:p>
        </p:txBody>
      </p:sp>
      <p:graphicFrame>
        <p:nvGraphicFramePr>
          <p:cNvPr id="7" name="Content Placeholder 3">
            <a:extLst>
              <a:ext uri="{FF2B5EF4-FFF2-40B4-BE49-F238E27FC236}">
                <a16:creationId xmlns:a16="http://schemas.microsoft.com/office/drawing/2014/main" id="{85451340-997E-4D0F-8F25-E25225CB6F3E}"/>
              </a:ext>
            </a:extLst>
          </p:cNvPr>
          <p:cNvGraphicFramePr>
            <a:graphicFrameLocks noGrp="1"/>
          </p:cNvGraphicFramePr>
          <p:nvPr>
            <p:ph idx="1"/>
            <p:extLst>
              <p:ext uri="{D42A27DB-BD31-4B8C-83A1-F6EECF244321}">
                <p14:modId xmlns:p14="http://schemas.microsoft.com/office/powerpoint/2010/main" val="751862827"/>
              </p:ext>
            </p:extLst>
          </p:nvPr>
        </p:nvGraphicFramePr>
        <p:xfrm>
          <a:off x="450606" y="2034959"/>
          <a:ext cx="11290787" cy="4128688"/>
        </p:xfrm>
        <a:graphic>
          <a:graphicData uri="http://schemas.openxmlformats.org/drawingml/2006/table">
            <a:tbl>
              <a:tblPr/>
              <a:tblGrid>
                <a:gridCol w="3971883">
                  <a:extLst>
                    <a:ext uri="{9D8B030D-6E8A-4147-A177-3AD203B41FA5}">
                      <a16:colId xmlns:a16="http://schemas.microsoft.com/office/drawing/2014/main" val="2304233567"/>
                    </a:ext>
                  </a:extLst>
                </a:gridCol>
                <a:gridCol w="1206500">
                  <a:extLst>
                    <a:ext uri="{9D8B030D-6E8A-4147-A177-3AD203B41FA5}">
                      <a16:colId xmlns:a16="http://schemas.microsoft.com/office/drawing/2014/main" val="649444598"/>
                    </a:ext>
                  </a:extLst>
                </a:gridCol>
                <a:gridCol w="1485900">
                  <a:extLst>
                    <a:ext uri="{9D8B030D-6E8A-4147-A177-3AD203B41FA5}">
                      <a16:colId xmlns:a16="http://schemas.microsoft.com/office/drawing/2014/main" val="1048853567"/>
                    </a:ext>
                  </a:extLst>
                </a:gridCol>
                <a:gridCol w="2839387">
                  <a:extLst>
                    <a:ext uri="{9D8B030D-6E8A-4147-A177-3AD203B41FA5}">
                      <a16:colId xmlns:a16="http://schemas.microsoft.com/office/drawing/2014/main" val="3505150031"/>
                    </a:ext>
                  </a:extLst>
                </a:gridCol>
                <a:gridCol w="1787117">
                  <a:extLst>
                    <a:ext uri="{9D8B030D-6E8A-4147-A177-3AD203B41FA5}">
                      <a16:colId xmlns:a16="http://schemas.microsoft.com/office/drawing/2014/main" val="2610286011"/>
                    </a:ext>
                  </a:extLst>
                </a:gridCol>
              </a:tblGrid>
              <a:tr h="475596">
                <a:tc>
                  <a:txBody>
                    <a:bodyPr/>
                    <a:lstStyle/>
                    <a:p>
                      <a:pPr algn="l" fontAlgn="b"/>
                      <a:r>
                        <a:rPr lang="en-US" sz="1800" b="1" i="0" u="none" strike="noStrike" dirty="0">
                          <a:solidFill>
                            <a:schemeClr val="bg1"/>
                          </a:solidFill>
                          <a:effectLst/>
                          <a:latin typeface="Arial" panose="020B0604020202020204" pitchFamily="34" charset="0"/>
                          <a:cs typeface="Arial" panose="020B0604020202020204" pitchFamily="34" charset="0"/>
                        </a:rPr>
                        <a:t>Occupation Title</a:t>
                      </a:r>
                    </a:p>
                  </a:txBody>
                  <a:tcPr marL="8232" marR="8232" marT="8232" marB="0" anchor="b">
                    <a:lnL>
                      <a:noFill/>
                    </a:lnL>
                    <a:lnR>
                      <a:noFill/>
                    </a:lnR>
                    <a:lnT w="6350" cap="flat" cmpd="sng" algn="ctr">
                      <a:solidFill>
                        <a:srgbClr val="4472C4"/>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DCD39"/>
                    </a:solidFill>
                  </a:tcPr>
                </a:tc>
                <a:tc>
                  <a:txBody>
                    <a:bodyPr/>
                    <a:lstStyle/>
                    <a:p>
                      <a:pPr algn="l" fontAlgn="b"/>
                      <a:r>
                        <a:rPr lang="en-US" sz="1800" b="1" i="0" u="none" strike="noStrike" dirty="0">
                          <a:solidFill>
                            <a:schemeClr val="bg1"/>
                          </a:solidFill>
                          <a:effectLst/>
                          <a:latin typeface="Arial" panose="020B0604020202020204" pitchFamily="34" charset="0"/>
                          <a:cs typeface="Arial" panose="020B0604020202020204" pitchFamily="34" charset="0"/>
                        </a:rPr>
                        <a:t>Wage Rating</a:t>
                      </a:r>
                    </a:p>
                  </a:txBody>
                  <a:tcPr marL="8232" marR="8232" marT="8232" marB="0" anchor="b">
                    <a:lnL>
                      <a:noFill/>
                    </a:lnL>
                    <a:lnR>
                      <a:noFill/>
                    </a:lnR>
                    <a:lnT w="6350" cap="flat" cmpd="sng" algn="ctr">
                      <a:solidFill>
                        <a:srgbClr val="4472C4"/>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DCD39"/>
                    </a:solidFill>
                  </a:tcPr>
                </a:tc>
                <a:tc>
                  <a:txBody>
                    <a:bodyPr/>
                    <a:lstStyle/>
                    <a:p>
                      <a:pPr algn="l" fontAlgn="b"/>
                      <a:r>
                        <a:rPr lang="en-US" sz="1800" b="1" i="0" u="none" strike="noStrike" dirty="0">
                          <a:solidFill>
                            <a:schemeClr val="bg1"/>
                          </a:solidFill>
                          <a:effectLst/>
                          <a:latin typeface="Arial" panose="020B0604020202020204" pitchFamily="34" charset="0"/>
                          <a:cs typeface="Arial" panose="020B0604020202020204" pitchFamily="34" charset="0"/>
                        </a:rPr>
                        <a:t>Job Opening Rating</a:t>
                      </a:r>
                    </a:p>
                  </a:txBody>
                  <a:tcPr marL="8232" marR="8232" marT="8232" marB="0" anchor="b">
                    <a:lnL>
                      <a:noFill/>
                    </a:lnL>
                    <a:lnR>
                      <a:noFill/>
                    </a:lnR>
                    <a:lnT w="6350" cap="flat" cmpd="sng" algn="ctr">
                      <a:solidFill>
                        <a:srgbClr val="4472C4"/>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DCD39"/>
                    </a:solidFill>
                  </a:tcPr>
                </a:tc>
                <a:tc>
                  <a:txBody>
                    <a:bodyPr/>
                    <a:lstStyle/>
                    <a:p>
                      <a:pPr algn="l" fontAlgn="b"/>
                      <a:r>
                        <a:rPr lang="en-US" sz="1800" b="1" i="0" u="none" strike="noStrike" dirty="0">
                          <a:solidFill>
                            <a:schemeClr val="bg1"/>
                          </a:solidFill>
                          <a:effectLst/>
                          <a:latin typeface="Arial" panose="020B0604020202020204" pitchFamily="34" charset="0"/>
                          <a:cs typeface="Arial" panose="020B0604020202020204" pitchFamily="34" charset="0"/>
                        </a:rPr>
                        <a:t>Non-degree Post Secondary Credential/Workforce Training</a:t>
                      </a:r>
                    </a:p>
                  </a:txBody>
                  <a:tcPr marL="8232" marR="8232" marT="8232" marB="0" anchor="b">
                    <a:lnL>
                      <a:noFill/>
                    </a:lnL>
                    <a:lnR>
                      <a:noFill/>
                    </a:lnR>
                    <a:lnT w="6350" cap="flat" cmpd="sng" algn="ctr">
                      <a:solidFill>
                        <a:srgbClr val="4472C4"/>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DCD39"/>
                    </a:solidFill>
                  </a:tcPr>
                </a:tc>
                <a:tc>
                  <a:txBody>
                    <a:bodyPr/>
                    <a:lstStyle/>
                    <a:p>
                      <a:pPr algn="l" fontAlgn="b"/>
                      <a:r>
                        <a:rPr lang="en-US" sz="1800" b="1" i="0" u="none" strike="noStrike" dirty="0">
                          <a:solidFill>
                            <a:schemeClr val="bg1"/>
                          </a:solidFill>
                          <a:effectLst/>
                          <a:latin typeface="Arial" panose="020B0604020202020204" pitchFamily="34" charset="0"/>
                          <a:cs typeface="Arial" panose="020B0604020202020204" pitchFamily="34" charset="0"/>
                        </a:rPr>
                        <a:t>Pathway</a:t>
                      </a:r>
                    </a:p>
                  </a:txBody>
                  <a:tcPr marL="8232" marR="8232" marT="8232" marB="0" anchor="b">
                    <a:lnL>
                      <a:noFill/>
                    </a:lnL>
                    <a:lnR>
                      <a:noFill/>
                    </a:lnR>
                    <a:lnT w="6350" cap="flat" cmpd="sng" algn="ctr">
                      <a:solidFill>
                        <a:srgbClr val="4472C4"/>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DCD39"/>
                    </a:solidFill>
                  </a:tcPr>
                </a:tc>
                <a:extLst>
                  <a:ext uri="{0D108BD9-81ED-4DB2-BD59-A6C34878D82A}">
                    <a16:rowId xmlns:a16="http://schemas.microsoft.com/office/drawing/2014/main" val="2518851625"/>
                  </a:ext>
                </a:extLst>
              </a:tr>
              <a:tr h="243032">
                <a:tc>
                  <a:txBody>
                    <a:bodyPr/>
                    <a:lstStyle/>
                    <a:p>
                      <a:pPr algn="l" fontAlgn="b"/>
                      <a:r>
                        <a:rPr lang="en-US" sz="1600" b="1" dirty="0">
                          <a:solidFill>
                            <a:srgbClr val="1E3E7D"/>
                          </a:solidFill>
                          <a:latin typeface="Arial" panose="020B0604020202020204" pitchFamily="34" charset="0"/>
                          <a:cs typeface="Arial" panose="020B0604020202020204" pitchFamily="34" charset="0"/>
                        </a:rPr>
                        <a:t>Cabinetmakers and Bench Carpenters</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dirty="0">
                          <a:solidFill>
                            <a:srgbClr val="1E3E7D"/>
                          </a:solidFill>
                          <a:latin typeface="Arial" panose="020B0604020202020204" pitchFamily="34" charset="0"/>
                          <a:cs typeface="Arial" panose="020B0604020202020204" pitchFamily="34" charset="0"/>
                        </a:rPr>
                        <a:t>1</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dirty="0">
                          <a:solidFill>
                            <a:srgbClr val="1E3E7D"/>
                          </a:solidFill>
                          <a:latin typeface="Arial" panose="020B0604020202020204" pitchFamily="34" charset="0"/>
                          <a:cs typeface="Arial" panose="020B0604020202020204" pitchFamily="34" charset="0"/>
                        </a:rPr>
                        <a:t>4</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dirty="0">
                          <a:solidFill>
                            <a:srgbClr val="1E3E7D"/>
                          </a:solidFill>
                          <a:latin typeface="Arial" panose="020B0604020202020204" pitchFamily="34" charset="0"/>
                          <a:cs typeface="Arial" panose="020B0604020202020204" pitchFamily="34" charset="0"/>
                        </a:rPr>
                        <a:t>Cabinetmaking</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dirty="0">
                          <a:solidFill>
                            <a:srgbClr val="1E3E7D"/>
                          </a:solidFill>
                          <a:latin typeface="Arial" panose="020B0604020202020204" pitchFamily="34" charset="0"/>
                          <a:cs typeface="Arial" panose="020B0604020202020204" pitchFamily="34" charset="0"/>
                        </a:rPr>
                        <a:t>Skilled Trades</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8506315"/>
                  </a:ext>
                </a:extLst>
              </a:tr>
              <a:tr h="0">
                <a:tc>
                  <a:txBody>
                    <a:bodyPr/>
                    <a:lstStyle/>
                    <a:p>
                      <a:pPr algn="l" fontAlgn="b"/>
                      <a:r>
                        <a:rPr lang="en-US" sz="1600" b="1" dirty="0">
                          <a:solidFill>
                            <a:srgbClr val="1E3E7D"/>
                          </a:solidFill>
                          <a:latin typeface="Arial" panose="020B0604020202020204" pitchFamily="34" charset="0"/>
                          <a:cs typeface="Arial" panose="020B0604020202020204" pitchFamily="34" charset="0"/>
                        </a:rPr>
                        <a:t>Childcare Workers</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a:solidFill>
                            <a:srgbClr val="1E3E7D"/>
                          </a:solidFill>
                          <a:latin typeface="Arial" panose="020B0604020202020204" pitchFamily="34" charset="0"/>
                          <a:cs typeface="Arial" panose="020B0604020202020204" pitchFamily="34" charset="0"/>
                        </a:rPr>
                        <a:t>1</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a:solidFill>
                            <a:srgbClr val="1E3E7D"/>
                          </a:solidFill>
                          <a:latin typeface="Arial" panose="020B0604020202020204" pitchFamily="34" charset="0"/>
                          <a:cs typeface="Arial" panose="020B0604020202020204" pitchFamily="34" charset="0"/>
                        </a:rPr>
                        <a:t>5</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dirty="0">
                          <a:solidFill>
                            <a:srgbClr val="1E3E7D"/>
                          </a:solidFill>
                          <a:latin typeface="Arial" panose="020B0604020202020204" pitchFamily="34" charset="0"/>
                          <a:cs typeface="Arial" panose="020B0604020202020204" pitchFamily="34" charset="0"/>
                        </a:rPr>
                        <a:t>Childcare attendant</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dirty="0">
                          <a:solidFill>
                            <a:srgbClr val="1E3E7D"/>
                          </a:solidFill>
                          <a:latin typeface="Arial" panose="020B0604020202020204" pitchFamily="34" charset="0"/>
                          <a:cs typeface="Arial" panose="020B0604020202020204" pitchFamily="34" charset="0"/>
                        </a:rPr>
                        <a:t>Childcare Teacher</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38716748"/>
                  </a:ext>
                </a:extLst>
              </a:tr>
              <a:tr h="243032">
                <a:tc>
                  <a:txBody>
                    <a:bodyPr/>
                    <a:lstStyle/>
                    <a:p>
                      <a:pPr algn="l" fontAlgn="b"/>
                      <a:r>
                        <a:rPr lang="en-US" sz="1600" b="1" dirty="0">
                          <a:solidFill>
                            <a:srgbClr val="1E3E7D"/>
                          </a:solidFill>
                          <a:latin typeface="Arial" panose="020B0604020202020204" pitchFamily="34" charset="0"/>
                          <a:cs typeface="Arial" panose="020B0604020202020204" pitchFamily="34" charset="0"/>
                        </a:rPr>
                        <a:t>Construction Laborers</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a:solidFill>
                            <a:srgbClr val="1E3E7D"/>
                          </a:solidFill>
                          <a:latin typeface="Arial" panose="020B0604020202020204" pitchFamily="34" charset="0"/>
                          <a:cs typeface="Arial" panose="020B0604020202020204" pitchFamily="34" charset="0"/>
                        </a:rPr>
                        <a:t>1</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a:solidFill>
                            <a:srgbClr val="1E3E7D"/>
                          </a:solidFill>
                          <a:latin typeface="Arial" panose="020B0604020202020204" pitchFamily="34" charset="0"/>
                          <a:cs typeface="Arial" panose="020B0604020202020204" pitchFamily="34" charset="0"/>
                        </a:rPr>
                        <a:t>5</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dirty="0">
                          <a:solidFill>
                            <a:srgbClr val="1E3E7D"/>
                          </a:solidFill>
                          <a:latin typeface="Arial" panose="020B0604020202020204" pitchFamily="34" charset="0"/>
                          <a:cs typeface="Arial" panose="020B0604020202020204" pitchFamily="34" charset="0"/>
                        </a:rPr>
                        <a:t>Multiple</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a:solidFill>
                            <a:srgbClr val="1E3E7D"/>
                          </a:solidFill>
                          <a:latin typeface="Arial" panose="020B0604020202020204" pitchFamily="34" charset="0"/>
                          <a:cs typeface="Arial" panose="020B0604020202020204" pitchFamily="34" charset="0"/>
                        </a:rPr>
                        <a:t>Skilled Trades</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59838380"/>
                  </a:ext>
                </a:extLst>
              </a:tr>
              <a:tr h="243032">
                <a:tc>
                  <a:txBody>
                    <a:bodyPr/>
                    <a:lstStyle/>
                    <a:p>
                      <a:pPr algn="l" fontAlgn="b"/>
                      <a:r>
                        <a:rPr lang="en-US" sz="1600" b="1" dirty="0">
                          <a:solidFill>
                            <a:srgbClr val="1E3E7D"/>
                          </a:solidFill>
                          <a:latin typeface="Arial" panose="020B0604020202020204" pitchFamily="34" charset="0"/>
                          <a:cs typeface="Arial" panose="020B0604020202020204" pitchFamily="34" charset="0"/>
                        </a:rPr>
                        <a:t>Home Health Aides</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dirty="0">
                          <a:solidFill>
                            <a:srgbClr val="1E3E7D"/>
                          </a:solidFill>
                          <a:latin typeface="Arial" panose="020B0604020202020204" pitchFamily="34" charset="0"/>
                          <a:cs typeface="Arial" panose="020B0604020202020204" pitchFamily="34" charset="0"/>
                        </a:rPr>
                        <a:t>1</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a:solidFill>
                            <a:srgbClr val="1E3E7D"/>
                          </a:solidFill>
                          <a:latin typeface="Arial" panose="020B0604020202020204" pitchFamily="34" charset="0"/>
                          <a:cs typeface="Arial" panose="020B0604020202020204" pitchFamily="34" charset="0"/>
                        </a:rPr>
                        <a:t>5</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a:solidFill>
                            <a:srgbClr val="1E3E7D"/>
                          </a:solidFill>
                          <a:latin typeface="Arial" panose="020B0604020202020204" pitchFamily="34" charset="0"/>
                          <a:cs typeface="Arial" panose="020B0604020202020204" pitchFamily="34" charset="0"/>
                        </a:rPr>
                        <a:t>Home Health Aide</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dirty="0">
                          <a:solidFill>
                            <a:srgbClr val="1E3E7D"/>
                          </a:solidFill>
                          <a:latin typeface="Arial" panose="020B0604020202020204" pitchFamily="34" charset="0"/>
                          <a:cs typeface="Arial" panose="020B0604020202020204" pitchFamily="34" charset="0"/>
                        </a:rPr>
                        <a:t>Healthcare Occupations</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79874710"/>
                  </a:ext>
                </a:extLst>
              </a:tr>
              <a:tr h="0">
                <a:tc>
                  <a:txBody>
                    <a:bodyPr/>
                    <a:lstStyle/>
                    <a:p>
                      <a:pPr algn="l" fontAlgn="b"/>
                      <a:r>
                        <a:rPr lang="en-US" sz="1600" b="1">
                          <a:solidFill>
                            <a:srgbClr val="1E3E7D"/>
                          </a:solidFill>
                          <a:latin typeface="Arial" panose="020B0604020202020204" pitchFamily="34" charset="0"/>
                          <a:cs typeface="Arial" panose="020B0604020202020204" pitchFamily="34" charset="0"/>
                        </a:rPr>
                        <a:t>Light Truck or Delivery Services Drivers</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dirty="0">
                          <a:solidFill>
                            <a:srgbClr val="1E3E7D"/>
                          </a:solidFill>
                          <a:latin typeface="Arial" panose="020B0604020202020204" pitchFamily="34" charset="0"/>
                          <a:cs typeface="Arial" panose="020B0604020202020204" pitchFamily="34" charset="0"/>
                        </a:rPr>
                        <a:t>1</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dirty="0">
                          <a:solidFill>
                            <a:srgbClr val="1E3E7D"/>
                          </a:solidFill>
                          <a:latin typeface="Arial" panose="020B0604020202020204" pitchFamily="34" charset="0"/>
                          <a:cs typeface="Arial" panose="020B0604020202020204" pitchFamily="34" charset="0"/>
                        </a:rPr>
                        <a:t>5</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a:solidFill>
                            <a:srgbClr val="1E3E7D"/>
                          </a:solidFill>
                          <a:latin typeface="Arial" panose="020B0604020202020204" pitchFamily="34" charset="0"/>
                          <a:cs typeface="Arial" panose="020B0604020202020204" pitchFamily="34" charset="0"/>
                        </a:rPr>
                        <a:t>CDL - Class C</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dirty="0">
                          <a:solidFill>
                            <a:srgbClr val="1E3E7D"/>
                          </a:solidFill>
                          <a:latin typeface="Arial" panose="020B0604020202020204" pitchFamily="34" charset="0"/>
                          <a:cs typeface="Arial" panose="020B0604020202020204" pitchFamily="34" charset="0"/>
                        </a:rPr>
                        <a:t>Logistics / TOMS</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08749942"/>
                  </a:ext>
                </a:extLst>
              </a:tr>
              <a:tr h="0">
                <a:tc>
                  <a:txBody>
                    <a:bodyPr/>
                    <a:lstStyle/>
                    <a:p>
                      <a:pPr algn="l" fontAlgn="b"/>
                      <a:r>
                        <a:rPr lang="en-US" sz="1600" b="1">
                          <a:solidFill>
                            <a:srgbClr val="1E3E7D"/>
                          </a:solidFill>
                          <a:latin typeface="Arial" panose="020B0604020202020204" pitchFamily="34" charset="0"/>
                          <a:cs typeface="Arial" panose="020B0604020202020204" pitchFamily="34" charset="0"/>
                        </a:rPr>
                        <a:t>Nursing Assistants</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a:solidFill>
                            <a:srgbClr val="1E3E7D"/>
                          </a:solidFill>
                          <a:latin typeface="Arial" panose="020B0604020202020204" pitchFamily="34" charset="0"/>
                          <a:cs typeface="Arial" panose="020B0604020202020204" pitchFamily="34" charset="0"/>
                        </a:rPr>
                        <a:t>1</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dirty="0">
                          <a:solidFill>
                            <a:srgbClr val="1E3E7D"/>
                          </a:solidFill>
                          <a:latin typeface="Arial" panose="020B0604020202020204" pitchFamily="34" charset="0"/>
                          <a:cs typeface="Arial" panose="020B0604020202020204" pitchFamily="34" charset="0"/>
                        </a:rPr>
                        <a:t>5</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dirty="0">
                          <a:solidFill>
                            <a:srgbClr val="1E3E7D"/>
                          </a:solidFill>
                          <a:latin typeface="Arial" panose="020B0604020202020204" pitchFamily="34" charset="0"/>
                          <a:cs typeface="Arial" panose="020B0604020202020204" pitchFamily="34" charset="0"/>
                        </a:rPr>
                        <a:t>Nurse Aide I</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dirty="0">
                          <a:solidFill>
                            <a:srgbClr val="1E3E7D"/>
                          </a:solidFill>
                          <a:latin typeface="Arial" panose="020B0604020202020204" pitchFamily="34" charset="0"/>
                          <a:cs typeface="Arial" panose="020B0604020202020204" pitchFamily="34" charset="0"/>
                        </a:rPr>
                        <a:t>Healthcare Occupations</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54515224"/>
                  </a:ext>
                </a:extLst>
              </a:tr>
              <a:tr h="243032">
                <a:tc>
                  <a:txBody>
                    <a:bodyPr/>
                    <a:lstStyle/>
                    <a:p>
                      <a:pPr algn="l" fontAlgn="b"/>
                      <a:r>
                        <a:rPr lang="en-US" sz="1600" b="1">
                          <a:solidFill>
                            <a:srgbClr val="1E3E7D"/>
                          </a:solidFill>
                          <a:latin typeface="Arial" panose="020B0604020202020204" pitchFamily="34" charset="0"/>
                          <a:cs typeface="Arial" panose="020B0604020202020204" pitchFamily="34" charset="0"/>
                        </a:rPr>
                        <a:t>Personal Care Aides</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a:solidFill>
                            <a:srgbClr val="1E3E7D"/>
                          </a:solidFill>
                          <a:latin typeface="Arial" panose="020B0604020202020204" pitchFamily="34" charset="0"/>
                          <a:cs typeface="Arial" panose="020B0604020202020204" pitchFamily="34" charset="0"/>
                        </a:rPr>
                        <a:t>1</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a:solidFill>
                            <a:srgbClr val="1E3E7D"/>
                          </a:solidFill>
                          <a:latin typeface="Arial" panose="020B0604020202020204" pitchFamily="34" charset="0"/>
                          <a:cs typeface="Arial" panose="020B0604020202020204" pitchFamily="34" charset="0"/>
                        </a:rPr>
                        <a:t>5</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dirty="0">
                          <a:solidFill>
                            <a:srgbClr val="1E3E7D"/>
                          </a:solidFill>
                          <a:latin typeface="Arial" panose="020B0604020202020204" pitchFamily="34" charset="0"/>
                          <a:cs typeface="Arial" panose="020B0604020202020204" pitchFamily="34" charset="0"/>
                        </a:rPr>
                        <a:t>Personal Care Aides</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dirty="0">
                          <a:solidFill>
                            <a:srgbClr val="1E3E7D"/>
                          </a:solidFill>
                          <a:latin typeface="Arial" panose="020B0604020202020204" pitchFamily="34" charset="0"/>
                          <a:cs typeface="Arial" panose="020B0604020202020204" pitchFamily="34" charset="0"/>
                        </a:rPr>
                        <a:t>Healthcare Occupations</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070752022"/>
                  </a:ext>
                </a:extLst>
              </a:tr>
              <a:tr h="0">
                <a:tc>
                  <a:txBody>
                    <a:bodyPr/>
                    <a:lstStyle/>
                    <a:p>
                      <a:pPr algn="l" fontAlgn="b"/>
                      <a:r>
                        <a:rPr lang="en-US" sz="1600" b="1" dirty="0">
                          <a:solidFill>
                            <a:srgbClr val="1E3E7D"/>
                          </a:solidFill>
                          <a:latin typeface="Arial" panose="020B0604020202020204" pitchFamily="34" charset="0"/>
                          <a:cs typeface="Arial" panose="020B0604020202020204" pitchFamily="34" charset="0"/>
                        </a:rPr>
                        <a:t>Tire Repairers and Changers</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a:solidFill>
                            <a:srgbClr val="1E3E7D"/>
                          </a:solidFill>
                          <a:latin typeface="Arial" panose="020B0604020202020204" pitchFamily="34" charset="0"/>
                          <a:cs typeface="Arial" panose="020B0604020202020204" pitchFamily="34" charset="0"/>
                        </a:rPr>
                        <a:t>1</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en-US" sz="1600" b="1">
                          <a:solidFill>
                            <a:srgbClr val="1E3E7D"/>
                          </a:solidFill>
                          <a:latin typeface="Arial" panose="020B0604020202020204" pitchFamily="34" charset="0"/>
                          <a:cs typeface="Arial" panose="020B0604020202020204" pitchFamily="34" charset="0"/>
                        </a:rPr>
                        <a:t>4</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dirty="0">
                          <a:solidFill>
                            <a:srgbClr val="1E3E7D"/>
                          </a:solidFill>
                          <a:latin typeface="Arial" panose="020B0604020202020204" pitchFamily="34" charset="0"/>
                          <a:cs typeface="Arial" panose="020B0604020202020204" pitchFamily="34" charset="0"/>
                        </a:rPr>
                        <a:t>Certified Tire Installation Technician</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r>
                        <a:rPr lang="en-US" sz="1600" b="1" dirty="0">
                          <a:solidFill>
                            <a:srgbClr val="1E3E7D"/>
                          </a:solidFill>
                          <a:latin typeface="Arial" panose="020B0604020202020204" pitchFamily="34" charset="0"/>
                          <a:cs typeface="Arial" panose="020B0604020202020204" pitchFamily="34" charset="0"/>
                        </a:rPr>
                        <a:t>Automotive Technician</a:t>
                      </a:r>
                    </a:p>
                  </a:txBody>
                  <a:tcPr marL="12137" marR="12137" marT="12137" marB="0" anchor="b">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33149593"/>
                  </a:ext>
                </a:extLst>
              </a:tr>
            </a:tbl>
          </a:graphicData>
        </a:graphic>
      </p:graphicFrame>
    </p:spTree>
    <p:extLst>
      <p:ext uri="{BB962C8B-B14F-4D97-AF65-F5344CB8AC3E}">
        <p14:creationId xmlns:p14="http://schemas.microsoft.com/office/powerpoint/2010/main" val="2365337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25EB0-F30B-4AA7-A12A-DB6084AAE87E}"/>
              </a:ext>
            </a:extLst>
          </p:cNvPr>
          <p:cNvSpPr>
            <a:spLocks noGrp="1"/>
          </p:cNvSpPr>
          <p:nvPr>
            <p:ph type="title"/>
          </p:nvPr>
        </p:nvSpPr>
        <p:spPr/>
        <p:txBody>
          <a:bodyPr/>
          <a:lstStyle/>
          <a:p>
            <a:r>
              <a:rPr lang="en-US" b="1" dirty="0"/>
              <a:t>Workforce Continuing Education</a:t>
            </a:r>
          </a:p>
        </p:txBody>
      </p:sp>
      <p:sp>
        <p:nvSpPr>
          <p:cNvPr id="3" name="Content Placeholder 2">
            <a:extLst>
              <a:ext uri="{FF2B5EF4-FFF2-40B4-BE49-F238E27FC236}">
                <a16:creationId xmlns:a16="http://schemas.microsoft.com/office/drawing/2014/main" id="{5C5BD246-1664-4251-A29B-C90EF15DDB91}"/>
              </a:ext>
            </a:extLst>
          </p:cNvPr>
          <p:cNvSpPr>
            <a:spLocks noGrp="1"/>
          </p:cNvSpPr>
          <p:nvPr>
            <p:ph idx="1"/>
          </p:nvPr>
        </p:nvSpPr>
        <p:spPr>
          <a:xfrm>
            <a:off x="2799470" y="1825625"/>
            <a:ext cx="8554329" cy="4351338"/>
          </a:xfrm>
        </p:spPr>
        <p:txBody>
          <a:bodyPr>
            <a:normAutofit lnSpcReduction="10000"/>
          </a:bodyPr>
          <a:lstStyle/>
          <a:p>
            <a:endParaRPr lang="en-US" dirty="0"/>
          </a:p>
          <a:p>
            <a:r>
              <a:rPr lang="en-US" dirty="0"/>
              <a:t>Skills needed  for NC workforce demand</a:t>
            </a:r>
          </a:p>
          <a:p>
            <a:pPr marL="0" indent="0">
              <a:buNone/>
            </a:pPr>
            <a:endParaRPr lang="en-US" dirty="0"/>
          </a:p>
          <a:p>
            <a:pPr marL="0" indent="0">
              <a:buNone/>
            </a:pPr>
            <a:endParaRPr lang="en-US" dirty="0"/>
          </a:p>
          <a:p>
            <a:r>
              <a:rPr lang="en-US" dirty="0"/>
              <a:t>Training for the jobs needed today</a:t>
            </a:r>
          </a:p>
          <a:p>
            <a:endParaRPr lang="en-US" dirty="0"/>
          </a:p>
          <a:p>
            <a:endParaRPr lang="en-US" dirty="0"/>
          </a:p>
          <a:p>
            <a:r>
              <a:rPr lang="en-US" dirty="0"/>
              <a:t>Structure to support training for today’s job into education for tomorrow’s career</a:t>
            </a:r>
          </a:p>
        </p:txBody>
      </p:sp>
      <p:grpSp>
        <p:nvGrpSpPr>
          <p:cNvPr id="4" name="Group 3">
            <a:extLst>
              <a:ext uri="{FF2B5EF4-FFF2-40B4-BE49-F238E27FC236}">
                <a16:creationId xmlns:a16="http://schemas.microsoft.com/office/drawing/2014/main" id="{42A8E8E8-DEA5-4A60-B3AA-5C2C2CD3D9C1}"/>
              </a:ext>
            </a:extLst>
          </p:cNvPr>
          <p:cNvGrpSpPr/>
          <p:nvPr/>
        </p:nvGrpSpPr>
        <p:grpSpPr>
          <a:xfrm>
            <a:off x="920919" y="1993570"/>
            <a:ext cx="1142885" cy="1200304"/>
            <a:chOff x="388316" y="2570346"/>
            <a:chExt cx="1876885" cy="1755537"/>
          </a:xfrm>
        </p:grpSpPr>
        <p:sp>
          <p:nvSpPr>
            <p:cNvPr id="5" name="Oval 4">
              <a:extLst>
                <a:ext uri="{FF2B5EF4-FFF2-40B4-BE49-F238E27FC236}">
                  <a16:creationId xmlns:a16="http://schemas.microsoft.com/office/drawing/2014/main" id="{F64CA998-A783-465E-A0FF-840629E44EAD}"/>
                </a:ext>
              </a:extLst>
            </p:cNvPr>
            <p:cNvSpPr/>
            <p:nvPr/>
          </p:nvSpPr>
          <p:spPr>
            <a:xfrm>
              <a:off x="776578" y="2570346"/>
              <a:ext cx="1144899" cy="1037273"/>
            </a:xfrm>
            <a:prstGeom prst="ellipse">
              <a:avLst/>
            </a:prstGeom>
            <a:solidFill>
              <a:schemeClr val="accent5"/>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6" name="Rectangle 5">
              <a:extLst>
                <a:ext uri="{FF2B5EF4-FFF2-40B4-BE49-F238E27FC236}">
                  <a16:creationId xmlns:a16="http://schemas.microsoft.com/office/drawing/2014/main" id="{05CF2153-225C-4DE4-9275-57E6BDC4DAA2}"/>
                </a:ext>
              </a:extLst>
            </p:cNvPr>
            <p:cNvSpPr/>
            <p:nvPr/>
          </p:nvSpPr>
          <p:spPr>
            <a:xfrm>
              <a:off x="1016868" y="2798801"/>
              <a:ext cx="656909" cy="59515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7" name="TextBox 6">
              <a:extLst>
                <a:ext uri="{FF2B5EF4-FFF2-40B4-BE49-F238E27FC236}">
                  <a16:creationId xmlns:a16="http://schemas.microsoft.com/office/drawing/2014/main" id="{58A22C7D-F5D2-40AC-8037-28D420437C4A}"/>
                </a:ext>
              </a:extLst>
            </p:cNvPr>
            <p:cNvSpPr txBox="1"/>
            <p:nvPr/>
          </p:nvSpPr>
          <p:spPr>
            <a:xfrm>
              <a:off x="388316" y="3645703"/>
              <a:ext cx="1876885" cy="6801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b="1" kern="1200" dirty="0"/>
                <a:t>Right course</a:t>
              </a:r>
            </a:p>
          </p:txBody>
        </p:sp>
      </p:grpSp>
      <p:grpSp>
        <p:nvGrpSpPr>
          <p:cNvPr id="8" name="Group 7">
            <a:extLst>
              <a:ext uri="{FF2B5EF4-FFF2-40B4-BE49-F238E27FC236}">
                <a16:creationId xmlns:a16="http://schemas.microsoft.com/office/drawing/2014/main" id="{37AED7AF-10E9-4BCE-871F-E5321D51CCA8}"/>
              </a:ext>
            </a:extLst>
          </p:cNvPr>
          <p:cNvGrpSpPr/>
          <p:nvPr/>
        </p:nvGrpSpPr>
        <p:grpSpPr>
          <a:xfrm>
            <a:off x="794820" y="3529437"/>
            <a:ext cx="1268984" cy="1260275"/>
            <a:chOff x="2493057" y="4729551"/>
            <a:chExt cx="1848365" cy="1847939"/>
          </a:xfrm>
        </p:grpSpPr>
        <p:sp>
          <p:nvSpPr>
            <p:cNvPr id="9" name="Oval 8">
              <a:extLst>
                <a:ext uri="{FF2B5EF4-FFF2-40B4-BE49-F238E27FC236}">
                  <a16:creationId xmlns:a16="http://schemas.microsoft.com/office/drawing/2014/main" id="{BF9169CB-365A-4330-B680-E6DA0BAD7E12}"/>
                </a:ext>
              </a:extLst>
            </p:cNvPr>
            <p:cNvSpPr/>
            <p:nvPr/>
          </p:nvSpPr>
          <p:spPr>
            <a:xfrm>
              <a:off x="2921572" y="4729551"/>
              <a:ext cx="1127502" cy="1071982"/>
            </a:xfrm>
            <a:prstGeom prst="ellipse">
              <a:avLst/>
            </a:prstGeom>
            <a:solidFill>
              <a:schemeClr val="accent6"/>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sp>
        <p:sp>
          <p:nvSpPr>
            <p:cNvPr id="10" name="Rectangle 9" descr="Stopwatch">
              <a:extLst>
                <a:ext uri="{FF2B5EF4-FFF2-40B4-BE49-F238E27FC236}">
                  <a16:creationId xmlns:a16="http://schemas.microsoft.com/office/drawing/2014/main" id="{05149C9A-4400-4906-92D2-640423015D47}"/>
                </a:ext>
              </a:extLst>
            </p:cNvPr>
            <p:cNvSpPr/>
            <p:nvPr/>
          </p:nvSpPr>
          <p:spPr>
            <a:xfrm>
              <a:off x="3161859" y="4958006"/>
              <a:ext cx="646927" cy="61507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1" name="TextBox 10">
              <a:extLst>
                <a:ext uri="{FF2B5EF4-FFF2-40B4-BE49-F238E27FC236}">
                  <a16:creationId xmlns:a16="http://schemas.microsoft.com/office/drawing/2014/main" id="{7F34C539-95F7-4171-93E6-60CC60EF5901}"/>
                </a:ext>
              </a:extLst>
            </p:cNvPr>
            <p:cNvSpPr txBox="1"/>
            <p:nvPr/>
          </p:nvSpPr>
          <p:spPr>
            <a:xfrm>
              <a:off x="2493057" y="5874550"/>
              <a:ext cx="1848365" cy="7029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b="1" kern="1200" dirty="0"/>
                <a:t>Right time</a:t>
              </a:r>
            </a:p>
          </p:txBody>
        </p:sp>
      </p:grpSp>
      <p:grpSp>
        <p:nvGrpSpPr>
          <p:cNvPr id="12" name="Group 11">
            <a:extLst>
              <a:ext uri="{FF2B5EF4-FFF2-40B4-BE49-F238E27FC236}">
                <a16:creationId xmlns:a16="http://schemas.microsoft.com/office/drawing/2014/main" id="{F87AC640-B7CE-436A-85BA-4C8DD5A91876}"/>
              </a:ext>
            </a:extLst>
          </p:cNvPr>
          <p:cNvGrpSpPr/>
          <p:nvPr/>
        </p:nvGrpSpPr>
        <p:grpSpPr>
          <a:xfrm>
            <a:off x="915033" y="4870304"/>
            <a:ext cx="1208802" cy="1082494"/>
            <a:chOff x="4580570" y="4577151"/>
            <a:chExt cx="1848365" cy="1833302"/>
          </a:xfrm>
        </p:grpSpPr>
        <p:sp>
          <p:nvSpPr>
            <p:cNvPr id="13" name="Oval 12">
              <a:extLst>
                <a:ext uri="{FF2B5EF4-FFF2-40B4-BE49-F238E27FC236}">
                  <a16:creationId xmlns:a16="http://schemas.microsoft.com/office/drawing/2014/main" id="{F4DD6A66-DBE8-4C32-960A-FA5887B8ED24}"/>
                </a:ext>
              </a:extLst>
            </p:cNvPr>
            <p:cNvSpPr/>
            <p:nvPr/>
          </p:nvSpPr>
          <p:spPr>
            <a:xfrm>
              <a:off x="4941002" y="4577151"/>
              <a:ext cx="1127502" cy="1071982"/>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4" name="Rectangle 13" descr="Arrow: Slight curve">
              <a:extLst>
                <a:ext uri="{FF2B5EF4-FFF2-40B4-BE49-F238E27FC236}">
                  <a16:creationId xmlns:a16="http://schemas.microsoft.com/office/drawing/2014/main" id="{D90DCF01-5057-4DFE-8B00-DB78F219FF2B}"/>
                </a:ext>
              </a:extLst>
            </p:cNvPr>
            <p:cNvSpPr/>
            <p:nvPr/>
          </p:nvSpPr>
          <p:spPr>
            <a:xfrm>
              <a:off x="5181289" y="4805606"/>
              <a:ext cx="646927" cy="61507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5" name="TextBox 14">
              <a:extLst>
                <a:ext uri="{FF2B5EF4-FFF2-40B4-BE49-F238E27FC236}">
                  <a16:creationId xmlns:a16="http://schemas.microsoft.com/office/drawing/2014/main" id="{002800C8-F1DB-4911-9826-C65D155C402C}"/>
                </a:ext>
              </a:extLst>
            </p:cNvPr>
            <p:cNvSpPr txBox="1"/>
            <p:nvPr/>
          </p:nvSpPr>
          <p:spPr>
            <a:xfrm>
              <a:off x="4580570" y="5707513"/>
              <a:ext cx="1848365" cy="7029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b="1" kern="1200" dirty="0"/>
                <a:t>Right path</a:t>
              </a:r>
            </a:p>
          </p:txBody>
        </p:sp>
      </p:grpSp>
    </p:spTree>
    <p:extLst>
      <p:ext uri="{BB962C8B-B14F-4D97-AF65-F5344CB8AC3E}">
        <p14:creationId xmlns:p14="http://schemas.microsoft.com/office/powerpoint/2010/main" val="890671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A58B-4652-4466-861D-3552ED18C0D2}"/>
              </a:ext>
            </a:extLst>
          </p:cNvPr>
          <p:cNvSpPr>
            <a:spLocks noGrp="1"/>
          </p:cNvSpPr>
          <p:nvPr>
            <p:ph type="title"/>
          </p:nvPr>
        </p:nvSpPr>
        <p:spPr/>
        <p:txBody>
          <a:bodyPr/>
          <a:lstStyle/>
          <a:p>
            <a:r>
              <a:rPr lang="en-US" b="1" dirty="0"/>
              <a:t>Create Pathways and Accelerate Attainment: Credit for Prior Learning</a:t>
            </a:r>
          </a:p>
        </p:txBody>
      </p:sp>
      <p:sp>
        <p:nvSpPr>
          <p:cNvPr id="3" name="Content Placeholder 2">
            <a:extLst>
              <a:ext uri="{FF2B5EF4-FFF2-40B4-BE49-F238E27FC236}">
                <a16:creationId xmlns:a16="http://schemas.microsoft.com/office/drawing/2014/main" id="{9BB7E2E5-26A6-4B41-B694-0721390BF309}"/>
              </a:ext>
            </a:extLst>
          </p:cNvPr>
          <p:cNvSpPr>
            <a:spLocks noGrp="1"/>
          </p:cNvSpPr>
          <p:nvPr>
            <p:ph idx="1"/>
          </p:nvPr>
        </p:nvSpPr>
        <p:spPr>
          <a:xfrm>
            <a:off x="2588454" y="1825625"/>
            <a:ext cx="8765345" cy="4351338"/>
          </a:xfrm>
        </p:spPr>
        <p:txBody>
          <a:bodyPr/>
          <a:lstStyle/>
          <a:p>
            <a:r>
              <a:rPr lang="en-US" dirty="0"/>
              <a:t>CE to CU Articulation</a:t>
            </a:r>
          </a:p>
          <a:p>
            <a:r>
              <a:rPr lang="en-US" dirty="0"/>
              <a:t>Credit for Credentials</a:t>
            </a:r>
          </a:p>
          <a:p>
            <a:r>
              <a:rPr lang="en-US" dirty="0"/>
              <a:t>Military Credit</a:t>
            </a:r>
          </a:p>
          <a:p>
            <a:r>
              <a:rPr lang="en-US" dirty="0"/>
              <a:t>Apprenticeships</a:t>
            </a:r>
          </a:p>
          <a:p>
            <a:r>
              <a:rPr lang="en-US" dirty="0"/>
              <a:t>Exams</a:t>
            </a:r>
          </a:p>
          <a:p>
            <a:r>
              <a:rPr lang="en-US" dirty="0"/>
              <a:t>Portfolios</a:t>
            </a:r>
          </a:p>
          <a:p>
            <a:r>
              <a:rPr lang="en-US" dirty="0"/>
              <a:t>HS to CU Articulation</a:t>
            </a:r>
          </a:p>
        </p:txBody>
      </p:sp>
      <p:grpSp>
        <p:nvGrpSpPr>
          <p:cNvPr id="4" name="Group 3">
            <a:extLst>
              <a:ext uri="{FF2B5EF4-FFF2-40B4-BE49-F238E27FC236}">
                <a16:creationId xmlns:a16="http://schemas.microsoft.com/office/drawing/2014/main" id="{7E3CB003-B259-445B-A6D5-7FCF6679228C}"/>
              </a:ext>
            </a:extLst>
          </p:cNvPr>
          <p:cNvGrpSpPr/>
          <p:nvPr/>
        </p:nvGrpSpPr>
        <p:grpSpPr>
          <a:xfrm>
            <a:off x="920919" y="1993570"/>
            <a:ext cx="1142885" cy="1200304"/>
            <a:chOff x="388316" y="2570346"/>
            <a:chExt cx="1876885" cy="1755537"/>
          </a:xfrm>
        </p:grpSpPr>
        <p:sp>
          <p:nvSpPr>
            <p:cNvPr id="5" name="Oval 4">
              <a:extLst>
                <a:ext uri="{FF2B5EF4-FFF2-40B4-BE49-F238E27FC236}">
                  <a16:creationId xmlns:a16="http://schemas.microsoft.com/office/drawing/2014/main" id="{0FB9E054-84BC-4B08-AB0D-8A5D57E8DB85}"/>
                </a:ext>
              </a:extLst>
            </p:cNvPr>
            <p:cNvSpPr/>
            <p:nvPr/>
          </p:nvSpPr>
          <p:spPr>
            <a:xfrm>
              <a:off x="776578" y="2570346"/>
              <a:ext cx="1144899" cy="1037273"/>
            </a:xfrm>
            <a:prstGeom prst="ellipse">
              <a:avLst/>
            </a:prstGeom>
            <a:solidFill>
              <a:schemeClr val="accent5"/>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6" name="Rectangle 5">
              <a:extLst>
                <a:ext uri="{FF2B5EF4-FFF2-40B4-BE49-F238E27FC236}">
                  <a16:creationId xmlns:a16="http://schemas.microsoft.com/office/drawing/2014/main" id="{FB25A5B8-6009-44F1-87F2-B902D6DD2AF9}"/>
                </a:ext>
              </a:extLst>
            </p:cNvPr>
            <p:cNvSpPr/>
            <p:nvPr/>
          </p:nvSpPr>
          <p:spPr>
            <a:xfrm>
              <a:off x="1016868" y="2798801"/>
              <a:ext cx="656909" cy="59515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7" name="TextBox 6">
              <a:extLst>
                <a:ext uri="{FF2B5EF4-FFF2-40B4-BE49-F238E27FC236}">
                  <a16:creationId xmlns:a16="http://schemas.microsoft.com/office/drawing/2014/main" id="{8F50D712-5095-4228-A7CA-5E1F31EDAB7A}"/>
                </a:ext>
              </a:extLst>
            </p:cNvPr>
            <p:cNvSpPr txBox="1"/>
            <p:nvPr/>
          </p:nvSpPr>
          <p:spPr>
            <a:xfrm>
              <a:off x="388316" y="3645703"/>
              <a:ext cx="1876885" cy="6801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b="1" kern="1200" dirty="0"/>
                <a:t>Right course</a:t>
              </a:r>
            </a:p>
          </p:txBody>
        </p:sp>
      </p:grpSp>
      <p:grpSp>
        <p:nvGrpSpPr>
          <p:cNvPr id="8" name="Group 7">
            <a:extLst>
              <a:ext uri="{FF2B5EF4-FFF2-40B4-BE49-F238E27FC236}">
                <a16:creationId xmlns:a16="http://schemas.microsoft.com/office/drawing/2014/main" id="{7C4F48D9-5F0C-4DCB-A4FD-3C24C4A1724B}"/>
              </a:ext>
            </a:extLst>
          </p:cNvPr>
          <p:cNvGrpSpPr/>
          <p:nvPr/>
        </p:nvGrpSpPr>
        <p:grpSpPr>
          <a:xfrm>
            <a:off x="838200" y="3453633"/>
            <a:ext cx="1268984" cy="1260275"/>
            <a:chOff x="2493057" y="4729551"/>
            <a:chExt cx="1848365" cy="1847939"/>
          </a:xfrm>
        </p:grpSpPr>
        <p:sp>
          <p:nvSpPr>
            <p:cNvPr id="9" name="Oval 8">
              <a:extLst>
                <a:ext uri="{FF2B5EF4-FFF2-40B4-BE49-F238E27FC236}">
                  <a16:creationId xmlns:a16="http://schemas.microsoft.com/office/drawing/2014/main" id="{44BF8E02-0ADA-4637-9DFB-362AA6BFE280}"/>
                </a:ext>
              </a:extLst>
            </p:cNvPr>
            <p:cNvSpPr/>
            <p:nvPr/>
          </p:nvSpPr>
          <p:spPr>
            <a:xfrm>
              <a:off x="2921572" y="4729551"/>
              <a:ext cx="1127502" cy="1071982"/>
            </a:xfrm>
            <a:prstGeom prst="ellipse">
              <a:avLst/>
            </a:prstGeom>
            <a:solidFill>
              <a:schemeClr val="accent6"/>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sp>
        <p:sp>
          <p:nvSpPr>
            <p:cNvPr id="10" name="Rectangle 9" descr="Stopwatch">
              <a:extLst>
                <a:ext uri="{FF2B5EF4-FFF2-40B4-BE49-F238E27FC236}">
                  <a16:creationId xmlns:a16="http://schemas.microsoft.com/office/drawing/2014/main" id="{CAC29CF9-2171-4073-AFE0-681454D958B4}"/>
                </a:ext>
              </a:extLst>
            </p:cNvPr>
            <p:cNvSpPr/>
            <p:nvPr/>
          </p:nvSpPr>
          <p:spPr>
            <a:xfrm>
              <a:off x="3161859" y="4958006"/>
              <a:ext cx="646927" cy="61507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1" name="TextBox 10">
              <a:extLst>
                <a:ext uri="{FF2B5EF4-FFF2-40B4-BE49-F238E27FC236}">
                  <a16:creationId xmlns:a16="http://schemas.microsoft.com/office/drawing/2014/main" id="{929C98DC-C15E-4AA4-AFE3-F301B55723B7}"/>
                </a:ext>
              </a:extLst>
            </p:cNvPr>
            <p:cNvSpPr txBox="1"/>
            <p:nvPr/>
          </p:nvSpPr>
          <p:spPr>
            <a:xfrm>
              <a:off x="2493057" y="5874550"/>
              <a:ext cx="1848365" cy="7029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b="1" kern="1200" dirty="0"/>
                <a:t>Right time</a:t>
              </a:r>
            </a:p>
          </p:txBody>
        </p:sp>
      </p:grpSp>
      <p:grpSp>
        <p:nvGrpSpPr>
          <p:cNvPr id="12" name="Group 11">
            <a:extLst>
              <a:ext uri="{FF2B5EF4-FFF2-40B4-BE49-F238E27FC236}">
                <a16:creationId xmlns:a16="http://schemas.microsoft.com/office/drawing/2014/main" id="{99D7A9CE-1A5B-4813-8EF5-0C956EC1E9ED}"/>
              </a:ext>
            </a:extLst>
          </p:cNvPr>
          <p:cNvGrpSpPr/>
          <p:nvPr/>
        </p:nvGrpSpPr>
        <p:grpSpPr>
          <a:xfrm>
            <a:off x="915033" y="4870304"/>
            <a:ext cx="1208802" cy="1082494"/>
            <a:chOff x="4580570" y="4577151"/>
            <a:chExt cx="1848365" cy="1833302"/>
          </a:xfrm>
        </p:grpSpPr>
        <p:sp>
          <p:nvSpPr>
            <p:cNvPr id="13" name="Oval 12">
              <a:extLst>
                <a:ext uri="{FF2B5EF4-FFF2-40B4-BE49-F238E27FC236}">
                  <a16:creationId xmlns:a16="http://schemas.microsoft.com/office/drawing/2014/main" id="{E9ED9626-C97D-45F9-B7FC-C72E352E9160}"/>
                </a:ext>
              </a:extLst>
            </p:cNvPr>
            <p:cNvSpPr/>
            <p:nvPr/>
          </p:nvSpPr>
          <p:spPr>
            <a:xfrm>
              <a:off x="4941002" y="4577151"/>
              <a:ext cx="1127502" cy="1071982"/>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4" name="Rectangle 13" descr="Arrow: Slight curve">
              <a:extLst>
                <a:ext uri="{FF2B5EF4-FFF2-40B4-BE49-F238E27FC236}">
                  <a16:creationId xmlns:a16="http://schemas.microsoft.com/office/drawing/2014/main" id="{2F60F1FB-50E6-4840-9AF4-C70688053100}"/>
                </a:ext>
              </a:extLst>
            </p:cNvPr>
            <p:cNvSpPr/>
            <p:nvPr/>
          </p:nvSpPr>
          <p:spPr>
            <a:xfrm>
              <a:off x="5181289" y="4805606"/>
              <a:ext cx="646927" cy="61507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5" name="TextBox 14">
              <a:extLst>
                <a:ext uri="{FF2B5EF4-FFF2-40B4-BE49-F238E27FC236}">
                  <a16:creationId xmlns:a16="http://schemas.microsoft.com/office/drawing/2014/main" id="{B967689B-A1FF-497B-9A27-2BEC0BC135B6}"/>
                </a:ext>
              </a:extLst>
            </p:cNvPr>
            <p:cNvSpPr txBox="1"/>
            <p:nvPr/>
          </p:nvSpPr>
          <p:spPr>
            <a:xfrm>
              <a:off x="4580570" y="5707513"/>
              <a:ext cx="1848365" cy="7029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b="1" kern="1200" dirty="0"/>
                <a:t>Right path</a:t>
              </a:r>
            </a:p>
          </p:txBody>
        </p:sp>
      </p:grpSp>
      <p:pic>
        <p:nvPicPr>
          <p:cNvPr id="19" name="Picture 18" descr="A picture containing drawing&#10;&#10;Description automatically generated">
            <a:extLst>
              <a:ext uri="{FF2B5EF4-FFF2-40B4-BE49-F238E27FC236}">
                <a16:creationId xmlns:a16="http://schemas.microsoft.com/office/drawing/2014/main" id="{9CF9122B-3453-4954-83CE-9CDAFA0F8C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7074" y="1111008"/>
            <a:ext cx="3362141" cy="1765124"/>
          </a:xfrm>
          <a:prstGeom prst="rect">
            <a:avLst/>
          </a:prstGeom>
        </p:spPr>
      </p:pic>
    </p:spTree>
    <p:extLst>
      <p:ext uri="{BB962C8B-B14F-4D97-AF65-F5344CB8AC3E}">
        <p14:creationId xmlns:p14="http://schemas.microsoft.com/office/powerpoint/2010/main" val="3755441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2C8F7C2-B1D3-4ABE-9235-E45ABBECBAF5}"/>
              </a:ext>
            </a:extLst>
          </p:cNvPr>
          <p:cNvSpPr>
            <a:spLocks noGrp="1"/>
          </p:cNvSpPr>
          <p:nvPr>
            <p:ph type="title"/>
          </p:nvPr>
        </p:nvSpPr>
        <p:spPr/>
        <p:txBody>
          <a:bodyPr/>
          <a:lstStyle/>
          <a:p>
            <a:r>
              <a:rPr lang="en-US" dirty="0"/>
              <a:t>WCE Workforce Credential</a:t>
            </a:r>
          </a:p>
        </p:txBody>
      </p:sp>
      <p:sp>
        <p:nvSpPr>
          <p:cNvPr id="8" name="Content Placeholder 7">
            <a:extLst>
              <a:ext uri="{FF2B5EF4-FFF2-40B4-BE49-F238E27FC236}">
                <a16:creationId xmlns:a16="http://schemas.microsoft.com/office/drawing/2014/main" id="{346A5E5F-B4D9-4C62-9592-1CD71439B00C}"/>
              </a:ext>
            </a:extLst>
          </p:cNvPr>
          <p:cNvSpPr>
            <a:spLocks noGrp="1"/>
          </p:cNvSpPr>
          <p:nvPr>
            <p:ph idx="1"/>
          </p:nvPr>
        </p:nvSpPr>
        <p:spPr>
          <a:xfrm>
            <a:off x="838200" y="1825625"/>
            <a:ext cx="6111240" cy="4351338"/>
          </a:xfrm>
        </p:spPr>
        <p:txBody>
          <a:bodyPr>
            <a:normAutofit/>
          </a:bodyPr>
          <a:lstStyle/>
          <a:p>
            <a:r>
              <a:rPr lang="en-US" dirty="0"/>
              <a:t>Leads to Identified Workforce Credential</a:t>
            </a:r>
          </a:p>
          <a:p>
            <a:pPr lvl="1"/>
            <a:r>
              <a:rPr lang="en-US" dirty="0"/>
              <a:t>Starting Point Credential</a:t>
            </a:r>
          </a:p>
          <a:p>
            <a:pPr lvl="2"/>
            <a:r>
              <a:rPr lang="en-US" dirty="0"/>
              <a:t>Requires pathway to career credential</a:t>
            </a:r>
          </a:p>
          <a:p>
            <a:pPr lvl="1"/>
            <a:r>
              <a:rPr lang="en-US" dirty="0"/>
              <a:t>Career Credential</a:t>
            </a:r>
          </a:p>
          <a:p>
            <a:pPr lvl="1"/>
            <a:r>
              <a:rPr lang="en-US" dirty="0"/>
              <a:t>Boosting Credential</a:t>
            </a:r>
          </a:p>
          <a:p>
            <a:r>
              <a:rPr lang="en-US" dirty="0"/>
              <a:t>Supports Credit for Prior Learning</a:t>
            </a:r>
          </a:p>
          <a:p>
            <a:r>
              <a:rPr lang="en-US" dirty="0"/>
              <a:t>Measure for myFutureNC</a:t>
            </a:r>
          </a:p>
          <a:p>
            <a:pPr lvl="1"/>
            <a:r>
              <a:rPr lang="en-US" dirty="0"/>
              <a:t>Potential for Performance Funding</a:t>
            </a:r>
          </a:p>
        </p:txBody>
      </p:sp>
      <p:pic>
        <p:nvPicPr>
          <p:cNvPr id="11" name="Picture 10">
            <a:extLst>
              <a:ext uri="{FF2B5EF4-FFF2-40B4-BE49-F238E27FC236}">
                <a16:creationId xmlns:a16="http://schemas.microsoft.com/office/drawing/2014/main" id="{354EE66B-3716-4FCF-BAF8-FD2478C89CB8}"/>
              </a:ext>
            </a:extLst>
          </p:cNvPr>
          <p:cNvPicPr>
            <a:picLocks noChangeAspect="1"/>
          </p:cNvPicPr>
          <p:nvPr/>
        </p:nvPicPr>
        <p:blipFill>
          <a:blip r:embed="rId3"/>
          <a:stretch>
            <a:fillRect/>
          </a:stretch>
        </p:blipFill>
        <p:spPr>
          <a:xfrm>
            <a:off x="6096000" y="2347465"/>
            <a:ext cx="5742674" cy="1325564"/>
          </a:xfrm>
          <a:prstGeom prst="rect">
            <a:avLst/>
          </a:prstGeom>
        </p:spPr>
      </p:pic>
      <p:sp>
        <p:nvSpPr>
          <p:cNvPr id="12" name="TextBox 11">
            <a:extLst>
              <a:ext uri="{FF2B5EF4-FFF2-40B4-BE49-F238E27FC236}">
                <a16:creationId xmlns:a16="http://schemas.microsoft.com/office/drawing/2014/main" id="{A11E91FA-7919-4876-835B-0FBAF4765EC8}"/>
              </a:ext>
            </a:extLst>
          </p:cNvPr>
          <p:cNvSpPr txBox="1"/>
          <p:nvPr/>
        </p:nvSpPr>
        <p:spPr>
          <a:xfrm>
            <a:off x="8119374" y="2093996"/>
            <a:ext cx="1868397" cy="369332"/>
          </a:xfrm>
          <a:prstGeom prst="rect">
            <a:avLst/>
          </a:prstGeom>
          <a:noFill/>
        </p:spPr>
        <p:txBody>
          <a:bodyPr wrap="none" rtlCol="0">
            <a:spAutoFit/>
          </a:bodyPr>
          <a:lstStyle/>
          <a:p>
            <a:r>
              <a:rPr lang="en-US" b="1" dirty="0"/>
              <a:t>Pathway Example</a:t>
            </a:r>
          </a:p>
        </p:txBody>
      </p:sp>
    </p:spTree>
    <p:extLst>
      <p:ext uri="{BB962C8B-B14F-4D97-AF65-F5344CB8AC3E}">
        <p14:creationId xmlns:p14="http://schemas.microsoft.com/office/powerpoint/2010/main" val="3523164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293507" y="1828800"/>
            <a:ext cx="11547973" cy="1828788"/>
          </a:xfrm>
        </p:spPr>
        <p:txBody>
          <a:bodyPr/>
          <a:lstStyle/>
          <a:p>
            <a:r>
              <a:rPr lang="en-US" sz="7333" dirty="0"/>
              <a:t>Next steps for </a:t>
            </a:r>
          </a:p>
          <a:p>
            <a:r>
              <a:rPr lang="en-US" sz="7333" dirty="0"/>
              <a:t>NC Workforce Recognized Credentials</a:t>
            </a:r>
          </a:p>
        </p:txBody>
      </p:sp>
    </p:spTree>
    <p:extLst>
      <p:ext uri="{BB962C8B-B14F-4D97-AF65-F5344CB8AC3E}">
        <p14:creationId xmlns:p14="http://schemas.microsoft.com/office/powerpoint/2010/main" val="2885249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EAE597-A45C-4437-B5E3-E728181E0BFE}"/>
              </a:ext>
            </a:extLst>
          </p:cNvPr>
          <p:cNvSpPr/>
          <p:nvPr/>
        </p:nvSpPr>
        <p:spPr>
          <a:xfrm>
            <a:off x="243710" y="50631"/>
            <a:ext cx="11704580" cy="1395168"/>
          </a:xfrm>
          <a:prstGeom prst="rect">
            <a:avLst/>
          </a:prstGeom>
          <a:solidFill>
            <a:srgbClr val="0052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Arial" panose="020B0604020202020204" pitchFamily="34" charset="0"/>
                <a:cs typeface="Arial" panose="020B0604020202020204" pitchFamily="34" charset="0"/>
              </a:rPr>
              <a:t>Timeline</a:t>
            </a:r>
            <a:endParaRPr lang="en-US" sz="5400" dirty="0">
              <a:solidFill>
                <a:schemeClr val="bg1"/>
              </a:solidFill>
              <a:latin typeface="Arial" panose="020B0604020202020204" pitchFamily="34" charset="0"/>
              <a:cs typeface="Arial" panose="020B0604020202020204" pitchFamily="34" charset="0"/>
            </a:endParaRPr>
          </a:p>
        </p:txBody>
      </p:sp>
      <p:graphicFrame>
        <p:nvGraphicFramePr>
          <p:cNvPr id="3" name="Content Placeholder 9">
            <a:extLst>
              <a:ext uri="{FF2B5EF4-FFF2-40B4-BE49-F238E27FC236}">
                <a16:creationId xmlns:a16="http://schemas.microsoft.com/office/drawing/2014/main" id="{24260FDB-1B32-4BF1-946D-1C07C684250D}"/>
              </a:ext>
            </a:extLst>
          </p:cNvPr>
          <p:cNvGraphicFramePr>
            <a:graphicFrameLocks/>
          </p:cNvGraphicFramePr>
          <p:nvPr>
            <p:extLst>
              <p:ext uri="{D42A27DB-BD31-4B8C-83A1-F6EECF244321}">
                <p14:modId xmlns:p14="http://schemas.microsoft.com/office/powerpoint/2010/main" val="4160008164"/>
              </p:ext>
            </p:extLst>
          </p:nvPr>
        </p:nvGraphicFramePr>
        <p:xfrm>
          <a:off x="487420" y="1666136"/>
          <a:ext cx="113538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8574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4EFA06-E1C5-4346-9AFA-60532B281A34}"/>
              </a:ext>
            </a:extLst>
          </p:cNvPr>
          <p:cNvSpPr txBox="1"/>
          <p:nvPr/>
        </p:nvSpPr>
        <p:spPr>
          <a:xfrm>
            <a:off x="194165" y="5498835"/>
            <a:ext cx="3613490" cy="707886"/>
          </a:xfrm>
          <a:prstGeom prst="rect">
            <a:avLst/>
          </a:prstGeom>
          <a:noFill/>
        </p:spPr>
        <p:txBody>
          <a:bodyPr wrap="none" rtlCol="0">
            <a:spAutoFit/>
          </a:bodyPr>
          <a:lstStyle/>
          <a:p>
            <a:pPr algn="ctr" defTabSz="609585">
              <a:defRPr/>
            </a:pPr>
            <a:r>
              <a:rPr lang="en-US" sz="4000" dirty="0">
                <a:solidFill>
                  <a:prstClr val="white"/>
                </a:solidFill>
                <a:latin typeface="Arial" panose="020B0604020202020204" pitchFamily="34" charset="0"/>
                <a:cs typeface="Arial" panose="020B0604020202020204" pitchFamily="34" charset="0"/>
              </a:rPr>
              <a:t>@</a:t>
            </a:r>
            <a:r>
              <a:rPr lang="en-US" sz="4000" dirty="0" err="1">
                <a:solidFill>
                  <a:prstClr val="white"/>
                </a:solidFill>
                <a:latin typeface="Arial" panose="020B0604020202020204" pitchFamily="34" charset="0"/>
                <a:cs typeface="Arial" panose="020B0604020202020204" pitchFamily="34" charset="0"/>
              </a:rPr>
              <a:t>myFutureNC</a:t>
            </a:r>
            <a:endParaRPr lang="en-US" sz="4000" dirty="0">
              <a:solidFill>
                <a:prstClr val="white"/>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39D44B0-54D9-474A-BF86-A5557C16AF49}"/>
              </a:ext>
            </a:extLst>
          </p:cNvPr>
          <p:cNvSpPr/>
          <p:nvPr/>
        </p:nvSpPr>
        <p:spPr>
          <a:xfrm>
            <a:off x="6659880" y="3538960"/>
            <a:ext cx="4617720" cy="701040"/>
          </a:xfrm>
          <a:prstGeom prst="rect">
            <a:avLst/>
          </a:prstGeom>
          <a:solidFill>
            <a:srgbClr val="015D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prstClr val="white"/>
              </a:solidFill>
              <a:latin typeface="Calibri"/>
            </a:endParaRPr>
          </a:p>
        </p:txBody>
      </p:sp>
      <p:pic>
        <p:nvPicPr>
          <p:cNvPr id="6" name="Picture 5">
            <a:extLst>
              <a:ext uri="{FF2B5EF4-FFF2-40B4-BE49-F238E27FC236}">
                <a16:creationId xmlns:a16="http://schemas.microsoft.com/office/drawing/2014/main" id="{FB4B8F27-91DF-9B41-AF4F-6F752629DBDE}"/>
              </a:ext>
            </a:extLst>
          </p:cNvPr>
          <p:cNvPicPr>
            <a:picLocks noChangeAspect="1"/>
          </p:cNvPicPr>
          <p:nvPr/>
        </p:nvPicPr>
        <p:blipFill>
          <a:blip r:embed="rId2"/>
          <a:stretch>
            <a:fillRect/>
          </a:stretch>
        </p:blipFill>
        <p:spPr>
          <a:xfrm>
            <a:off x="0" y="931844"/>
            <a:ext cx="12192000" cy="4994313"/>
          </a:xfrm>
          <a:prstGeom prst="rect">
            <a:avLst/>
          </a:prstGeom>
        </p:spPr>
      </p:pic>
      <p:sp>
        <p:nvSpPr>
          <p:cNvPr id="7" name="TextBox 6">
            <a:extLst>
              <a:ext uri="{FF2B5EF4-FFF2-40B4-BE49-F238E27FC236}">
                <a16:creationId xmlns:a16="http://schemas.microsoft.com/office/drawing/2014/main" id="{A9A6F701-ABA6-F845-8714-96E38AFAA7F9}"/>
              </a:ext>
            </a:extLst>
          </p:cNvPr>
          <p:cNvSpPr txBox="1"/>
          <p:nvPr/>
        </p:nvSpPr>
        <p:spPr>
          <a:xfrm>
            <a:off x="7351196" y="5495268"/>
            <a:ext cx="3892412" cy="707886"/>
          </a:xfrm>
          <a:prstGeom prst="rect">
            <a:avLst/>
          </a:prstGeom>
          <a:noFill/>
        </p:spPr>
        <p:txBody>
          <a:bodyPr wrap="none" rtlCol="0">
            <a:spAutoFit/>
          </a:bodyPr>
          <a:lstStyle/>
          <a:p>
            <a:pPr algn="ctr" defTabSz="609585">
              <a:defRPr/>
            </a:pPr>
            <a:r>
              <a:rPr lang="en-US" sz="4000" dirty="0">
                <a:solidFill>
                  <a:prstClr val="white"/>
                </a:solidFill>
                <a:latin typeface="Arial" panose="020B0604020202020204" pitchFamily="34" charset="0"/>
                <a:cs typeface="Arial" panose="020B0604020202020204" pitchFamily="34" charset="0"/>
              </a:rPr>
              <a:t>#2millionby2030</a:t>
            </a:r>
          </a:p>
        </p:txBody>
      </p:sp>
    </p:spTree>
    <p:extLst>
      <p:ext uri="{BB962C8B-B14F-4D97-AF65-F5344CB8AC3E}">
        <p14:creationId xmlns:p14="http://schemas.microsoft.com/office/powerpoint/2010/main" val="472816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293507" y="2438388"/>
            <a:ext cx="11547973" cy="1219200"/>
          </a:xfrm>
        </p:spPr>
        <p:txBody>
          <a:bodyPr/>
          <a:lstStyle/>
          <a:p>
            <a:r>
              <a:rPr lang="en-US" sz="7333" dirty="0"/>
              <a:t>THE PROBLEM in </a:t>
            </a:r>
            <a:r>
              <a:rPr lang="en-US" sz="7333" dirty="0" err="1"/>
              <a:t>nc</a:t>
            </a:r>
            <a:endParaRPr lang="en-US" sz="7333" dirty="0"/>
          </a:p>
        </p:txBody>
      </p:sp>
    </p:spTree>
    <p:extLst>
      <p:ext uri="{BB962C8B-B14F-4D97-AF65-F5344CB8AC3E}">
        <p14:creationId xmlns:p14="http://schemas.microsoft.com/office/powerpoint/2010/main" val="2263849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293507" y="2438388"/>
            <a:ext cx="11547973" cy="1219200"/>
          </a:xfrm>
        </p:spPr>
        <p:txBody>
          <a:bodyPr/>
          <a:lstStyle/>
          <a:p>
            <a:r>
              <a:rPr lang="en-US" sz="7333" dirty="0"/>
              <a:t>Thank you</a:t>
            </a:r>
          </a:p>
          <a:p>
            <a:endParaRPr lang="en-US" sz="2400" dirty="0"/>
          </a:p>
        </p:txBody>
      </p:sp>
    </p:spTree>
    <p:extLst>
      <p:ext uri="{BB962C8B-B14F-4D97-AF65-F5344CB8AC3E}">
        <p14:creationId xmlns:p14="http://schemas.microsoft.com/office/powerpoint/2010/main" val="831050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292EB-7737-6A42-8741-4EC1142D6FA9}"/>
              </a:ext>
            </a:extLst>
          </p:cNvPr>
          <p:cNvSpPr>
            <a:spLocks noGrp="1"/>
          </p:cNvSpPr>
          <p:nvPr>
            <p:ph type="title"/>
          </p:nvPr>
        </p:nvSpPr>
        <p:spPr>
          <a:xfrm>
            <a:off x="601094" y="271071"/>
            <a:ext cx="11213331" cy="582369"/>
          </a:xfrm>
        </p:spPr>
        <p:txBody>
          <a:bodyPr>
            <a:normAutofit/>
          </a:bodyPr>
          <a:lstStyle/>
          <a:p>
            <a:r>
              <a:rPr lang="en-US" dirty="0"/>
              <a:t>The Problem: 2026 Employment projections</a:t>
            </a:r>
          </a:p>
        </p:txBody>
      </p:sp>
      <p:sp>
        <p:nvSpPr>
          <p:cNvPr id="3" name="TextBox 2">
            <a:extLst>
              <a:ext uri="{FF2B5EF4-FFF2-40B4-BE49-F238E27FC236}">
                <a16:creationId xmlns:a16="http://schemas.microsoft.com/office/drawing/2014/main" id="{589F409A-9F90-4AAC-A052-6F76BBB0A37C}"/>
              </a:ext>
            </a:extLst>
          </p:cNvPr>
          <p:cNvSpPr txBox="1"/>
          <p:nvPr/>
        </p:nvSpPr>
        <p:spPr>
          <a:xfrm>
            <a:off x="518160" y="1391920"/>
            <a:ext cx="10728960"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rgbClr val="1E3E7D"/>
                </a:solidFill>
                <a:latin typeface="Arial" panose="020B0604020202020204" pitchFamily="34" charset="0"/>
                <a:cs typeface="Arial" panose="020B0604020202020204" pitchFamily="34" charset="0"/>
              </a:rPr>
              <a:t>North Carolina is projected to add more than 389,000 new jobs between 2017 and 2026. </a:t>
            </a:r>
          </a:p>
          <a:p>
            <a:pPr marL="457200" indent="-457200">
              <a:buFont typeface="Arial" panose="020B0604020202020204" pitchFamily="34" charset="0"/>
              <a:buChar char="•"/>
            </a:pPr>
            <a:r>
              <a:rPr lang="en-US" sz="3200" dirty="0">
                <a:solidFill>
                  <a:srgbClr val="1E3E7D"/>
                </a:solidFill>
                <a:latin typeface="Arial" panose="020B0604020202020204" pitchFamily="34" charset="0"/>
                <a:cs typeface="Arial" panose="020B0604020202020204" pitchFamily="34" charset="0"/>
              </a:rPr>
              <a:t>Job openings due to separations of existing employees will provide significantly more opportunities for job seekers than openings from new growth. </a:t>
            </a:r>
          </a:p>
          <a:p>
            <a:pPr marL="457200" indent="-457200">
              <a:buFont typeface="Arial" panose="020B0604020202020204" pitchFamily="34" charset="0"/>
              <a:buChar char="•"/>
            </a:pPr>
            <a:r>
              <a:rPr lang="en-US" sz="3200" dirty="0">
                <a:solidFill>
                  <a:srgbClr val="1E3E7D"/>
                </a:solidFill>
                <a:latin typeface="Arial" panose="020B0604020202020204" pitchFamily="34" charset="0"/>
                <a:cs typeface="Arial" panose="020B0604020202020204" pitchFamily="34" charset="0"/>
              </a:rPr>
              <a:t>For each new job created each year, there will be more than 12 vacancies available due to occupational transfers and exits. </a:t>
            </a:r>
          </a:p>
        </p:txBody>
      </p:sp>
    </p:spTree>
    <p:extLst>
      <p:ext uri="{BB962C8B-B14F-4D97-AF65-F5344CB8AC3E}">
        <p14:creationId xmlns:p14="http://schemas.microsoft.com/office/powerpoint/2010/main" val="1555164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292EB-7737-6A42-8741-4EC1142D6FA9}"/>
              </a:ext>
            </a:extLst>
          </p:cNvPr>
          <p:cNvSpPr>
            <a:spLocks noGrp="1"/>
          </p:cNvSpPr>
          <p:nvPr>
            <p:ph type="title"/>
          </p:nvPr>
        </p:nvSpPr>
        <p:spPr>
          <a:xfrm>
            <a:off x="651894" y="250798"/>
            <a:ext cx="10888211" cy="916992"/>
          </a:xfrm>
        </p:spPr>
        <p:txBody>
          <a:bodyPr>
            <a:normAutofit fontScale="90000"/>
          </a:bodyPr>
          <a:lstStyle/>
          <a:p>
            <a:r>
              <a:rPr lang="en-US" dirty="0"/>
              <a:t>The Problem: fastest growing jobs require more education </a:t>
            </a:r>
          </a:p>
        </p:txBody>
      </p:sp>
      <p:sp>
        <p:nvSpPr>
          <p:cNvPr id="3" name="Rectangle 2">
            <a:extLst>
              <a:ext uri="{FF2B5EF4-FFF2-40B4-BE49-F238E27FC236}">
                <a16:creationId xmlns:a16="http://schemas.microsoft.com/office/drawing/2014/main" id="{E3CC5B21-8D84-4373-8363-F73FB55F1771}"/>
              </a:ext>
            </a:extLst>
          </p:cNvPr>
          <p:cNvSpPr/>
          <p:nvPr/>
        </p:nvSpPr>
        <p:spPr>
          <a:xfrm>
            <a:off x="6370320" y="1281935"/>
            <a:ext cx="5506720" cy="4579715"/>
          </a:xfrm>
          <a:prstGeom prst="rect">
            <a:avLst/>
          </a:prstGeom>
        </p:spPr>
        <p:txBody>
          <a:bodyPr wrap="square">
            <a:spAutoFit/>
          </a:bodyPr>
          <a:lstStyle/>
          <a:p>
            <a:pPr>
              <a:lnSpc>
                <a:spcPct val="90000"/>
              </a:lnSpc>
              <a:spcAft>
                <a:spcPts val="600"/>
              </a:spcAft>
            </a:pPr>
            <a:r>
              <a:rPr lang="en-US" sz="3600" dirty="0">
                <a:solidFill>
                  <a:srgbClr val="1E3E7D"/>
                </a:solidFill>
                <a:latin typeface="Arial" panose="020B0604020202020204" pitchFamily="34" charset="0"/>
                <a:cs typeface="Arial" panose="020B0604020202020204" pitchFamily="34" charset="0"/>
              </a:rPr>
              <a:t>The fastest-growing jobs require a postsecondary degree or nondegree credential. The growth of jobs requiring a nondegree credential or postsecondary degree is projected to outpace total job growth.</a:t>
            </a:r>
          </a:p>
        </p:txBody>
      </p:sp>
      <p:pic>
        <p:nvPicPr>
          <p:cNvPr id="7" name="Content Placeholder 3">
            <a:extLst>
              <a:ext uri="{FF2B5EF4-FFF2-40B4-BE49-F238E27FC236}">
                <a16:creationId xmlns:a16="http://schemas.microsoft.com/office/drawing/2014/main" id="{BB12D484-4EAE-44EF-AF00-99BD341BC71E}"/>
              </a:ext>
            </a:extLst>
          </p:cNvPr>
          <p:cNvPicPr>
            <a:picLocks noGrp="1" noChangeAspect="1"/>
          </p:cNvPicPr>
          <p:nvPr>
            <p:ph idx="1"/>
          </p:nvPr>
        </p:nvPicPr>
        <p:blipFill>
          <a:blip r:embed="rId3"/>
          <a:stretch>
            <a:fillRect/>
          </a:stretch>
        </p:blipFill>
        <p:spPr>
          <a:xfrm>
            <a:off x="226829" y="1442698"/>
            <a:ext cx="6250769" cy="4583897"/>
          </a:xfrm>
          <a:prstGeom prst="rect">
            <a:avLst/>
          </a:prstGeom>
        </p:spPr>
      </p:pic>
      <p:sp>
        <p:nvSpPr>
          <p:cNvPr id="9" name="Oval 8">
            <a:extLst>
              <a:ext uri="{FF2B5EF4-FFF2-40B4-BE49-F238E27FC236}">
                <a16:creationId xmlns:a16="http://schemas.microsoft.com/office/drawing/2014/main" id="{7AF37963-B320-4312-8C77-07A6632E25E2}"/>
              </a:ext>
            </a:extLst>
          </p:cNvPr>
          <p:cNvSpPr/>
          <p:nvPr/>
        </p:nvSpPr>
        <p:spPr>
          <a:xfrm>
            <a:off x="2520008" y="2265852"/>
            <a:ext cx="973393" cy="3595798"/>
          </a:xfrm>
          <a:prstGeom prst="ellipse">
            <a:avLst/>
          </a:prstGeom>
          <a:noFill/>
          <a:ln w="38100">
            <a:solidFill>
              <a:srgbClr val="ADCD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635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293507" y="2438388"/>
            <a:ext cx="11547973" cy="1219200"/>
          </a:xfrm>
        </p:spPr>
        <p:txBody>
          <a:bodyPr/>
          <a:lstStyle/>
          <a:p>
            <a:r>
              <a:rPr lang="en-US" sz="7333" dirty="0"/>
              <a:t>THE solution for </a:t>
            </a:r>
            <a:r>
              <a:rPr lang="en-US" sz="7333" dirty="0" err="1"/>
              <a:t>nc</a:t>
            </a:r>
            <a:r>
              <a:rPr lang="en-US" sz="7333" dirty="0"/>
              <a:t> </a:t>
            </a:r>
          </a:p>
        </p:txBody>
      </p:sp>
    </p:spTree>
    <p:extLst>
      <p:ext uri="{BB962C8B-B14F-4D97-AF65-F5344CB8AC3E}">
        <p14:creationId xmlns:p14="http://schemas.microsoft.com/office/powerpoint/2010/main" val="1102928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B64B1C-A3F4-9D46-AD49-08980DBF8592}"/>
              </a:ext>
            </a:extLst>
          </p:cNvPr>
          <p:cNvPicPr>
            <a:picLocks noChangeAspect="1"/>
          </p:cNvPicPr>
          <p:nvPr/>
        </p:nvPicPr>
        <p:blipFill rotWithShape="1">
          <a:blip r:embed="rId3"/>
          <a:srcRect l="54071" t="54764" b="26549"/>
          <a:stretch/>
        </p:blipFill>
        <p:spPr>
          <a:xfrm>
            <a:off x="10841567" y="6223000"/>
            <a:ext cx="1117600" cy="186267"/>
          </a:xfrm>
          <a:prstGeom prst="rect">
            <a:avLst/>
          </a:prstGeom>
        </p:spPr>
      </p:pic>
      <p:pic>
        <p:nvPicPr>
          <p:cNvPr id="3" name="Picture 2">
            <a:extLst>
              <a:ext uri="{FF2B5EF4-FFF2-40B4-BE49-F238E27FC236}">
                <a16:creationId xmlns:a16="http://schemas.microsoft.com/office/drawing/2014/main" id="{F5C4B23B-114F-A14F-900F-37E8A08C906C}"/>
              </a:ext>
            </a:extLst>
          </p:cNvPr>
          <p:cNvPicPr>
            <a:picLocks noChangeAspect="1"/>
          </p:cNvPicPr>
          <p:nvPr/>
        </p:nvPicPr>
        <p:blipFill rotWithShape="1">
          <a:blip r:embed="rId4"/>
          <a:srcRect t="33251" r="9043"/>
          <a:stretch/>
        </p:blipFill>
        <p:spPr>
          <a:xfrm>
            <a:off x="828871" y="496710"/>
            <a:ext cx="10505172" cy="5128785"/>
          </a:xfrm>
          <a:prstGeom prst="rect">
            <a:avLst/>
          </a:prstGeom>
          <a:ln w="4445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91103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07B25-7395-9C42-AF91-4A5A562C3C2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8D1CAFC-2EF1-B744-8909-D2438365922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5555429-2163-CC4E-97C9-31DD0F09364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42923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41AC04-17EE-41DD-8993-6EA1C9080E44}"/>
              </a:ext>
            </a:extLst>
          </p:cNvPr>
          <p:cNvPicPr>
            <a:picLocks noChangeAspect="1"/>
          </p:cNvPicPr>
          <p:nvPr/>
        </p:nvPicPr>
        <p:blipFill rotWithShape="1">
          <a:blip r:embed="rId2"/>
          <a:srcRect r="5802"/>
          <a:stretch/>
        </p:blipFill>
        <p:spPr>
          <a:xfrm>
            <a:off x="0" y="2459401"/>
            <a:ext cx="7554725" cy="3178628"/>
          </a:xfrm>
          <a:prstGeom prst="rect">
            <a:avLst/>
          </a:prstGeom>
        </p:spPr>
      </p:pic>
      <p:sp>
        <p:nvSpPr>
          <p:cNvPr id="6" name="Rectangle 5">
            <a:extLst>
              <a:ext uri="{FF2B5EF4-FFF2-40B4-BE49-F238E27FC236}">
                <a16:creationId xmlns:a16="http://schemas.microsoft.com/office/drawing/2014/main" id="{858F929F-8DF4-4086-B19C-81EAADE85C2E}"/>
              </a:ext>
            </a:extLst>
          </p:cNvPr>
          <p:cNvSpPr/>
          <p:nvPr/>
        </p:nvSpPr>
        <p:spPr>
          <a:xfrm>
            <a:off x="166338" y="91440"/>
            <a:ext cx="11822462" cy="1434124"/>
          </a:xfrm>
          <a:prstGeom prst="rect">
            <a:avLst/>
          </a:prstGeom>
          <a:solidFill>
            <a:srgbClr val="0052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MyFutureNC Goal</a:t>
            </a:r>
          </a:p>
          <a:p>
            <a:pPr algn="ctr"/>
            <a:r>
              <a:rPr lang="en-US" sz="2400" dirty="0">
                <a:solidFill>
                  <a:schemeClr val="bg1"/>
                </a:solidFill>
                <a:latin typeface="Arial" panose="020B0604020202020204" pitchFamily="34" charset="0"/>
                <a:cs typeface="Arial" panose="020B0604020202020204" pitchFamily="34" charset="0"/>
              </a:rPr>
              <a:t>2M North Carolinians with high quality credential or post-secondary degree</a:t>
            </a:r>
          </a:p>
        </p:txBody>
      </p:sp>
      <p:sp>
        <p:nvSpPr>
          <p:cNvPr id="8" name="Rectangle 7">
            <a:extLst>
              <a:ext uri="{FF2B5EF4-FFF2-40B4-BE49-F238E27FC236}">
                <a16:creationId xmlns:a16="http://schemas.microsoft.com/office/drawing/2014/main" id="{65775117-DF76-4068-9F12-97468B5DF125}"/>
              </a:ext>
            </a:extLst>
          </p:cNvPr>
          <p:cNvSpPr/>
          <p:nvPr/>
        </p:nvSpPr>
        <p:spPr>
          <a:xfrm>
            <a:off x="7976382" y="3064311"/>
            <a:ext cx="3894536" cy="3429491"/>
          </a:xfrm>
          <a:prstGeom prst="rect">
            <a:avLst/>
          </a:prstGeom>
          <a:solidFill>
            <a:srgbClr val="ADCD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5293"/>
                </a:solidFill>
                <a:latin typeface="Arial" panose="020B0604020202020204" pitchFamily="34" charset="0"/>
                <a:cs typeface="Arial" panose="020B0604020202020204" pitchFamily="34" charset="0"/>
              </a:rPr>
              <a:t>NC Workforce Credentials</a:t>
            </a:r>
          </a:p>
          <a:p>
            <a:pPr algn="ctr"/>
            <a:endParaRPr lang="en-US" sz="2400" b="1" dirty="0">
              <a:solidFill>
                <a:srgbClr val="005293"/>
              </a:solidFill>
              <a:latin typeface="Arial" panose="020B0604020202020204" pitchFamily="34" charset="0"/>
              <a:cs typeface="Arial" panose="020B0604020202020204" pitchFamily="34" charset="0"/>
            </a:endParaRPr>
          </a:p>
          <a:p>
            <a:pPr algn="ctr"/>
            <a:r>
              <a:rPr lang="en-US" sz="2400" b="1" dirty="0">
                <a:solidFill>
                  <a:srgbClr val="005293"/>
                </a:solidFill>
                <a:latin typeface="Arial" panose="020B0604020202020204" pitchFamily="34" charset="0"/>
                <a:cs typeface="Arial" panose="020B0604020202020204" pitchFamily="34" charset="0"/>
              </a:rPr>
              <a:t>High-quality, </a:t>
            </a:r>
            <a:r>
              <a:rPr lang="en-US" sz="2400" b="1" u="sng" dirty="0">
                <a:solidFill>
                  <a:srgbClr val="005293"/>
                </a:solidFill>
                <a:latin typeface="Arial" panose="020B0604020202020204" pitchFamily="34" charset="0"/>
                <a:cs typeface="Arial" panose="020B0604020202020204" pitchFamily="34" charset="0"/>
              </a:rPr>
              <a:t>non-degree </a:t>
            </a:r>
            <a:r>
              <a:rPr lang="en-US" sz="2400" b="1" dirty="0">
                <a:solidFill>
                  <a:srgbClr val="005293"/>
                </a:solidFill>
                <a:latin typeface="Arial" panose="020B0604020202020204" pitchFamily="34" charset="0"/>
                <a:cs typeface="Arial" panose="020B0604020202020204" pitchFamily="34" charset="0"/>
              </a:rPr>
              <a:t>credentials valued by NC employers that support North Carolinians in obtaining  in-demand living wage jobs</a:t>
            </a:r>
          </a:p>
        </p:txBody>
      </p:sp>
      <p:cxnSp>
        <p:nvCxnSpPr>
          <p:cNvPr id="23" name="Straight Arrow Connector 22">
            <a:extLst>
              <a:ext uri="{FF2B5EF4-FFF2-40B4-BE49-F238E27FC236}">
                <a16:creationId xmlns:a16="http://schemas.microsoft.com/office/drawing/2014/main" id="{F533414F-98C2-484B-B0CC-C087F4E828FB}"/>
              </a:ext>
            </a:extLst>
          </p:cNvPr>
          <p:cNvCxnSpPr>
            <a:cxnSpLocks/>
            <a:stCxn id="8" idx="1"/>
          </p:cNvCxnSpPr>
          <p:nvPr/>
        </p:nvCxnSpPr>
        <p:spPr>
          <a:xfrm flipH="1" flipV="1">
            <a:off x="7047914" y="3848553"/>
            <a:ext cx="928468" cy="930504"/>
          </a:xfrm>
          <a:prstGeom prst="straightConnector1">
            <a:avLst/>
          </a:prstGeom>
          <a:ln w="50800">
            <a:solidFill>
              <a:srgbClr val="005293"/>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688703A-A688-4A63-AD19-7AEB4C94BDC4}"/>
              </a:ext>
            </a:extLst>
          </p:cNvPr>
          <p:cNvSpPr/>
          <p:nvPr/>
        </p:nvSpPr>
        <p:spPr>
          <a:xfrm>
            <a:off x="7976382" y="2459401"/>
            <a:ext cx="3894536" cy="6049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Determining what counts</a:t>
            </a:r>
          </a:p>
        </p:txBody>
      </p:sp>
    </p:spTree>
    <p:extLst>
      <p:ext uri="{BB962C8B-B14F-4D97-AF65-F5344CB8AC3E}">
        <p14:creationId xmlns:p14="http://schemas.microsoft.com/office/powerpoint/2010/main" val="3882774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FNC_2MR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FNC 1723_PPT Template_sans tagline_Final" id="{6D15E604-2D24-D145-AC1B-02D61D9B6B57}" vid="{52EC478C-0243-AF4A-A512-E7ABFF183D1D}"/>
    </a:ext>
  </a:extLst>
</a:theme>
</file>

<file path=ppt/theme/theme3.xml><?xml version="1.0" encoding="utf-8"?>
<a:theme xmlns:a="http://schemas.openxmlformats.org/drawingml/2006/main" name="MFNC_2MR_PPT_Templat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FNC 1723_PPT Template_Final.r1 (Read-Only)" id="{27A26117-D3A8-9F41-BAF2-1ED371D5A5A4}" vid="{18FAAB00-50B9-AD4C-A72B-9AD239F6115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1523</TotalTime>
  <Words>2450</Words>
  <Application>Microsoft Office PowerPoint</Application>
  <PresentationFormat>Widescreen</PresentationFormat>
  <Paragraphs>419</Paragraphs>
  <Slides>30</Slides>
  <Notes>14</Notes>
  <HiddenSlides>3</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Arial</vt:lpstr>
      <vt:lpstr>Calibri</vt:lpstr>
      <vt:lpstr>Calibri Light</vt:lpstr>
      <vt:lpstr>Cambria</vt:lpstr>
      <vt:lpstr>Wingdings</vt:lpstr>
      <vt:lpstr>Office Theme</vt:lpstr>
      <vt:lpstr>1_MFNC_2MR_PPT_Template</vt:lpstr>
      <vt:lpstr>MFNC_2MR_PPT_Template</vt:lpstr>
      <vt:lpstr>PowerPoint Presentation</vt:lpstr>
      <vt:lpstr>PowerPoint Presentation</vt:lpstr>
      <vt:lpstr>PowerPoint Presentation</vt:lpstr>
      <vt:lpstr>The Problem: 2026 Employment projections</vt:lpstr>
      <vt:lpstr>The Problem: fastest growing jobs require more education </vt:lpstr>
      <vt:lpstr>PowerPoint Presentation</vt:lpstr>
      <vt:lpstr>PowerPoint Presentation</vt:lpstr>
      <vt:lpstr>PowerPoint Presentation</vt:lpstr>
      <vt:lpstr>PowerPoint Presentation</vt:lpstr>
      <vt:lpstr>PowerPoint Presentation</vt:lpstr>
      <vt:lpstr>PowerPoint Presentation</vt:lpstr>
      <vt:lpstr>NC COV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Workforce Continuing Education</vt:lpstr>
      <vt:lpstr>Create Pathways and Accelerate Attainment: Credit for Prior Learning</vt:lpstr>
      <vt:lpstr>WCE Workforce Credential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 Credentials of Value  (NC COV) Partner Kick-off Meeting  February 5, 2020</dc:title>
  <dc:creator>Jeni Corn</dc:creator>
  <cp:lastModifiedBy>Margaret Roberton</cp:lastModifiedBy>
  <cp:revision>108</cp:revision>
  <cp:lastPrinted>2020-03-23T09:40:38Z</cp:lastPrinted>
  <dcterms:created xsi:type="dcterms:W3CDTF">2020-02-03T22:03:39Z</dcterms:created>
  <dcterms:modified xsi:type="dcterms:W3CDTF">2020-03-23T11:03:07Z</dcterms:modified>
</cp:coreProperties>
</file>