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0" r:id="rId2"/>
    <p:sldMasterId id="2147483676" r:id="rId3"/>
  </p:sldMasterIdLst>
  <p:notesMasterIdLst>
    <p:notesMasterId r:id="rId34"/>
  </p:notesMasterIdLst>
  <p:sldIdLst>
    <p:sldId id="429" r:id="rId4"/>
    <p:sldId id="436" r:id="rId5"/>
    <p:sldId id="341" r:id="rId6"/>
    <p:sldId id="432" r:id="rId7"/>
    <p:sldId id="433" r:id="rId8"/>
    <p:sldId id="344" r:id="rId9"/>
    <p:sldId id="423" r:id="rId10"/>
    <p:sldId id="327" r:id="rId11"/>
    <p:sldId id="408" r:id="rId12"/>
    <p:sldId id="437" r:id="rId13"/>
    <p:sldId id="372" r:id="rId14"/>
    <p:sldId id="428" r:id="rId15"/>
    <p:sldId id="260" r:id="rId16"/>
    <p:sldId id="431" r:id="rId17"/>
    <p:sldId id="391" r:id="rId18"/>
    <p:sldId id="401" r:id="rId19"/>
    <p:sldId id="263" r:id="rId20"/>
    <p:sldId id="438" r:id="rId21"/>
    <p:sldId id="439" r:id="rId22"/>
    <p:sldId id="440" r:id="rId23"/>
    <p:sldId id="441" r:id="rId24"/>
    <p:sldId id="442" r:id="rId25"/>
    <p:sldId id="443" r:id="rId26"/>
    <p:sldId id="403" r:id="rId27"/>
    <p:sldId id="396" r:id="rId28"/>
    <p:sldId id="262" r:id="rId29"/>
    <p:sldId id="444" r:id="rId30"/>
    <p:sldId id="445" r:id="rId31"/>
    <p:sldId id="411" r:id="rId32"/>
    <p:sldId id="430" r:id="rId33"/>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4"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E3E7D"/>
    <a:srgbClr val="ADCD39"/>
    <a:srgbClr val="005293"/>
    <a:srgbClr val="E9F2CA"/>
    <a:srgbClr val="C9E7FF"/>
    <a:srgbClr val="CFE28A"/>
    <a:srgbClr val="3F3F3F"/>
    <a:srgbClr val="2761B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652" autoAdjust="0"/>
    <p:restoredTop sz="94660"/>
  </p:normalViewPr>
  <p:slideViewPr>
    <p:cSldViewPr snapToGrid="0">
      <p:cViewPr varScale="1">
        <p:scale>
          <a:sx n="98" d="100"/>
          <a:sy n="98" d="100"/>
        </p:scale>
        <p:origin x="84" y="360"/>
      </p:cViewPr>
      <p:guideLst>
        <p:guide orient="horz" pos="2184"/>
        <p:guide pos="3840"/>
      </p:guideLst>
    </p:cSldViewPr>
  </p:slideViewPr>
  <p:notesTextViewPr>
    <p:cViewPr>
      <p:scale>
        <a:sx n="1" d="1"/>
        <a:sy n="1" d="1"/>
      </p:scale>
      <p:origin x="0" y="0"/>
    </p:cViewPr>
  </p:notesTextViewPr>
  <p:sorterViewPr>
    <p:cViewPr>
      <p:scale>
        <a:sx n="110" d="100"/>
        <a:sy n="110" d="100"/>
      </p:scale>
      <p:origin x="0" y="-1217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21" Type="http://schemas.openxmlformats.org/officeDocument/2006/relationships/slide" Target="slides/slide18.xml"/><Relationship Id="rId34"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presProps" Target="presProps.xml"/><Relationship Id="rId8" Type="http://schemas.openxmlformats.org/officeDocument/2006/relationships/slide" Target="slides/slide5.xml"/><Relationship Id="rId3" Type="http://schemas.openxmlformats.org/officeDocument/2006/relationships/slideMaster" Target="slideMasters/slideMaster3.xml"/></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FD26329-D949-47F9-A873-8A5772CD75B5}" type="doc">
      <dgm:prSet loTypeId="urn:microsoft.com/office/officeart/2005/8/layout/lProcess2" loCatId="list" qsTypeId="urn:microsoft.com/office/officeart/2005/8/quickstyle/simple1" qsCatId="simple" csTypeId="urn:microsoft.com/office/officeart/2005/8/colors/accent3_2" csCatId="accent3" phldr="1"/>
      <dgm:spPr/>
      <dgm:t>
        <a:bodyPr/>
        <a:lstStyle/>
        <a:p>
          <a:endParaRPr lang="en-US"/>
        </a:p>
      </dgm:t>
    </dgm:pt>
    <dgm:pt modelId="{7A5DAD68-8F6A-46C0-B5DA-F676C599ECA7}">
      <dgm:prSet phldrT="[Text]"/>
      <dgm:spPr/>
      <dgm:t>
        <a:bodyPr/>
        <a:lstStyle/>
        <a:p>
          <a:r>
            <a:rPr lang="en-US" b="1" dirty="0">
              <a:solidFill>
                <a:srgbClr val="1E3E7D"/>
              </a:solidFill>
              <a:latin typeface="Arial" panose="020B0604020202020204" pitchFamily="34" charset="0"/>
              <a:cs typeface="Arial" panose="020B0604020202020204" pitchFamily="34" charset="0"/>
            </a:rPr>
            <a:t>Foundational Credentials</a:t>
          </a:r>
        </a:p>
      </dgm:t>
    </dgm:pt>
    <dgm:pt modelId="{481F228C-F7E8-4E50-A961-857262FF1C0F}" type="parTrans" cxnId="{7A3044E4-016B-49D3-A5E2-5C6E311C658D}">
      <dgm:prSet/>
      <dgm:spPr/>
      <dgm:t>
        <a:bodyPr/>
        <a:lstStyle/>
        <a:p>
          <a:endParaRPr lang="en-US"/>
        </a:p>
      </dgm:t>
    </dgm:pt>
    <dgm:pt modelId="{7D947AB2-C1FB-420C-BAD5-D2AC3EDE9C52}" type="sibTrans" cxnId="{7A3044E4-016B-49D3-A5E2-5C6E311C658D}">
      <dgm:prSet/>
      <dgm:spPr/>
      <dgm:t>
        <a:bodyPr/>
        <a:lstStyle/>
        <a:p>
          <a:endParaRPr lang="en-US"/>
        </a:p>
      </dgm:t>
    </dgm:pt>
    <dgm:pt modelId="{26B0EFE6-FE2B-40B5-8027-A00D8F1F65DF}">
      <dgm:prSet phldrT="[Text]" custT="1"/>
      <dgm:spPr/>
      <dgm:t>
        <a:bodyPr/>
        <a:lstStyle/>
        <a:p>
          <a:r>
            <a:rPr lang="en-US" sz="1400" b="1" dirty="0">
              <a:latin typeface="Arial" panose="020B0604020202020204" pitchFamily="34" charset="0"/>
              <a:cs typeface="Arial" panose="020B0604020202020204" pitchFamily="34" charset="0"/>
            </a:rPr>
            <a:t>Credentials Demonstrating Standard or Baseline Skillsets</a:t>
          </a:r>
        </a:p>
      </dgm:t>
    </dgm:pt>
    <dgm:pt modelId="{1C2FCFB0-7ADF-43BC-A652-6CB6FA657B95}" type="parTrans" cxnId="{6C29726A-DFAB-44F8-B903-DCBD2C2F6323}">
      <dgm:prSet/>
      <dgm:spPr/>
      <dgm:t>
        <a:bodyPr/>
        <a:lstStyle/>
        <a:p>
          <a:endParaRPr lang="en-US"/>
        </a:p>
      </dgm:t>
    </dgm:pt>
    <dgm:pt modelId="{C3F76DAA-6F13-4F84-B022-1AA44A65B068}" type="sibTrans" cxnId="{6C29726A-DFAB-44F8-B903-DCBD2C2F6323}">
      <dgm:prSet/>
      <dgm:spPr/>
      <dgm:t>
        <a:bodyPr/>
        <a:lstStyle/>
        <a:p>
          <a:endParaRPr lang="en-US"/>
        </a:p>
      </dgm:t>
    </dgm:pt>
    <dgm:pt modelId="{D9ABD4A5-75D6-4549-868E-DBE02FD0E5C8}">
      <dgm:prSet phldrT="[Text]"/>
      <dgm:spPr/>
      <dgm:t>
        <a:bodyPr/>
        <a:lstStyle/>
        <a:p>
          <a:r>
            <a:rPr lang="en-US" b="1" i="0" dirty="0">
              <a:solidFill>
                <a:srgbClr val="1E3E7D"/>
              </a:solidFill>
              <a:latin typeface="Arial" panose="020B0604020202020204" pitchFamily="34" charset="0"/>
              <a:cs typeface="Arial" panose="020B0604020202020204" pitchFamily="34" charset="0"/>
            </a:rPr>
            <a:t>Essential Credentials</a:t>
          </a:r>
        </a:p>
      </dgm:t>
    </dgm:pt>
    <dgm:pt modelId="{A8BDE264-DF6E-4038-8726-65A719E4D8CA}" type="parTrans" cxnId="{927E17D1-E6BB-4DBC-A762-1AA792792919}">
      <dgm:prSet/>
      <dgm:spPr/>
      <dgm:t>
        <a:bodyPr/>
        <a:lstStyle/>
        <a:p>
          <a:endParaRPr lang="en-US"/>
        </a:p>
      </dgm:t>
    </dgm:pt>
    <dgm:pt modelId="{2E7E7E74-FBDF-483E-81B3-85EDFDF762D5}" type="sibTrans" cxnId="{927E17D1-E6BB-4DBC-A762-1AA792792919}">
      <dgm:prSet/>
      <dgm:spPr/>
      <dgm:t>
        <a:bodyPr/>
        <a:lstStyle/>
        <a:p>
          <a:endParaRPr lang="en-US"/>
        </a:p>
      </dgm:t>
    </dgm:pt>
    <dgm:pt modelId="{B59DDDD2-7D99-4FB9-AB10-7BD15947D8E6}">
      <dgm:prSet phldrT="[Text]" custT="1"/>
      <dgm:spPr/>
      <dgm:t>
        <a:bodyPr/>
        <a:lstStyle/>
        <a:p>
          <a:r>
            <a:rPr lang="en-US" sz="1400" dirty="0">
              <a:latin typeface="Arial" panose="020B0604020202020204" pitchFamily="34" charset="0"/>
              <a:ea typeface="+mn-ea"/>
              <a:cs typeface="Arial" panose="020B0604020202020204" pitchFamily="34" charset="0"/>
            </a:rPr>
            <a:t>Examples: Nurse Aide I, Pharmacy Technician, Construction Labor</a:t>
          </a:r>
          <a:endParaRPr lang="en-US" sz="1400" dirty="0">
            <a:latin typeface="Arial" panose="020B0604020202020204" pitchFamily="34" charset="0"/>
            <a:cs typeface="Arial" panose="020B0604020202020204" pitchFamily="34" charset="0"/>
          </a:endParaRPr>
        </a:p>
      </dgm:t>
    </dgm:pt>
    <dgm:pt modelId="{5C6E9C34-2071-4A18-981E-0C1C382E91C7}" type="parTrans" cxnId="{65F7DAFC-2860-4C0D-95D3-FDFDCF71FBBF}">
      <dgm:prSet/>
      <dgm:spPr/>
      <dgm:t>
        <a:bodyPr/>
        <a:lstStyle/>
        <a:p>
          <a:endParaRPr lang="en-US"/>
        </a:p>
      </dgm:t>
    </dgm:pt>
    <dgm:pt modelId="{DC1DFB62-83D7-47D4-9600-1549E01E8688}" type="sibTrans" cxnId="{65F7DAFC-2860-4C0D-95D3-FDFDCF71FBBF}">
      <dgm:prSet/>
      <dgm:spPr/>
      <dgm:t>
        <a:bodyPr/>
        <a:lstStyle/>
        <a:p>
          <a:endParaRPr lang="en-US"/>
        </a:p>
      </dgm:t>
    </dgm:pt>
    <dgm:pt modelId="{6EA79727-3A81-4529-B03E-D6F046042B04}">
      <dgm:prSet phldrT="[Text]"/>
      <dgm:spPr/>
      <dgm:t>
        <a:bodyPr/>
        <a:lstStyle/>
        <a:p>
          <a:r>
            <a:rPr lang="en-US" b="1" dirty="0">
              <a:solidFill>
                <a:srgbClr val="1E3E7D"/>
              </a:solidFill>
              <a:latin typeface="Arial" panose="020B0604020202020204" pitchFamily="34" charset="0"/>
              <a:cs typeface="Arial" panose="020B0604020202020204" pitchFamily="34" charset="0"/>
            </a:rPr>
            <a:t>Career Credentials</a:t>
          </a:r>
        </a:p>
      </dgm:t>
    </dgm:pt>
    <dgm:pt modelId="{34118760-7E2B-46AC-AB5F-8059C0150224}" type="parTrans" cxnId="{647F0354-5DE0-46F0-8871-B21D26505F4A}">
      <dgm:prSet/>
      <dgm:spPr/>
      <dgm:t>
        <a:bodyPr/>
        <a:lstStyle/>
        <a:p>
          <a:endParaRPr lang="en-US"/>
        </a:p>
      </dgm:t>
    </dgm:pt>
    <dgm:pt modelId="{F41F74AD-4B99-4E46-84F7-72B3F49C637E}" type="sibTrans" cxnId="{647F0354-5DE0-46F0-8871-B21D26505F4A}">
      <dgm:prSet/>
      <dgm:spPr/>
      <dgm:t>
        <a:bodyPr/>
        <a:lstStyle/>
        <a:p>
          <a:endParaRPr lang="en-US"/>
        </a:p>
      </dgm:t>
    </dgm:pt>
    <dgm:pt modelId="{C52C09F4-E838-4221-ACCB-A5FCFCB8F434}">
      <dgm:prSet phldrT="[Text]" custT="1"/>
      <dgm:spPr/>
      <dgm:t>
        <a:bodyPr/>
        <a:lstStyle/>
        <a:p>
          <a:r>
            <a:rPr lang="en-US" sz="1400">
              <a:latin typeface="Arial" panose="020B0604020202020204" pitchFamily="34" charset="0"/>
              <a:ea typeface="+mn-ea"/>
              <a:cs typeface="Arial" panose="020B0604020202020204" pitchFamily="34" charset="0"/>
            </a:rPr>
            <a:t>Examples: CDL, Law Enforcement, Lineworker, </a:t>
          </a:r>
          <a:r>
            <a:rPr lang="en-US" sz="1400">
              <a:latin typeface="Arial" panose="020B0604020202020204" pitchFamily="34" charset="0"/>
              <a:cs typeface="Arial" panose="020B0604020202020204" pitchFamily="34" charset="0"/>
            </a:rPr>
            <a:t>HVAC Technicians</a:t>
          </a:r>
          <a:endParaRPr lang="en-US" sz="1400" dirty="0">
            <a:latin typeface="Arial" panose="020B0604020202020204" pitchFamily="34" charset="0"/>
            <a:cs typeface="Arial" panose="020B0604020202020204" pitchFamily="34" charset="0"/>
          </a:endParaRPr>
        </a:p>
      </dgm:t>
    </dgm:pt>
    <dgm:pt modelId="{E0B46A2F-F434-467F-A831-C0FF5E10D3D9}" type="parTrans" cxnId="{BC958F7F-10A3-4D6C-8566-D2671AE61B55}">
      <dgm:prSet/>
      <dgm:spPr/>
      <dgm:t>
        <a:bodyPr/>
        <a:lstStyle/>
        <a:p>
          <a:endParaRPr lang="en-US"/>
        </a:p>
      </dgm:t>
    </dgm:pt>
    <dgm:pt modelId="{82BE62D0-4DDF-4854-ADF7-BEEB972DBB53}" type="sibTrans" cxnId="{BC958F7F-10A3-4D6C-8566-D2671AE61B55}">
      <dgm:prSet/>
      <dgm:spPr/>
      <dgm:t>
        <a:bodyPr/>
        <a:lstStyle/>
        <a:p>
          <a:endParaRPr lang="en-US"/>
        </a:p>
      </dgm:t>
    </dgm:pt>
    <dgm:pt modelId="{DAEF3B2E-D1A1-466B-A640-18330E1A649A}">
      <dgm:prSet phldrT="[Text]" custT="1"/>
      <dgm:spPr/>
      <dgm:t>
        <a:bodyPr/>
        <a:lstStyle/>
        <a:p>
          <a:r>
            <a:rPr lang="en-US" sz="1400" dirty="0">
              <a:latin typeface="Arial" panose="020B0604020202020204" pitchFamily="34" charset="0"/>
              <a:ea typeface="+mn-ea"/>
              <a:cs typeface="Arial" panose="020B0604020202020204" pitchFamily="34" charset="0"/>
            </a:rPr>
            <a:t>Examples: </a:t>
          </a:r>
        </a:p>
        <a:p>
          <a:r>
            <a:rPr lang="en-US" sz="1400" dirty="0">
              <a:latin typeface="Arial" panose="020B0604020202020204" pitchFamily="34" charset="0"/>
              <a:ea typeface="+mn-ea"/>
              <a:cs typeface="Arial" panose="020B0604020202020204" pitchFamily="34" charset="0"/>
            </a:rPr>
            <a:t>First Aid, Soft Skills, Notary, MS Office Applications</a:t>
          </a:r>
          <a:endParaRPr lang="en-US" sz="1400" dirty="0">
            <a:latin typeface="Arial" panose="020B0604020202020204" pitchFamily="34" charset="0"/>
            <a:cs typeface="Arial" panose="020B0604020202020204" pitchFamily="34" charset="0"/>
          </a:endParaRPr>
        </a:p>
      </dgm:t>
    </dgm:pt>
    <dgm:pt modelId="{3D965D76-052C-429B-B6E5-D3B70EC61706}" type="parTrans" cxnId="{7B69A0CD-14D4-4733-920F-D483F76490FA}">
      <dgm:prSet/>
      <dgm:spPr/>
      <dgm:t>
        <a:bodyPr/>
        <a:lstStyle/>
        <a:p>
          <a:endParaRPr lang="en-US"/>
        </a:p>
      </dgm:t>
    </dgm:pt>
    <dgm:pt modelId="{331C6B8A-FA9B-4B8B-B02A-C6E7F3C1366F}" type="sibTrans" cxnId="{7B69A0CD-14D4-4733-920F-D483F76490FA}">
      <dgm:prSet/>
      <dgm:spPr/>
      <dgm:t>
        <a:bodyPr/>
        <a:lstStyle/>
        <a:p>
          <a:endParaRPr lang="en-US"/>
        </a:p>
      </dgm:t>
    </dgm:pt>
    <dgm:pt modelId="{B5FA0418-C590-4D60-BB88-5A0D1F302538}">
      <dgm:prSet phldrT="[Text]" custT="1"/>
      <dgm:spPr/>
      <dgm:t>
        <a:bodyPr/>
        <a:lstStyle/>
        <a:p>
          <a:r>
            <a:rPr lang="en-US" sz="1400" b="1" u="none" dirty="0">
              <a:latin typeface="Arial" panose="020B0604020202020204" pitchFamily="34" charset="0"/>
              <a:cs typeface="Arial" panose="020B0604020202020204" pitchFamily="34" charset="0"/>
            </a:rPr>
            <a:t>Credentials with </a:t>
          </a:r>
          <a:r>
            <a:rPr lang="en-US" sz="1400" b="1" u="sng" dirty="0">
              <a:latin typeface="Arial" panose="020B0604020202020204" pitchFamily="34" charset="0"/>
              <a:cs typeface="Arial" panose="020B0604020202020204" pitchFamily="34" charset="0"/>
            </a:rPr>
            <a:t>Pathways </a:t>
          </a:r>
          <a:r>
            <a:rPr lang="en-US" sz="1400" b="1" dirty="0">
              <a:latin typeface="Arial" panose="020B0604020202020204" pitchFamily="34" charset="0"/>
              <a:cs typeface="Arial" panose="020B0604020202020204" pitchFamily="34" charset="0"/>
            </a:rPr>
            <a:t>Leading to Sustainable Wage Careers</a:t>
          </a:r>
        </a:p>
      </dgm:t>
    </dgm:pt>
    <dgm:pt modelId="{25B0D612-67ED-475A-9457-EAB019FFDB91}" type="parTrans" cxnId="{62CDC14D-BF3C-4405-A7F1-085A96D1B6D6}">
      <dgm:prSet/>
      <dgm:spPr/>
      <dgm:t>
        <a:bodyPr/>
        <a:lstStyle/>
        <a:p>
          <a:endParaRPr lang="en-US"/>
        </a:p>
      </dgm:t>
    </dgm:pt>
    <dgm:pt modelId="{BAC5A550-DD95-4BAF-AEE5-762311C85286}" type="sibTrans" cxnId="{62CDC14D-BF3C-4405-A7F1-085A96D1B6D6}">
      <dgm:prSet/>
      <dgm:spPr/>
      <dgm:t>
        <a:bodyPr/>
        <a:lstStyle/>
        <a:p>
          <a:endParaRPr lang="en-US"/>
        </a:p>
      </dgm:t>
    </dgm:pt>
    <dgm:pt modelId="{1A3CA1A7-6FA5-43B7-9961-A2135437FC28}">
      <dgm:prSet phldrT="[Text]" custT="1"/>
      <dgm:spPr/>
      <dgm:t>
        <a:bodyPr/>
        <a:lstStyle/>
        <a:p>
          <a:r>
            <a:rPr lang="en-US" sz="1400" b="1" dirty="0">
              <a:latin typeface="Arial" panose="020B0604020202020204" pitchFamily="34" charset="0"/>
              <a:cs typeface="Arial" panose="020B0604020202020204" pitchFamily="34" charset="0"/>
            </a:rPr>
            <a:t>Credentials Supporting Sustainable Wage Careers</a:t>
          </a:r>
        </a:p>
      </dgm:t>
    </dgm:pt>
    <dgm:pt modelId="{0263379A-EC43-4FAC-9B7A-26A5F80BCC02}" type="parTrans" cxnId="{9F2C6B7D-00A8-412A-BDCA-6DAA38994430}">
      <dgm:prSet/>
      <dgm:spPr/>
      <dgm:t>
        <a:bodyPr/>
        <a:lstStyle/>
        <a:p>
          <a:endParaRPr lang="en-US"/>
        </a:p>
      </dgm:t>
    </dgm:pt>
    <dgm:pt modelId="{B710CB5E-D3E1-40DB-86E4-709FB0A5BE3A}" type="sibTrans" cxnId="{9F2C6B7D-00A8-412A-BDCA-6DAA38994430}">
      <dgm:prSet/>
      <dgm:spPr/>
      <dgm:t>
        <a:bodyPr/>
        <a:lstStyle/>
        <a:p>
          <a:endParaRPr lang="en-US"/>
        </a:p>
      </dgm:t>
    </dgm:pt>
    <dgm:pt modelId="{9C4C357D-854C-43A8-A6F6-EEEF2531A9CA}">
      <dgm:prSet phldrT="[Text]"/>
      <dgm:spPr/>
      <dgm:t>
        <a:bodyPr/>
        <a:lstStyle/>
        <a:p>
          <a:r>
            <a:rPr lang="en-US" b="1" dirty="0">
              <a:solidFill>
                <a:srgbClr val="1E3E7D"/>
              </a:solidFill>
              <a:latin typeface="Arial" panose="020B0604020202020204" pitchFamily="34" charset="0"/>
              <a:cs typeface="Arial" panose="020B0604020202020204" pitchFamily="34" charset="0"/>
            </a:rPr>
            <a:t>Advanced Credentials</a:t>
          </a:r>
        </a:p>
      </dgm:t>
    </dgm:pt>
    <dgm:pt modelId="{748EAE54-7E91-48A6-9C92-5ACB5E68ECC7}" type="parTrans" cxnId="{E1D5C10A-928C-47F2-A274-D175FF93BBAD}">
      <dgm:prSet/>
      <dgm:spPr/>
      <dgm:t>
        <a:bodyPr/>
        <a:lstStyle/>
        <a:p>
          <a:endParaRPr lang="en-US"/>
        </a:p>
      </dgm:t>
    </dgm:pt>
    <dgm:pt modelId="{74F1DEC5-21B0-4085-B4E0-27F0E123C46F}" type="sibTrans" cxnId="{E1D5C10A-928C-47F2-A274-D175FF93BBAD}">
      <dgm:prSet/>
      <dgm:spPr/>
      <dgm:t>
        <a:bodyPr/>
        <a:lstStyle/>
        <a:p>
          <a:endParaRPr lang="en-US"/>
        </a:p>
      </dgm:t>
    </dgm:pt>
    <dgm:pt modelId="{B89C4773-A21E-4A64-88FC-FA8AB853D526}">
      <dgm:prSet phldrT="[Text]" custT="1"/>
      <dgm:spPr/>
      <dgm:t>
        <a:bodyPr/>
        <a:lstStyle/>
        <a:p>
          <a:r>
            <a:rPr lang="en-US" sz="1400" b="1" dirty="0">
              <a:latin typeface="Arial" panose="020B0604020202020204" pitchFamily="34" charset="0"/>
              <a:cs typeface="Arial" panose="020B0604020202020204" pitchFamily="34" charset="0"/>
            </a:rPr>
            <a:t>Credentials Supporting Career Development</a:t>
          </a:r>
        </a:p>
      </dgm:t>
    </dgm:pt>
    <dgm:pt modelId="{CB16550B-70B5-4318-B3A5-2D40839A6582}" type="parTrans" cxnId="{DB3DC667-F51B-436A-B220-B5D60D231979}">
      <dgm:prSet/>
      <dgm:spPr/>
      <dgm:t>
        <a:bodyPr/>
        <a:lstStyle/>
        <a:p>
          <a:endParaRPr lang="en-US"/>
        </a:p>
      </dgm:t>
    </dgm:pt>
    <dgm:pt modelId="{1B9010C0-5825-4E31-B14D-480771332493}" type="sibTrans" cxnId="{DB3DC667-F51B-436A-B220-B5D60D231979}">
      <dgm:prSet/>
      <dgm:spPr/>
      <dgm:t>
        <a:bodyPr/>
        <a:lstStyle/>
        <a:p>
          <a:endParaRPr lang="en-US"/>
        </a:p>
      </dgm:t>
    </dgm:pt>
    <dgm:pt modelId="{5FAEB10B-7A69-46B0-8AAF-88D727EB2ED6}">
      <dgm:prSet phldrT="[Text]" custT="1"/>
      <dgm:spPr/>
      <dgm:t>
        <a:bodyPr/>
        <a:lstStyle/>
        <a:p>
          <a:r>
            <a:rPr lang="en-US" sz="1400" dirty="0">
              <a:latin typeface="Arial" panose="020B0604020202020204" pitchFamily="34" charset="0"/>
              <a:ea typeface="+mn-ea"/>
              <a:cs typeface="Arial" panose="020B0604020202020204" pitchFamily="34" charset="0"/>
            </a:rPr>
            <a:t>Examples: Marine Welding, Certified Cisco Network Professional, Computed Tomography</a:t>
          </a:r>
          <a:endParaRPr lang="en-US" sz="1400" dirty="0">
            <a:latin typeface="Arial" panose="020B0604020202020204" pitchFamily="34" charset="0"/>
            <a:cs typeface="Arial" panose="020B0604020202020204" pitchFamily="34" charset="0"/>
          </a:endParaRPr>
        </a:p>
      </dgm:t>
    </dgm:pt>
    <dgm:pt modelId="{A153D88A-B95C-4447-B34C-1792A21D0CFC}" type="parTrans" cxnId="{610827E7-202D-4192-98CC-0F5AEB5FB7D6}">
      <dgm:prSet/>
      <dgm:spPr/>
      <dgm:t>
        <a:bodyPr/>
        <a:lstStyle/>
        <a:p>
          <a:endParaRPr lang="en-US"/>
        </a:p>
      </dgm:t>
    </dgm:pt>
    <dgm:pt modelId="{8BAF9774-2565-4545-BADC-D6A9DAF6D657}" type="sibTrans" cxnId="{610827E7-202D-4192-98CC-0F5AEB5FB7D6}">
      <dgm:prSet/>
      <dgm:spPr/>
      <dgm:t>
        <a:bodyPr/>
        <a:lstStyle/>
        <a:p>
          <a:endParaRPr lang="en-US"/>
        </a:p>
      </dgm:t>
    </dgm:pt>
    <dgm:pt modelId="{A617B2E0-51CB-41F2-96C7-643028E81AC5}" type="pres">
      <dgm:prSet presAssocID="{4FD26329-D949-47F9-A873-8A5772CD75B5}" presName="theList" presStyleCnt="0">
        <dgm:presLayoutVars>
          <dgm:dir/>
          <dgm:animLvl val="lvl"/>
          <dgm:resizeHandles val="exact"/>
        </dgm:presLayoutVars>
      </dgm:prSet>
      <dgm:spPr/>
    </dgm:pt>
    <dgm:pt modelId="{3DB29028-601C-4FA7-86C2-7B7FB25E2379}" type="pres">
      <dgm:prSet presAssocID="{7A5DAD68-8F6A-46C0-B5DA-F676C599ECA7}" presName="compNode" presStyleCnt="0"/>
      <dgm:spPr/>
    </dgm:pt>
    <dgm:pt modelId="{CD7F09F2-3BE3-4E6D-BD9C-38492EB94F9C}" type="pres">
      <dgm:prSet presAssocID="{7A5DAD68-8F6A-46C0-B5DA-F676C599ECA7}" presName="aNode" presStyleLbl="bgShp" presStyleIdx="0" presStyleCnt="4"/>
      <dgm:spPr/>
    </dgm:pt>
    <dgm:pt modelId="{1B4C037B-4971-4637-BF28-4A526874445F}" type="pres">
      <dgm:prSet presAssocID="{7A5DAD68-8F6A-46C0-B5DA-F676C599ECA7}" presName="textNode" presStyleLbl="bgShp" presStyleIdx="0" presStyleCnt="4"/>
      <dgm:spPr/>
    </dgm:pt>
    <dgm:pt modelId="{9BF249E9-F57A-4C27-BABC-94762631F8DD}" type="pres">
      <dgm:prSet presAssocID="{7A5DAD68-8F6A-46C0-B5DA-F676C599ECA7}" presName="compChildNode" presStyleCnt="0"/>
      <dgm:spPr/>
    </dgm:pt>
    <dgm:pt modelId="{636B8007-CC86-4875-802D-FBF181C8623E}" type="pres">
      <dgm:prSet presAssocID="{7A5DAD68-8F6A-46C0-B5DA-F676C599ECA7}" presName="theInnerList" presStyleCnt="0"/>
      <dgm:spPr/>
    </dgm:pt>
    <dgm:pt modelId="{AB98AD7F-DBF2-431C-8CAA-35B21D77783B}" type="pres">
      <dgm:prSet presAssocID="{26B0EFE6-FE2B-40B5-8027-A00D8F1F65DF}" presName="childNode" presStyleLbl="node1" presStyleIdx="0" presStyleCnt="8">
        <dgm:presLayoutVars>
          <dgm:bulletEnabled val="1"/>
        </dgm:presLayoutVars>
      </dgm:prSet>
      <dgm:spPr/>
    </dgm:pt>
    <dgm:pt modelId="{58A53D1F-BF5D-4969-A34E-D0AA1B854E97}" type="pres">
      <dgm:prSet presAssocID="{26B0EFE6-FE2B-40B5-8027-A00D8F1F65DF}" presName="aSpace2" presStyleCnt="0"/>
      <dgm:spPr/>
    </dgm:pt>
    <dgm:pt modelId="{2E4FEAC6-C31E-424C-B4E7-630DD8BB30EB}" type="pres">
      <dgm:prSet presAssocID="{DAEF3B2E-D1A1-466B-A640-18330E1A649A}" presName="childNode" presStyleLbl="node1" presStyleIdx="1" presStyleCnt="8">
        <dgm:presLayoutVars>
          <dgm:bulletEnabled val="1"/>
        </dgm:presLayoutVars>
      </dgm:prSet>
      <dgm:spPr/>
    </dgm:pt>
    <dgm:pt modelId="{B3016617-0C38-4DC8-9FB9-C4483AF31809}" type="pres">
      <dgm:prSet presAssocID="{7A5DAD68-8F6A-46C0-B5DA-F676C599ECA7}" presName="aSpace" presStyleCnt="0"/>
      <dgm:spPr/>
    </dgm:pt>
    <dgm:pt modelId="{2408FE32-22D6-4924-A8DC-05DF0BE396D6}" type="pres">
      <dgm:prSet presAssocID="{D9ABD4A5-75D6-4549-868E-DBE02FD0E5C8}" presName="compNode" presStyleCnt="0"/>
      <dgm:spPr/>
    </dgm:pt>
    <dgm:pt modelId="{1A372F99-8EEE-46A6-A57E-8F18A394AC5A}" type="pres">
      <dgm:prSet presAssocID="{D9ABD4A5-75D6-4549-868E-DBE02FD0E5C8}" presName="aNode" presStyleLbl="bgShp" presStyleIdx="1" presStyleCnt="4"/>
      <dgm:spPr/>
    </dgm:pt>
    <dgm:pt modelId="{886645E6-BB02-4340-B8F7-1D25AD7D7344}" type="pres">
      <dgm:prSet presAssocID="{D9ABD4A5-75D6-4549-868E-DBE02FD0E5C8}" presName="textNode" presStyleLbl="bgShp" presStyleIdx="1" presStyleCnt="4"/>
      <dgm:spPr/>
    </dgm:pt>
    <dgm:pt modelId="{C84F252E-682C-46EB-946E-3D03D67823B1}" type="pres">
      <dgm:prSet presAssocID="{D9ABD4A5-75D6-4549-868E-DBE02FD0E5C8}" presName="compChildNode" presStyleCnt="0"/>
      <dgm:spPr/>
    </dgm:pt>
    <dgm:pt modelId="{05D54574-52F8-43BE-89D0-072D6E9E57DB}" type="pres">
      <dgm:prSet presAssocID="{D9ABD4A5-75D6-4549-868E-DBE02FD0E5C8}" presName="theInnerList" presStyleCnt="0"/>
      <dgm:spPr/>
    </dgm:pt>
    <dgm:pt modelId="{CA44289F-00B1-48B8-BA79-186ED438CD3D}" type="pres">
      <dgm:prSet presAssocID="{B5FA0418-C590-4D60-BB88-5A0D1F302538}" presName="childNode" presStyleLbl="node1" presStyleIdx="2" presStyleCnt="8">
        <dgm:presLayoutVars>
          <dgm:bulletEnabled val="1"/>
        </dgm:presLayoutVars>
      </dgm:prSet>
      <dgm:spPr/>
    </dgm:pt>
    <dgm:pt modelId="{35F9501B-9CEC-406B-BD30-8116493C64BF}" type="pres">
      <dgm:prSet presAssocID="{B5FA0418-C590-4D60-BB88-5A0D1F302538}" presName="aSpace2" presStyleCnt="0"/>
      <dgm:spPr/>
    </dgm:pt>
    <dgm:pt modelId="{55911D3A-B842-4407-A069-B7533A195FB7}" type="pres">
      <dgm:prSet presAssocID="{B59DDDD2-7D99-4FB9-AB10-7BD15947D8E6}" presName="childNode" presStyleLbl="node1" presStyleIdx="3" presStyleCnt="8">
        <dgm:presLayoutVars>
          <dgm:bulletEnabled val="1"/>
        </dgm:presLayoutVars>
      </dgm:prSet>
      <dgm:spPr/>
    </dgm:pt>
    <dgm:pt modelId="{D7948BBE-1E08-4790-A661-6A04E4B4CCFE}" type="pres">
      <dgm:prSet presAssocID="{D9ABD4A5-75D6-4549-868E-DBE02FD0E5C8}" presName="aSpace" presStyleCnt="0"/>
      <dgm:spPr/>
    </dgm:pt>
    <dgm:pt modelId="{1ACBE53A-63B2-408E-AFD4-181DAFF460D4}" type="pres">
      <dgm:prSet presAssocID="{6EA79727-3A81-4529-B03E-D6F046042B04}" presName="compNode" presStyleCnt="0"/>
      <dgm:spPr/>
    </dgm:pt>
    <dgm:pt modelId="{FDE65D4B-EC27-4DF9-AB05-33AF82BEB1C7}" type="pres">
      <dgm:prSet presAssocID="{6EA79727-3A81-4529-B03E-D6F046042B04}" presName="aNode" presStyleLbl="bgShp" presStyleIdx="2" presStyleCnt="4"/>
      <dgm:spPr/>
    </dgm:pt>
    <dgm:pt modelId="{9B9C60DC-AB57-45E1-BAC4-5ECBF44627B6}" type="pres">
      <dgm:prSet presAssocID="{6EA79727-3A81-4529-B03E-D6F046042B04}" presName="textNode" presStyleLbl="bgShp" presStyleIdx="2" presStyleCnt="4"/>
      <dgm:spPr/>
    </dgm:pt>
    <dgm:pt modelId="{B03AAC8A-9667-4C06-B687-5B6D3817CCBA}" type="pres">
      <dgm:prSet presAssocID="{6EA79727-3A81-4529-B03E-D6F046042B04}" presName="compChildNode" presStyleCnt="0"/>
      <dgm:spPr/>
    </dgm:pt>
    <dgm:pt modelId="{5E179F22-6875-4EB7-A9D3-D97695A1FDED}" type="pres">
      <dgm:prSet presAssocID="{6EA79727-3A81-4529-B03E-D6F046042B04}" presName="theInnerList" presStyleCnt="0"/>
      <dgm:spPr/>
    </dgm:pt>
    <dgm:pt modelId="{5D744A37-DB7C-4225-BE2F-3655D9A0124F}" type="pres">
      <dgm:prSet presAssocID="{1A3CA1A7-6FA5-43B7-9961-A2135437FC28}" presName="childNode" presStyleLbl="node1" presStyleIdx="4" presStyleCnt="8">
        <dgm:presLayoutVars>
          <dgm:bulletEnabled val="1"/>
        </dgm:presLayoutVars>
      </dgm:prSet>
      <dgm:spPr/>
    </dgm:pt>
    <dgm:pt modelId="{75944A8C-EF4B-4892-A0B6-E26E8F5BD5A7}" type="pres">
      <dgm:prSet presAssocID="{1A3CA1A7-6FA5-43B7-9961-A2135437FC28}" presName="aSpace2" presStyleCnt="0"/>
      <dgm:spPr/>
    </dgm:pt>
    <dgm:pt modelId="{55F145D8-7314-4422-9CB0-A28F1733366E}" type="pres">
      <dgm:prSet presAssocID="{C52C09F4-E838-4221-ACCB-A5FCFCB8F434}" presName="childNode" presStyleLbl="node1" presStyleIdx="5" presStyleCnt="8">
        <dgm:presLayoutVars>
          <dgm:bulletEnabled val="1"/>
        </dgm:presLayoutVars>
      </dgm:prSet>
      <dgm:spPr/>
    </dgm:pt>
    <dgm:pt modelId="{FE8EB1DB-0432-4395-84D8-86F273E481FF}" type="pres">
      <dgm:prSet presAssocID="{6EA79727-3A81-4529-B03E-D6F046042B04}" presName="aSpace" presStyleCnt="0"/>
      <dgm:spPr/>
    </dgm:pt>
    <dgm:pt modelId="{6D58E766-2B12-4E93-8213-070EAB91CC97}" type="pres">
      <dgm:prSet presAssocID="{9C4C357D-854C-43A8-A6F6-EEEF2531A9CA}" presName="compNode" presStyleCnt="0"/>
      <dgm:spPr/>
    </dgm:pt>
    <dgm:pt modelId="{13E257D3-013F-4326-92D1-FE1E225EC33C}" type="pres">
      <dgm:prSet presAssocID="{9C4C357D-854C-43A8-A6F6-EEEF2531A9CA}" presName="aNode" presStyleLbl="bgShp" presStyleIdx="3" presStyleCnt="4"/>
      <dgm:spPr/>
    </dgm:pt>
    <dgm:pt modelId="{A4C34F38-AB5D-45A8-81F7-E08F8FAA8EEF}" type="pres">
      <dgm:prSet presAssocID="{9C4C357D-854C-43A8-A6F6-EEEF2531A9CA}" presName="textNode" presStyleLbl="bgShp" presStyleIdx="3" presStyleCnt="4"/>
      <dgm:spPr/>
    </dgm:pt>
    <dgm:pt modelId="{9AF26632-E6E1-42B0-989D-608CE9A44A2D}" type="pres">
      <dgm:prSet presAssocID="{9C4C357D-854C-43A8-A6F6-EEEF2531A9CA}" presName="compChildNode" presStyleCnt="0"/>
      <dgm:spPr/>
    </dgm:pt>
    <dgm:pt modelId="{34CF606D-4B77-4A59-9A56-BECA4EDA3B4D}" type="pres">
      <dgm:prSet presAssocID="{9C4C357D-854C-43A8-A6F6-EEEF2531A9CA}" presName="theInnerList" presStyleCnt="0"/>
      <dgm:spPr/>
    </dgm:pt>
    <dgm:pt modelId="{C05CD15C-BE8F-4121-8F31-B7CF5B1F0315}" type="pres">
      <dgm:prSet presAssocID="{B89C4773-A21E-4A64-88FC-FA8AB853D526}" presName="childNode" presStyleLbl="node1" presStyleIdx="6" presStyleCnt="8">
        <dgm:presLayoutVars>
          <dgm:bulletEnabled val="1"/>
        </dgm:presLayoutVars>
      </dgm:prSet>
      <dgm:spPr/>
    </dgm:pt>
    <dgm:pt modelId="{CE94165B-26CD-49AD-BBF2-11E34C777D49}" type="pres">
      <dgm:prSet presAssocID="{B89C4773-A21E-4A64-88FC-FA8AB853D526}" presName="aSpace2" presStyleCnt="0"/>
      <dgm:spPr/>
    </dgm:pt>
    <dgm:pt modelId="{10047A48-8ED6-4EB9-B4A1-2D58E9C203E0}" type="pres">
      <dgm:prSet presAssocID="{5FAEB10B-7A69-46B0-8AAF-88D727EB2ED6}" presName="childNode" presStyleLbl="node1" presStyleIdx="7" presStyleCnt="8">
        <dgm:presLayoutVars>
          <dgm:bulletEnabled val="1"/>
        </dgm:presLayoutVars>
      </dgm:prSet>
      <dgm:spPr/>
    </dgm:pt>
  </dgm:ptLst>
  <dgm:cxnLst>
    <dgm:cxn modelId="{E1D5C10A-928C-47F2-A274-D175FF93BBAD}" srcId="{4FD26329-D949-47F9-A873-8A5772CD75B5}" destId="{9C4C357D-854C-43A8-A6F6-EEEF2531A9CA}" srcOrd="3" destOrd="0" parTransId="{748EAE54-7E91-48A6-9C92-5ACB5E68ECC7}" sibTransId="{74F1DEC5-21B0-4085-B4E0-27F0E123C46F}"/>
    <dgm:cxn modelId="{27254926-6ACD-4474-8B49-98050AFA9B24}" type="presOf" srcId="{DAEF3B2E-D1A1-466B-A640-18330E1A649A}" destId="{2E4FEAC6-C31E-424C-B4E7-630DD8BB30EB}" srcOrd="0" destOrd="0" presId="urn:microsoft.com/office/officeart/2005/8/layout/lProcess2"/>
    <dgm:cxn modelId="{59E3DE27-0DCF-4F8A-AD73-DDF6B9FE217C}" type="presOf" srcId="{9C4C357D-854C-43A8-A6F6-EEEF2531A9CA}" destId="{A4C34F38-AB5D-45A8-81F7-E08F8FAA8EEF}" srcOrd="1" destOrd="0" presId="urn:microsoft.com/office/officeart/2005/8/layout/lProcess2"/>
    <dgm:cxn modelId="{FE85AD5F-F324-4F4A-BD37-F4833EC3B7F0}" type="presOf" srcId="{1A3CA1A7-6FA5-43B7-9961-A2135437FC28}" destId="{5D744A37-DB7C-4225-BE2F-3655D9A0124F}" srcOrd="0" destOrd="0" presId="urn:microsoft.com/office/officeart/2005/8/layout/lProcess2"/>
    <dgm:cxn modelId="{3EB8A863-CDE9-4088-9328-FF4DAD8D89B6}" type="presOf" srcId="{6EA79727-3A81-4529-B03E-D6F046042B04}" destId="{9B9C60DC-AB57-45E1-BAC4-5ECBF44627B6}" srcOrd="1" destOrd="0" presId="urn:microsoft.com/office/officeart/2005/8/layout/lProcess2"/>
    <dgm:cxn modelId="{DB3DC667-F51B-436A-B220-B5D60D231979}" srcId="{9C4C357D-854C-43A8-A6F6-EEEF2531A9CA}" destId="{B89C4773-A21E-4A64-88FC-FA8AB853D526}" srcOrd="0" destOrd="0" parTransId="{CB16550B-70B5-4318-B3A5-2D40839A6582}" sibTransId="{1B9010C0-5825-4E31-B14D-480771332493}"/>
    <dgm:cxn modelId="{34253A68-F3CE-45B8-B119-8311A70AAF65}" type="presOf" srcId="{9C4C357D-854C-43A8-A6F6-EEEF2531A9CA}" destId="{13E257D3-013F-4326-92D1-FE1E225EC33C}" srcOrd="0" destOrd="0" presId="urn:microsoft.com/office/officeart/2005/8/layout/lProcess2"/>
    <dgm:cxn modelId="{6C29726A-DFAB-44F8-B903-DCBD2C2F6323}" srcId="{7A5DAD68-8F6A-46C0-B5DA-F676C599ECA7}" destId="{26B0EFE6-FE2B-40B5-8027-A00D8F1F65DF}" srcOrd="0" destOrd="0" parTransId="{1C2FCFB0-7ADF-43BC-A652-6CB6FA657B95}" sibTransId="{C3F76DAA-6F13-4F84-B022-1AA44A65B068}"/>
    <dgm:cxn modelId="{5DE1F86C-712A-4B43-86F3-286C329AA179}" type="presOf" srcId="{6EA79727-3A81-4529-B03E-D6F046042B04}" destId="{FDE65D4B-EC27-4DF9-AB05-33AF82BEB1C7}" srcOrd="0" destOrd="0" presId="urn:microsoft.com/office/officeart/2005/8/layout/lProcess2"/>
    <dgm:cxn modelId="{62CDC14D-BF3C-4405-A7F1-085A96D1B6D6}" srcId="{D9ABD4A5-75D6-4549-868E-DBE02FD0E5C8}" destId="{B5FA0418-C590-4D60-BB88-5A0D1F302538}" srcOrd="0" destOrd="0" parTransId="{25B0D612-67ED-475A-9457-EAB019FFDB91}" sibTransId="{BAC5A550-DD95-4BAF-AEE5-762311C85286}"/>
    <dgm:cxn modelId="{1F0E234F-C05F-402A-833C-A4D94495146C}" type="presOf" srcId="{B5FA0418-C590-4D60-BB88-5A0D1F302538}" destId="{CA44289F-00B1-48B8-BA79-186ED438CD3D}" srcOrd="0" destOrd="0" presId="urn:microsoft.com/office/officeart/2005/8/layout/lProcess2"/>
    <dgm:cxn modelId="{647F0354-5DE0-46F0-8871-B21D26505F4A}" srcId="{4FD26329-D949-47F9-A873-8A5772CD75B5}" destId="{6EA79727-3A81-4529-B03E-D6F046042B04}" srcOrd="2" destOrd="0" parTransId="{34118760-7E2B-46AC-AB5F-8059C0150224}" sibTransId="{F41F74AD-4B99-4E46-84F7-72B3F49C637E}"/>
    <dgm:cxn modelId="{1E28E657-36C4-410C-8C4A-6CC19F75C23E}" type="presOf" srcId="{26B0EFE6-FE2B-40B5-8027-A00D8F1F65DF}" destId="{AB98AD7F-DBF2-431C-8CAA-35B21D77783B}" srcOrd="0" destOrd="0" presId="urn:microsoft.com/office/officeart/2005/8/layout/lProcess2"/>
    <dgm:cxn modelId="{9F2C6B7D-00A8-412A-BDCA-6DAA38994430}" srcId="{6EA79727-3A81-4529-B03E-D6F046042B04}" destId="{1A3CA1A7-6FA5-43B7-9961-A2135437FC28}" srcOrd="0" destOrd="0" parTransId="{0263379A-EC43-4FAC-9B7A-26A5F80BCC02}" sibTransId="{B710CB5E-D3E1-40DB-86E4-709FB0A5BE3A}"/>
    <dgm:cxn modelId="{92E5F47E-57AE-431A-AFF4-CA4AAB7B6916}" type="presOf" srcId="{C52C09F4-E838-4221-ACCB-A5FCFCB8F434}" destId="{55F145D8-7314-4422-9CB0-A28F1733366E}" srcOrd="0" destOrd="0" presId="urn:microsoft.com/office/officeart/2005/8/layout/lProcess2"/>
    <dgm:cxn modelId="{BC958F7F-10A3-4D6C-8566-D2671AE61B55}" srcId="{6EA79727-3A81-4529-B03E-D6F046042B04}" destId="{C52C09F4-E838-4221-ACCB-A5FCFCB8F434}" srcOrd="1" destOrd="0" parTransId="{E0B46A2F-F434-467F-A831-C0FF5E10D3D9}" sibTransId="{82BE62D0-4DDF-4854-ADF7-BEEB972DBB53}"/>
    <dgm:cxn modelId="{555054AE-7F63-4B9B-9C28-6A1F270813F1}" type="presOf" srcId="{D9ABD4A5-75D6-4549-868E-DBE02FD0E5C8}" destId="{886645E6-BB02-4340-B8F7-1D25AD7D7344}" srcOrd="1" destOrd="0" presId="urn:microsoft.com/office/officeart/2005/8/layout/lProcess2"/>
    <dgm:cxn modelId="{389AFDB6-1782-4CF2-B684-FEAA19B284C2}" type="presOf" srcId="{5FAEB10B-7A69-46B0-8AAF-88D727EB2ED6}" destId="{10047A48-8ED6-4EB9-B4A1-2D58E9C203E0}" srcOrd="0" destOrd="0" presId="urn:microsoft.com/office/officeart/2005/8/layout/lProcess2"/>
    <dgm:cxn modelId="{AAF058CC-8A55-4720-90CE-78EFB94BF727}" type="presOf" srcId="{D9ABD4A5-75D6-4549-868E-DBE02FD0E5C8}" destId="{1A372F99-8EEE-46A6-A57E-8F18A394AC5A}" srcOrd="0" destOrd="0" presId="urn:microsoft.com/office/officeart/2005/8/layout/lProcess2"/>
    <dgm:cxn modelId="{7B69A0CD-14D4-4733-920F-D483F76490FA}" srcId="{7A5DAD68-8F6A-46C0-B5DA-F676C599ECA7}" destId="{DAEF3B2E-D1A1-466B-A640-18330E1A649A}" srcOrd="1" destOrd="0" parTransId="{3D965D76-052C-429B-B6E5-D3B70EC61706}" sibTransId="{331C6B8A-FA9B-4B8B-B02A-C6E7F3C1366F}"/>
    <dgm:cxn modelId="{C685D0D0-6401-4411-B9FF-D486955527F2}" type="presOf" srcId="{4FD26329-D949-47F9-A873-8A5772CD75B5}" destId="{A617B2E0-51CB-41F2-96C7-643028E81AC5}" srcOrd="0" destOrd="0" presId="urn:microsoft.com/office/officeart/2005/8/layout/lProcess2"/>
    <dgm:cxn modelId="{927E17D1-E6BB-4DBC-A762-1AA792792919}" srcId="{4FD26329-D949-47F9-A873-8A5772CD75B5}" destId="{D9ABD4A5-75D6-4549-868E-DBE02FD0E5C8}" srcOrd="1" destOrd="0" parTransId="{A8BDE264-DF6E-4038-8726-65A719E4D8CA}" sibTransId="{2E7E7E74-FBDF-483E-81B3-85EDFDF762D5}"/>
    <dgm:cxn modelId="{53BE52E2-7203-442C-BF26-4ADE1E42A92A}" type="presOf" srcId="{B59DDDD2-7D99-4FB9-AB10-7BD15947D8E6}" destId="{55911D3A-B842-4407-A069-B7533A195FB7}" srcOrd="0" destOrd="0" presId="urn:microsoft.com/office/officeart/2005/8/layout/lProcess2"/>
    <dgm:cxn modelId="{7A3044E4-016B-49D3-A5E2-5C6E311C658D}" srcId="{4FD26329-D949-47F9-A873-8A5772CD75B5}" destId="{7A5DAD68-8F6A-46C0-B5DA-F676C599ECA7}" srcOrd="0" destOrd="0" parTransId="{481F228C-F7E8-4E50-A961-857262FF1C0F}" sibTransId="{7D947AB2-C1FB-420C-BAD5-D2AC3EDE9C52}"/>
    <dgm:cxn modelId="{610827E7-202D-4192-98CC-0F5AEB5FB7D6}" srcId="{9C4C357D-854C-43A8-A6F6-EEEF2531A9CA}" destId="{5FAEB10B-7A69-46B0-8AAF-88D727EB2ED6}" srcOrd="1" destOrd="0" parTransId="{A153D88A-B95C-4447-B34C-1792A21D0CFC}" sibTransId="{8BAF9774-2565-4545-BADC-D6A9DAF6D657}"/>
    <dgm:cxn modelId="{6CEEE2EF-F11F-472E-A98D-F1946368B13D}" type="presOf" srcId="{7A5DAD68-8F6A-46C0-B5DA-F676C599ECA7}" destId="{1B4C037B-4971-4637-BF28-4A526874445F}" srcOrd="1" destOrd="0" presId="urn:microsoft.com/office/officeart/2005/8/layout/lProcess2"/>
    <dgm:cxn modelId="{43E591F5-A7EE-4D50-BE42-38DEEBA9C1D1}" type="presOf" srcId="{B89C4773-A21E-4A64-88FC-FA8AB853D526}" destId="{C05CD15C-BE8F-4121-8F31-B7CF5B1F0315}" srcOrd="0" destOrd="0" presId="urn:microsoft.com/office/officeart/2005/8/layout/lProcess2"/>
    <dgm:cxn modelId="{65F7DAFC-2860-4C0D-95D3-FDFDCF71FBBF}" srcId="{D9ABD4A5-75D6-4549-868E-DBE02FD0E5C8}" destId="{B59DDDD2-7D99-4FB9-AB10-7BD15947D8E6}" srcOrd="1" destOrd="0" parTransId="{5C6E9C34-2071-4A18-981E-0C1C382E91C7}" sibTransId="{DC1DFB62-83D7-47D4-9600-1549E01E8688}"/>
    <dgm:cxn modelId="{40E2D5FF-2EB6-4BAF-88AD-6A870DB93BE1}" type="presOf" srcId="{7A5DAD68-8F6A-46C0-B5DA-F676C599ECA7}" destId="{CD7F09F2-3BE3-4E6D-BD9C-38492EB94F9C}" srcOrd="0" destOrd="0" presId="urn:microsoft.com/office/officeart/2005/8/layout/lProcess2"/>
    <dgm:cxn modelId="{2CA622AA-C3EA-4A36-A706-090F416A68C3}" type="presParOf" srcId="{A617B2E0-51CB-41F2-96C7-643028E81AC5}" destId="{3DB29028-601C-4FA7-86C2-7B7FB25E2379}" srcOrd="0" destOrd="0" presId="urn:microsoft.com/office/officeart/2005/8/layout/lProcess2"/>
    <dgm:cxn modelId="{0952EC2B-C26F-49B5-BD58-AF31CACDD6A6}" type="presParOf" srcId="{3DB29028-601C-4FA7-86C2-7B7FB25E2379}" destId="{CD7F09F2-3BE3-4E6D-BD9C-38492EB94F9C}" srcOrd="0" destOrd="0" presId="urn:microsoft.com/office/officeart/2005/8/layout/lProcess2"/>
    <dgm:cxn modelId="{519E4A64-51B4-4AB5-8C4B-061638122DD7}" type="presParOf" srcId="{3DB29028-601C-4FA7-86C2-7B7FB25E2379}" destId="{1B4C037B-4971-4637-BF28-4A526874445F}" srcOrd="1" destOrd="0" presId="urn:microsoft.com/office/officeart/2005/8/layout/lProcess2"/>
    <dgm:cxn modelId="{17577DFD-10AD-465F-9017-B2BD5883F234}" type="presParOf" srcId="{3DB29028-601C-4FA7-86C2-7B7FB25E2379}" destId="{9BF249E9-F57A-4C27-BABC-94762631F8DD}" srcOrd="2" destOrd="0" presId="urn:microsoft.com/office/officeart/2005/8/layout/lProcess2"/>
    <dgm:cxn modelId="{381BFB8E-40D2-4E02-9076-623C86A1C55C}" type="presParOf" srcId="{9BF249E9-F57A-4C27-BABC-94762631F8DD}" destId="{636B8007-CC86-4875-802D-FBF181C8623E}" srcOrd="0" destOrd="0" presId="urn:microsoft.com/office/officeart/2005/8/layout/lProcess2"/>
    <dgm:cxn modelId="{1C4F537E-3493-417F-863A-3E1CC3DDF7E9}" type="presParOf" srcId="{636B8007-CC86-4875-802D-FBF181C8623E}" destId="{AB98AD7F-DBF2-431C-8CAA-35B21D77783B}" srcOrd="0" destOrd="0" presId="urn:microsoft.com/office/officeart/2005/8/layout/lProcess2"/>
    <dgm:cxn modelId="{E4C0784C-5030-4AE3-9655-205782293E13}" type="presParOf" srcId="{636B8007-CC86-4875-802D-FBF181C8623E}" destId="{58A53D1F-BF5D-4969-A34E-D0AA1B854E97}" srcOrd="1" destOrd="0" presId="urn:microsoft.com/office/officeart/2005/8/layout/lProcess2"/>
    <dgm:cxn modelId="{39AB285A-6BB8-427E-A8D3-572C78DCE68A}" type="presParOf" srcId="{636B8007-CC86-4875-802D-FBF181C8623E}" destId="{2E4FEAC6-C31E-424C-B4E7-630DD8BB30EB}" srcOrd="2" destOrd="0" presId="urn:microsoft.com/office/officeart/2005/8/layout/lProcess2"/>
    <dgm:cxn modelId="{3F940815-C1DF-4D3D-B391-69E03AD75B19}" type="presParOf" srcId="{A617B2E0-51CB-41F2-96C7-643028E81AC5}" destId="{B3016617-0C38-4DC8-9FB9-C4483AF31809}" srcOrd="1" destOrd="0" presId="urn:microsoft.com/office/officeart/2005/8/layout/lProcess2"/>
    <dgm:cxn modelId="{AE485BF1-B4C2-48A6-8819-588A3CC1979C}" type="presParOf" srcId="{A617B2E0-51CB-41F2-96C7-643028E81AC5}" destId="{2408FE32-22D6-4924-A8DC-05DF0BE396D6}" srcOrd="2" destOrd="0" presId="urn:microsoft.com/office/officeart/2005/8/layout/lProcess2"/>
    <dgm:cxn modelId="{3F66C96F-6F02-422C-B20D-875F602FDA29}" type="presParOf" srcId="{2408FE32-22D6-4924-A8DC-05DF0BE396D6}" destId="{1A372F99-8EEE-46A6-A57E-8F18A394AC5A}" srcOrd="0" destOrd="0" presId="urn:microsoft.com/office/officeart/2005/8/layout/lProcess2"/>
    <dgm:cxn modelId="{06AED26E-D53A-49F4-B86A-2A50696A3FE0}" type="presParOf" srcId="{2408FE32-22D6-4924-A8DC-05DF0BE396D6}" destId="{886645E6-BB02-4340-B8F7-1D25AD7D7344}" srcOrd="1" destOrd="0" presId="urn:microsoft.com/office/officeart/2005/8/layout/lProcess2"/>
    <dgm:cxn modelId="{0CF776AD-2178-43C8-87B6-59BCFA05F1AD}" type="presParOf" srcId="{2408FE32-22D6-4924-A8DC-05DF0BE396D6}" destId="{C84F252E-682C-46EB-946E-3D03D67823B1}" srcOrd="2" destOrd="0" presId="urn:microsoft.com/office/officeart/2005/8/layout/lProcess2"/>
    <dgm:cxn modelId="{DF258D0E-83B5-4E3A-AB15-D666C9D41C78}" type="presParOf" srcId="{C84F252E-682C-46EB-946E-3D03D67823B1}" destId="{05D54574-52F8-43BE-89D0-072D6E9E57DB}" srcOrd="0" destOrd="0" presId="urn:microsoft.com/office/officeart/2005/8/layout/lProcess2"/>
    <dgm:cxn modelId="{C8DC0D7E-57DA-461D-967F-9B7BB43108BE}" type="presParOf" srcId="{05D54574-52F8-43BE-89D0-072D6E9E57DB}" destId="{CA44289F-00B1-48B8-BA79-186ED438CD3D}" srcOrd="0" destOrd="0" presId="urn:microsoft.com/office/officeart/2005/8/layout/lProcess2"/>
    <dgm:cxn modelId="{A07F6185-B070-4161-B12A-7BF77A4D3D19}" type="presParOf" srcId="{05D54574-52F8-43BE-89D0-072D6E9E57DB}" destId="{35F9501B-9CEC-406B-BD30-8116493C64BF}" srcOrd="1" destOrd="0" presId="urn:microsoft.com/office/officeart/2005/8/layout/lProcess2"/>
    <dgm:cxn modelId="{8C07976F-B7F7-4463-BA44-2F25CE9CB183}" type="presParOf" srcId="{05D54574-52F8-43BE-89D0-072D6E9E57DB}" destId="{55911D3A-B842-4407-A069-B7533A195FB7}" srcOrd="2" destOrd="0" presId="urn:microsoft.com/office/officeart/2005/8/layout/lProcess2"/>
    <dgm:cxn modelId="{67686B36-471C-487B-AFD1-F0117607655C}" type="presParOf" srcId="{A617B2E0-51CB-41F2-96C7-643028E81AC5}" destId="{D7948BBE-1E08-4790-A661-6A04E4B4CCFE}" srcOrd="3" destOrd="0" presId="urn:microsoft.com/office/officeart/2005/8/layout/lProcess2"/>
    <dgm:cxn modelId="{293E11A4-6541-4A13-B349-05D27A120475}" type="presParOf" srcId="{A617B2E0-51CB-41F2-96C7-643028E81AC5}" destId="{1ACBE53A-63B2-408E-AFD4-181DAFF460D4}" srcOrd="4" destOrd="0" presId="urn:microsoft.com/office/officeart/2005/8/layout/lProcess2"/>
    <dgm:cxn modelId="{3DD08682-D213-4206-8EEC-BF03E39807BB}" type="presParOf" srcId="{1ACBE53A-63B2-408E-AFD4-181DAFF460D4}" destId="{FDE65D4B-EC27-4DF9-AB05-33AF82BEB1C7}" srcOrd="0" destOrd="0" presId="urn:microsoft.com/office/officeart/2005/8/layout/lProcess2"/>
    <dgm:cxn modelId="{93A198B3-41D8-4DEB-83ED-FEB96F7EC265}" type="presParOf" srcId="{1ACBE53A-63B2-408E-AFD4-181DAFF460D4}" destId="{9B9C60DC-AB57-45E1-BAC4-5ECBF44627B6}" srcOrd="1" destOrd="0" presId="urn:microsoft.com/office/officeart/2005/8/layout/lProcess2"/>
    <dgm:cxn modelId="{F0194AA2-7B81-46CB-BC19-6805F7385502}" type="presParOf" srcId="{1ACBE53A-63B2-408E-AFD4-181DAFF460D4}" destId="{B03AAC8A-9667-4C06-B687-5B6D3817CCBA}" srcOrd="2" destOrd="0" presId="urn:microsoft.com/office/officeart/2005/8/layout/lProcess2"/>
    <dgm:cxn modelId="{CAD4D855-CE72-4D72-A092-E7AC3581D81A}" type="presParOf" srcId="{B03AAC8A-9667-4C06-B687-5B6D3817CCBA}" destId="{5E179F22-6875-4EB7-A9D3-D97695A1FDED}" srcOrd="0" destOrd="0" presId="urn:microsoft.com/office/officeart/2005/8/layout/lProcess2"/>
    <dgm:cxn modelId="{07821796-6C7B-43B4-8DEC-5B8D598A3BFF}" type="presParOf" srcId="{5E179F22-6875-4EB7-A9D3-D97695A1FDED}" destId="{5D744A37-DB7C-4225-BE2F-3655D9A0124F}" srcOrd="0" destOrd="0" presId="urn:microsoft.com/office/officeart/2005/8/layout/lProcess2"/>
    <dgm:cxn modelId="{47130809-7726-45F2-9654-A397F0F04A7A}" type="presParOf" srcId="{5E179F22-6875-4EB7-A9D3-D97695A1FDED}" destId="{75944A8C-EF4B-4892-A0B6-E26E8F5BD5A7}" srcOrd="1" destOrd="0" presId="urn:microsoft.com/office/officeart/2005/8/layout/lProcess2"/>
    <dgm:cxn modelId="{2E4F9746-7701-4C45-AB50-C4116F67CC47}" type="presParOf" srcId="{5E179F22-6875-4EB7-A9D3-D97695A1FDED}" destId="{55F145D8-7314-4422-9CB0-A28F1733366E}" srcOrd="2" destOrd="0" presId="urn:microsoft.com/office/officeart/2005/8/layout/lProcess2"/>
    <dgm:cxn modelId="{98EA231F-0586-4ECD-9594-9BDE725F9DDC}" type="presParOf" srcId="{A617B2E0-51CB-41F2-96C7-643028E81AC5}" destId="{FE8EB1DB-0432-4395-84D8-86F273E481FF}" srcOrd="5" destOrd="0" presId="urn:microsoft.com/office/officeart/2005/8/layout/lProcess2"/>
    <dgm:cxn modelId="{ED0D0926-66DA-4DFF-9DA2-FA27F79DCE3E}" type="presParOf" srcId="{A617B2E0-51CB-41F2-96C7-643028E81AC5}" destId="{6D58E766-2B12-4E93-8213-070EAB91CC97}" srcOrd="6" destOrd="0" presId="urn:microsoft.com/office/officeart/2005/8/layout/lProcess2"/>
    <dgm:cxn modelId="{A143274F-424C-4807-A87B-FADFD6D5B076}" type="presParOf" srcId="{6D58E766-2B12-4E93-8213-070EAB91CC97}" destId="{13E257D3-013F-4326-92D1-FE1E225EC33C}" srcOrd="0" destOrd="0" presId="urn:microsoft.com/office/officeart/2005/8/layout/lProcess2"/>
    <dgm:cxn modelId="{DB61F729-F80C-4667-985A-3F32C91F8429}" type="presParOf" srcId="{6D58E766-2B12-4E93-8213-070EAB91CC97}" destId="{A4C34F38-AB5D-45A8-81F7-E08F8FAA8EEF}" srcOrd="1" destOrd="0" presId="urn:microsoft.com/office/officeart/2005/8/layout/lProcess2"/>
    <dgm:cxn modelId="{00AF29E2-CAE2-4556-ABF6-1D34CAF415FE}" type="presParOf" srcId="{6D58E766-2B12-4E93-8213-070EAB91CC97}" destId="{9AF26632-E6E1-42B0-989D-608CE9A44A2D}" srcOrd="2" destOrd="0" presId="urn:microsoft.com/office/officeart/2005/8/layout/lProcess2"/>
    <dgm:cxn modelId="{9EA08885-F87B-4586-B15F-C53C5B5F850C}" type="presParOf" srcId="{9AF26632-E6E1-42B0-989D-608CE9A44A2D}" destId="{34CF606D-4B77-4A59-9A56-BECA4EDA3B4D}" srcOrd="0" destOrd="0" presId="urn:microsoft.com/office/officeart/2005/8/layout/lProcess2"/>
    <dgm:cxn modelId="{9CDB76A0-97B0-4308-97E0-6EBD3FA77DDB}" type="presParOf" srcId="{34CF606D-4B77-4A59-9A56-BECA4EDA3B4D}" destId="{C05CD15C-BE8F-4121-8F31-B7CF5B1F0315}" srcOrd="0" destOrd="0" presId="urn:microsoft.com/office/officeart/2005/8/layout/lProcess2"/>
    <dgm:cxn modelId="{0E7FA413-DC08-4559-8CEF-4332E11B8D2F}" type="presParOf" srcId="{34CF606D-4B77-4A59-9A56-BECA4EDA3B4D}" destId="{CE94165B-26CD-49AD-BBF2-11E34C777D49}" srcOrd="1" destOrd="0" presId="urn:microsoft.com/office/officeart/2005/8/layout/lProcess2"/>
    <dgm:cxn modelId="{434BEC52-5FFE-47E6-B97D-CCE3F9CD0BD5}" type="presParOf" srcId="{34CF606D-4B77-4A59-9A56-BECA4EDA3B4D}" destId="{10047A48-8ED6-4EB9-B4A1-2D58E9C203E0}" srcOrd="2"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2F5B9F50-2E2C-4A66-BBA9-C99990ACADAC}" type="doc">
      <dgm:prSet loTypeId="urn:microsoft.com/office/officeart/2005/8/layout/chevron1" loCatId="process" qsTypeId="urn:microsoft.com/office/officeart/2005/8/quickstyle/simple1" qsCatId="simple" csTypeId="urn:microsoft.com/office/officeart/2005/8/colors/accent6_2" csCatId="accent6" phldr="1"/>
      <dgm:spPr/>
    </dgm:pt>
    <dgm:pt modelId="{46E47C12-DAA5-4313-A5D3-6DFEB38BB87C}">
      <dgm:prSet phldrT="[Text]" custT="1"/>
      <dgm:spPr>
        <a:xfrm>
          <a:off x="2957" y="0"/>
          <a:ext cx="2607035" cy="1095375"/>
        </a:xfrm>
        <a:prstGeom prst="chevron">
          <a:avLst/>
        </a:prstGeom>
        <a:solidFill>
          <a:srgbClr val="CFE28A"/>
        </a:solidFill>
      </dgm:spPr>
      <dgm:t>
        <a:bodyPr/>
        <a:lstStyle/>
        <a:p>
          <a:pPr marL="91440" algn="l">
            <a:buNone/>
          </a:pPr>
          <a:r>
            <a:rPr lang="en-US" sz="2000" b="1" dirty="0">
              <a:solidFill>
                <a:srgbClr val="1E3E7D"/>
              </a:solidFill>
              <a:latin typeface="Arial" panose="020B0604020202020204" pitchFamily="34" charset="0"/>
              <a:ea typeface="+mn-ea"/>
              <a:cs typeface="Arial" panose="020B0604020202020204" pitchFamily="34" charset="0"/>
            </a:rPr>
            <a:t>General Skill Proficiency</a:t>
          </a:r>
        </a:p>
      </dgm:t>
    </dgm:pt>
    <dgm:pt modelId="{8CD02FD2-08FA-46EF-9AA5-2D522C6087DE}" type="parTrans" cxnId="{490C0E28-AB25-4847-BD62-22DDFB8BD666}">
      <dgm:prSet/>
      <dgm:spPr/>
      <dgm:t>
        <a:bodyPr/>
        <a:lstStyle/>
        <a:p>
          <a:endParaRPr lang="en-US">
            <a:latin typeface="Arial" panose="020B0604020202020204" pitchFamily="34" charset="0"/>
            <a:cs typeface="Arial" panose="020B0604020202020204" pitchFamily="34" charset="0"/>
          </a:endParaRPr>
        </a:p>
      </dgm:t>
    </dgm:pt>
    <dgm:pt modelId="{764E3F79-77A6-44AC-BA1E-F4AF7C83D8E6}" type="sibTrans" cxnId="{490C0E28-AB25-4847-BD62-22DDFB8BD666}">
      <dgm:prSet/>
      <dgm:spPr/>
      <dgm:t>
        <a:bodyPr/>
        <a:lstStyle/>
        <a:p>
          <a:endParaRPr lang="en-US">
            <a:latin typeface="Arial" panose="020B0604020202020204" pitchFamily="34" charset="0"/>
            <a:cs typeface="Arial" panose="020B0604020202020204" pitchFamily="34" charset="0"/>
          </a:endParaRPr>
        </a:p>
      </dgm:t>
    </dgm:pt>
    <dgm:pt modelId="{2DA4DCF2-E265-4F9B-8B8E-1695F793CFDC}">
      <dgm:prSet phldrT="[Text]"/>
      <dgm:spPr>
        <a:xfrm>
          <a:off x="1992269" y="0"/>
          <a:ext cx="6177222" cy="1095375"/>
        </a:xfrm>
        <a:prstGeom prst="chevron">
          <a:avLst/>
        </a:prstGeom>
        <a:solidFill>
          <a:srgbClr val="ADCD39"/>
        </a:solidFill>
      </dgm:spPr>
      <dgm:t>
        <a:bodyPr/>
        <a:lstStyle/>
        <a:p>
          <a:pPr>
            <a:buNone/>
          </a:pPr>
          <a:r>
            <a:rPr lang="en-US" b="1" dirty="0">
              <a:solidFill>
                <a:srgbClr val="1E3E7D"/>
              </a:solidFill>
              <a:latin typeface="Arial" panose="020B0604020202020204" pitchFamily="34" charset="0"/>
              <a:ea typeface="+mn-ea"/>
              <a:cs typeface="Arial" panose="020B0604020202020204" pitchFamily="34" charset="0"/>
            </a:rPr>
            <a:t>Workforce Recognized Credentials</a:t>
          </a:r>
        </a:p>
      </dgm:t>
    </dgm:pt>
    <dgm:pt modelId="{929A6346-2561-4351-82BF-C71B19BD6F2C}" type="parTrans" cxnId="{BD8FC448-E33C-480D-A0A3-3992F299E172}">
      <dgm:prSet/>
      <dgm:spPr/>
      <dgm:t>
        <a:bodyPr/>
        <a:lstStyle/>
        <a:p>
          <a:endParaRPr lang="en-US">
            <a:latin typeface="Arial" panose="020B0604020202020204" pitchFamily="34" charset="0"/>
            <a:cs typeface="Arial" panose="020B0604020202020204" pitchFamily="34" charset="0"/>
          </a:endParaRPr>
        </a:p>
      </dgm:t>
    </dgm:pt>
    <dgm:pt modelId="{72E8D6B6-B65B-4326-A51C-78D8D09F39C2}" type="sibTrans" cxnId="{BD8FC448-E33C-480D-A0A3-3992F299E172}">
      <dgm:prSet/>
      <dgm:spPr/>
      <dgm:t>
        <a:bodyPr/>
        <a:lstStyle/>
        <a:p>
          <a:endParaRPr lang="en-US">
            <a:latin typeface="Arial" panose="020B0604020202020204" pitchFamily="34" charset="0"/>
            <a:cs typeface="Arial" panose="020B0604020202020204" pitchFamily="34" charset="0"/>
          </a:endParaRPr>
        </a:p>
      </dgm:t>
    </dgm:pt>
    <dgm:pt modelId="{96A16EB5-02A9-496A-B6A5-A6E3A999C9B1}" type="pres">
      <dgm:prSet presAssocID="{2F5B9F50-2E2C-4A66-BBA9-C99990ACADAC}" presName="Name0" presStyleCnt="0">
        <dgm:presLayoutVars>
          <dgm:dir/>
          <dgm:animLvl val="lvl"/>
          <dgm:resizeHandles val="exact"/>
        </dgm:presLayoutVars>
      </dgm:prSet>
      <dgm:spPr/>
    </dgm:pt>
    <dgm:pt modelId="{AAEEBF2E-DDD7-448A-9343-E3B9E26C730F}" type="pres">
      <dgm:prSet presAssocID="{46E47C12-DAA5-4313-A5D3-6DFEB38BB87C}" presName="parTxOnly" presStyleLbl="node1" presStyleIdx="0" presStyleCnt="2" custScaleX="42204">
        <dgm:presLayoutVars>
          <dgm:chMax val="0"/>
          <dgm:chPref val="0"/>
          <dgm:bulletEnabled val="1"/>
        </dgm:presLayoutVars>
      </dgm:prSet>
      <dgm:spPr/>
    </dgm:pt>
    <dgm:pt modelId="{FCB97843-BEB9-498E-81A9-9BFE57369C9B}" type="pres">
      <dgm:prSet presAssocID="{764E3F79-77A6-44AC-BA1E-F4AF7C83D8E6}" presName="parTxOnlySpace" presStyleCnt="0"/>
      <dgm:spPr/>
    </dgm:pt>
    <dgm:pt modelId="{8C6BD993-A436-4B01-82A8-C2EA45815E00}" type="pres">
      <dgm:prSet presAssocID="{2DA4DCF2-E265-4F9B-8B8E-1695F793CFDC}" presName="parTxOnly" presStyleLbl="node1" presStyleIdx="1" presStyleCnt="2" custLinFactNeighborX="28650">
        <dgm:presLayoutVars>
          <dgm:chMax val="0"/>
          <dgm:chPref val="0"/>
          <dgm:bulletEnabled val="1"/>
        </dgm:presLayoutVars>
      </dgm:prSet>
      <dgm:spPr/>
    </dgm:pt>
  </dgm:ptLst>
  <dgm:cxnLst>
    <dgm:cxn modelId="{A6D03924-7A5F-4C33-BF0B-3F78FAA5EA2F}" type="presOf" srcId="{46E47C12-DAA5-4313-A5D3-6DFEB38BB87C}" destId="{AAEEBF2E-DDD7-448A-9343-E3B9E26C730F}" srcOrd="0" destOrd="0" presId="urn:microsoft.com/office/officeart/2005/8/layout/chevron1"/>
    <dgm:cxn modelId="{490C0E28-AB25-4847-BD62-22DDFB8BD666}" srcId="{2F5B9F50-2E2C-4A66-BBA9-C99990ACADAC}" destId="{46E47C12-DAA5-4313-A5D3-6DFEB38BB87C}" srcOrd="0" destOrd="0" parTransId="{8CD02FD2-08FA-46EF-9AA5-2D522C6087DE}" sibTransId="{764E3F79-77A6-44AC-BA1E-F4AF7C83D8E6}"/>
    <dgm:cxn modelId="{4B86D75C-E8E6-4A1A-AB54-9725C213F75F}" type="presOf" srcId="{2F5B9F50-2E2C-4A66-BBA9-C99990ACADAC}" destId="{96A16EB5-02A9-496A-B6A5-A6E3A999C9B1}" srcOrd="0" destOrd="0" presId="urn:microsoft.com/office/officeart/2005/8/layout/chevron1"/>
    <dgm:cxn modelId="{BD8FC448-E33C-480D-A0A3-3992F299E172}" srcId="{2F5B9F50-2E2C-4A66-BBA9-C99990ACADAC}" destId="{2DA4DCF2-E265-4F9B-8B8E-1695F793CFDC}" srcOrd="1" destOrd="0" parTransId="{929A6346-2561-4351-82BF-C71B19BD6F2C}" sibTransId="{72E8D6B6-B65B-4326-A51C-78D8D09F39C2}"/>
    <dgm:cxn modelId="{6FA73F7B-64AB-4BF5-8F17-8EDFE969EEB2}" type="presOf" srcId="{2DA4DCF2-E265-4F9B-8B8E-1695F793CFDC}" destId="{8C6BD993-A436-4B01-82A8-C2EA45815E00}" srcOrd="0" destOrd="0" presId="urn:microsoft.com/office/officeart/2005/8/layout/chevron1"/>
    <dgm:cxn modelId="{85247198-EE05-4E0E-AADF-A190A7CC7945}" type="presParOf" srcId="{96A16EB5-02A9-496A-B6A5-A6E3A999C9B1}" destId="{AAEEBF2E-DDD7-448A-9343-E3B9E26C730F}" srcOrd="0" destOrd="0" presId="urn:microsoft.com/office/officeart/2005/8/layout/chevron1"/>
    <dgm:cxn modelId="{F46964B6-C078-44A0-9435-865241D088AE}" type="presParOf" srcId="{96A16EB5-02A9-496A-B6A5-A6E3A999C9B1}" destId="{FCB97843-BEB9-498E-81A9-9BFE57369C9B}" srcOrd="1" destOrd="0" presId="urn:microsoft.com/office/officeart/2005/8/layout/chevron1"/>
    <dgm:cxn modelId="{D780FB3D-5B1F-4F90-BD67-DBE5697335FB}" type="presParOf" srcId="{96A16EB5-02A9-496A-B6A5-A6E3A999C9B1}" destId="{8C6BD993-A436-4B01-82A8-C2EA45815E00}" srcOrd="2" destOrd="0" presId="urn:microsoft.com/office/officeart/2005/8/layout/chevron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5B0B064-FD68-49B2-8375-BE2B1451090A}" type="doc">
      <dgm:prSet loTypeId="urn:microsoft.com/office/officeart/2005/8/layout/chevron2" loCatId="process" qsTypeId="urn:microsoft.com/office/officeart/2005/8/quickstyle/simple1" qsCatId="simple" csTypeId="urn:microsoft.com/office/officeart/2005/8/colors/accent3_4" csCatId="accent3" phldr="1"/>
      <dgm:spPr/>
      <dgm:t>
        <a:bodyPr/>
        <a:lstStyle/>
        <a:p>
          <a:endParaRPr lang="en-US"/>
        </a:p>
      </dgm:t>
    </dgm:pt>
    <dgm:pt modelId="{4381624B-67F9-49E1-BC8B-701E2FE80542}">
      <dgm:prSet phldrT="[Text]"/>
      <dgm:spPr>
        <a:solidFill>
          <a:srgbClr val="ADCD39"/>
        </a:solidFill>
      </dgm:spPr>
      <dgm:t>
        <a:bodyPr/>
        <a:lstStyle/>
        <a:p>
          <a:r>
            <a:rPr lang="en-US" b="1" dirty="0">
              <a:latin typeface="Arial" panose="020B0604020202020204" pitchFamily="34" charset="0"/>
              <a:cs typeface="Arial" panose="020B0604020202020204" pitchFamily="34" charset="0"/>
            </a:rPr>
            <a:t>May</a:t>
          </a:r>
        </a:p>
      </dgm:t>
    </dgm:pt>
    <dgm:pt modelId="{D8531E22-2008-4455-BE60-01C1BCE0F7D3}" type="parTrans" cxnId="{ABB05392-A785-423C-BF80-CAB51605163B}">
      <dgm:prSet/>
      <dgm:spPr/>
      <dgm:t>
        <a:bodyPr/>
        <a:lstStyle/>
        <a:p>
          <a:endParaRPr lang="en-US"/>
        </a:p>
      </dgm:t>
    </dgm:pt>
    <dgm:pt modelId="{FB9F5FFF-46A4-4947-B1BE-6BA769AEA6BA}" type="sibTrans" cxnId="{ABB05392-A785-423C-BF80-CAB51605163B}">
      <dgm:prSet/>
      <dgm:spPr/>
      <dgm:t>
        <a:bodyPr/>
        <a:lstStyle/>
        <a:p>
          <a:endParaRPr lang="en-US"/>
        </a:p>
      </dgm:t>
    </dgm:pt>
    <dgm:pt modelId="{465418AD-78F9-45B4-827A-4AD3D97233C6}">
      <dgm:prSet phldrT="[Text]"/>
      <dgm:spPr>
        <a:solidFill>
          <a:srgbClr val="ADCD39"/>
        </a:solidFill>
      </dgm:spPr>
      <dgm:t>
        <a:bodyPr/>
        <a:lstStyle/>
        <a:p>
          <a:r>
            <a:rPr lang="en-US" b="1" dirty="0">
              <a:latin typeface="Arial" panose="020B0604020202020204" pitchFamily="34" charset="0"/>
              <a:cs typeface="Arial" panose="020B0604020202020204" pitchFamily="34" charset="0"/>
            </a:rPr>
            <a:t>June</a:t>
          </a:r>
        </a:p>
      </dgm:t>
    </dgm:pt>
    <dgm:pt modelId="{8F9520EC-BBB4-431C-8F1E-817AA5EEDE9E}" type="parTrans" cxnId="{0F9176E6-DD6C-472C-8D74-7E980528D6C1}">
      <dgm:prSet/>
      <dgm:spPr/>
      <dgm:t>
        <a:bodyPr/>
        <a:lstStyle/>
        <a:p>
          <a:endParaRPr lang="en-US"/>
        </a:p>
      </dgm:t>
    </dgm:pt>
    <dgm:pt modelId="{2D41F3F7-583A-47B5-B26E-6AD3060E4F0D}" type="sibTrans" cxnId="{0F9176E6-DD6C-472C-8D74-7E980528D6C1}">
      <dgm:prSet/>
      <dgm:spPr/>
      <dgm:t>
        <a:bodyPr/>
        <a:lstStyle/>
        <a:p>
          <a:endParaRPr lang="en-US"/>
        </a:p>
      </dgm:t>
    </dgm:pt>
    <dgm:pt modelId="{5F71E920-0974-4FFB-AC1B-17EEAAE77C47}">
      <dgm:prSet phldrT="[Text]"/>
      <dgm:spPr/>
      <dgm:t>
        <a:bodyPr/>
        <a:lstStyle/>
        <a:p>
          <a:r>
            <a:rPr lang="en-US" b="1" dirty="0">
              <a:solidFill>
                <a:srgbClr val="1E3E7D"/>
              </a:solidFill>
              <a:latin typeface="Arial" panose="020B0604020202020204" pitchFamily="34" charset="0"/>
              <a:cs typeface="Arial" panose="020B0604020202020204" pitchFamily="34" charset="0"/>
            </a:rPr>
            <a:t>Review best policy practices in other states, explore and define incentives, consider policy levers at every level, develop a legislative strategy</a:t>
          </a:r>
        </a:p>
      </dgm:t>
    </dgm:pt>
    <dgm:pt modelId="{BB32451F-F354-4570-A045-8BC72DE43544}" type="parTrans" cxnId="{73B0FAEA-7698-4318-9233-E18684E9F0C7}">
      <dgm:prSet/>
      <dgm:spPr/>
      <dgm:t>
        <a:bodyPr/>
        <a:lstStyle/>
        <a:p>
          <a:endParaRPr lang="en-US"/>
        </a:p>
      </dgm:t>
    </dgm:pt>
    <dgm:pt modelId="{7AD85736-05A5-4C23-BE57-1923E5853ACA}" type="sibTrans" cxnId="{73B0FAEA-7698-4318-9233-E18684E9F0C7}">
      <dgm:prSet/>
      <dgm:spPr/>
      <dgm:t>
        <a:bodyPr/>
        <a:lstStyle/>
        <a:p>
          <a:endParaRPr lang="en-US"/>
        </a:p>
      </dgm:t>
    </dgm:pt>
    <dgm:pt modelId="{4772CF68-A30F-4BB6-B026-2C41FE2C59BF}">
      <dgm:prSet phldrT="[Text]"/>
      <dgm:spPr>
        <a:solidFill>
          <a:srgbClr val="ADCD39"/>
        </a:solidFill>
      </dgm:spPr>
      <dgm:t>
        <a:bodyPr/>
        <a:lstStyle/>
        <a:p>
          <a:r>
            <a:rPr lang="en-US" b="1" dirty="0">
              <a:latin typeface="Arial" panose="020B0604020202020204" pitchFamily="34" charset="0"/>
              <a:cs typeface="Arial" panose="020B0604020202020204" pitchFamily="34" charset="0"/>
            </a:rPr>
            <a:t>July </a:t>
          </a:r>
        </a:p>
      </dgm:t>
    </dgm:pt>
    <dgm:pt modelId="{D2FA7012-B306-4070-959A-9444495325E5}" type="parTrans" cxnId="{656A37FB-CA5C-47C2-9BA2-AF7A787362C8}">
      <dgm:prSet/>
      <dgm:spPr/>
      <dgm:t>
        <a:bodyPr/>
        <a:lstStyle/>
        <a:p>
          <a:endParaRPr lang="en-US"/>
        </a:p>
      </dgm:t>
    </dgm:pt>
    <dgm:pt modelId="{A2ADB44B-685C-49CA-9CBD-B0B2C3156559}" type="sibTrans" cxnId="{656A37FB-CA5C-47C2-9BA2-AF7A787362C8}">
      <dgm:prSet/>
      <dgm:spPr/>
      <dgm:t>
        <a:bodyPr/>
        <a:lstStyle/>
        <a:p>
          <a:endParaRPr lang="en-US"/>
        </a:p>
      </dgm:t>
    </dgm:pt>
    <dgm:pt modelId="{D028D365-5387-406A-B350-BA6B9946D518}">
      <dgm:prSet phldrT="[Text]"/>
      <dgm:spPr/>
      <dgm:t>
        <a:bodyPr/>
        <a:lstStyle/>
        <a:p>
          <a:r>
            <a:rPr lang="en-US" b="1" dirty="0">
              <a:solidFill>
                <a:srgbClr val="1E3E7D"/>
              </a:solidFill>
              <a:latin typeface="Arial" panose="020B0604020202020204" pitchFamily="34" charset="0"/>
              <a:cs typeface="Arial" panose="020B0604020202020204" pitchFamily="34" charset="0"/>
            </a:rPr>
            <a:t>Compiles and refines recommendations from data analysis, input from employers and policy review  </a:t>
          </a:r>
        </a:p>
      </dgm:t>
    </dgm:pt>
    <dgm:pt modelId="{5CF067F9-9F82-4DDA-A590-AB03BED9AFA0}" type="parTrans" cxnId="{AD0750B0-3093-4DB7-A4C7-025DD6D6B73F}">
      <dgm:prSet/>
      <dgm:spPr/>
      <dgm:t>
        <a:bodyPr/>
        <a:lstStyle/>
        <a:p>
          <a:endParaRPr lang="en-US"/>
        </a:p>
      </dgm:t>
    </dgm:pt>
    <dgm:pt modelId="{95B82F50-BED5-43A9-B596-27A0BD052B43}" type="sibTrans" cxnId="{AD0750B0-3093-4DB7-A4C7-025DD6D6B73F}">
      <dgm:prSet/>
      <dgm:spPr/>
      <dgm:t>
        <a:bodyPr/>
        <a:lstStyle/>
        <a:p>
          <a:endParaRPr lang="en-US"/>
        </a:p>
      </dgm:t>
    </dgm:pt>
    <dgm:pt modelId="{594E2880-617D-4014-B191-77F5C3E4EC7E}">
      <dgm:prSet phldrT="[Text]"/>
      <dgm:spPr>
        <a:solidFill>
          <a:srgbClr val="ADCD39"/>
        </a:solidFill>
      </dgm:spPr>
      <dgm:t>
        <a:bodyPr/>
        <a:lstStyle/>
        <a:p>
          <a:r>
            <a:rPr lang="en-US" b="1" dirty="0">
              <a:latin typeface="Arial" panose="020B0604020202020204" pitchFamily="34" charset="0"/>
              <a:cs typeface="Arial" panose="020B0604020202020204" pitchFamily="34" charset="0"/>
            </a:rPr>
            <a:t>Aug</a:t>
          </a:r>
        </a:p>
      </dgm:t>
    </dgm:pt>
    <dgm:pt modelId="{833B6C69-1EBF-4100-A78A-D9F26AC9D0B4}" type="parTrans" cxnId="{85FD2101-AA69-40D6-97D6-79E251A58FCD}">
      <dgm:prSet/>
      <dgm:spPr/>
      <dgm:t>
        <a:bodyPr/>
        <a:lstStyle/>
        <a:p>
          <a:endParaRPr lang="en-US"/>
        </a:p>
      </dgm:t>
    </dgm:pt>
    <dgm:pt modelId="{366E32BD-80F8-4F73-A8DE-77EFE6CD5D83}" type="sibTrans" cxnId="{85FD2101-AA69-40D6-97D6-79E251A58FCD}">
      <dgm:prSet/>
      <dgm:spPr/>
      <dgm:t>
        <a:bodyPr/>
        <a:lstStyle/>
        <a:p>
          <a:endParaRPr lang="en-US"/>
        </a:p>
      </dgm:t>
    </dgm:pt>
    <dgm:pt modelId="{7050D9C0-4BB2-43FF-A700-5AEFB149637B}">
      <dgm:prSet phldrT="[Text]"/>
      <dgm:spPr/>
      <dgm:t>
        <a:bodyPr/>
        <a:lstStyle/>
        <a:p>
          <a:r>
            <a:rPr lang="en-US" b="1" dirty="0">
              <a:solidFill>
                <a:srgbClr val="1E3E7D"/>
              </a:solidFill>
              <a:latin typeface="Arial" panose="020B0604020202020204" pitchFamily="34" charset="0"/>
              <a:cs typeface="Arial" panose="020B0604020202020204" pitchFamily="34" charset="0"/>
            </a:rPr>
            <a:t>Submits NC COV proposal for presentation to myFutureNC Board of Directors and sector governing bodies</a:t>
          </a:r>
        </a:p>
      </dgm:t>
    </dgm:pt>
    <dgm:pt modelId="{3A79BBE5-7F0B-41E6-B502-F63794A64564}" type="parTrans" cxnId="{A12769C1-F005-4260-B7B5-250BA5D7A8EF}">
      <dgm:prSet/>
      <dgm:spPr/>
      <dgm:t>
        <a:bodyPr/>
        <a:lstStyle/>
        <a:p>
          <a:endParaRPr lang="en-US"/>
        </a:p>
      </dgm:t>
    </dgm:pt>
    <dgm:pt modelId="{C86045B2-D20A-4D64-AF66-0673883B192B}" type="sibTrans" cxnId="{A12769C1-F005-4260-B7B5-250BA5D7A8EF}">
      <dgm:prSet/>
      <dgm:spPr/>
      <dgm:t>
        <a:bodyPr/>
        <a:lstStyle/>
        <a:p>
          <a:endParaRPr lang="en-US"/>
        </a:p>
      </dgm:t>
    </dgm:pt>
    <dgm:pt modelId="{8D5E8C1A-6A0B-467B-88C8-0EB974724983}">
      <dgm:prSet phldrT="[Text]"/>
      <dgm:spPr/>
      <dgm:t>
        <a:bodyPr/>
        <a:lstStyle/>
        <a:p>
          <a:r>
            <a:rPr lang="en-US" b="1" dirty="0">
              <a:solidFill>
                <a:srgbClr val="1E3E7D"/>
              </a:solidFill>
              <a:latin typeface="Arial" panose="020B0604020202020204" pitchFamily="34" charset="0"/>
              <a:cs typeface="Arial" panose="020B0604020202020204" pitchFamily="34" charset="0"/>
            </a:rPr>
            <a:t>Analyze survey data and summarize results </a:t>
          </a:r>
        </a:p>
      </dgm:t>
    </dgm:pt>
    <dgm:pt modelId="{5DF13314-318A-4E44-A8F5-7AF59A628C95}" type="sibTrans" cxnId="{29447322-99DA-4741-BE27-3C984E06E243}">
      <dgm:prSet/>
      <dgm:spPr/>
      <dgm:t>
        <a:bodyPr/>
        <a:lstStyle/>
        <a:p>
          <a:endParaRPr lang="en-US"/>
        </a:p>
      </dgm:t>
    </dgm:pt>
    <dgm:pt modelId="{00726BB1-7C03-468F-A06F-65B9CFDC3854}" type="parTrans" cxnId="{29447322-99DA-4741-BE27-3C984E06E243}">
      <dgm:prSet/>
      <dgm:spPr/>
      <dgm:t>
        <a:bodyPr/>
        <a:lstStyle/>
        <a:p>
          <a:endParaRPr lang="en-US"/>
        </a:p>
      </dgm:t>
    </dgm:pt>
    <dgm:pt modelId="{B31AFE1E-F1C8-4736-9371-622AE4561822}">
      <dgm:prSet phldrT="[Text]"/>
      <dgm:spPr/>
      <dgm:t>
        <a:bodyPr/>
        <a:lstStyle/>
        <a:p>
          <a:r>
            <a:rPr lang="en-US" b="1" dirty="0">
              <a:solidFill>
                <a:srgbClr val="1E3E7D"/>
              </a:solidFill>
              <a:latin typeface="Arial" panose="020B0604020202020204" pitchFamily="34" charset="0"/>
              <a:cs typeface="Arial" panose="020B0604020202020204" pitchFamily="34" charset="0"/>
            </a:rPr>
            <a:t>Collect targeted input and validation from employers</a:t>
          </a:r>
        </a:p>
      </dgm:t>
    </dgm:pt>
    <dgm:pt modelId="{03BE97CE-B77D-44E1-B4F6-CAE3C0BF6D97}" type="sibTrans" cxnId="{2D682CF5-075B-448E-99F4-155CDC879855}">
      <dgm:prSet/>
      <dgm:spPr/>
      <dgm:t>
        <a:bodyPr/>
        <a:lstStyle/>
        <a:p>
          <a:endParaRPr lang="en-US"/>
        </a:p>
      </dgm:t>
    </dgm:pt>
    <dgm:pt modelId="{6773A321-3C50-487F-9C2F-3CE8B297DA94}" type="parTrans" cxnId="{2D682CF5-075B-448E-99F4-155CDC879855}">
      <dgm:prSet/>
      <dgm:spPr/>
      <dgm:t>
        <a:bodyPr/>
        <a:lstStyle/>
        <a:p>
          <a:endParaRPr lang="en-US"/>
        </a:p>
      </dgm:t>
    </dgm:pt>
    <dgm:pt modelId="{4A7C1E4C-BEC0-44C9-965B-FB2892F819E7}" type="pres">
      <dgm:prSet presAssocID="{C5B0B064-FD68-49B2-8375-BE2B1451090A}" presName="linearFlow" presStyleCnt="0">
        <dgm:presLayoutVars>
          <dgm:dir/>
          <dgm:animLvl val="lvl"/>
          <dgm:resizeHandles val="exact"/>
        </dgm:presLayoutVars>
      </dgm:prSet>
      <dgm:spPr/>
    </dgm:pt>
    <dgm:pt modelId="{7EF0A3E3-F4A6-45FC-B10A-0C39AF375E9D}" type="pres">
      <dgm:prSet presAssocID="{4381624B-67F9-49E1-BC8B-701E2FE80542}" presName="composite" presStyleCnt="0"/>
      <dgm:spPr/>
    </dgm:pt>
    <dgm:pt modelId="{4B315885-E4D8-421F-AB52-2589FDC7064B}" type="pres">
      <dgm:prSet presAssocID="{4381624B-67F9-49E1-BC8B-701E2FE80542}" presName="parentText" presStyleLbl="alignNode1" presStyleIdx="0" presStyleCnt="4">
        <dgm:presLayoutVars>
          <dgm:chMax val="1"/>
          <dgm:bulletEnabled val="1"/>
        </dgm:presLayoutVars>
      </dgm:prSet>
      <dgm:spPr/>
    </dgm:pt>
    <dgm:pt modelId="{47AF1897-DE22-4E41-BCF4-3D91190785F6}" type="pres">
      <dgm:prSet presAssocID="{4381624B-67F9-49E1-BC8B-701E2FE80542}" presName="descendantText" presStyleLbl="alignAcc1" presStyleIdx="0" presStyleCnt="4">
        <dgm:presLayoutVars>
          <dgm:bulletEnabled val="1"/>
        </dgm:presLayoutVars>
      </dgm:prSet>
      <dgm:spPr/>
    </dgm:pt>
    <dgm:pt modelId="{78497DCC-0B7F-40D9-BA84-56347832DC7F}" type="pres">
      <dgm:prSet presAssocID="{FB9F5FFF-46A4-4947-B1BE-6BA769AEA6BA}" presName="sp" presStyleCnt="0"/>
      <dgm:spPr/>
    </dgm:pt>
    <dgm:pt modelId="{E4FB8122-C612-42F9-9AB9-F15E7E50DE03}" type="pres">
      <dgm:prSet presAssocID="{465418AD-78F9-45B4-827A-4AD3D97233C6}" presName="composite" presStyleCnt="0"/>
      <dgm:spPr/>
    </dgm:pt>
    <dgm:pt modelId="{3A2F2197-3104-4EDE-8E7D-D44724385A92}" type="pres">
      <dgm:prSet presAssocID="{465418AD-78F9-45B4-827A-4AD3D97233C6}" presName="parentText" presStyleLbl="alignNode1" presStyleIdx="1" presStyleCnt="4">
        <dgm:presLayoutVars>
          <dgm:chMax val="1"/>
          <dgm:bulletEnabled val="1"/>
        </dgm:presLayoutVars>
      </dgm:prSet>
      <dgm:spPr/>
    </dgm:pt>
    <dgm:pt modelId="{364F4531-F9B0-4B48-ABF2-A7A4B79943F6}" type="pres">
      <dgm:prSet presAssocID="{465418AD-78F9-45B4-827A-4AD3D97233C6}" presName="descendantText" presStyleLbl="alignAcc1" presStyleIdx="1" presStyleCnt="4">
        <dgm:presLayoutVars>
          <dgm:bulletEnabled val="1"/>
        </dgm:presLayoutVars>
      </dgm:prSet>
      <dgm:spPr/>
    </dgm:pt>
    <dgm:pt modelId="{61A90B96-0CE7-42E0-9BFC-2670A64E02AF}" type="pres">
      <dgm:prSet presAssocID="{2D41F3F7-583A-47B5-B26E-6AD3060E4F0D}" presName="sp" presStyleCnt="0"/>
      <dgm:spPr/>
    </dgm:pt>
    <dgm:pt modelId="{6FCF4E34-44E1-4514-B1BF-D420A9E0BA14}" type="pres">
      <dgm:prSet presAssocID="{4772CF68-A30F-4BB6-B026-2C41FE2C59BF}" presName="composite" presStyleCnt="0"/>
      <dgm:spPr/>
    </dgm:pt>
    <dgm:pt modelId="{5062A5B1-2497-4E7D-8ED2-0702745880FB}" type="pres">
      <dgm:prSet presAssocID="{4772CF68-A30F-4BB6-B026-2C41FE2C59BF}" presName="parentText" presStyleLbl="alignNode1" presStyleIdx="2" presStyleCnt="4">
        <dgm:presLayoutVars>
          <dgm:chMax val="1"/>
          <dgm:bulletEnabled val="1"/>
        </dgm:presLayoutVars>
      </dgm:prSet>
      <dgm:spPr/>
    </dgm:pt>
    <dgm:pt modelId="{A679A040-309E-4C45-8499-EDDAD8CDD974}" type="pres">
      <dgm:prSet presAssocID="{4772CF68-A30F-4BB6-B026-2C41FE2C59BF}" presName="descendantText" presStyleLbl="alignAcc1" presStyleIdx="2" presStyleCnt="4" custLinFactNeighborX="554" custLinFactNeighborY="15511">
        <dgm:presLayoutVars>
          <dgm:bulletEnabled val="1"/>
        </dgm:presLayoutVars>
      </dgm:prSet>
      <dgm:spPr/>
    </dgm:pt>
    <dgm:pt modelId="{0DD5A21D-C712-4B62-B086-953865743C3A}" type="pres">
      <dgm:prSet presAssocID="{A2ADB44B-685C-49CA-9CBD-B0B2C3156559}" presName="sp" presStyleCnt="0"/>
      <dgm:spPr/>
    </dgm:pt>
    <dgm:pt modelId="{8D45F9DB-0E17-46D8-B72F-B7ECF944F2EA}" type="pres">
      <dgm:prSet presAssocID="{594E2880-617D-4014-B191-77F5C3E4EC7E}" presName="composite" presStyleCnt="0"/>
      <dgm:spPr/>
    </dgm:pt>
    <dgm:pt modelId="{ED450A8D-85C6-4661-8E10-3CFA9C677611}" type="pres">
      <dgm:prSet presAssocID="{594E2880-617D-4014-B191-77F5C3E4EC7E}" presName="parentText" presStyleLbl="alignNode1" presStyleIdx="3" presStyleCnt="4">
        <dgm:presLayoutVars>
          <dgm:chMax val="1"/>
          <dgm:bulletEnabled val="1"/>
        </dgm:presLayoutVars>
      </dgm:prSet>
      <dgm:spPr/>
    </dgm:pt>
    <dgm:pt modelId="{AEDEEB75-B961-47D5-91F7-71B35583A074}" type="pres">
      <dgm:prSet presAssocID="{594E2880-617D-4014-B191-77F5C3E4EC7E}" presName="descendantText" presStyleLbl="alignAcc1" presStyleIdx="3" presStyleCnt="4">
        <dgm:presLayoutVars>
          <dgm:bulletEnabled val="1"/>
        </dgm:presLayoutVars>
      </dgm:prSet>
      <dgm:spPr/>
    </dgm:pt>
  </dgm:ptLst>
  <dgm:cxnLst>
    <dgm:cxn modelId="{85FD2101-AA69-40D6-97D6-79E251A58FCD}" srcId="{C5B0B064-FD68-49B2-8375-BE2B1451090A}" destId="{594E2880-617D-4014-B191-77F5C3E4EC7E}" srcOrd="3" destOrd="0" parTransId="{833B6C69-1EBF-4100-A78A-D9F26AC9D0B4}" sibTransId="{366E32BD-80F8-4F73-A8DE-77EFE6CD5D83}"/>
    <dgm:cxn modelId="{A1BC2B0B-980B-4489-89B3-C887168D7DC5}" type="presOf" srcId="{4381624B-67F9-49E1-BC8B-701E2FE80542}" destId="{4B315885-E4D8-421F-AB52-2589FDC7064B}" srcOrd="0" destOrd="0" presId="urn:microsoft.com/office/officeart/2005/8/layout/chevron2"/>
    <dgm:cxn modelId="{B769A811-EB76-4BA4-8B3F-DF9A3CEF6CD9}" type="presOf" srcId="{8D5E8C1A-6A0B-467B-88C8-0EB974724983}" destId="{47AF1897-DE22-4E41-BCF4-3D91190785F6}" srcOrd="0" destOrd="0" presId="urn:microsoft.com/office/officeart/2005/8/layout/chevron2"/>
    <dgm:cxn modelId="{26C23E13-4C45-4D48-84B2-06A9493AF9CA}" type="presOf" srcId="{594E2880-617D-4014-B191-77F5C3E4EC7E}" destId="{ED450A8D-85C6-4661-8E10-3CFA9C677611}" srcOrd="0" destOrd="0" presId="urn:microsoft.com/office/officeart/2005/8/layout/chevron2"/>
    <dgm:cxn modelId="{29447322-99DA-4741-BE27-3C984E06E243}" srcId="{4381624B-67F9-49E1-BC8B-701E2FE80542}" destId="{8D5E8C1A-6A0B-467B-88C8-0EB974724983}" srcOrd="0" destOrd="0" parTransId="{00726BB1-7C03-468F-A06F-65B9CFDC3854}" sibTransId="{5DF13314-318A-4E44-A8F5-7AF59A628C95}"/>
    <dgm:cxn modelId="{F9A8D574-1248-4CC4-8017-9B52A6DB0D3F}" type="presOf" srcId="{B31AFE1E-F1C8-4736-9371-622AE4561822}" destId="{47AF1897-DE22-4E41-BCF4-3D91190785F6}" srcOrd="0" destOrd="1" presId="urn:microsoft.com/office/officeart/2005/8/layout/chevron2"/>
    <dgm:cxn modelId="{116B907E-AB97-4B43-8657-D2F17769FB18}" type="presOf" srcId="{7050D9C0-4BB2-43FF-A700-5AEFB149637B}" destId="{AEDEEB75-B961-47D5-91F7-71B35583A074}" srcOrd="0" destOrd="0" presId="urn:microsoft.com/office/officeart/2005/8/layout/chevron2"/>
    <dgm:cxn modelId="{ABB05392-A785-423C-BF80-CAB51605163B}" srcId="{C5B0B064-FD68-49B2-8375-BE2B1451090A}" destId="{4381624B-67F9-49E1-BC8B-701E2FE80542}" srcOrd="0" destOrd="0" parTransId="{D8531E22-2008-4455-BE60-01C1BCE0F7D3}" sibTransId="{FB9F5FFF-46A4-4947-B1BE-6BA769AEA6BA}"/>
    <dgm:cxn modelId="{E42CED99-92E9-43C6-A3DD-44EE3F201F0A}" type="presOf" srcId="{D028D365-5387-406A-B350-BA6B9946D518}" destId="{A679A040-309E-4C45-8499-EDDAD8CDD974}" srcOrd="0" destOrd="0" presId="urn:microsoft.com/office/officeart/2005/8/layout/chevron2"/>
    <dgm:cxn modelId="{F15FD2A8-80A1-44A9-A94E-66BE910F7D56}" type="presOf" srcId="{C5B0B064-FD68-49B2-8375-BE2B1451090A}" destId="{4A7C1E4C-BEC0-44C9-965B-FB2892F819E7}" srcOrd="0" destOrd="0" presId="urn:microsoft.com/office/officeart/2005/8/layout/chevron2"/>
    <dgm:cxn modelId="{AD0750B0-3093-4DB7-A4C7-025DD6D6B73F}" srcId="{4772CF68-A30F-4BB6-B026-2C41FE2C59BF}" destId="{D028D365-5387-406A-B350-BA6B9946D518}" srcOrd="0" destOrd="0" parTransId="{5CF067F9-9F82-4DDA-A590-AB03BED9AFA0}" sibTransId="{95B82F50-BED5-43A9-B596-27A0BD052B43}"/>
    <dgm:cxn modelId="{A12769C1-F005-4260-B7B5-250BA5D7A8EF}" srcId="{594E2880-617D-4014-B191-77F5C3E4EC7E}" destId="{7050D9C0-4BB2-43FF-A700-5AEFB149637B}" srcOrd="0" destOrd="0" parTransId="{3A79BBE5-7F0B-41E6-B502-F63794A64564}" sibTransId="{C86045B2-D20A-4D64-AF66-0673883B192B}"/>
    <dgm:cxn modelId="{1019CEC3-3BFD-4090-8E55-8B5587CFF938}" type="presOf" srcId="{465418AD-78F9-45B4-827A-4AD3D97233C6}" destId="{3A2F2197-3104-4EDE-8E7D-D44724385A92}" srcOrd="0" destOrd="0" presId="urn:microsoft.com/office/officeart/2005/8/layout/chevron2"/>
    <dgm:cxn modelId="{0F9176E6-DD6C-472C-8D74-7E980528D6C1}" srcId="{C5B0B064-FD68-49B2-8375-BE2B1451090A}" destId="{465418AD-78F9-45B4-827A-4AD3D97233C6}" srcOrd="1" destOrd="0" parTransId="{8F9520EC-BBB4-431C-8F1E-817AA5EEDE9E}" sibTransId="{2D41F3F7-583A-47B5-B26E-6AD3060E4F0D}"/>
    <dgm:cxn modelId="{B679F2E8-3F40-4563-BBE0-A126A44010EE}" type="presOf" srcId="{5F71E920-0974-4FFB-AC1B-17EEAAE77C47}" destId="{364F4531-F9B0-4B48-ABF2-A7A4B79943F6}" srcOrd="0" destOrd="0" presId="urn:microsoft.com/office/officeart/2005/8/layout/chevron2"/>
    <dgm:cxn modelId="{73B0FAEA-7698-4318-9233-E18684E9F0C7}" srcId="{465418AD-78F9-45B4-827A-4AD3D97233C6}" destId="{5F71E920-0974-4FFB-AC1B-17EEAAE77C47}" srcOrd="0" destOrd="0" parTransId="{BB32451F-F354-4570-A045-8BC72DE43544}" sibTransId="{7AD85736-05A5-4C23-BE57-1923E5853ACA}"/>
    <dgm:cxn modelId="{2D682CF5-075B-448E-99F4-155CDC879855}" srcId="{4381624B-67F9-49E1-BC8B-701E2FE80542}" destId="{B31AFE1E-F1C8-4736-9371-622AE4561822}" srcOrd="1" destOrd="0" parTransId="{6773A321-3C50-487F-9C2F-3CE8B297DA94}" sibTransId="{03BE97CE-B77D-44E1-B4F6-CAE3C0BF6D97}"/>
    <dgm:cxn modelId="{26210EFB-720B-47D2-9458-25639DCF8058}" type="presOf" srcId="{4772CF68-A30F-4BB6-B026-2C41FE2C59BF}" destId="{5062A5B1-2497-4E7D-8ED2-0702745880FB}" srcOrd="0" destOrd="0" presId="urn:microsoft.com/office/officeart/2005/8/layout/chevron2"/>
    <dgm:cxn modelId="{656A37FB-CA5C-47C2-9BA2-AF7A787362C8}" srcId="{C5B0B064-FD68-49B2-8375-BE2B1451090A}" destId="{4772CF68-A30F-4BB6-B026-2C41FE2C59BF}" srcOrd="2" destOrd="0" parTransId="{D2FA7012-B306-4070-959A-9444495325E5}" sibTransId="{A2ADB44B-685C-49CA-9CBD-B0B2C3156559}"/>
    <dgm:cxn modelId="{ED5F6452-6D96-4FD4-8100-4D7231393EA6}" type="presParOf" srcId="{4A7C1E4C-BEC0-44C9-965B-FB2892F819E7}" destId="{7EF0A3E3-F4A6-45FC-B10A-0C39AF375E9D}" srcOrd="0" destOrd="0" presId="urn:microsoft.com/office/officeart/2005/8/layout/chevron2"/>
    <dgm:cxn modelId="{F7A769B6-A312-468A-8F9C-BCE6D7BC917A}" type="presParOf" srcId="{7EF0A3E3-F4A6-45FC-B10A-0C39AF375E9D}" destId="{4B315885-E4D8-421F-AB52-2589FDC7064B}" srcOrd="0" destOrd="0" presId="urn:microsoft.com/office/officeart/2005/8/layout/chevron2"/>
    <dgm:cxn modelId="{CCF04CB7-DECC-4A31-BBD4-4A6BFD5E0780}" type="presParOf" srcId="{7EF0A3E3-F4A6-45FC-B10A-0C39AF375E9D}" destId="{47AF1897-DE22-4E41-BCF4-3D91190785F6}" srcOrd="1" destOrd="0" presId="urn:microsoft.com/office/officeart/2005/8/layout/chevron2"/>
    <dgm:cxn modelId="{C08777D2-F412-4A52-8697-D3E34B06A569}" type="presParOf" srcId="{4A7C1E4C-BEC0-44C9-965B-FB2892F819E7}" destId="{78497DCC-0B7F-40D9-BA84-56347832DC7F}" srcOrd="1" destOrd="0" presId="urn:microsoft.com/office/officeart/2005/8/layout/chevron2"/>
    <dgm:cxn modelId="{685DE6DB-25EB-4CA5-A5C3-D0EA45C4246F}" type="presParOf" srcId="{4A7C1E4C-BEC0-44C9-965B-FB2892F819E7}" destId="{E4FB8122-C612-42F9-9AB9-F15E7E50DE03}" srcOrd="2" destOrd="0" presId="urn:microsoft.com/office/officeart/2005/8/layout/chevron2"/>
    <dgm:cxn modelId="{FA7A0BB2-4FDF-4B59-9835-5C7B9E0761FC}" type="presParOf" srcId="{E4FB8122-C612-42F9-9AB9-F15E7E50DE03}" destId="{3A2F2197-3104-4EDE-8E7D-D44724385A92}" srcOrd="0" destOrd="0" presId="urn:microsoft.com/office/officeart/2005/8/layout/chevron2"/>
    <dgm:cxn modelId="{E1192EF7-C96C-4A85-A049-658A8A90CF53}" type="presParOf" srcId="{E4FB8122-C612-42F9-9AB9-F15E7E50DE03}" destId="{364F4531-F9B0-4B48-ABF2-A7A4B79943F6}" srcOrd="1" destOrd="0" presId="urn:microsoft.com/office/officeart/2005/8/layout/chevron2"/>
    <dgm:cxn modelId="{B27F14C0-3355-4F21-A57F-5509912753DA}" type="presParOf" srcId="{4A7C1E4C-BEC0-44C9-965B-FB2892F819E7}" destId="{61A90B96-0CE7-42E0-9BFC-2670A64E02AF}" srcOrd="3" destOrd="0" presId="urn:microsoft.com/office/officeart/2005/8/layout/chevron2"/>
    <dgm:cxn modelId="{64FF6B9D-9D6E-4ABF-A8CE-71FADCB57A85}" type="presParOf" srcId="{4A7C1E4C-BEC0-44C9-965B-FB2892F819E7}" destId="{6FCF4E34-44E1-4514-B1BF-D420A9E0BA14}" srcOrd="4" destOrd="0" presId="urn:microsoft.com/office/officeart/2005/8/layout/chevron2"/>
    <dgm:cxn modelId="{47507061-4FBE-428F-9818-A6859F055EFB}" type="presParOf" srcId="{6FCF4E34-44E1-4514-B1BF-D420A9E0BA14}" destId="{5062A5B1-2497-4E7D-8ED2-0702745880FB}" srcOrd="0" destOrd="0" presId="urn:microsoft.com/office/officeart/2005/8/layout/chevron2"/>
    <dgm:cxn modelId="{DEA67D12-D1FF-49BC-B89F-B15958BA9940}" type="presParOf" srcId="{6FCF4E34-44E1-4514-B1BF-D420A9E0BA14}" destId="{A679A040-309E-4C45-8499-EDDAD8CDD974}" srcOrd="1" destOrd="0" presId="urn:microsoft.com/office/officeart/2005/8/layout/chevron2"/>
    <dgm:cxn modelId="{92586B41-AE44-4BF0-AA27-E62302361531}" type="presParOf" srcId="{4A7C1E4C-BEC0-44C9-965B-FB2892F819E7}" destId="{0DD5A21D-C712-4B62-B086-953865743C3A}" srcOrd="5" destOrd="0" presId="urn:microsoft.com/office/officeart/2005/8/layout/chevron2"/>
    <dgm:cxn modelId="{FDE36B34-5532-4DC2-A026-4BAB1F3C03B0}" type="presParOf" srcId="{4A7C1E4C-BEC0-44C9-965B-FB2892F819E7}" destId="{8D45F9DB-0E17-46D8-B72F-B7ECF944F2EA}" srcOrd="6" destOrd="0" presId="urn:microsoft.com/office/officeart/2005/8/layout/chevron2"/>
    <dgm:cxn modelId="{B178D4F6-74D3-43FA-87E4-B05C39100847}" type="presParOf" srcId="{8D45F9DB-0E17-46D8-B72F-B7ECF944F2EA}" destId="{ED450A8D-85C6-4661-8E10-3CFA9C677611}" srcOrd="0" destOrd="0" presId="urn:microsoft.com/office/officeart/2005/8/layout/chevron2"/>
    <dgm:cxn modelId="{4C9BA61A-3606-43FD-BF54-F29578F945A5}" type="presParOf" srcId="{8D45F9DB-0E17-46D8-B72F-B7ECF944F2EA}" destId="{AEDEEB75-B961-47D5-91F7-71B35583A074}"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7F09F2-3BE3-4E6D-BD9C-38492EB94F9C}">
      <dsp:nvSpPr>
        <dsp:cNvPr id="0" name=""/>
        <dsp:cNvSpPr/>
      </dsp:nvSpPr>
      <dsp:spPr>
        <a:xfrm>
          <a:off x="2353" y="0"/>
          <a:ext cx="2309650" cy="4093699"/>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b="1" kern="1200" dirty="0">
              <a:solidFill>
                <a:srgbClr val="1E3E7D"/>
              </a:solidFill>
              <a:latin typeface="Arial" panose="020B0604020202020204" pitchFamily="34" charset="0"/>
              <a:cs typeface="Arial" panose="020B0604020202020204" pitchFamily="34" charset="0"/>
            </a:rPr>
            <a:t>Foundational Credentials</a:t>
          </a:r>
        </a:p>
      </dsp:txBody>
      <dsp:txXfrm>
        <a:off x="2353" y="0"/>
        <a:ext cx="2309650" cy="1228109"/>
      </dsp:txXfrm>
    </dsp:sp>
    <dsp:sp modelId="{AB98AD7F-DBF2-431C-8CAA-35B21D77783B}">
      <dsp:nvSpPr>
        <dsp:cNvPr id="0" name=""/>
        <dsp:cNvSpPr/>
      </dsp:nvSpPr>
      <dsp:spPr>
        <a:xfrm>
          <a:off x="233318" y="1229309"/>
          <a:ext cx="1847720" cy="1234306"/>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en-US" sz="1400" b="1" kern="1200" dirty="0">
              <a:latin typeface="Arial" panose="020B0604020202020204" pitchFamily="34" charset="0"/>
              <a:cs typeface="Arial" panose="020B0604020202020204" pitchFamily="34" charset="0"/>
            </a:rPr>
            <a:t>Credentials Demonstrating Standard or Baseline Skillsets</a:t>
          </a:r>
        </a:p>
      </dsp:txBody>
      <dsp:txXfrm>
        <a:off x="269470" y="1265461"/>
        <a:ext cx="1775416" cy="1162002"/>
      </dsp:txXfrm>
    </dsp:sp>
    <dsp:sp modelId="{2E4FEAC6-C31E-424C-B4E7-630DD8BB30EB}">
      <dsp:nvSpPr>
        <dsp:cNvPr id="0" name=""/>
        <dsp:cNvSpPr/>
      </dsp:nvSpPr>
      <dsp:spPr>
        <a:xfrm>
          <a:off x="233318" y="2653508"/>
          <a:ext cx="1847720" cy="1234306"/>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Arial" panose="020B0604020202020204" pitchFamily="34" charset="0"/>
              <a:ea typeface="+mn-ea"/>
              <a:cs typeface="Arial" panose="020B0604020202020204" pitchFamily="34" charset="0"/>
            </a:rPr>
            <a:t>Examples: </a:t>
          </a:r>
        </a:p>
        <a:p>
          <a:pPr marL="0" lvl="0" indent="0" algn="ctr" defTabSz="622300">
            <a:lnSpc>
              <a:spcPct val="90000"/>
            </a:lnSpc>
            <a:spcBef>
              <a:spcPct val="0"/>
            </a:spcBef>
            <a:spcAft>
              <a:spcPct val="35000"/>
            </a:spcAft>
            <a:buNone/>
          </a:pPr>
          <a:r>
            <a:rPr lang="en-US" sz="1400" kern="1200" dirty="0">
              <a:latin typeface="Arial" panose="020B0604020202020204" pitchFamily="34" charset="0"/>
              <a:ea typeface="+mn-ea"/>
              <a:cs typeface="Arial" panose="020B0604020202020204" pitchFamily="34" charset="0"/>
            </a:rPr>
            <a:t>First Aid, Soft Skills, Notary, MS Office Applications</a:t>
          </a:r>
          <a:endParaRPr lang="en-US" sz="1400" kern="1200" dirty="0">
            <a:latin typeface="Arial" panose="020B0604020202020204" pitchFamily="34" charset="0"/>
            <a:cs typeface="Arial" panose="020B0604020202020204" pitchFamily="34" charset="0"/>
          </a:endParaRPr>
        </a:p>
      </dsp:txBody>
      <dsp:txXfrm>
        <a:off x="269470" y="2689660"/>
        <a:ext cx="1775416" cy="1162002"/>
      </dsp:txXfrm>
    </dsp:sp>
    <dsp:sp modelId="{1A372F99-8EEE-46A6-A57E-8F18A394AC5A}">
      <dsp:nvSpPr>
        <dsp:cNvPr id="0" name=""/>
        <dsp:cNvSpPr/>
      </dsp:nvSpPr>
      <dsp:spPr>
        <a:xfrm>
          <a:off x="2485227" y="0"/>
          <a:ext cx="2309650" cy="4093699"/>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b="1" i="0" kern="1200" dirty="0">
              <a:solidFill>
                <a:srgbClr val="1E3E7D"/>
              </a:solidFill>
              <a:latin typeface="Arial" panose="020B0604020202020204" pitchFamily="34" charset="0"/>
              <a:cs typeface="Arial" panose="020B0604020202020204" pitchFamily="34" charset="0"/>
            </a:rPr>
            <a:t>Essential Credentials</a:t>
          </a:r>
        </a:p>
      </dsp:txBody>
      <dsp:txXfrm>
        <a:off x="2485227" y="0"/>
        <a:ext cx="2309650" cy="1228109"/>
      </dsp:txXfrm>
    </dsp:sp>
    <dsp:sp modelId="{CA44289F-00B1-48B8-BA79-186ED438CD3D}">
      <dsp:nvSpPr>
        <dsp:cNvPr id="0" name=""/>
        <dsp:cNvSpPr/>
      </dsp:nvSpPr>
      <dsp:spPr>
        <a:xfrm>
          <a:off x="2716192" y="1229309"/>
          <a:ext cx="1847720" cy="1234306"/>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en-US" sz="1400" b="1" u="none" kern="1200" dirty="0">
              <a:latin typeface="Arial" panose="020B0604020202020204" pitchFamily="34" charset="0"/>
              <a:cs typeface="Arial" panose="020B0604020202020204" pitchFamily="34" charset="0"/>
            </a:rPr>
            <a:t>Credentials with </a:t>
          </a:r>
          <a:r>
            <a:rPr lang="en-US" sz="1400" b="1" u="sng" kern="1200" dirty="0">
              <a:latin typeface="Arial" panose="020B0604020202020204" pitchFamily="34" charset="0"/>
              <a:cs typeface="Arial" panose="020B0604020202020204" pitchFamily="34" charset="0"/>
            </a:rPr>
            <a:t>Pathways </a:t>
          </a:r>
          <a:r>
            <a:rPr lang="en-US" sz="1400" b="1" kern="1200" dirty="0">
              <a:latin typeface="Arial" panose="020B0604020202020204" pitchFamily="34" charset="0"/>
              <a:cs typeface="Arial" panose="020B0604020202020204" pitchFamily="34" charset="0"/>
            </a:rPr>
            <a:t>Leading to Sustainable Wage Careers</a:t>
          </a:r>
        </a:p>
      </dsp:txBody>
      <dsp:txXfrm>
        <a:off x="2752344" y="1265461"/>
        <a:ext cx="1775416" cy="1162002"/>
      </dsp:txXfrm>
    </dsp:sp>
    <dsp:sp modelId="{55911D3A-B842-4407-A069-B7533A195FB7}">
      <dsp:nvSpPr>
        <dsp:cNvPr id="0" name=""/>
        <dsp:cNvSpPr/>
      </dsp:nvSpPr>
      <dsp:spPr>
        <a:xfrm>
          <a:off x="2716192" y="2653508"/>
          <a:ext cx="1847720" cy="1234306"/>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Arial" panose="020B0604020202020204" pitchFamily="34" charset="0"/>
              <a:ea typeface="+mn-ea"/>
              <a:cs typeface="Arial" panose="020B0604020202020204" pitchFamily="34" charset="0"/>
            </a:rPr>
            <a:t>Examples: Nurse Aide I, Pharmacy Technician, Construction Labor</a:t>
          </a:r>
          <a:endParaRPr lang="en-US" sz="1400" kern="1200" dirty="0">
            <a:latin typeface="Arial" panose="020B0604020202020204" pitchFamily="34" charset="0"/>
            <a:cs typeface="Arial" panose="020B0604020202020204" pitchFamily="34" charset="0"/>
          </a:endParaRPr>
        </a:p>
      </dsp:txBody>
      <dsp:txXfrm>
        <a:off x="2752344" y="2689660"/>
        <a:ext cx="1775416" cy="1162002"/>
      </dsp:txXfrm>
    </dsp:sp>
    <dsp:sp modelId="{FDE65D4B-EC27-4DF9-AB05-33AF82BEB1C7}">
      <dsp:nvSpPr>
        <dsp:cNvPr id="0" name=""/>
        <dsp:cNvSpPr/>
      </dsp:nvSpPr>
      <dsp:spPr>
        <a:xfrm>
          <a:off x="4968101" y="0"/>
          <a:ext cx="2309650" cy="4093699"/>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b="1" kern="1200" dirty="0">
              <a:solidFill>
                <a:srgbClr val="1E3E7D"/>
              </a:solidFill>
              <a:latin typeface="Arial" panose="020B0604020202020204" pitchFamily="34" charset="0"/>
              <a:cs typeface="Arial" panose="020B0604020202020204" pitchFamily="34" charset="0"/>
            </a:rPr>
            <a:t>Career Credentials</a:t>
          </a:r>
        </a:p>
      </dsp:txBody>
      <dsp:txXfrm>
        <a:off x="4968101" y="0"/>
        <a:ext cx="2309650" cy="1228109"/>
      </dsp:txXfrm>
    </dsp:sp>
    <dsp:sp modelId="{5D744A37-DB7C-4225-BE2F-3655D9A0124F}">
      <dsp:nvSpPr>
        <dsp:cNvPr id="0" name=""/>
        <dsp:cNvSpPr/>
      </dsp:nvSpPr>
      <dsp:spPr>
        <a:xfrm>
          <a:off x="5199066" y="1229309"/>
          <a:ext cx="1847720" cy="1234306"/>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en-US" sz="1400" b="1" kern="1200" dirty="0">
              <a:latin typeface="Arial" panose="020B0604020202020204" pitchFamily="34" charset="0"/>
              <a:cs typeface="Arial" panose="020B0604020202020204" pitchFamily="34" charset="0"/>
            </a:rPr>
            <a:t>Credentials Supporting Sustainable Wage Careers</a:t>
          </a:r>
        </a:p>
      </dsp:txBody>
      <dsp:txXfrm>
        <a:off x="5235218" y="1265461"/>
        <a:ext cx="1775416" cy="1162002"/>
      </dsp:txXfrm>
    </dsp:sp>
    <dsp:sp modelId="{55F145D8-7314-4422-9CB0-A28F1733366E}">
      <dsp:nvSpPr>
        <dsp:cNvPr id="0" name=""/>
        <dsp:cNvSpPr/>
      </dsp:nvSpPr>
      <dsp:spPr>
        <a:xfrm>
          <a:off x="5199066" y="2653508"/>
          <a:ext cx="1847720" cy="1234306"/>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en-US" sz="1400" kern="1200">
              <a:latin typeface="Arial" panose="020B0604020202020204" pitchFamily="34" charset="0"/>
              <a:ea typeface="+mn-ea"/>
              <a:cs typeface="Arial" panose="020B0604020202020204" pitchFamily="34" charset="0"/>
            </a:rPr>
            <a:t>Examples: CDL, Law Enforcement, Lineworker, </a:t>
          </a:r>
          <a:r>
            <a:rPr lang="en-US" sz="1400" kern="1200">
              <a:latin typeface="Arial" panose="020B0604020202020204" pitchFamily="34" charset="0"/>
              <a:cs typeface="Arial" panose="020B0604020202020204" pitchFamily="34" charset="0"/>
            </a:rPr>
            <a:t>HVAC Technicians</a:t>
          </a:r>
          <a:endParaRPr lang="en-US" sz="1400" kern="1200" dirty="0">
            <a:latin typeface="Arial" panose="020B0604020202020204" pitchFamily="34" charset="0"/>
            <a:cs typeface="Arial" panose="020B0604020202020204" pitchFamily="34" charset="0"/>
          </a:endParaRPr>
        </a:p>
      </dsp:txBody>
      <dsp:txXfrm>
        <a:off x="5235218" y="2689660"/>
        <a:ext cx="1775416" cy="1162002"/>
      </dsp:txXfrm>
    </dsp:sp>
    <dsp:sp modelId="{13E257D3-013F-4326-92D1-FE1E225EC33C}">
      <dsp:nvSpPr>
        <dsp:cNvPr id="0" name=""/>
        <dsp:cNvSpPr/>
      </dsp:nvSpPr>
      <dsp:spPr>
        <a:xfrm>
          <a:off x="7450975" y="0"/>
          <a:ext cx="2309650" cy="4093699"/>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b="1" kern="1200" dirty="0">
              <a:solidFill>
                <a:srgbClr val="1E3E7D"/>
              </a:solidFill>
              <a:latin typeface="Arial" panose="020B0604020202020204" pitchFamily="34" charset="0"/>
              <a:cs typeface="Arial" panose="020B0604020202020204" pitchFamily="34" charset="0"/>
            </a:rPr>
            <a:t>Advanced Credentials</a:t>
          </a:r>
        </a:p>
      </dsp:txBody>
      <dsp:txXfrm>
        <a:off x="7450975" y="0"/>
        <a:ext cx="2309650" cy="1228109"/>
      </dsp:txXfrm>
    </dsp:sp>
    <dsp:sp modelId="{C05CD15C-BE8F-4121-8F31-B7CF5B1F0315}">
      <dsp:nvSpPr>
        <dsp:cNvPr id="0" name=""/>
        <dsp:cNvSpPr/>
      </dsp:nvSpPr>
      <dsp:spPr>
        <a:xfrm>
          <a:off x="7681940" y="1229309"/>
          <a:ext cx="1847720" cy="1234306"/>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en-US" sz="1400" b="1" kern="1200" dirty="0">
              <a:latin typeface="Arial" panose="020B0604020202020204" pitchFamily="34" charset="0"/>
              <a:cs typeface="Arial" panose="020B0604020202020204" pitchFamily="34" charset="0"/>
            </a:rPr>
            <a:t>Credentials Supporting Career Development</a:t>
          </a:r>
        </a:p>
      </dsp:txBody>
      <dsp:txXfrm>
        <a:off x="7718092" y="1265461"/>
        <a:ext cx="1775416" cy="1162002"/>
      </dsp:txXfrm>
    </dsp:sp>
    <dsp:sp modelId="{10047A48-8ED6-4EB9-B4A1-2D58E9C203E0}">
      <dsp:nvSpPr>
        <dsp:cNvPr id="0" name=""/>
        <dsp:cNvSpPr/>
      </dsp:nvSpPr>
      <dsp:spPr>
        <a:xfrm>
          <a:off x="7681940" y="2653508"/>
          <a:ext cx="1847720" cy="1234306"/>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Arial" panose="020B0604020202020204" pitchFamily="34" charset="0"/>
              <a:ea typeface="+mn-ea"/>
              <a:cs typeface="Arial" panose="020B0604020202020204" pitchFamily="34" charset="0"/>
            </a:rPr>
            <a:t>Examples: Marine Welding, Certified Cisco Network Professional, Computed Tomography</a:t>
          </a:r>
          <a:endParaRPr lang="en-US" sz="1400" kern="1200" dirty="0">
            <a:latin typeface="Arial" panose="020B0604020202020204" pitchFamily="34" charset="0"/>
            <a:cs typeface="Arial" panose="020B0604020202020204" pitchFamily="34" charset="0"/>
          </a:endParaRPr>
        </a:p>
      </dsp:txBody>
      <dsp:txXfrm>
        <a:off x="7718092" y="2689660"/>
        <a:ext cx="1775416" cy="116200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EEBF2E-DDD7-448A-9343-E3B9E26C730F}">
      <dsp:nvSpPr>
        <dsp:cNvPr id="0" name=""/>
        <dsp:cNvSpPr/>
      </dsp:nvSpPr>
      <dsp:spPr>
        <a:xfrm>
          <a:off x="3532" y="0"/>
          <a:ext cx="3114418" cy="614414"/>
        </a:xfrm>
        <a:prstGeom prst="chevron">
          <a:avLst/>
        </a:prstGeom>
        <a:solidFill>
          <a:srgbClr val="CFE28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91440" lvl="0" indent="0" algn="l" defTabSz="889000">
            <a:lnSpc>
              <a:spcPct val="90000"/>
            </a:lnSpc>
            <a:spcBef>
              <a:spcPct val="0"/>
            </a:spcBef>
            <a:spcAft>
              <a:spcPct val="35000"/>
            </a:spcAft>
            <a:buNone/>
          </a:pPr>
          <a:r>
            <a:rPr lang="en-US" sz="2000" b="1" kern="1200" dirty="0">
              <a:solidFill>
                <a:srgbClr val="1E3E7D"/>
              </a:solidFill>
              <a:latin typeface="Arial" panose="020B0604020202020204" pitchFamily="34" charset="0"/>
              <a:ea typeface="+mn-ea"/>
              <a:cs typeface="Arial" panose="020B0604020202020204" pitchFamily="34" charset="0"/>
            </a:rPr>
            <a:t>General Skill Proficiency</a:t>
          </a:r>
        </a:p>
      </dsp:txBody>
      <dsp:txXfrm>
        <a:off x="310739" y="0"/>
        <a:ext cx="2500004" cy="614414"/>
      </dsp:txXfrm>
    </dsp:sp>
    <dsp:sp modelId="{8C6BD993-A436-4B01-82A8-C2EA45815E00}">
      <dsp:nvSpPr>
        <dsp:cNvPr id="0" name=""/>
        <dsp:cNvSpPr/>
      </dsp:nvSpPr>
      <dsp:spPr>
        <a:xfrm>
          <a:off x="2383539" y="0"/>
          <a:ext cx="7379439" cy="614414"/>
        </a:xfrm>
        <a:prstGeom prst="chevron">
          <a:avLst/>
        </a:prstGeom>
        <a:solidFill>
          <a:srgbClr val="ADCD3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4016" tIns="41339" rIns="41339" bIns="41339" numCol="1" spcCol="1270" anchor="ctr" anchorCtr="0">
          <a:noAutofit/>
        </a:bodyPr>
        <a:lstStyle/>
        <a:p>
          <a:pPr marL="0" lvl="0" indent="0" algn="ctr" defTabSz="1377950">
            <a:lnSpc>
              <a:spcPct val="90000"/>
            </a:lnSpc>
            <a:spcBef>
              <a:spcPct val="0"/>
            </a:spcBef>
            <a:spcAft>
              <a:spcPct val="35000"/>
            </a:spcAft>
            <a:buNone/>
          </a:pPr>
          <a:r>
            <a:rPr lang="en-US" sz="3100" b="1" kern="1200" dirty="0">
              <a:solidFill>
                <a:srgbClr val="1E3E7D"/>
              </a:solidFill>
              <a:latin typeface="Arial" panose="020B0604020202020204" pitchFamily="34" charset="0"/>
              <a:ea typeface="+mn-ea"/>
              <a:cs typeface="Arial" panose="020B0604020202020204" pitchFamily="34" charset="0"/>
            </a:rPr>
            <a:t>Workforce Recognized Credentials</a:t>
          </a:r>
        </a:p>
      </dsp:txBody>
      <dsp:txXfrm>
        <a:off x="2690746" y="0"/>
        <a:ext cx="6765025" cy="61441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315885-E4D8-421F-AB52-2589FDC7064B}">
      <dsp:nvSpPr>
        <dsp:cNvPr id="0" name=""/>
        <dsp:cNvSpPr/>
      </dsp:nvSpPr>
      <dsp:spPr>
        <a:xfrm rot="5400000">
          <a:off x="-204931" y="206839"/>
          <a:ext cx="1366211" cy="956347"/>
        </a:xfrm>
        <a:prstGeom prst="chevron">
          <a:avLst/>
        </a:prstGeom>
        <a:solidFill>
          <a:srgbClr val="ADCD39"/>
        </a:solidFill>
        <a:ln w="12700" cap="flat" cmpd="sng" algn="ctr">
          <a:solidFill>
            <a:schemeClr val="accent3">
              <a:shade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b="1" kern="1200" dirty="0">
              <a:latin typeface="Arial" panose="020B0604020202020204" pitchFamily="34" charset="0"/>
              <a:cs typeface="Arial" panose="020B0604020202020204" pitchFamily="34" charset="0"/>
            </a:rPr>
            <a:t>May</a:t>
          </a:r>
        </a:p>
      </dsp:txBody>
      <dsp:txXfrm rot="-5400000">
        <a:off x="2" y="480081"/>
        <a:ext cx="956347" cy="409864"/>
      </dsp:txXfrm>
    </dsp:sp>
    <dsp:sp modelId="{47AF1897-DE22-4E41-BCF4-3D91190785F6}">
      <dsp:nvSpPr>
        <dsp:cNvPr id="0" name=""/>
        <dsp:cNvSpPr/>
      </dsp:nvSpPr>
      <dsp:spPr>
        <a:xfrm rot="5400000">
          <a:off x="5711055" y="-4752799"/>
          <a:ext cx="888037" cy="10397452"/>
        </a:xfrm>
        <a:prstGeom prst="round2SameRect">
          <a:avLst/>
        </a:prstGeom>
        <a:solidFill>
          <a:schemeClr val="lt1">
            <a:alpha val="90000"/>
            <a:hueOff val="0"/>
            <a:satOff val="0"/>
            <a:lumOff val="0"/>
            <a:alphaOff val="0"/>
          </a:schemeClr>
        </a:solidFill>
        <a:ln w="12700" cap="flat" cmpd="sng" algn="ctr">
          <a:solidFill>
            <a:schemeClr val="accent3">
              <a:shade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6464" tIns="13970" rIns="13970" bIns="13970" numCol="1" spcCol="1270" anchor="ctr" anchorCtr="0">
          <a:noAutofit/>
        </a:bodyPr>
        <a:lstStyle/>
        <a:p>
          <a:pPr marL="228600" lvl="1" indent="-228600" algn="l" defTabSz="977900">
            <a:lnSpc>
              <a:spcPct val="90000"/>
            </a:lnSpc>
            <a:spcBef>
              <a:spcPct val="0"/>
            </a:spcBef>
            <a:spcAft>
              <a:spcPct val="15000"/>
            </a:spcAft>
            <a:buChar char="•"/>
          </a:pPr>
          <a:r>
            <a:rPr lang="en-US" sz="2200" b="1" kern="1200" dirty="0">
              <a:solidFill>
                <a:srgbClr val="1E3E7D"/>
              </a:solidFill>
              <a:latin typeface="Arial" panose="020B0604020202020204" pitchFamily="34" charset="0"/>
              <a:cs typeface="Arial" panose="020B0604020202020204" pitchFamily="34" charset="0"/>
            </a:rPr>
            <a:t>Analyze survey data and summarize results </a:t>
          </a:r>
        </a:p>
        <a:p>
          <a:pPr marL="228600" lvl="1" indent="-228600" algn="l" defTabSz="977900">
            <a:lnSpc>
              <a:spcPct val="90000"/>
            </a:lnSpc>
            <a:spcBef>
              <a:spcPct val="0"/>
            </a:spcBef>
            <a:spcAft>
              <a:spcPct val="15000"/>
            </a:spcAft>
            <a:buChar char="•"/>
          </a:pPr>
          <a:r>
            <a:rPr lang="en-US" sz="2200" b="1" kern="1200" dirty="0">
              <a:solidFill>
                <a:srgbClr val="1E3E7D"/>
              </a:solidFill>
              <a:latin typeface="Arial" panose="020B0604020202020204" pitchFamily="34" charset="0"/>
              <a:cs typeface="Arial" panose="020B0604020202020204" pitchFamily="34" charset="0"/>
            </a:rPr>
            <a:t>Collect targeted input and validation from employers</a:t>
          </a:r>
        </a:p>
      </dsp:txBody>
      <dsp:txXfrm rot="-5400000">
        <a:off x="956348" y="45258"/>
        <a:ext cx="10354102" cy="801337"/>
      </dsp:txXfrm>
    </dsp:sp>
    <dsp:sp modelId="{3A2F2197-3104-4EDE-8E7D-D44724385A92}">
      <dsp:nvSpPr>
        <dsp:cNvPr id="0" name=""/>
        <dsp:cNvSpPr/>
      </dsp:nvSpPr>
      <dsp:spPr>
        <a:xfrm rot="5400000">
          <a:off x="-204931" y="1427622"/>
          <a:ext cx="1366211" cy="956347"/>
        </a:xfrm>
        <a:prstGeom prst="chevron">
          <a:avLst/>
        </a:prstGeom>
        <a:solidFill>
          <a:srgbClr val="ADCD39"/>
        </a:solidFill>
        <a:ln w="12700" cap="flat" cmpd="sng" algn="ctr">
          <a:solidFill>
            <a:schemeClr val="accent3">
              <a:shade val="50000"/>
              <a:hueOff val="0"/>
              <a:satOff val="0"/>
              <a:lumOff val="1798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b="1" kern="1200" dirty="0">
              <a:latin typeface="Arial" panose="020B0604020202020204" pitchFamily="34" charset="0"/>
              <a:cs typeface="Arial" panose="020B0604020202020204" pitchFamily="34" charset="0"/>
            </a:rPr>
            <a:t>June</a:t>
          </a:r>
        </a:p>
      </dsp:txBody>
      <dsp:txXfrm rot="-5400000">
        <a:off x="2" y="1700864"/>
        <a:ext cx="956347" cy="409864"/>
      </dsp:txXfrm>
    </dsp:sp>
    <dsp:sp modelId="{364F4531-F9B0-4B48-ABF2-A7A4B79943F6}">
      <dsp:nvSpPr>
        <dsp:cNvPr id="0" name=""/>
        <dsp:cNvSpPr/>
      </dsp:nvSpPr>
      <dsp:spPr>
        <a:xfrm rot="5400000">
          <a:off x="5711055" y="-3532016"/>
          <a:ext cx="888037" cy="10397452"/>
        </a:xfrm>
        <a:prstGeom prst="round2SameRect">
          <a:avLst/>
        </a:prstGeom>
        <a:solidFill>
          <a:schemeClr val="lt1">
            <a:alpha val="90000"/>
            <a:hueOff val="0"/>
            <a:satOff val="0"/>
            <a:lumOff val="0"/>
            <a:alphaOff val="0"/>
          </a:schemeClr>
        </a:solidFill>
        <a:ln w="12700" cap="flat" cmpd="sng" algn="ctr">
          <a:solidFill>
            <a:schemeClr val="accent3">
              <a:shade val="50000"/>
              <a:hueOff val="0"/>
              <a:satOff val="0"/>
              <a:lumOff val="1798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6464" tIns="13970" rIns="13970" bIns="13970" numCol="1" spcCol="1270" anchor="ctr" anchorCtr="0">
          <a:noAutofit/>
        </a:bodyPr>
        <a:lstStyle/>
        <a:p>
          <a:pPr marL="228600" lvl="1" indent="-228600" algn="l" defTabSz="977900">
            <a:lnSpc>
              <a:spcPct val="90000"/>
            </a:lnSpc>
            <a:spcBef>
              <a:spcPct val="0"/>
            </a:spcBef>
            <a:spcAft>
              <a:spcPct val="15000"/>
            </a:spcAft>
            <a:buChar char="•"/>
          </a:pPr>
          <a:r>
            <a:rPr lang="en-US" sz="2200" b="1" kern="1200" dirty="0">
              <a:solidFill>
                <a:srgbClr val="1E3E7D"/>
              </a:solidFill>
              <a:latin typeface="Arial" panose="020B0604020202020204" pitchFamily="34" charset="0"/>
              <a:cs typeface="Arial" panose="020B0604020202020204" pitchFamily="34" charset="0"/>
            </a:rPr>
            <a:t>Review best policy practices in other states, explore and define incentives, consider policy levers at every level, develop a legislative strategy</a:t>
          </a:r>
        </a:p>
      </dsp:txBody>
      <dsp:txXfrm rot="-5400000">
        <a:off x="956348" y="1266041"/>
        <a:ext cx="10354102" cy="801337"/>
      </dsp:txXfrm>
    </dsp:sp>
    <dsp:sp modelId="{5062A5B1-2497-4E7D-8ED2-0702745880FB}">
      <dsp:nvSpPr>
        <dsp:cNvPr id="0" name=""/>
        <dsp:cNvSpPr/>
      </dsp:nvSpPr>
      <dsp:spPr>
        <a:xfrm rot="5400000">
          <a:off x="-204931" y="2648404"/>
          <a:ext cx="1366211" cy="956347"/>
        </a:xfrm>
        <a:prstGeom prst="chevron">
          <a:avLst/>
        </a:prstGeom>
        <a:solidFill>
          <a:srgbClr val="ADCD39"/>
        </a:solidFill>
        <a:ln w="12700" cap="flat" cmpd="sng" algn="ctr">
          <a:solidFill>
            <a:schemeClr val="accent3">
              <a:shade val="50000"/>
              <a:hueOff val="0"/>
              <a:satOff val="0"/>
              <a:lumOff val="3596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b="1" kern="1200" dirty="0">
              <a:latin typeface="Arial" panose="020B0604020202020204" pitchFamily="34" charset="0"/>
              <a:cs typeface="Arial" panose="020B0604020202020204" pitchFamily="34" charset="0"/>
            </a:rPr>
            <a:t>July </a:t>
          </a:r>
        </a:p>
      </dsp:txBody>
      <dsp:txXfrm rot="-5400000">
        <a:off x="2" y="2921646"/>
        <a:ext cx="956347" cy="409864"/>
      </dsp:txXfrm>
    </dsp:sp>
    <dsp:sp modelId="{A679A040-309E-4C45-8499-EDDAD8CDD974}">
      <dsp:nvSpPr>
        <dsp:cNvPr id="0" name=""/>
        <dsp:cNvSpPr/>
      </dsp:nvSpPr>
      <dsp:spPr>
        <a:xfrm rot="5400000">
          <a:off x="5711055" y="-2173490"/>
          <a:ext cx="888037" cy="10397452"/>
        </a:xfrm>
        <a:prstGeom prst="round2SameRect">
          <a:avLst/>
        </a:prstGeom>
        <a:solidFill>
          <a:schemeClr val="lt1">
            <a:alpha val="90000"/>
            <a:hueOff val="0"/>
            <a:satOff val="0"/>
            <a:lumOff val="0"/>
            <a:alphaOff val="0"/>
          </a:schemeClr>
        </a:solidFill>
        <a:ln w="12700" cap="flat" cmpd="sng" algn="ctr">
          <a:solidFill>
            <a:schemeClr val="accent3">
              <a:shade val="50000"/>
              <a:hueOff val="0"/>
              <a:satOff val="0"/>
              <a:lumOff val="3596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6464" tIns="13970" rIns="13970" bIns="13970" numCol="1" spcCol="1270" anchor="ctr" anchorCtr="0">
          <a:noAutofit/>
        </a:bodyPr>
        <a:lstStyle/>
        <a:p>
          <a:pPr marL="228600" lvl="1" indent="-228600" algn="l" defTabSz="977900">
            <a:lnSpc>
              <a:spcPct val="90000"/>
            </a:lnSpc>
            <a:spcBef>
              <a:spcPct val="0"/>
            </a:spcBef>
            <a:spcAft>
              <a:spcPct val="15000"/>
            </a:spcAft>
            <a:buChar char="•"/>
          </a:pPr>
          <a:r>
            <a:rPr lang="en-US" sz="2200" b="1" kern="1200" dirty="0">
              <a:solidFill>
                <a:srgbClr val="1E3E7D"/>
              </a:solidFill>
              <a:latin typeface="Arial" panose="020B0604020202020204" pitchFamily="34" charset="0"/>
              <a:cs typeface="Arial" panose="020B0604020202020204" pitchFamily="34" charset="0"/>
            </a:rPr>
            <a:t>Compiles and refines recommendations from data analysis, input from employers and policy review  </a:t>
          </a:r>
        </a:p>
      </dsp:txBody>
      <dsp:txXfrm rot="-5400000">
        <a:off x="956348" y="2624567"/>
        <a:ext cx="10354102" cy="801337"/>
      </dsp:txXfrm>
    </dsp:sp>
    <dsp:sp modelId="{ED450A8D-85C6-4661-8E10-3CFA9C677611}">
      <dsp:nvSpPr>
        <dsp:cNvPr id="0" name=""/>
        <dsp:cNvSpPr/>
      </dsp:nvSpPr>
      <dsp:spPr>
        <a:xfrm rot="5400000">
          <a:off x="-204931" y="3869187"/>
          <a:ext cx="1366211" cy="956347"/>
        </a:xfrm>
        <a:prstGeom prst="chevron">
          <a:avLst/>
        </a:prstGeom>
        <a:solidFill>
          <a:srgbClr val="ADCD39"/>
        </a:solidFill>
        <a:ln w="12700" cap="flat" cmpd="sng" algn="ctr">
          <a:solidFill>
            <a:schemeClr val="accent3">
              <a:shade val="50000"/>
              <a:hueOff val="0"/>
              <a:satOff val="0"/>
              <a:lumOff val="1798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b="1" kern="1200" dirty="0">
              <a:latin typeface="Arial" panose="020B0604020202020204" pitchFamily="34" charset="0"/>
              <a:cs typeface="Arial" panose="020B0604020202020204" pitchFamily="34" charset="0"/>
            </a:rPr>
            <a:t>Aug</a:t>
          </a:r>
        </a:p>
      </dsp:txBody>
      <dsp:txXfrm rot="-5400000">
        <a:off x="2" y="4142429"/>
        <a:ext cx="956347" cy="409864"/>
      </dsp:txXfrm>
    </dsp:sp>
    <dsp:sp modelId="{AEDEEB75-B961-47D5-91F7-71B35583A074}">
      <dsp:nvSpPr>
        <dsp:cNvPr id="0" name=""/>
        <dsp:cNvSpPr/>
      </dsp:nvSpPr>
      <dsp:spPr>
        <a:xfrm rot="5400000">
          <a:off x="5711055" y="-1090451"/>
          <a:ext cx="888037" cy="10397452"/>
        </a:xfrm>
        <a:prstGeom prst="round2SameRect">
          <a:avLst/>
        </a:prstGeom>
        <a:solidFill>
          <a:schemeClr val="lt1">
            <a:alpha val="90000"/>
            <a:hueOff val="0"/>
            <a:satOff val="0"/>
            <a:lumOff val="0"/>
            <a:alphaOff val="0"/>
          </a:schemeClr>
        </a:solidFill>
        <a:ln w="12700" cap="flat" cmpd="sng" algn="ctr">
          <a:solidFill>
            <a:schemeClr val="accent3">
              <a:shade val="50000"/>
              <a:hueOff val="0"/>
              <a:satOff val="0"/>
              <a:lumOff val="1798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6464" tIns="13970" rIns="13970" bIns="13970" numCol="1" spcCol="1270" anchor="ctr" anchorCtr="0">
          <a:noAutofit/>
        </a:bodyPr>
        <a:lstStyle/>
        <a:p>
          <a:pPr marL="228600" lvl="1" indent="-228600" algn="l" defTabSz="977900">
            <a:lnSpc>
              <a:spcPct val="90000"/>
            </a:lnSpc>
            <a:spcBef>
              <a:spcPct val="0"/>
            </a:spcBef>
            <a:spcAft>
              <a:spcPct val="15000"/>
            </a:spcAft>
            <a:buChar char="•"/>
          </a:pPr>
          <a:r>
            <a:rPr lang="en-US" sz="2200" b="1" kern="1200" dirty="0">
              <a:solidFill>
                <a:srgbClr val="1E3E7D"/>
              </a:solidFill>
              <a:latin typeface="Arial" panose="020B0604020202020204" pitchFamily="34" charset="0"/>
              <a:cs typeface="Arial" panose="020B0604020202020204" pitchFamily="34" charset="0"/>
            </a:rPr>
            <a:t>Submits NC COV proposal for presentation to myFutureNC Board of Directors and sector governing bodies</a:t>
          </a:r>
        </a:p>
      </dsp:txBody>
      <dsp:txXfrm rot="-5400000">
        <a:off x="956348" y="3707606"/>
        <a:ext cx="10354102" cy="801337"/>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6DB8D95C-F51E-4823-9FBF-ACEE04EAF713}" type="datetimeFigureOut">
              <a:rPr lang="en-US" smtClean="0"/>
              <a:t>3/23/2020</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E35FF892-0925-4F9A-919E-D242AC20BC96}" type="slidenum">
              <a:rPr lang="en-US" smtClean="0"/>
              <a:t>‹#›</a:t>
            </a:fld>
            <a:endParaRPr lang="en-US"/>
          </a:p>
        </p:txBody>
      </p:sp>
    </p:spTree>
    <p:extLst>
      <p:ext uri="{BB962C8B-B14F-4D97-AF65-F5344CB8AC3E}">
        <p14:creationId xmlns:p14="http://schemas.microsoft.com/office/powerpoint/2010/main" val="1501920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economy is changing rapidly, and in many cases those changes are happening faster than education systems are able to match. In North Carolina, projections estimate that as many as 50% of the occupations available today will be gone by 2050. But these occupations are not so much disappearing as they are </a:t>
            </a:r>
            <a:r>
              <a:rPr lang="en-US" sz="1200" i="1" kern="1200" dirty="0">
                <a:solidFill>
                  <a:schemeClr val="tx1"/>
                </a:solidFill>
                <a:effectLst/>
                <a:latin typeface="+mn-lt"/>
                <a:ea typeface="+mn-ea"/>
                <a:cs typeface="+mn-cs"/>
              </a:rPr>
              <a:t>transforming</a:t>
            </a:r>
            <a:r>
              <a:rPr lang="en-US" sz="1200" kern="1200" dirty="0">
                <a:solidFill>
                  <a:schemeClr val="tx1"/>
                </a:solidFill>
                <a:effectLst/>
                <a:latin typeface="+mn-lt"/>
                <a:ea typeface="+mn-ea"/>
                <a:cs typeface="+mn-cs"/>
              </a:rPr>
              <a:t>. By 2024, there will be almost 100,000 </a:t>
            </a:r>
            <a:r>
              <a:rPr lang="en-US" sz="1200" i="1" kern="1200" dirty="0">
                <a:solidFill>
                  <a:schemeClr val="tx1"/>
                </a:solidFill>
                <a:effectLst/>
                <a:latin typeface="+mn-lt"/>
                <a:ea typeface="+mn-ea"/>
                <a:cs typeface="+mn-cs"/>
              </a:rPr>
              <a:t>more</a:t>
            </a:r>
            <a:r>
              <a:rPr lang="en-US" sz="1200" kern="1200" dirty="0">
                <a:solidFill>
                  <a:schemeClr val="tx1"/>
                </a:solidFill>
                <a:effectLst/>
                <a:latin typeface="+mn-lt"/>
                <a:ea typeface="+mn-ea"/>
                <a:cs typeface="+mn-cs"/>
              </a:rPr>
              <a:t> new jobs than there will be similar growth in the entire working-age population, with many of those jobs requiring at least some form of higher education experience. </a:t>
            </a:r>
            <a:endParaRPr lang="en-US" dirty="0"/>
          </a:p>
        </p:txBody>
      </p:sp>
      <p:sp>
        <p:nvSpPr>
          <p:cNvPr id="4" name="Slide Number Placeholder 3"/>
          <p:cNvSpPr>
            <a:spLocks noGrp="1"/>
          </p:cNvSpPr>
          <p:nvPr>
            <p:ph type="sldNum" sz="quarter" idx="5"/>
          </p:nvPr>
        </p:nvSpPr>
        <p:spPr/>
        <p:txBody>
          <a:bodyPr/>
          <a:lstStyle/>
          <a:p>
            <a:fld id="{ABCCE529-44DE-B945-9B26-F0F67AB91248}" type="slidenum">
              <a:rPr lang="en-US" smtClean="0"/>
              <a:t>1</a:t>
            </a:fld>
            <a:endParaRPr lang="en-US"/>
          </a:p>
        </p:txBody>
      </p:sp>
    </p:spTree>
    <p:extLst>
      <p:ext uri="{BB962C8B-B14F-4D97-AF65-F5344CB8AC3E}">
        <p14:creationId xmlns:p14="http://schemas.microsoft.com/office/powerpoint/2010/main" val="41208642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9AF0454-F29F-1D44-94F7-C0AB57039443}" type="slidenum">
              <a:rPr lang="en-US" smtClean="0"/>
              <a:t>11</a:t>
            </a:fld>
            <a:endParaRPr lang="en-US"/>
          </a:p>
        </p:txBody>
      </p:sp>
    </p:spTree>
    <p:extLst>
      <p:ext uri="{BB962C8B-B14F-4D97-AF65-F5344CB8AC3E}">
        <p14:creationId xmlns:p14="http://schemas.microsoft.com/office/powerpoint/2010/main" val="40923782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Recognizing that no one system or organization can tackle this crisis alone, myFutureNC was created to bring together North Carolina’s thought leaders in education, business, philanthropy, faith-based and non-profit communities, and ex officio representatives from the North Carolina House of Representatives, Senate, and governor’s office. Over the last year, we have conducted research and collected input from experts across the state to develop a vision—from preschool through postsecondary and the workforce—for a stronger and more competitive North Carolina. </a:t>
            </a:r>
            <a:endParaRPr lang="en-US" dirty="0"/>
          </a:p>
          <a:p>
            <a:endParaRPr lang="en-US" dirty="0"/>
          </a:p>
        </p:txBody>
      </p:sp>
      <p:sp>
        <p:nvSpPr>
          <p:cNvPr id="4" name="Slide Number Placeholder 3"/>
          <p:cNvSpPr>
            <a:spLocks noGrp="1"/>
          </p:cNvSpPr>
          <p:nvPr>
            <p:ph type="sldNum" sz="quarter" idx="5"/>
          </p:nvPr>
        </p:nvSpPr>
        <p:spPr/>
        <p:txBody>
          <a:bodyPr/>
          <a:lstStyle/>
          <a:p>
            <a:fld id="{ABCCE529-44DE-B945-9B26-F0F67AB91248}" type="slidenum">
              <a:rPr lang="en-US" smtClean="0"/>
              <a:t>18</a:t>
            </a:fld>
            <a:endParaRPr lang="en-US"/>
          </a:p>
        </p:txBody>
      </p:sp>
    </p:spTree>
    <p:extLst>
      <p:ext uri="{BB962C8B-B14F-4D97-AF65-F5344CB8AC3E}">
        <p14:creationId xmlns:p14="http://schemas.microsoft.com/office/powerpoint/2010/main" val="5468568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Need a structure for on-going assessment</a:t>
            </a:r>
          </a:p>
          <a:p>
            <a:r>
              <a:rPr lang="en-US" dirty="0"/>
              <a:t>	Leverage WDLC</a:t>
            </a:r>
          </a:p>
          <a:p>
            <a:r>
              <a:rPr lang="en-US" dirty="0"/>
              <a:t>	Leverage CCRC for CPL</a:t>
            </a:r>
          </a:p>
          <a:p>
            <a:r>
              <a:rPr lang="en-US" dirty="0"/>
              <a:t>Need to define successful completion</a:t>
            </a:r>
          </a:p>
          <a:p>
            <a:r>
              <a:rPr lang="en-US" dirty="0"/>
              <a:t>	Beginning work with RPM on grade definitions in WCE</a:t>
            </a:r>
          </a:p>
          <a:p>
            <a:endParaRPr lang="en-US" dirty="0"/>
          </a:p>
        </p:txBody>
      </p:sp>
      <p:sp>
        <p:nvSpPr>
          <p:cNvPr id="4" name="Slide Number Placeholder 3"/>
          <p:cNvSpPr>
            <a:spLocks noGrp="1"/>
          </p:cNvSpPr>
          <p:nvPr>
            <p:ph type="sldNum" sz="quarter" idx="5"/>
          </p:nvPr>
        </p:nvSpPr>
        <p:spPr/>
        <p:txBody>
          <a:bodyPr/>
          <a:lstStyle/>
          <a:p>
            <a:fld id="{E40E3AB5-26B2-4EB6-BDA0-4A821BF80D67}" type="slidenum">
              <a:rPr lang="en-US" smtClean="0"/>
              <a:t>26</a:t>
            </a:fld>
            <a:endParaRPr lang="en-US"/>
          </a:p>
        </p:txBody>
      </p:sp>
    </p:spTree>
    <p:extLst>
      <p:ext uri="{BB962C8B-B14F-4D97-AF65-F5344CB8AC3E}">
        <p14:creationId xmlns:p14="http://schemas.microsoft.com/office/powerpoint/2010/main" val="26117589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Recognizing that no one system or organization can tackle this crisis alone, myFutureNC was created to bring together North Carolina’s thought leaders in education, business, philanthropy, faith-based and non-profit communities, and ex officio representatives from the North Carolina House of Representatives, Senate, and governor’s office. Over the last year, we have conducted research and collected input from experts across the state to develop a vision—from preschool through postsecondary and the workforce—for a stronger and more competitive North Carolina. </a:t>
            </a:r>
            <a:endParaRPr lang="en-US" dirty="0"/>
          </a:p>
          <a:p>
            <a:endParaRPr lang="en-US" dirty="0"/>
          </a:p>
        </p:txBody>
      </p:sp>
      <p:sp>
        <p:nvSpPr>
          <p:cNvPr id="4" name="Slide Number Placeholder 3"/>
          <p:cNvSpPr>
            <a:spLocks noGrp="1"/>
          </p:cNvSpPr>
          <p:nvPr>
            <p:ph type="sldNum" sz="quarter" idx="5"/>
          </p:nvPr>
        </p:nvSpPr>
        <p:spPr/>
        <p:txBody>
          <a:bodyPr/>
          <a:lstStyle/>
          <a:p>
            <a:fld id="{ABCCE529-44DE-B945-9B26-F0F67AB91248}" type="slidenum">
              <a:rPr lang="en-US" smtClean="0"/>
              <a:t>27</a:t>
            </a:fld>
            <a:endParaRPr lang="en-US"/>
          </a:p>
        </p:txBody>
      </p:sp>
    </p:spTree>
    <p:extLst>
      <p:ext uri="{BB962C8B-B14F-4D97-AF65-F5344CB8AC3E}">
        <p14:creationId xmlns:p14="http://schemas.microsoft.com/office/powerpoint/2010/main" val="26507275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Making this bold attainment goal a reality would be impossible without the help of stakeholders across the state like yourselves. Here’s how you and your organization can get involved.</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BCCE529-44DE-B945-9B26-F0F67AB9124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288601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economy is changing rapidly, and in many cases those changes are happening faster than education systems are able to match. In North Carolina, projections estimate that as many as 50% of the occupations available today will be gone by 2050. But these occupations are not so much disappearing as they are </a:t>
            </a:r>
            <a:r>
              <a:rPr lang="en-US" sz="1200" i="1" kern="1200" dirty="0">
                <a:solidFill>
                  <a:schemeClr val="tx1"/>
                </a:solidFill>
                <a:effectLst/>
                <a:latin typeface="+mn-lt"/>
                <a:ea typeface="+mn-ea"/>
                <a:cs typeface="+mn-cs"/>
              </a:rPr>
              <a:t>transforming</a:t>
            </a:r>
            <a:r>
              <a:rPr lang="en-US" sz="1200" kern="1200" dirty="0">
                <a:solidFill>
                  <a:schemeClr val="tx1"/>
                </a:solidFill>
                <a:effectLst/>
                <a:latin typeface="+mn-lt"/>
                <a:ea typeface="+mn-ea"/>
                <a:cs typeface="+mn-cs"/>
              </a:rPr>
              <a:t>. By 2024, there will be almost 100,000 </a:t>
            </a:r>
            <a:r>
              <a:rPr lang="en-US" sz="1200" i="1" kern="1200" dirty="0">
                <a:solidFill>
                  <a:schemeClr val="tx1"/>
                </a:solidFill>
                <a:effectLst/>
                <a:latin typeface="+mn-lt"/>
                <a:ea typeface="+mn-ea"/>
                <a:cs typeface="+mn-cs"/>
              </a:rPr>
              <a:t>more</a:t>
            </a:r>
            <a:r>
              <a:rPr lang="en-US" sz="1200" kern="1200" dirty="0">
                <a:solidFill>
                  <a:schemeClr val="tx1"/>
                </a:solidFill>
                <a:effectLst/>
                <a:latin typeface="+mn-lt"/>
                <a:ea typeface="+mn-ea"/>
                <a:cs typeface="+mn-cs"/>
              </a:rPr>
              <a:t> new jobs than there will be similar growth in the entire working-age population, with many of those jobs requiring at least some form of higher education experience. </a:t>
            </a:r>
            <a:endParaRPr lang="en-US" dirty="0"/>
          </a:p>
        </p:txBody>
      </p:sp>
      <p:sp>
        <p:nvSpPr>
          <p:cNvPr id="4" name="Slide Number Placeholder 3"/>
          <p:cNvSpPr>
            <a:spLocks noGrp="1"/>
          </p:cNvSpPr>
          <p:nvPr>
            <p:ph type="sldNum" sz="quarter" idx="5"/>
          </p:nvPr>
        </p:nvSpPr>
        <p:spPr/>
        <p:txBody>
          <a:bodyPr/>
          <a:lstStyle/>
          <a:p>
            <a:fld id="{ABCCE529-44DE-B945-9B26-F0F67AB91248}" type="slidenum">
              <a:rPr lang="en-US" smtClean="0"/>
              <a:t>2</a:t>
            </a:fld>
            <a:endParaRPr lang="en-US"/>
          </a:p>
        </p:txBody>
      </p:sp>
    </p:spTree>
    <p:extLst>
      <p:ext uri="{BB962C8B-B14F-4D97-AF65-F5344CB8AC3E}">
        <p14:creationId xmlns:p14="http://schemas.microsoft.com/office/powerpoint/2010/main" val="24975732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myFutureNC is a statewide nonprofit focused on educational attainment and is the result of cross-sector collaboration between North Carolina leaders in education, business and government. </a:t>
            </a:r>
            <a:endParaRPr lang="en-US" dirty="0"/>
          </a:p>
        </p:txBody>
      </p:sp>
      <p:sp>
        <p:nvSpPr>
          <p:cNvPr id="4" name="Slide Number Placeholder 3"/>
          <p:cNvSpPr>
            <a:spLocks noGrp="1"/>
          </p:cNvSpPr>
          <p:nvPr>
            <p:ph type="sldNum" sz="quarter" idx="5"/>
          </p:nvPr>
        </p:nvSpPr>
        <p:spPr/>
        <p:txBody>
          <a:bodyPr/>
          <a:lstStyle/>
          <a:p>
            <a:fld id="{ABCCE529-44DE-B945-9B26-F0F67AB91248}" type="slidenum">
              <a:rPr lang="en-US" smtClean="0"/>
              <a:t>3</a:t>
            </a:fld>
            <a:endParaRPr lang="en-US"/>
          </a:p>
        </p:txBody>
      </p:sp>
    </p:spTree>
    <p:extLst>
      <p:ext uri="{BB962C8B-B14F-4D97-AF65-F5344CB8AC3E}">
        <p14:creationId xmlns:p14="http://schemas.microsoft.com/office/powerpoint/2010/main" val="7416529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North Carolina Department of Commerce’s 2018 Employer Needs Survey indicates that half of employers are not able to hire the workers they need. They cite a lack of employability skills (65%), technical skills (49%), and overall education (43%).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These gaps are especially pronounced in the health care, IT, and finance industries.</a:t>
            </a:r>
            <a:endParaRPr lang="en-US" dirty="0">
              <a:effectLst/>
            </a:endParaRPr>
          </a:p>
          <a:p>
            <a:endParaRPr lang="en-US" dirty="0"/>
          </a:p>
        </p:txBody>
      </p:sp>
      <p:sp>
        <p:nvSpPr>
          <p:cNvPr id="4" name="Slide Number Placeholder 3"/>
          <p:cNvSpPr>
            <a:spLocks noGrp="1"/>
          </p:cNvSpPr>
          <p:nvPr>
            <p:ph type="sldNum" sz="quarter" idx="5"/>
          </p:nvPr>
        </p:nvSpPr>
        <p:spPr/>
        <p:txBody>
          <a:bodyPr/>
          <a:lstStyle/>
          <a:p>
            <a:fld id="{ABCCE529-44DE-B945-9B26-F0F67AB91248}" type="slidenum">
              <a:rPr lang="en-US" smtClean="0"/>
              <a:t>4</a:t>
            </a:fld>
            <a:endParaRPr lang="en-US"/>
          </a:p>
        </p:txBody>
      </p:sp>
    </p:spTree>
    <p:extLst>
      <p:ext uri="{BB962C8B-B14F-4D97-AF65-F5344CB8AC3E}">
        <p14:creationId xmlns:p14="http://schemas.microsoft.com/office/powerpoint/2010/main" val="9568100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North Carolina Department of Commerce’s 2018 Employer Needs Survey indicates that half of employers are not able to hire the workers they need. They cite a lack of employability skills (65%), technical skills (49%), and overall education (43%).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These gaps are especially pronounced in the health care, IT, and finance industries.</a:t>
            </a:r>
            <a:endParaRPr lang="en-US" dirty="0">
              <a:effectLst/>
            </a:endParaRPr>
          </a:p>
          <a:p>
            <a:endParaRPr lang="en-US" dirty="0"/>
          </a:p>
        </p:txBody>
      </p:sp>
      <p:sp>
        <p:nvSpPr>
          <p:cNvPr id="4" name="Slide Number Placeholder 3"/>
          <p:cNvSpPr>
            <a:spLocks noGrp="1"/>
          </p:cNvSpPr>
          <p:nvPr>
            <p:ph type="sldNum" sz="quarter" idx="5"/>
          </p:nvPr>
        </p:nvSpPr>
        <p:spPr/>
        <p:txBody>
          <a:bodyPr/>
          <a:lstStyle/>
          <a:p>
            <a:fld id="{ABCCE529-44DE-B945-9B26-F0F67AB91248}" type="slidenum">
              <a:rPr lang="en-US" smtClean="0"/>
              <a:t>5</a:t>
            </a:fld>
            <a:endParaRPr lang="en-US"/>
          </a:p>
        </p:txBody>
      </p:sp>
    </p:spTree>
    <p:extLst>
      <p:ext uri="{BB962C8B-B14F-4D97-AF65-F5344CB8AC3E}">
        <p14:creationId xmlns:p14="http://schemas.microsoft.com/office/powerpoint/2010/main" val="36878790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Recognizing that no one system or organization can tackle this crisis alone, myFutureNC was created to bring together North Carolina’s thought leaders in education, business, philanthropy, faith-based and non-profit communities, and ex officio representatives from the North Carolina House of Representatives, Senate, and governor’s office. Over the last year, we have conducted research and collected input from experts across the state to develop a vision—from preschool through postsecondary and the workforce—for a stronger and more competitive North Carolina. </a:t>
            </a:r>
            <a:endParaRPr lang="en-US" dirty="0"/>
          </a:p>
          <a:p>
            <a:endParaRPr lang="en-US" dirty="0"/>
          </a:p>
        </p:txBody>
      </p:sp>
      <p:sp>
        <p:nvSpPr>
          <p:cNvPr id="4" name="Slide Number Placeholder 3"/>
          <p:cNvSpPr>
            <a:spLocks noGrp="1"/>
          </p:cNvSpPr>
          <p:nvPr>
            <p:ph type="sldNum" sz="quarter" idx="5"/>
          </p:nvPr>
        </p:nvSpPr>
        <p:spPr/>
        <p:txBody>
          <a:bodyPr/>
          <a:lstStyle/>
          <a:p>
            <a:fld id="{ABCCE529-44DE-B945-9B26-F0F67AB91248}" type="slidenum">
              <a:rPr lang="en-US" smtClean="0"/>
              <a:t>6</a:t>
            </a:fld>
            <a:endParaRPr lang="en-US"/>
          </a:p>
        </p:txBody>
      </p:sp>
    </p:spTree>
    <p:extLst>
      <p:ext uri="{BB962C8B-B14F-4D97-AF65-F5344CB8AC3E}">
        <p14:creationId xmlns:p14="http://schemas.microsoft.com/office/powerpoint/2010/main" val="30705234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myFutureNC began as an idea in January 2017. Education and business leaders were both identifying strategies to increase postsecondary attainment and improve access for students from disadvantaged backgrounds—and solidifying a talent pipeline for years to come.</a:t>
            </a:r>
          </a:p>
          <a:p>
            <a:pPr lvl="0"/>
            <a:r>
              <a:rPr lang="en-US" sz="1200" kern="1200" dirty="0">
                <a:solidFill>
                  <a:schemeClr val="tx1"/>
                </a:solidFill>
                <a:effectLst/>
                <a:latin typeface="+mn-lt"/>
                <a:ea typeface="+mn-ea"/>
                <a:cs typeface="+mn-cs"/>
              </a:rPr>
              <a:t>Together, education, business, and civic leaders became the myFutureNC Commission and launched a statewide conversation about economic competitiveness, workforce development, and educational attainment. For 18 months, myFutureNC has been hard at work convening the right people, determining the right goal, and securing statewide buy-in. </a:t>
            </a:r>
          </a:p>
          <a:p>
            <a:pPr lvl="0"/>
            <a:r>
              <a:rPr lang="en-US" sz="1200" kern="1200" dirty="0">
                <a:solidFill>
                  <a:schemeClr val="tx1"/>
                </a:solidFill>
                <a:effectLst/>
                <a:latin typeface="+mn-lt"/>
                <a:ea typeface="+mn-ea"/>
                <a:cs typeface="+mn-cs"/>
              </a:rPr>
              <a:t>On Feb. 20, 2019, myFutureNC—along with leaders in government, business, and education—declared a </a:t>
            </a:r>
            <a:r>
              <a:rPr lang="en-US" sz="1200" b="1" kern="1200" dirty="0">
                <a:solidFill>
                  <a:schemeClr val="tx1"/>
                </a:solidFill>
                <a:effectLst/>
                <a:latin typeface="+mn-lt"/>
                <a:ea typeface="+mn-ea"/>
                <a:cs typeface="+mn-cs"/>
              </a:rPr>
              <a:t>bold vision for a future North Carolina</a:t>
            </a:r>
            <a:r>
              <a:rPr lang="en-US" sz="1200" kern="1200" dirty="0">
                <a:solidFill>
                  <a:schemeClr val="tx1"/>
                </a:solidFill>
                <a:effectLst/>
                <a:latin typeface="+mn-lt"/>
                <a:ea typeface="+mn-ea"/>
                <a:cs typeface="+mn-cs"/>
              </a:rPr>
              <a:t>, one that is intended to completely close the educational attainment gap: </a:t>
            </a:r>
            <a:r>
              <a:rPr lang="en-US" sz="1200" b="1" kern="1200" dirty="0">
                <a:solidFill>
                  <a:schemeClr val="tx1"/>
                </a:solidFill>
                <a:effectLst/>
                <a:latin typeface="+mn-lt"/>
                <a:ea typeface="+mn-ea"/>
                <a:cs typeface="+mn-cs"/>
              </a:rPr>
              <a:t>Two million North Carolinians will have a high-quality postsecondary degree or credential by the year 2030.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ABCCE529-44DE-B945-9B26-F0F67AB91248}" type="slidenum">
              <a:rPr lang="en-US" smtClean="0"/>
              <a:t>7</a:t>
            </a:fld>
            <a:endParaRPr lang="en-US"/>
          </a:p>
        </p:txBody>
      </p:sp>
    </p:spTree>
    <p:extLst>
      <p:ext uri="{BB962C8B-B14F-4D97-AF65-F5344CB8AC3E}">
        <p14:creationId xmlns:p14="http://schemas.microsoft.com/office/powerpoint/2010/main" val="11903010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b="1" kern="1200" dirty="0">
                <a:solidFill>
                  <a:schemeClr val="tx1"/>
                </a:solidFill>
                <a:effectLst/>
                <a:latin typeface="+mn-lt"/>
                <a:ea typeface="+mn-ea"/>
                <a:cs typeface="+mn-cs"/>
              </a:rPr>
              <a:t>As of 2016, about 1.3 million 25- to 44-year-olds had met this goal. Without any changes, North Carolina is projected to have about 1.6 million adults who meet the attainment definition in 2030, which means our state will need to help an estimated 400,000 additional residents attain a high-quality credential or postsecondary degree for our state to meet the demands of our businesses and industries.</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myFutureNC has received tremendous statewide support for the goal and is working across sectors and in communities throughout the state to increase career readiness and the quality of educational opportunities for all North Carolinians.</a:t>
            </a:r>
          </a:p>
          <a:p>
            <a:pPr lvl="0"/>
            <a:r>
              <a:rPr lang="en-US" sz="1200" kern="1200" dirty="0">
                <a:solidFill>
                  <a:schemeClr val="tx1"/>
                </a:solidFill>
                <a:effectLst/>
                <a:latin typeface="+mn-lt"/>
                <a:ea typeface="+mn-ea"/>
                <a:cs typeface="+mn-cs"/>
              </a:rPr>
              <a:t>In fact, the cross-sector coalition of education, workforce, and government leaders and organizations is the first of its kind in pushing an education attainment goal forward in North Carolina. </a:t>
            </a:r>
          </a:p>
          <a:p>
            <a:pPr lvl="0"/>
            <a:r>
              <a:rPr lang="en-US" sz="1200" kern="1200" dirty="0">
                <a:solidFill>
                  <a:schemeClr val="tx1"/>
                </a:solidFill>
                <a:effectLst/>
                <a:latin typeface="+mn-lt"/>
                <a:ea typeface="+mn-ea"/>
                <a:cs typeface="+mn-cs"/>
              </a:rPr>
              <a:t>On June 26, 2019, following strong bipartisan leadership from the North Carolina General Assembly, Governor Roy Cooper signed HB664 into law, codifying one of the highest educational attainment targets in the nation. This legislation will help guide policy decisions locally, regionally, and statewide, strengthening efforts to bridge North Carolina’s 400,000-person educational attainment gap.</a:t>
            </a:r>
          </a:p>
          <a:p>
            <a:endParaRPr lang="en-US" dirty="0"/>
          </a:p>
        </p:txBody>
      </p:sp>
      <p:sp>
        <p:nvSpPr>
          <p:cNvPr id="4" name="Slide Number Placeholder 3"/>
          <p:cNvSpPr>
            <a:spLocks noGrp="1"/>
          </p:cNvSpPr>
          <p:nvPr>
            <p:ph type="sldNum" sz="quarter" idx="5"/>
          </p:nvPr>
        </p:nvSpPr>
        <p:spPr/>
        <p:txBody>
          <a:bodyPr/>
          <a:lstStyle/>
          <a:p>
            <a:fld id="{ABCCE529-44DE-B945-9B26-F0F67AB91248}" type="slidenum">
              <a:rPr lang="en-US" smtClean="0"/>
              <a:t>8</a:t>
            </a:fld>
            <a:endParaRPr lang="en-US"/>
          </a:p>
        </p:txBody>
      </p:sp>
    </p:spTree>
    <p:extLst>
      <p:ext uri="{BB962C8B-B14F-4D97-AF65-F5344CB8AC3E}">
        <p14:creationId xmlns:p14="http://schemas.microsoft.com/office/powerpoint/2010/main" val="9198157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Recognizing that no one system or organization can tackle this crisis alone, myFutureNC was created to bring together North Carolina’s thought leaders in education, business, philanthropy, faith-based and non-profit communities, and ex officio representatives from the North Carolina House of Representatives, Senate, and governor’s office. Over the last year, we have conducted research and collected input from experts across the state to develop a vision—from preschool through postsecondary and the workforce—for a stronger and more competitive North Carolina. </a:t>
            </a:r>
            <a:endParaRPr lang="en-US" dirty="0"/>
          </a:p>
          <a:p>
            <a:endParaRPr lang="en-US" dirty="0"/>
          </a:p>
        </p:txBody>
      </p:sp>
      <p:sp>
        <p:nvSpPr>
          <p:cNvPr id="4" name="Slide Number Placeholder 3"/>
          <p:cNvSpPr>
            <a:spLocks noGrp="1"/>
          </p:cNvSpPr>
          <p:nvPr>
            <p:ph type="sldNum" sz="quarter" idx="5"/>
          </p:nvPr>
        </p:nvSpPr>
        <p:spPr/>
        <p:txBody>
          <a:bodyPr/>
          <a:lstStyle/>
          <a:p>
            <a:fld id="{ABCCE529-44DE-B945-9B26-F0F67AB91248}" type="slidenum">
              <a:rPr lang="en-US" smtClean="0"/>
              <a:t>10</a:t>
            </a:fld>
            <a:endParaRPr lang="en-US"/>
          </a:p>
        </p:txBody>
      </p:sp>
    </p:spTree>
    <p:extLst>
      <p:ext uri="{BB962C8B-B14F-4D97-AF65-F5344CB8AC3E}">
        <p14:creationId xmlns:p14="http://schemas.microsoft.com/office/powerpoint/2010/main" val="30128733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jpe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jpeg"/><Relationship Id="rId1" Type="http://schemas.openxmlformats.org/officeDocument/2006/relationships/slideMaster" Target="../slideMasters/slideMaster3.xml"/><Relationship Id="rId4" Type="http://schemas.openxmlformats.org/officeDocument/2006/relationships/image" Target="../media/image2.emf"/></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94B5EB-7EAC-4772-9D9E-2200117B6E9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540E9AB-4CB2-4279-A232-37B482B52B8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B60F975-E0A4-4CB6-A893-B08B0EFDA404}"/>
              </a:ext>
            </a:extLst>
          </p:cNvPr>
          <p:cNvSpPr>
            <a:spLocks noGrp="1"/>
          </p:cNvSpPr>
          <p:nvPr>
            <p:ph type="dt" sz="half" idx="10"/>
          </p:nvPr>
        </p:nvSpPr>
        <p:spPr/>
        <p:txBody>
          <a:bodyPr/>
          <a:lstStyle/>
          <a:p>
            <a:fld id="{737DC9C4-AB8E-4DC5-94D5-D229DB5166DE}" type="datetimeFigureOut">
              <a:rPr lang="en-US" smtClean="0"/>
              <a:t>3/23/2020</a:t>
            </a:fld>
            <a:endParaRPr lang="en-US"/>
          </a:p>
        </p:txBody>
      </p:sp>
      <p:sp>
        <p:nvSpPr>
          <p:cNvPr id="5" name="Footer Placeholder 4">
            <a:extLst>
              <a:ext uri="{FF2B5EF4-FFF2-40B4-BE49-F238E27FC236}">
                <a16:creationId xmlns:a16="http://schemas.microsoft.com/office/drawing/2014/main" id="{1D0FE70E-30E5-4344-8512-175D640E647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CED8F8D-8320-45B4-A50C-70D7D4F04958}"/>
              </a:ext>
            </a:extLst>
          </p:cNvPr>
          <p:cNvSpPr>
            <a:spLocks noGrp="1"/>
          </p:cNvSpPr>
          <p:nvPr>
            <p:ph type="sldNum" sz="quarter" idx="12"/>
          </p:nvPr>
        </p:nvSpPr>
        <p:spPr/>
        <p:txBody>
          <a:bodyPr/>
          <a:lstStyle/>
          <a:p>
            <a:fld id="{55C1AF0D-0374-45A4-BBAA-06283E4B3327}" type="slidenum">
              <a:rPr lang="en-US" smtClean="0"/>
              <a:t>‹#›</a:t>
            </a:fld>
            <a:endParaRPr lang="en-US"/>
          </a:p>
        </p:txBody>
      </p:sp>
    </p:spTree>
    <p:extLst>
      <p:ext uri="{BB962C8B-B14F-4D97-AF65-F5344CB8AC3E}">
        <p14:creationId xmlns:p14="http://schemas.microsoft.com/office/powerpoint/2010/main" val="36324591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09EF8-378B-45EF-A65F-50665C5165F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D235D72-C82E-49F5-BDB8-BFED7F3F5D7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1D8A94-90A4-4D1C-9D80-BE8134F52FA0}"/>
              </a:ext>
            </a:extLst>
          </p:cNvPr>
          <p:cNvSpPr>
            <a:spLocks noGrp="1"/>
          </p:cNvSpPr>
          <p:nvPr>
            <p:ph type="dt" sz="half" idx="10"/>
          </p:nvPr>
        </p:nvSpPr>
        <p:spPr/>
        <p:txBody>
          <a:bodyPr/>
          <a:lstStyle/>
          <a:p>
            <a:fld id="{737DC9C4-AB8E-4DC5-94D5-D229DB5166DE}" type="datetimeFigureOut">
              <a:rPr lang="en-US" smtClean="0"/>
              <a:t>3/23/2020</a:t>
            </a:fld>
            <a:endParaRPr lang="en-US"/>
          </a:p>
        </p:txBody>
      </p:sp>
      <p:sp>
        <p:nvSpPr>
          <p:cNvPr id="5" name="Footer Placeholder 4">
            <a:extLst>
              <a:ext uri="{FF2B5EF4-FFF2-40B4-BE49-F238E27FC236}">
                <a16:creationId xmlns:a16="http://schemas.microsoft.com/office/drawing/2014/main" id="{22577398-E5FF-48D5-8679-4CA99339FB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E06D8F-2646-4356-8CA8-90B0BC59F51E}"/>
              </a:ext>
            </a:extLst>
          </p:cNvPr>
          <p:cNvSpPr>
            <a:spLocks noGrp="1"/>
          </p:cNvSpPr>
          <p:nvPr>
            <p:ph type="sldNum" sz="quarter" idx="12"/>
          </p:nvPr>
        </p:nvSpPr>
        <p:spPr/>
        <p:txBody>
          <a:bodyPr/>
          <a:lstStyle/>
          <a:p>
            <a:fld id="{55C1AF0D-0374-45A4-BBAA-06283E4B3327}" type="slidenum">
              <a:rPr lang="en-US" smtClean="0"/>
              <a:t>‹#›</a:t>
            </a:fld>
            <a:endParaRPr lang="en-US"/>
          </a:p>
        </p:txBody>
      </p:sp>
    </p:spTree>
    <p:extLst>
      <p:ext uri="{BB962C8B-B14F-4D97-AF65-F5344CB8AC3E}">
        <p14:creationId xmlns:p14="http://schemas.microsoft.com/office/powerpoint/2010/main" val="11138452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4C55241-BE90-4084-AD33-93C6986E333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431579B-9279-4E07-9647-954094A0C15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79879B-F97A-41E9-9A63-080891D578C9}"/>
              </a:ext>
            </a:extLst>
          </p:cNvPr>
          <p:cNvSpPr>
            <a:spLocks noGrp="1"/>
          </p:cNvSpPr>
          <p:nvPr>
            <p:ph type="dt" sz="half" idx="10"/>
          </p:nvPr>
        </p:nvSpPr>
        <p:spPr/>
        <p:txBody>
          <a:bodyPr/>
          <a:lstStyle/>
          <a:p>
            <a:fld id="{737DC9C4-AB8E-4DC5-94D5-D229DB5166DE}" type="datetimeFigureOut">
              <a:rPr lang="en-US" smtClean="0"/>
              <a:t>3/23/2020</a:t>
            </a:fld>
            <a:endParaRPr lang="en-US"/>
          </a:p>
        </p:txBody>
      </p:sp>
      <p:sp>
        <p:nvSpPr>
          <p:cNvPr id="5" name="Footer Placeholder 4">
            <a:extLst>
              <a:ext uri="{FF2B5EF4-FFF2-40B4-BE49-F238E27FC236}">
                <a16:creationId xmlns:a16="http://schemas.microsoft.com/office/drawing/2014/main" id="{6DFCB2B7-31C1-498C-AEC6-CD1D6C32A9F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EE8497-C77A-4BBA-BDC7-2DE468A358E6}"/>
              </a:ext>
            </a:extLst>
          </p:cNvPr>
          <p:cNvSpPr>
            <a:spLocks noGrp="1"/>
          </p:cNvSpPr>
          <p:nvPr>
            <p:ph type="sldNum" sz="quarter" idx="12"/>
          </p:nvPr>
        </p:nvSpPr>
        <p:spPr/>
        <p:txBody>
          <a:bodyPr/>
          <a:lstStyle/>
          <a:p>
            <a:fld id="{55C1AF0D-0374-45A4-BBAA-06283E4B3327}" type="slidenum">
              <a:rPr lang="en-US" smtClean="0"/>
              <a:t>‹#›</a:t>
            </a:fld>
            <a:endParaRPr lang="en-US"/>
          </a:p>
        </p:txBody>
      </p:sp>
    </p:spTree>
    <p:extLst>
      <p:ext uri="{BB962C8B-B14F-4D97-AF65-F5344CB8AC3E}">
        <p14:creationId xmlns:p14="http://schemas.microsoft.com/office/powerpoint/2010/main" val="28152310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stretch>
            <a:fillRect/>
          </a:stretch>
        </p:blipFill>
        <p:spPr>
          <a:xfrm>
            <a:off x="0" y="0"/>
            <a:ext cx="12192000" cy="6858000"/>
          </a:xfrm>
          <a:prstGeom prst="rect">
            <a:avLst/>
          </a:prstGeom>
        </p:spPr>
      </p:pic>
      <p:sp>
        <p:nvSpPr>
          <p:cNvPr id="16" name="Text Placeholder 15"/>
          <p:cNvSpPr>
            <a:spLocks noGrp="1"/>
          </p:cNvSpPr>
          <p:nvPr>
            <p:ph type="body" sz="quarter" idx="14" hasCustomPrompt="1"/>
          </p:nvPr>
        </p:nvSpPr>
        <p:spPr>
          <a:xfrm>
            <a:off x="2856801" y="3592678"/>
            <a:ext cx="6479823" cy="395111"/>
          </a:xfrm>
        </p:spPr>
        <p:txBody>
          <a:bodyPr>
            <a:normAutofit/>
          </a:bodyPr>
          <a:lstStyle>
            <a:lvl1pPr marL="0" indent="0" algn="ctr">
              <a:buFontTx/>
              <a:buNone/>
              <a:defRPr sz="1867">
                <a:solidFill>
                  <a:schemeClr val="bg1"/>
                </a:solidFill>
                <a:latin typeface=""/>
              </a:defRPr>
            </a:lvl1pPr>
          </a:lstStyle>
          <a:p>
            <a:pPr lvl="0"/>
            <a:r>
              <a:rPr lang="en-US" dirty="0"/>
              <a:t>for</a:t>
            </a:r>
          </a:p>
        </p:txBody>
      </p:sp>
      <p:sp>
        <p:nvSpPr>
          <p:cNvPr id="10" name="Text Placeholder 4"/>
          <p:cNvSpPr>
            <a:spLocks noGrp="1"/>
          </p:cNvSpPr>
          <p:nvPr>
            <p:ph type="body" sz="quarter" idx="11" hasCustomPrompt="1"/>
          </p:nvPr>
        </p:nvSpPr>
        <p:spPr>
          <a:xfrm>
            <a:off x="2607733" y="4075277"/>
            <a:ext cx="6976547" cy="620184"/>
          </a:xfrm>
        </p:spPr>
        <p:txBody>
          <a:bodyPr>
            <a:noAutofit/>
          </a:bodyPr>
          <a:lstStyle>
            <a:lvl1pPr marL="0" indent="0" algn="ctr">
              <a:buFontTx/>
              <a:buNone/>
              <a:defRPr sz="2400" cap="all">
                <a:solidFill>
                  <a:srgbClr val="B5D333"/>
                </a:solidFill>
                <a:latin typeface=""/>
              </a:defRPr>
            </a:lvl1pPr>
          </a:lstStyle>
          <a:p>
            <a:pPr lvl="0"/>
            <a:r>
              <a:rPr lang="en-US" dirty="0"/>
              <a:t>North </a:t>
            </a:r>
            <a:r>
              <a:rPr lang="en-US" dirty="0" err="1"/>
              <a:t>carolina</a:t>
            </a:r>
            <a:endParaRPr lang="en-US" dirty="0"/>
          </a:p>
        </p:txBody>
      </p:sp>
      <p:sp>
        <p:nvSpPr>
          <p:cNvPr id="5" name="Text Placeholder 4"/>
          <p:cNvSpPr>
            <a:spLocks noGrp="1"/>
          </p:cNvSpPr>
          <p:nvPr>
            <p:ph type="body" sz="quarter" idx="10" hasCustomPrompt="1"/>
          </p:nvPr>
        </p:nvSpPr>
        <p:spPr>
          <a:xfrm>
            <a:off x="914400" y="1364545"/>
            <a:ext cx="10363213" cy="620184"/>
          </a:xfrm>
        </p:spPr>
        <p:txBody>
          <a:bodyPr>
            <a:noAutofit/>
          </a:bodyPr>
          <a:lstStyle>
            <a:lvl1pPr marL="0" indent="0" algn="ctr">
              <a:buFontTx/>
              <a:buNone/>
              <a:defRPr sz="3200" cap="all">
                <a:solidFill>
                  <a:srgbClr val="B5D333"/>
                </a:solidFill>
                <a:latin typeface=""/>
              </a:defRPr>
            </a:lvl1pPr>
          </a:lstStyle>
          <a:p>
            <a:pPr lvl="0"/>
            <a:r>
              <a:rPr lang="en-US" dirty="0"/>
              <a:t>A CALL TO </a:t>
            </a:r>
          </a:p>
        </p:txBody>
      </p:sp>
      <p:sp>
        <p:nvSpPr>
          <p:cNvPr id="7" name="Text Placeholder 6"/>
          <p:cNvSpPr>
            <a:spLocks noGrp="1"/>
          </p:cNvSpPr>
          <p:nvPr>
            <p:ph type="body" sz="quarter" idx="12" hasCustomPrompt="1"/>
          </p:nvPr>
        </p:nvSpPr>
        <p:spPr>
          <a:xfrm>
            <a:off x="293507" y="5700890"/>
            <a:ext cx="8151284" cy="666751"/>
          </a:xfrm>
        </p:spPr>
        <p:txBody>
          <a:bodyPr>
            <a:noAutofit/>
          </a:bodyPr>
          <a:lstStyle>
            <a:lvl1pPr marL="0" indent="0">
              <a:buFontTx/>
              <a:buNone/>
              <a:defRPr sz="1333" cap="all" baseline="0">
                <a:solidFill>
                  <a:schemeClr val="bg1"/>
                </a:solidFill>
                <a:latin typeface=""/>
              </a:defRPr>
            </a:lvl1pPr>
            <a:lvl2pPr marL="609585" indent="0">
              <a:buFontTx/>
              <a:buNone/>
              <a:defRPr sz="1333" cap="all">
                <a:solidFill>
                  <a:schemeClr val="bg1"/>
                </a:solidFill>
                <a:latin typeface=""/>
              </a:defRPr>
            </a:lvl2pPr>
            <a:lvl3pPr marL="1219170" indent="0">
              <a:buFontTx/>
              <a:buNone/>
              <a:defRPr sz="1333" cap="all">
                <a:solidFill>
                  <a:schemeClr val="bg1"/>
                </a:solidFill>
                <a:latin typeface=""/>
              </a:defRPr>
            </a:lvl3pPr>
            <a:lvl4pPr marL="1828754" indent="0">
              <a:buFontTx/>
              <a:buNone/>
              <a:defRPr sz="1333" cap="all">
                <a:solidFill>
                  <a:schemeClr val="bg1"/>
                </a:solidFill>
                <a:latin typeface=""/>
              </a:defRPr>
            </a:lvl4pPr>
            <a:lvl5pPr marL="2438339" indent="0">
              <a:buFontTx/>
              <a:buNone/>
              <a:defRPr sz="1333" cap="all">
                <a:solidFill>
                  <a:schemeClr val="bg1"/>
                </a:solidFill>
                <a:latin typeface=""/>
              </a:defRPr>
            </a:lvl5pPr>
          </a:lstStyle>
          <a:p>
            <a:pPr lvl="0"/>
            <a:r>
              <a:rPr lang="en-US" dirty="0"/>
              <a:t>SUBTITLE   |   MONTH 16, 2019</a:t>
            </a:r>
          </a:p>
        </p:txBody>
      </p:sp>
      <p:sp>
        <p:nvSpPr>
          <p:cNvPr id="14" name="Content Placeholder 13"/>
          <p:cNvSpPr>
            <a:spLocks noGrp="1"/>
          </p:cNvSpPr>
          <p:nvPr>
            <p:ph sz="quarter" idx="13" hasCustomPrompt="1"/>
          </p:nvPr>
        </p:nvSpPr>
        <p:spPr>
          <a:xfrm>
            <a:off x="2811643" y="1828783"/>
            <a:ext cx="6580716" cy="1219200"/>
          </a:xfrm>
        </p:spPr>
        <p:txBody>
          <a:bodyPr>
            <a:noAutofit/>
          </a:bodyPr>
          <a:lstStyle>
            <a:lvl1pPr marL="0" indent="0" algn="ctr">
              <a:buFontTx/>
              <a:buNone/>
              <a:defRPr sz="12000" b="1" i="0" cap="all">
                <a:solidFill>
                  <a:schemeClr val="bg1"/>
                </a:solidFill>
                <a:latin typeface=""/>
              </a:defRPr>
            </a:lvl1pPr>
          </a:lstStyle>
          <a:p>
            <a:pPr lvl="0"/>
            <a:r>
              <a:rPr lang="en-US" dirty="0"/>
              <a:t>ACTION</a:t>
            </a:r>
          </a:p>
        </p:txBody>
      </p:sp>
    </p:spTree>
    <p:extLst>
      <p:ext uri="{BB962C8B-B14F-4D97-AF65-F5344CB8AC3E}">
        <p14:creationId xmlns:p14="http://schemas.microsoft.com/office/powerpoint/2010/main" val="38943711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stretch>
            <a:fillRect/>
          </a:stretch>
        </p:blipFill>
        <p:spPr>
          <a:xfrm>
            <a:off x="0" y="6099528"/>
            <a:ext cx="12192000" cy="781051"/>
          </a:xfrm>
          <a:prstGeom prst="rect">
            <a:avLst/>
          </a:prstGeom>
        </p:spPr>
      </p:pic>
      <p:sp>
        <p:nvSpPr>
          <p:cNvPr id="14" name="Title 1"/>
          <p:cNvSpPr>
            <a:spLocks noGrp="1"/>
          </p:cNvSpPr>
          <p:nvPr>
            <p:ph type="title"/>
          </p:nvPr>
        </p:nvSpPr>
        <p:spPr>
          <a:xfrm>
            <a:off x="609600" y="564444"/>
            <a:ext cx="5384800" cy="1442173"/>
          </a:xfrm>
          <a:prstGeom prst="rect">
            <a:avLst/>
          </a:prstGeom>
        </p:spPr>
        <p:txBody>
          <a:bodyPr anchor="b" anchorCtr="0">
            <a:normAutofit/>
          </a:bodyPr>
          <a:lstStyle>
            <a:lvl1pPr algn="l">
              <a:defRPr sz="3200" b="1" i="0" cap="all">
                <a:solidFill>
                  <a:srgbClr val="005293"/>
                </a:solidFill>
                <a:latin typeface="Arial"/>
              </a:defRPr>
            </a:lvl1pPr>
          </a:lstStyle>
          <a:p>
            <a:r>
              <a:rPr lang="en-US" dirty="0"/>
              <a:t>Click to edit Master title style</a:t>
            </a:r>
          </a:p>
        </p:txBody>
      </p:sp>
      <p:sp>
        <p:nvSpPr>
          <p:cNvPr id="16" name="Content Placeholder 2"/>
          <p:cNvSpPr>
            <a:spLocks noGrp="1"/>
          </p:cNvSpPr>
          <p:nvPr>
            <p:ph sz="half" idx="1" hasCustomPrompt="1"/>
          </p:nvPr>
        </p:nvSpPr>
        <p:spPr>
          <a:xfrm>
            <a:off x="609600" y="2006618"/>
            <a:ext cx="5384800" cy="883341"/>
          </a:xfrm>
        </p:spPr>
        <p:txBody>
          <a:bodyPr/>
          <a:lstStyle>
            <a:lvl1pPr marL="0" marR="0" indent="0" algn="l" defTabSz="609585" rtl="0" eaLnBrk="1" fontAlgn="auto" latinLnBrk="0" hangingPunct="1">
              <a:lnSpc>
                <a:spcPct val="100000"/>
              </a:lnSpc>
              <a:spcBef>
                <a:spcPct val="20000"/>
              </a:spcBef>
              <a:spcAft>
                <a:spcPts val="0"/>
              </a:spcAft>
              <a:buClrTx/>
              <a:buSzTx/>
              <a:buFontTx/>
              <a:buNone/>
              <a:tabLst/>
              <a:defRPr sz="1867" baseline="0">
                <a:solidFill>
                  <a:srgbClr val="005293"/>
                </a:solidFill>
                <a:latin typeface=""/>
              </a:defRPr>
            </a:lvl1pPr>
            <a:lvl2pPr marL="0" indent="0">
              <a:buFontTx/>
              <a:buNone/>
              <a:defRPr sz="1867" b="1" i="0" cap="all">
                <a:latin typeface="Calibri"/>
              </a:defRPr>
            </a:lvl2pPr>
            <a:lvl3pPr marL="0" marR="0" indent="0" algn="l" defTabSz="609585" rtl="0" eaLnBrk="1" fontAlgn="auto" latinLnBrk="0" hangingPunct="1">
              <a:lnSpc>
                <a:spcPct val="100000"/>
              </a:lnSpc>
              <a:spcBef>
                <a:spcPts val="0"/>
              </a:spcBef>
              <a:spcAft>
                <a:spcPts val="0"/>
              </a:spcAft>
              <a:buClrTx/>
              <a:buSzTx/>
              <a:buFontTx/>
              <a:buNone/>
              <a:tabLst/>
              <a:defRPr sz="1333" kern="1200" spc="0" baseline="0">
                <a:latin typeface=""/>
              </a:defRPr>
            </a:lvl3pPr>
            <a:lvl4pPr marL="0" marR="0" indent="0" algn="l" defTabSz="609585" rtl="0" eaLnBrk="1" fontAlgn="auto" latinLnBrk="0" hangingPunct="1">
              <a:lnSpc>
                <a:spcPct val="100000"/>
              </a:lnSpc>
              <a:spcBef>
                <a:spcPts val="0"/>
              </a:spcBef>
              <a:spcAft>
                <a:spcPts val="0"/>
              </a:spcAft>
              <a:buClrTx/>
              <a:buSzTx/>
              <a:buFont typeface="Arial"/>
              <a:buNone/>
              <a:tabLst/>
              <a:defRPr sz="1333" b="1" i="0" spc="0" baseline="0"/>
            </a:lvl4pPr>
            <a:lvl5pPr>
              <a:defRPr sz="2400"/>
            </a:lvl5pPr>
            <a:lvl6pPr>
              <a:defRPr sz="2400"/>
            </a:lvl6pPr>
            <a:lvl7pPr>
              <a:defRPr sz="2400"/>
            </a:lvl7pPr>
            <a:lvl8pPr>
              <a:defRPr sz="2400"/>
            </a:lvl8pPr>
            <a:lvl9pPr>
              <a:defRPr sz="2400"/>
            </a:lvl9pPr>
          </a:lstStyle>
          <a:p>
            <a:pPr marL="0" marR="0" lvl="0" indent="0" algn="l" defTabSz="609585" rtl="0" eaLnBrk="1" fontAlgn="auto" latinLnBrk="0" hangingPunct="1">
              <a:lnSpc>
                <a:spcPct val="100000"/>
              </a:lnSpc>
              <a:spcBef>
                <a:spcPct val="20000"/>
              </a:spcBef>
              <a:spcAft>
                <a:spcPts val="0"/>
              </a:spcAft>
              <a:buClrTx/>
              <a:buSzTx/>
              <a:buFontTx/>
              <a:buNone/>
              <a:tabLst/>
              <a:defRPr/>
            </a:pPr>
            <a:r>
              <a:rPr lang="en-US" dirty="0"/>
              <a:t>Click to edit Master text styles – click to edit Master text styles, this is a subhead.</a:t>
            </a:r>
          </a:p>
          <a:p>
            <a:pPr lvl="3"/>
            <a:endParaRPr lang="en-US" dirty="0"/>
          </a:p>
        </p:txBody>
      </p:sp>
      <p:sp>
        <p:nvSpPr>
          <p:cNvPr id="17" name="Text Placeholder 17"/>
          <p:cNvSpPr>
            <a:spLocks noGrp="1"/>
          </p:cNvSpPr>
          <p:nvPr>
            <p:ph type="body" sz="quarter" idx="12" hasCustomPrompt="1"/>
          </p:nvPr>
        </p:nvSpPr>
        <p:spPr>
          <a:xfrm>
            <a:off x="609600" y="3312585"/>
            <a:ext cx="5384800" cy="1443732"/>
          </a:xfrm>
        </p:spPr>
        <p:txBody>
          <a:bodyPr>
            <a:normAutofit/>
          </a:bodyPr>
          <a:lstStyle>
            <a:lvl1pPr marL="0" marR="0" indent="0" algn="l" defTabSz="609585" rtl="0" eaLnBrk="1" fontAlgn="auto" latinLnBrk="0" hangingPunct="1">
              <a:lnSpc>
                <a:spcPct val="100000"/>
              </a:lnSpc>
              <a:spcBef>
                <a:spcPts val="0"/>
              </a:spcBef>
              <a:spcAft>
                <a:spcPts val="0"/>
              </a:spcAft>
              <a:buClrTx/>
              <a:buSzTx/>
              <a:buFontTx/>
              <a:buNone/>
              <a:tabLst/>
              <a:defRPr sz="1333" baseline="0">
                <a:latin typeface="Arial"/>
              </a:defRPr>
            </a:lvl1pPr>
          </a:lstStyle>
          <a:p>
            <a:pPr marL="457189" marR="0" lvl="0" indent="-457189" algn="l" defTabSz="609585" rtl="0" eaLnBrk="1" fontAlgn="auto" latinLnBrk="0" hangingPunct="1">
              <a:lnSpc>
                <a:spcPct val="100000"/>
              </a:lnSpc>
              <a:spcBef>
                <a:spcPct val="20000"/>
              </a:spcBef>
              <a:spcAft>
                <a:spcPts val="0"/>
              </a:spcAft>
              <a:buClrTx/>
              <a:buSzTx/>
              <a:buFont typeface="Arial"/>
              <a:buChar char="•"/>
              <a:tabLst/>
              <a:defRPr/>
            </a:pPr>
            <a:r>
              <a:rPr lang="en-US" dirty="0"/>
              <a:t>Paragraph text goes here. Paragraph text goes here. I can’t figure out how to make the bullet go away?</a:t>
            </a:r>
          </a:p>
          <a:p>
            <a:pPr lvl="0"/>
            <a:endParaRPr lang="en-US" dirty="0"/>
          </a:p>
          <a:p>
            <a:pPr lvl="0"/>
            <a:endParaRPr lang="en-US" dirty="0"/>
          </a:p>
        </p:txBody>
      </p:sp>
      <p:sp>
        <p:nvSpPr>
          <p:cNvPr id="19" name="Text Placeholder 14"/>
          <p:cNvSpPr>
            <a:spLocks noGrp="1"/>
          </p:cNvSpPr>
          <p:nvPr>
            <p:ph type="body" sz="quarter" idx="16" hasCustomPrompt="1"/>
          </p:nvPr>
        </p:nvSpPr>
        <p:spPr>
          <a:xfrm>
            <a:off x="609601" y="2972676"/>
            <a:ext cx="3602567" cy="360539"/>
          </a:xfrm>
        </p:spPr>
        <p:txBody>
          <a:bodyPr>
            <a:normAutofit/>
          </a:bodyPr>
          <a:lstStyle>
            <a:lvl1pPr marL="0" indent="0">
              <a:buFontTx/>
              <a:buNone/>
              <a:defRPr sz="1867" b="1" i="0" cap="all" baseline="0"/>
            </a:lvl1pPr>
          </a:lstStyle>
          <a:p>
            <a:pPr lvl="0"/>
            <a:r>
              <a:rPr lang="en-US" dirty="0"/>
              <a:t>Subtitle would be here</a:t>
            </a:r>
          </a:p>
        </p:txBody>
      </p:sp>
    </p:spTree>
    <p:extLst>
      <p:ext uri="{BB962C8B-B14F-4D97-AF65-F5344CB8AC3E}">
        <p14:creationId xmlns:p14="http://schemas.microsoft.com/office/powerpoint/2010/main" val="32128007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stretch>
            <a:fillRect/>
          </a:stretch>
        </p:blipFill>
        <p:spPr>
          <a:xfrm>
            <a:off x="0" y="0"/>
            <a:ext cx="12192000" cy="6858000"/>
          </a:xfrm>
          <a:prstGeom prst="rect">
            <a:avLst/>
          </a:prstGeom>
        </p:spPr>
      </p:pic>
      <p:sp>
        <p:nvSpPr>
          <p:cNvPr id="16" name="Text Placeholder 15"/>
          <p:cNvSpPr>
            <a:spLocks noGrp="1"/>
          </p:cNvSpPr>
          <p:nvPr>
            <p:ph type="body" sz="quarter" idx="14" hasCustomPrompt="1"/>
          </p:nvPr>
        </p:nvSpPr>
        <p:spPr>
          <a:xfrm>
            <a:off x="2856801" y="3592678"/>
            <a:ext cx="6479823" cy="395111"/>
          </a:xfrm>
        </p:spPr>
        <p:txBody>
          <a:bodyPr>
            <a:normAutofit/>
          </a:bodyPr>
          <a:lstStyle>
            <a:lvl1pPr marL="0" indent="0" algn="ctr">
              <a:buFontTx/>
              <a:buNone/>
              <a:defRPr sz="1867">
                <a:solidFill>
                  <a:schemeClr val="bg1"/>
                </a:solidFill>
                <a:latin typeface=""/>
              </a:defRPr>
            </a:lvl1pPr>
          </a:lstStyle>
          <a:p>
            <a:pPr lvl="0"/>
            <a:r>
              <a:rPr lang="en-US" dirty="0"/>
              <a:t>for</a:t>
            </a:r>
          </a:p>
        </p:txBody>
      </p:sp>
      <p:sp>
        <p:nvSpPr>
          <p:cNvPr id="10" name="Text Placeholder 4"/>
          <p:cNvSpPr>
            <a:spLocks noGrp="1"/>
          </p:cNvSpPr>
          <p:nvPr>
            <p:ph type="body" sz="quarter" idx="11" hasCustomPrompt="1"/>
          </p:nvPr>
        </p:nvSpPr>
        <p:spPr>
          <a:xfrm>
            <a:off x="2607733" y="4075277"/>
            <a:ext cx="6976547" cy="620184"/>
          </a:xfrm>
        </p:spPr>
        <p:txBody>
          <a:bodyPr>
            <a:noAutofit/>
          </a:bodyPr>
          <a:lstStyle>
            <a:lvl1pPr marL="0" indent="0" algn="ctr">
              <a:buFontTx/>
              <a:buNone/>
              <a:defRPr sz="2400" cap="all">
                <a:solidFill>
                  <a:srgbClr val="B5D333"/>
                </a:solidFill>
                <a:latin typeface=""/>
              </a:defRPr>
            </a:lvl1pPr>
          </a:lstStyle>
          <a:p>
            <a:pPr lvl="0"/>
            <a:r>
              <a:rPr lang="en-US" dirty="0"/>
              <a:t>North </a:t>
            </a:r>
            <a:r>
              <a:rPr lang="en-US" dirty="0" err="1"/>
              <a:t>carolina</a:t>
            </a:r>
            <a:endParaRPr lang="en-US" dirty="0"/>
          </a:p>
        </p:txBody>
      </p:sp>
      <p:sp>
        <p:nvSpPr>
          <p:cNvPr id="5" name="Text Placeholder 4"/>
          <p:cNvSpPr>
            <a:spLocks noGrp="1"/>
          </p:cNvSpPr>
          <p:nvPr>
            <p:ph type="body" sz="quarter" idx="10" hasCustomPrompt="1"/>
          </p:nvPr>
        </p:nvSpPr>
        <p:spPr>
          <a:xfrm>
            <a:off x="914400" y="1364545"/>
            <a:ext cx="10363213" cy="620184"/>
          </a:xfrm>
        </p:spPr>
        <p:txBody>
          <a:bodyPr>
            <a:noAutofit/>
          </a:bodyPr>
          <a:lstStyle>
            <a:lvl1pPr marL="0" indent="0" algn="ctr">
              <a:buFontTx/>
              <a:buNone/>
              <a:defRPr sz="3200" cap="all">
                <a:solidFill>
                  <a:srgbClr val="B5D333"/>
                </a:solidFill>
                <a:latin typeface=""/>
              </a:defRPr>
            </a:lvl1pPr>
          </a:lstStyle>
          <a:p>
            <a:pPr lvl="0"/>
            <a:r>
              <a:rPr lang="en-US" dirty="0"/>
              <a:t>A CALL TO </a:t>
            </a:r>
          </a:p>
        </p:txBody>
      </p:sp>
      <p:sp>
        <p:nvSpPr>
          <p:cNvPr id="7" name="Text Placeholder 6"/>
          <p:cNvSpPr>
            <a:spLocks noGrp="1"/>
          </p:cNvSpPr>
          <p:nvPr>
            <p:ph type="body" sz="quarter" idx="12" hasCustomPrompt="1"/>
          </p:nvPr>
        </p:nvSpPr>
        <p:spPr>
          <a:xfrm>
            <a:off x="293507" y="5700890"/>
            <a:ext cx="8151284" cy="666751"/>
          </a:xfrm>
        </p:spPr>
        <p:txBody>
          <a:bodyPr>
            <a:noAutofit/>
          </a:bodyPr>
          <a:lstStyle>
            <a:lvl1pPr marL="0" indent="0">
              <a:buFontTx/>
              <a:buNone/>
              <a:defRPr sz="1333" cap="all" baseline="0">
                <a:solidFill>
                  <a:schemeClr val="bg1"/>
                </a:solidFill>
                <a:latin typeface=""/>
              </a:defRPr>
            </a:lvl1pPr>
            <a:lvl2pPr marL="609585" indent="0">
              <a:buFontTx/>
              <a:buNone/>
              <a:defRPr sz="1333" cap="all">
                <a:solidFill>
                  <a:schemeClr val="bg1"/>
                </a:solidFill>
                <a:latin typeface=""/>
              </a:defRPr>
            </a:lvl2pPr>
            <a:lvl3pPr marL="1219170" indent="0">
              <a:buFontTx/>
              <a:buNone/>
              <a:defRPr sz="1333" cap="all">
                <a:solidFill>
                  <a:schemeClr val="bg1"/>
                </a:solidFill>
                <a:latin typeface=""/>
              </a:defRPr>
            </a:lvl3pPr>
            <a:lvl4pPr marL="1828754" indent="0">
              <a:buFontTx/>
              <a:buNone/>
              <a:defRPr sz="1333" cap="all">
                <a:solidFill>
                  <a:schemeClr val="bg1"/>
                </a:solidFill>
                <a:latin typeface=""/>
              </a:defRPr>
            </a:lvl4pPr>
            <a:lvl5pPr marL="2438339" indent="0">
              <a:buFontTx/>
              <a:buNone/>
              <a:defRPr sz="1333" cap="all">
                <a:solidFill>
                  <a:schemeClr val="bg1"/>
                </a:solidFill>
                <a:latin typeface=""/>
              </a:defRPr>
            </a:lvl5pPr>
          </a:lstStyle>
          <a:p>
            <a:pPr lvl="0"/>
            <a:r>
              <a:rPr lang="en-US" dirty="0"/>
              <a:t>SUBTITLE   |   MONTH 16, 2019</a:t>
            </a:r>
          </a:p>
        </p:txBody>
      </p:sp>
      <p:sp>
        <p:nvSpPr>
          <p:cNvPr id="14" name="Content Placeholder 13"/>
          <p:cNvSpPr>
            <a:spLocks noGrp="1"/>
          </p:cNvSpPr>
          <p:nvPr>
            <p:ph sz="quarter" idx="13" hasCustomPrompt="1"/>
          </p:nvPr>
        </p:nvSpPr>
        <p:spPr>
          <a:xfrm>
            <a:off x="2811643" y="1828783"/>
            <a:ext cx="6580716" cy="1219200"/>
          </a:xfrm>
        </p:spPr>
        <p:txBody>
          <a:bodyPr>
            <a:noAutofit/>
          </a:bodyPr>
          <a:lstStyle>
            <a:lvl1pPr marL="0" indent="0" algn="ctr">
              <a:buFontTx/>
              <a:buNone/>
              <a:defRPr sz="12000" b="1" i="0" cap="all">
                <a:solidFill>
                  <a:schemeClr val="bg1"/>
                </a:solidFill>
                <a:latin typeface=""/>
              </a:defRPr>
            </a:lvl1pPr>
          </a:lstStyle>
          <a:p>
            <a:pPr lvl="0"/>
            <a:r>
              <a:rPr lang="en-US" dirty="0"/>
              <a:t>ACTION</a:t>
            </a:r>
          </a:p>
        </p:txBody>
      </p:sp>
    </p:spTree>
    <p:extLst>
      <p:ext uri="{BB962C8B-B14F-4D97-AF65-F5344CB8AC3E}">
        <p14:creationId xmlns:p14="http://schemas.microsoft.com/office/powerpoint/2010/main" val="29026607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stretch>
            <a:fillRect/>
          </a:stretch>
        </p:blipFill>
        <p:spPr>
          <a:xfrm>
            <a:off x="0" y="0"/>
            <a:ext cx="12192000" cy="6858000"/>
          </a:xfrm>
          <a:prstGeom prst="rect">
            <a:avLst/>
          </a:prstGeom>
        </p:spPr>
      </p:pic>
      <p:sp>
        <p:nvSpPr>
          <p:cNvPr id="16" name="Text Placeholder 15"/>
          <p:cNvSpPr>
            <a:spLocks noGrp="1"/>
          </p:cNvSpPr>
          <p:nvPr>
            <p:ph type="body" sz="quarter" idx="14" hasCustomPrompt="1"/>
          </p:nvPr>
        </p:nvSpPr>
        <p:spPr>
          <a:xfrm>
            <a:off x="2856801" y="3592678"/>
            <a:ext cx="6479823" cy="395111"/>
          </a:xfrm>
        </p:spPr>
        <p:txBody>
          <a:bodyPr>
            <a:normAutofit/>
          </a:bodyPr>
          <a:lstStyle>
            <a:lvl1pPr marL="0" indent="0" algn="ctr">
              <a:buFontTx/>
              <a:buNone/>
              <a:defRPr sz="1867">
                <a:solidFill>
                  <a:schemeClr val="bg1"/>
                </a:solidFill>
                <a:latin typeface=""/>
              </a:defRPr>
            </a:lvl1pPr>
          </a:lstStyle>
          <a:p>
            <a:pPr lvl="0"/>
            <a:r>
              <a:rPr lang="en-US" dirty="0"/>
              <a:t>for</a:t>
            </a:r>
          </a:p>
        </p:txBody>
      </p:sp>
      <p:sp>
        <p:nvSpPr>
          <p:cNvPr id="10" name="Text Placeholder 4"/>
          <p:cNvSpPr>
            <a:spLocks noGrp="1"/>
          </p:cNvSpPr>
          <p:nvPr>
            <p:ph type="body" sz="quarter" idx="11" hasCustomPrompt="1"/>
          </p:nvPr>
        </p:nvSpPr>
        <p:spPr>
          <a:xfrm>
            <a:off x="2607733" y="4075277"/>
            <a:ext cx="6976547" cy="620184"/>
          </a:xfrm>
        </p:spPr>
        <p:txBody>
          <a:bodyPr>
            <a:noAutofit/>
          </a:bodyPr>
          <a:lstStyle>
            <a:lvl1pPr marL="0" indent="0" algn="ctr">
              <a:buFontTx/>
              <a:buNone/>
              <a:defRPr sz="2400" cap="all">
                <a:solidFill>
                  <a:srgbClr val="B5D333"/>
                </a:solidFill>
                <a:latin typeface=""/>
              </a:defRPr>
            </a:lvl1pPr>
          </a:lstStyle>
          <a:p>
            <a:pPr lvl="0"/>
            <a:r>
              <a:rPr lang="en-US" dirty="0"/>
              <a:t>North </a:t>
            </a:r>
            <a:r>
              <a:rPr lang="en-US" dirty="0" err="1"/>
              <a:t>carolina</a:t>
            </a:r>
            <a:endParaRPr lang="en-US" dirty="0"/>
          </a:p>
        </p:txBody>
      </p:sp>
      <p:sp>
        <p:nvSpPr>
          <p:cNvPr id="5" name="Text Placeholder 4"/>
          <p:cNvSpPr>
            <a:spLocks noGrp="1"/>
          </p:cNvSpPr>
          <p:nvPr>
            <p:ph type="body" sz="quarter" idx="10" hasCustomPrompt="1"/>
          </p:nvPr>
        </p:nvSpPr>
        <p:spPr>
          <a:xfrm>
            <a:off x="914400" y="1364545"/>
            <a:ext cx="10363213" cy="620184"/>
          </a:xfrm>
        </p:spPr>
        <p:txBody>
          <a:bodyPr>
            <a:noAutofit/>
          </a:bodyPr>
          <a:lstStyle>
            <a:lvl1pPr marL="0" indent="0" algn="ctr">
              <a:buFontTx/>
              <a:buNone/>
              <a:defRPr sz="3200" cap="all">
                <a:solidFill>
                  <a:srgbClr val="B5D333"/>
                </a:solidFill>
                <a:latin typeface=""/>
              </a:defRPr>
            </a:lvl1pPr>
          </a:lstStyle>
          <a:p>
            <a:pPr lvl="0"/>
            <a:r>
              <a:rPr lang="en-US" dirty="0"/>
              <a:t>A CALL TO </a:t>
            </a:r>
          </a:p>
        </p:txBody>
      </p:sp>
      <p:sp>
        <p:nvSpPr>
          <p:cNvPr id="7" name="Text Placeholder 6"/>
          <p:cNvSpPr>
            <a:spLocks noGrp="1"/>
          </p:cNvSpPr>
          <p:nvPr>
            <p:ph type="body" sz="quarter" idx="12" hasCustomPrompt="1"/>
          </p:nvPr>
        </p:nvSpPr>
        <p:spPr>
          <a:xfrm>
            <a:off x="293507" y="5700890"/>
            <a:ext cx="8151284" cy="666751"/>
          </a:xfrm>
        </p:spPr>
        <p:txBody>
          <a:bodyPr>
            <a:noAutofit/>
          </a:bodyPr>
          <a:lstStyle>
            <a:lvl1pPr marL="0" indent="0">
              <a:buFontTx/>
              <a:buNone/>
              <a:defRPr sz="1333" cap="all" baseline="0">
                <a:solidFill>
                  <a:schemeClr val="bg1"/>
                </a:solidFill>
                <a:latin typeface=""/>
              </a:defRPr>
            </a:lvl1pPr>
            <a:lvl2pPr marL="609585" indent="0">
              <a:buFontTx/>
              <a:buNone/>
              <a:defRPr sz="1333" cap="all">
                <a:solidFill>
                  <a:schemeClr val="bg1"/>
                </a:solidFill>
                <a:latin typeface=""/>
              </a:defRPr>
            </a:lvl2pPr>
            <a:lvl3pPr marL="1219170" indent="0">
              <a:buFontTx/>
              <a:buNone/>
              <a:defRPr sz="1333" cap="all">
                <a:solidFill>
                  <a:schemeClr val="bg1"/>
                </a:solidFill>
                <a:latin typeface=""/>
              </a:defRPr>
            </a:lvl3pPr>
            <a:lvl4pPr marL="1828754" indent="0">
              <a:buFontTx/>
              <a:buNone/>
              <a:defRPr sz="1333" cap="all">
                <a:solidFill>
                  <a:schemeClr val="bg1"/>
                </a:solidFill>
                <a:latin typeface=""/>
              </a:defRPr>
            </a:lvl4pPr>
            <a:lvl5pPr marL="2438339" indent="0">
              <a:buFontTx/>
              <a:buNone/>
              <a:defRPr sz="1333" cap="all">
                <a:solidFill>
                  <a:schemeClr val="bg1"/>
                </a:solidFill>
                <a:latin typeface=""/>
              </a:defRPr>
            </a:lvl5pPr>
          </a:lstStyle>
          <a:p>
            <a:pPr lvl="0"/>
            <a:r>
              <a:rPr lang="en-US" dirty="0"/>
              <a:t>SUBTITLE   |   MONTH 16, 2019</a:t>
            </a:r>
          </a:p>
        </p:txBody>
      </p:sp>
      <p:sp>
        <p:nvSpPr>
          <p:cNvPr id="14" name="Content Placeholder 13"/>
          <p:cNvSpPr>
            <a:spLocks noGrp="1"/>
          </p:cNvSpPr>
          <p:nvPr>
            <p:ph sz="quarter" idx="13" hasCustomPrompt="1"/>
          </p:nvPr>
        </p:nvSpPr>
        <p:spPr>
          <a:xfrm>
            <a:off x="2811643" y="1828783"/>
            <a:ext cx="6580716" cy="1219200"/>
          </a:xfrm>
        </p:spPr>
        <p:txBody>
          <a:bodyPr>
            <a:noAutofit/>
          </a:bodyPr>
          <a:lstStyle>
            <a:lvl1pPr marL="0" indent="0" algn="ctr">
              <a:buFontTx/>
              <a:buNone/>
              <a:defRPr sz="12000" b="1" i="0" cap="all">
                <a:solidFill>
                  <a:schemeClr val="bg1"/>
                </a:solidFill>
                <a:latin typeface=""/>
              </a:defRPr>
            </a:lvl1pPr>
          </a:lstStyle>
          <a:p>
            <a:pPr lvl="0"/>
            <a:r>
              <a:rPr lang="en-US" dirty="0"/>
              <a:t>ACTION</a:t>
            </a:r>
          </a:p>
        </p:txBody>
      </p:sp>
    </p:spTree>
    <p:extLst>
      <p:ext uri="{BB962C8B-B14F-4D97-AF65-F5344CB8AC3E}">
        <p14:creationId xmlns:p14="http://schemas.microsoft.com/office/powerpoint/2010/main" val="15222309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5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stretch>
            <a:fillRect/>
          </a:stretch>
        </p:blipFill>
        <p:spPr>
          <a:xfrm>
            <a:off x="0" y="0"/>
            <a:ext cx="12192000" cy="6858000"/>
          </a:xfrm>
          <a:prstGeom prst="rect">
            <a:avLst/>
          </a:prstGeom>
        </p:spPr>
      </p:pic>
      <p:sp>
        <p:nvSpPr>
          <p:cNvPr id="16" name="Text Placeholder 15"/>
          <p:cNvSpPr>
            <a:spLocks noGrp="1"/>
          </p:cNvSpPr>
          <p:nvPr>
            <p:ph type="body" sz="quarter" idx="14" hasCustomPrompt="1"/>
          </p:nvPr>
        </p:nvSpPr>
        <p:spPr>
          <a:xfrm>
            <a:off x="2856801" y="3592678"/>
            <a:ext cx="6479823" cy="395111"/>
          </a:xfrm>
        </p:spPr>
        <p:txBody>
          <a:bodyPr>
            <a:normAutofit/>
          </a:bodyPr>
          <a:lstStyle>
            <a:lvl1pPr marL="0" indent="0" algn="ctr">
              <a:buFontTx/>
              <a:buNone/>
              <a:defRPr sz="1867">
                <a:solidFill>
                  <a:schemeClr val="bg1"/>
                </a:solidFill>
                <a:latin typeface=""/>
              </a:defRPr>
            </a:lvl1pPr>
          </a:lstStyle>
          <a:p>
            <a:pPr lvl="0"/>
            <a:r>
              <a:rPr lang="en-US" dirty="0"/>
              <a:t>for</a:t>
            </a:r>
          </a:p>
        </p:txBody>
      </p:sp>
      <p:sp>
        <p:nvSpPr>
          <p:cNvPr id="10" name="Text Placeholder 4"/>
          <p:cNvSpPr>
            <a:spLocks noGrp="1"/>
          </p:cNvSpPr>
          <p:nvPr>
            <p:ph type="body" sz="quarter" idx="11" hasCustomPrompt="1"/>
          </p:nvPr>
        </p:nvSpPr>
        <p:spPr>
          <a:xfrm>
            <a:off x="2607733" y="4075277"/>
            <a:ext cx="6976547" cy="620184"/>
          </a:xfrm>
        </p:spPr>
        <p:txBody>
          <a:bodyPr>
            <a:noAutofit/>
          </a:bodyPr>
          <a:lstStyle>
            <a:lvl1pPr marL="0" indent="0" algn="ctr">
              <a:buFontTx/>
              <a:buNone/>
              <a:defRPr sz="2400" cap="all">
                <a:solidFill>
                  <a:srgbClr val="B5D333"/>
                </a:solidFill>
                <a:latin typeface=""/>
              </a:defRPr>
            </a:lvl1pPr>
          </a:lstStyle>
          <a:p>
            <a:pPr lvl="0"/>
            <a:r>
              <a:rPr lang="en-US" dirty="0"/>
              <a:t>North </a:t>
            </a:r>
            <a:r>
              <a:rPr lang="en-US" dirty="0" err="1"/>
              <a:t>carolina</a:t>
            </a:r>
            <a:endParaRPr lang="en-US" dirty="0"/>
          </a:p>
        </p:txBody>
      </p:sp>
      <p:sp>
        <p:nvSpPr>
          <p:cNvPr id="5" name="Text Placeholder 4"/>
          <p:cNvSpPr>
            <a:spLocks noGrp="1"/>
          </p:cNvSpPr>
          <p:nvPr>
            <p:ph type="body" sz="quarter" idx="10" hasCustomPrompt="1"/>
          </p:nvPr>
        </p:nvSpPr>
        <p:spPr>
          <a:xfrm>
            <a:off x="914400" y="1364545"/>
            <a:ext cx="10363213" cy="620184"/>
          </a:xfrm>
        </p:spPr>
        <p:txBody>
          <a:bodyPr>
            <a:noAutofit/>
          </a:bodyPr>
          <a:lstStyle>
            <a:lvl1pPr marL="0" indent="0" algn="ctr">
              <a:buFontTx/>
              <a:buNone/>
              <a:defRPr sz="3200" cap="all">
                <a:solidFill>
                  <a:srgbClr val="B5D333"/>
                </a:solidFill>
                <a:latin typeface=""/>
              </a:defRPr>
            </a:lvl1pPr>
          </a:lstStyle>
          <a:p>
            <a:pPr lvl="0"/>
            <a:r>
              <a:rPr lang="en-US" dirty="0"/>
              <a:t>A CALL TO </a:t>
            </a:r>
          </a:p>
        </p:txBody>
      </p:sp>
      <p:sp>
        <p:nvSpPr>
          <p:cNvPr id="7" name="Text Placeholder 6"/>
          <p:cNvSpPr>
            <a:spLocks noGrp="1"/>
          </p:cNvSpPr>
          <p:nvPr>
            <p:ph type="body" sz="quarter" idx="12" hasCustomPrompt="1"/>
          </p:nvPr>
        </p:nvSpPr>
        <p:spPr>
          <a:xfrm>
            <a:off x="293507" y="5700890"/>
            <a:ext cx="8151284" cy="666751"/>
          </a:xfrm>
        </p:spPr>
        <p:txBody>
          <a:bodyPr>
            <a:noAutofit/>
          </a:bodyPr>
          <a:lstStyle>
            <a:lvl1pPr marL="0" indent="0">
              <a:buFontTx/>
              <a:buNone/>
              <a:defRPr sz="1333" cap="all" baseline="0">
                <a:solidFill>
                  <a:schemeClr val="bg1"/>
                </a:solidFill>
                <a:latin typeface=""/>
              </a:defRPr>
            </a:lvl1pPr>
            <a:lvl2pPr marL="609585" indent="0">
              <a:buFontTx/>
              <a:buNone/>
              <a:defRPr sz="1333" cap="all">
                <a:solidFill>
                  <a:schemeClr val="bg1"/>
                </a:solidFill>
                <a:latin typeface=""/>
              </a:defRPr>
            </a:lvl2pPr>
            <a:lvl3pPr marL="1219170" indent="0">
              <a:buFontTx/>
              <a:buNone/>
              <a:defRPr sz="1333" cap="all">
                <a:solidFill>
                  <a:schemeClr val="bg1"/>
                </a:solidFill>
                <a:latin typeface=""/>
              </a:defRPr>
            </a:lvl3pPr>
            <a:lvl4pPr marL="1828754" indent="0">
              <a:buFontTx/>
              <a:buNone/>
              <a:defRPr sz="1333" cap="all">
                <a:solidFill>
                  <a:schemeClr val="bg1"/>
                </a:solidFill>
                <a:latin typeface=""/>
              </a:defRPr>
            </a:lvl4pPr>
            <a:lvl5pPr marL="2438339" indent="0">
              <a:buFontTx/>
              <a:buNone/>
              <a:defRPr sz="1333" cap="all">
                <a:solidFill>
                  <a:schemeClr val="bg1"/>
                </a:solidFill>
                <a:latin typeface=""/>
              </a:defRPr>
            </a:lvl5pPr>
          </a:lstStyle>
          <a:p>
            <a:pPr lvl="0"/>
            <a:r>
              <a:rPr lang="en-US" dirty="0"/>
              <a:t>SUBTITLE   |   MONTH 16, 2019</a:t>
            </a:r>
          </a:p>
        </p:txBody>
      </p:sp>
      <p:sp>
        <p:nvSpPr>
          <p:cNvPr id="14" name="Content Placeholder 13"/>
          <p:cNvSpPr>
            <a:spLocks noGrp="1"/>
          </p:cNvSpPr>
          <p:nvPr>
            <p:ph sz="quarter" idx="13" hasCustomPrompt="1"/>
          </p:nvPr>
        </p:nvSpPr>
        <p:spPr>
          <a:xfrm>
            <a:off x="2811643" y="1828783"/>
            <a:ext cx="6580716" cy="1219200"/>
          </a:xfrm>
        </p:spPr>
        <p:txBody>
          <a:bodyPr>
            <a:noAutofit/>
          </a:bodyPr>
          <a:lstStyle>
            <a:lvl1pPr marL="0" indent="0" algn="ctr">
              <a:buFontTx/>
              <a:buNone/>
              <a:defRPr sz="12000" b="1" i="0" cap="all">
                <a:solidFill>
                  <a:schemeClr val="bg1"/>
                </a:solidFill>
                <a:latin typeface=""/>
              </a:defRPr>
            </a:lvl1pPr>
          </a:lstStyle>
          <a:p>
            <a:pPr lvl="0"/>
            <a:r>
              <a:rPr lang="en-US" dirty="0"/>
              <a:t>ACTION</a:t>
            </a:r>
          </a:p>
        </p:txBody>
      </p:sp>
    </p:spTree>
    <p:extLst>
      <p:ext uri="{BB962C8B-B14F-4D97-AF65-F5344CB8AC3E}">
        <p14:creationId xmlns:p14="http://schemas.microsoft.com/office/powerpoint/2010/main" val="14783719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6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stretch>
            <a:fillRect/>
          </a:stretch>
        </p:blipFill>
        <p:spPr>
          <a:xfrm>
            <a:off x="0" y="0"/>
            <a:ext cx="12192000" cy="6858000"/>
          </a:xfrm>
          <a:prstGeom prst="rect">
            <a:avLst/>
          </a:prstGeom>
        </p:spPr>
      </p:pic>
      <p:sp>
        <p:nvSpPr>
          <p:cNvPr id="16" name="Text Placeholder 15"/>
          <p:cNvSpPr>
            <a:spLocks noGrp="1"/>
          </p:cNvSpPr>
          <p:nvPr>
            <p:ph type="body" sz="quarter" idx="14" hasCustomPrompt="1"/>
          </p:nvPr>
        </p:nvSpPr>
        <p:spPr>
          <a:xfrm>
            <a:off x="2856801" y="3592678"/>
            <a:ext cx="6479823" cy="395111"/>
          </a:xfrm>
        </p:spPr>
        <p:txBody>
          <a:bodyPr>
            <a:normAutofit/>
          </a:bodyPr>
          <a:lstStyle>
            <a:lvl1pPr marL="0" indent="0" algn="ctr">
              <a:buFontTx/>
              <a:buNone/>
              <a:defRPr sz="1867">
                <a:solidFill>
                  <a:schemeClr val="bg1"/>
                </a:solidFill>
                <a:latin typeface=""/>
              </a:defRPr>
            </a:lvl1pPr>
          </a:lstStyle>
          <a:p>
            <a:pPr lvl="0"/>
            <a:r>
              <a:rPr lang="en-US" dirty="0"/>
              <a:t>for</a:t>
            </a:r>
          </a:p>
        </p:txBody>
      </p:sp>
      <p:sp>
        <p:nvSpPr>
          <p:cNvPr id="10" name="Text Placeholder 4"/>
          <p:cNvSpPr>
            <a:spLocks noGrp="1"/>
          </p:cNvSpPr>
          <p:nvPr>
            <p:ph type="body" sz="quarter" idx="11" hasCustomPrompt="1"/>
          </p:nvPr>
        </p:nvSpPr>
        <p:spPr>
          <a:xfrm>
            <a:off x="2607733" y="4075277"/>
            <a:ext cx="6976547" cy="620184"/>
          </a:xfrm>
        </p:spPr>
        <p:txBody>
          <a:bodyPr>
            <a:noAutofit/>
          </a:bodyPr>
          <a:lstStyle>
            <a:lvl1pPr marL="0" indent="0" algn="ctr">
              <a:buFontTx/>
              <a:buNone/>
              <a:defRPr sz="2400" cap="all">
                <a:solidFill>
                  <a:srgbClr val="B5D333"/>
                </a:solidFill>
                <a:latin typeface=""/>
              </a:defRPr>
            </a:lvl1pPr>
          </a:lstStyle>
          <a:p>
            <a:pPr lvl="0"/>
            <a:r>
              <a:rPr lang="en-US" dirty="0"/>
              <a:t>North </a:t>
            </a:r>
            <a:r>
              <a:rPr lang="en-US" dirty="0" err="1"/>
              <a:t>carolina</a:t>
            </a:r>
            <a:endParaRPr lang="en-US" dirty="0"/>
          </a:p>
        </p:txBody>
      </p:sp>
      <p:sp>
        <p:nvSpPr>
          <p:cNvPr id="5" name="Text Placeholder 4"/>
          <p:cNvSpPr>
            <a:spLocks noGrp="1"/>
          </p:cNvSpPr>
          <p:nvPr>
            <p:ph type="body" sz="quarter" idx="10" hasCustomPrompt="1"/>
          </p:nvPr>
        </p:nvSpPr>
        <p:spPr>
          <a:xfrm>
            <a:off x="914400" y="1364545"/>
            <a:ext cx="10363213" cy="620184"/>
          </a:xfrm>
        </p:spPr>
        <p:txBody>
          <a:bodyPr>
            <a:noAutofit/>
          </a:bodyPr>
          <a:lstStyle>
            <a:lvl1pPr marL="0" indent="0" algn="ctr">
              <a:buFontTx/>
              <a:buNone/>
              <a:defRPr sz="3200" cap="all">
                <a:solidFill>
                  <a:srgbClr val="B5D333"/>
                </a:solidFill>
                <a:latin typeface=""/>
              </a:defRPr>
            </a:lvl1pPr>
          </a:lstStyle>
          <a:p>
            <a:pPr lvl="0"/>
            <a:r>
              <a:rPr lang="en-US" dirty="0"/>
              <a:t>A CALL TO </a:t>
            </a:r>
          </a:p>
        </p:txBody>
      </p:sp>
      <p:sp>
        <p:nvSpPr>
          <p:cNvPr id="7" name="Text Placeholder 6"/>
          <p:cNvSpPr>
            <a:spLocks noGrp="1"/>
          </p:cNvSpPr>
          <p:nvPr>
            <p:ph type="body" sz="quarter" idx="12" hasCustomPrompt="1"/>
          </p:nvPr>
        </p:nvSpPr>
        <p:spPr>
          <a:xfrm>
            <a:off x="293507" y="5700890"/>
            <a:ext cx="8151284" cy="666751"/>
          </a:xfrm>
        </p:spPr>
        <p:txBody>
          <a:bodyPr>
            <a:noAutofit/>
          </a:bodyPr>
          <a:lstStyle>
            <a:lvl1pPr marL="0" indent="0">
              <a:buFontTx/>
              <a:buNone/>
              <a:defRPr sz="1333" cap="all" baseline="0">
                <a:solidFill>
                  <a:schemeClr val="bg1"/>
                </a:solidFill>
                <a:latin typeface=""/>
              </a:defRPr>
            </a:lvl1pPr>
            <a:lvl2pPr marL="609585" indent="0">
              <a:buFontTx/>
              <a:buNone/>
              <a:defRPr sz="1333" cap="all">
                <a:solidFill>
                  <a:schemeClr val="bg1"/>
                </a:solidFill>
                <a:latin typeface=""/>
              </a:defRPr>
            </a:lvl2pPr>
            <a:lvl3pPr marL="1219170" indent="0">
              <a:buFontTx/>
              <a:buNone/>
              <a:defRPr sz="1333" cap="all">
                <a:solidFill>
                  <a:schemeClr val="bg1"/>
                </a:solidFill>
                <a:latin typeface=""/>
              </a:defRPr>
            </a:lvl3pPr>
            <a:lvl4pPr marL="1828754" indent="0">
              <a:buFontTx/>
              <a:buNone/>
              <a:defRPr sz="1333" cap="all">
                <a:solidFill>
                  <a:schemeClr val="bg1"/>
                </a:solidFill>
                <a:latin typeface=""/>
              </a:defRPr>
            </a:lvl4pPr>
            <a:lvl5pPr marL="2438339" indent="0">
              <a:buFontTx/>
              <a:buNone/>
              <a:defRPr sz="1333" cap="all">
                <a:solidFill>
                  <a:schemeClr val="bg1"/>
                </a:solidFill>
                <a:latin typeface=""/>
              </a:defRPr>
            </a:lvl5pPr>
          </a:lstStyle>
          <a:p>
            <a:pPr lvl="0"/>
            <a:r>
              <a:rPr lang="en-US" dirty="0"/>
              <a:t>SUBTITLE   |   MONTH 16, 2019</a:t>
            </a:r>
          </a:p>
        </p:txBody>
      </p:sp>
      <p:sp>
        <p:nvSpPr>
          <p:cNvPr id="14" name="Content Placeholder 13"/>
          <p:cNvSpPr>
            <a:spLocks noGrp="1"/>
          </p:cNvSpPr>
          <p:nvPr>
            <p:ph sz="quarter" idx="13" hasCustomPrompt="1"/>
          </p:nvPr>
        </p:nvSpPr>
        <p:spPr>
          <a:xfrm>
            <a:off x="2811643" y="1828783"/>
            <a:ext cx="6580716" cy="1219200"/>
          </a:xfrm>
        </p:spPr>
        <p:txBody>
          <a:bodyPr>
            <a:noAutofit/>
          </a:bodyPr>
          <a:lstStyle>
            <a:lvl1pPr marL="0" indent="0" algn="ctr">
              <a:buFontTx/>
              <a:buNone/>
              <a:defRPr sz="12000" b="1" i="0" cap="all">
                <a:solidFill>
                  <a:schemeClr val="bg1"/>
                </a:solidFill>
                <a:latin typeface=""/>
              </a:defRPr>
            </a:lvl1pPr>
          </a:lstStyle>
          <a:p>
            <a:pPr lvl="0"/>
            <a:r>
              <a:rPr lang="en-US" dirty="0"/>
              <a:t>ACTION</a:t>
            </a:r>
          </a:p>
        </p:txBody>
      </p:sp>
    </p:spTree>
    <p:extLst>
      <p:ext uri="{BB962C8B-B14F-4D97-AF65-F5344CB8AC3E}">
        <p14:creationId xmlns:p14="http://schemas.microsoft.com/office/powerpoint/2010/main" val="222788180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Title Only - Low">
    <p:spTree>
      <p:nvGrpSpPr>
        <p:cNvPr id="1" name=""/>
        <p:cNvGrpSpPr/>
        <p:nvPr/>
      </p:nvGrpSpPr>
      <p:grpSpPr>
        <a:xfrm>
          <a:off x="0" y="0"/>
          <a:ext cx="0" cy="0"/>
          <a:chOff x="0" y="0"/>
          <a:chExt cx="0" cy="0"/>
        </a:xfrm>
      </p:grpSpPr>
      <p:grpSp>
        <p:nvGrpSpPr>
          <p:cNvPr id="4" name="Group 3"/>
          <p:cNvGrpSpPr/>
          <p:nvPr userDrawn="1"/>
        </p:nvGrpSpPr>
        <p:grpSpPr>
          <a:xfrm>
            <a:off x="-25632" y="-6354"/>
            <a:ext cx="12250040" cy="1146179"/>
            <a:chOff x="-25632" y="-6354"/>
            <a:chExt cx="12250040" cy="1146179"/>
          </a:xfrm>
        </p:grpSpPr>
        <p:sp>
          <p:nvSpPr>
            <p:cNvPr id="8" name="Rectangle 7"/>
            <p:cNvSpPr/>
            <p:nvPr userDrawn="1"/>
          </p:nvSpPr>
          <p:spPr bwMode="auto">
            <a:xfrm rot="10800000" flipV="1">
              <a:off x="-7344" y="-6354"/>
              <a:ext cx="12231752" cy="998538"/>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400" dirty="0">
                <a:solidFill>
                  <a:prstClr val="white"/>
                </a:solidFill>
              </a:endParaRPr>
            </a:p>
          </p:txBody>
        </p:sp>
        <p:sp>
          <p:nvSpPr>
            <p:cNvPr id="9" name="Rectangle 8"/>
            <p:cNvSpPr/>
            <p:nvPr userDrawn="1"/>
          </p:nvSpPr>
          <p:spPr bwMode="auto">
            <a:xfrm rot="10800000">
              <a:off x="-25632" y="927095"/>
              <a:ext cx="12250040" cy="82549"/>
            </a:xfrm>
            <a:prstGeom prst="rect">
              <a:avLst/>
            </a:prstGeom>
            <a:solidFill>
              <a:srgbClr val="E327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400">
                <a:solidFill>
                  <a:prstClr val="white"/>
                </a:solidFill>
              </a:endParaRPr>
            </a:p>
          </p:txBody>
        </p:sp>
        <p:pic>
          <p:nvPicPr>
            <p:cNvPr id="12" name="Picture 16"/>
            <p:cNvPicPr>
              <a:picLocks noChangeAspect="1"/>
            </p:cNvPicPr>
            <p:nvPr userDrawn="1"/>
          </p:nvPicPr>
          <p:blipFill>
            <a:blip r:embed="rId2">
              <a:extLst>
                <a:ext uri="{28A0092B-C50C-407E-A947-70E740481C1C}">
                  <a14:useLocalDpi xmlns:a14="http://schemas.microsoft.com/office/drawing/2010/main" val="0"/>
                </a:ext>
              </a:extLst>
            </a:blip>
            <a:srcRect l="-2122" t="50000"/>
            <a:stretch>
              <a:fillRect/>
            </a:stretch>
          </p:blipFill>
          <p:spPr bwMode="auto">
            <a:xfrm>
              <a:off x="209919" y="0"/>
              <a:ext cx="387350" cy="11398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grpSp>
        <p:nvGrpSpPr>
          <p:cNvPr id="6" name="Group 13"/>
          <p:cNvGrpSpPr>
            <a:grpSpLocks/>
          </p:cNvGrpSpPr>
          <p:nvPr userDrawn="1"/>
        </p:nvGrpSpPr>
        <p:grpSpPr bwMode="auto">
          <a:xfrm>
            <a:off x="-11983" y="5845177"/>
            <a:ext cx="12213464" cy="1012825"/>
            <a:chOff x="0" y="2408929"/>
            <a:chExt cx="12192000" cy="561603"/>
          </a:xfrm>
        </p:grpSpPr>
        <p:sp>
          <p:nvSpPr>
            <p:cNvPr id="7" name="Rectangle 6"/>
            <p:cNvSpPr/>
            <p:nvPr userDrawn="1"/>
          </p:nvSpPr>
          <p:spPr>
            <a:xfrm flipV="1">
              <a:off x="3175" y="2420372"/>
              <a:ext cx="12192000" cy="553681"/>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400" dirty="0">
                <a:solidFill>
                  <a:prstClr val="white"/>
                </a:solidFill>
              </a:endParaRPr>
            </a:p>
          </p:txBody>
        </p:sp>
        <p:sp>
          <p:nvSpPr>
            <p:cNvPr id="10" name="Rectangle 9"/>
            <p:cNvSpPr/>
            <p:nvPr userDrawn="1"/>
          </p:nvSpPr>
          <p:spPr>
            <a:xfrm>
              <a:off x="3175" y="2410690"/>
              <a:ext cx="12192000" cy="45773"/>
            </a:xfrm>
            <a:prstGeom prst="rect">
              <a:avLst/>
            </a:prstGeom>
            <a:solidFill>
              <a:srgbClr val="E327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400">
                <a:solidFill>
                  <a:prstClr val="white"/>
                </a:solidFill>
              </a:endParaRPr>
            </a:p>
          </p:txBody>
        </p:sp>
      </p:grpSp>
      <p:pic>
        <p:nvPicPr>
          <p:cNvPr id="11" name="Picture 10" descr="esg white logo.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56466" y="6235365"/>
            <a:ext cx="2942783" cy="408311"/>
          </a:xfrm>
          <a:prstGeom prst="rect">
            <a:avLst/>
          </a:prstGeom>
        </p:spPr>
      </p:pic>
    </p:spTree>
    <p:extLst>
      <p:ext uri="{BB962C8B-B14F-4D97-AF65-F5344CB8AC3E}">
        <p14:creationId xmlns:p14="http://schemas.microsoft.com/office/powerpoint/2010/main" val="456380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CD38A50D-CC82-D54B-A523-8025099D931B}"/>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6" name="Text Placeholder 15"/>
          <p:cNvSpPr>
            <a:spLocks noGrp="1"/>
          </p:cNvSpPr>
          <p:nvPr>
            <p:ph type="body" sz="quarter" idx="14" hasCustomPrompt="1"/>
          </p:nvPr>
        </p:nvSpPr>
        <p:spPr>
          <a:xfrm>
            <a:off x="2856801" y="3592678"/>
            <a:ext cx="6479823" cy="395111"/>
          </a:xfrm>
        </p:spPr>
        <p:txBody>
          <a:bodyPr>
            <a:normAutofit/>
          </a:bodyPr>
          <a:lstStyle>
            <a:lvl1pPr marL="0" indent="0" algn="ctr">
              <a:buFontTx/>
              <a:buNone/>
              <a:defRPr sz="1867">
                <a:solidFill>
                  <a:schemeClr val="bg1"/>
                </a:solidFill>
                <a:latin typeface=""/>
              </a:defRPr>
            </a:lvl1pPr>
          </a:lstStyle>
          <a:p>
            <a:pPr lvl="0"/>
            <a:r>
              <a:rPr lang="en-US" dirty="0"/>
              <a:t>for</a:t>
            </a:r>
          </a:p>
        </p:txBody>
      </p:sp>
      <p:sp>
        <p:nvSpPr>
          <p:cNvPr id="10" name="Text Placeholder 4"/>
          <p:cNvSpPr>
            <a:spLocks noGrp="1"/>
          </p:cNvSpPr>
          <p:nvPr>
            <p:ph type="body" sz="quarter" idx="11" hasCustomPrompt="1"/>
          </p:nvPr>
        </p:nvSpPr>
        <p:spPr>
          <a:xfrm>
            <a:off x="2607733" y="4075277"/>
            <a:ext cx="6976547" cy="620184"/>
          </a:xfrm>
        </p:spPr>
        <p:txBody>
          <a:bodyPr>
            <a:noAutofit/>
          </a:bodyPr>
          <a:lstStyle>
            <a:lvl1pPr marL="0" indent="0" algn="ctr">
              <a:buFontTx/>
              <a:buNone/>
              <a:defRPr sz="2400" cap="all">
                <a:solidFill>
                  <a:srgbClr val="B5D333"/>
                </a:solidFill>
                <a:latin typeface=""/>
              </a:defRPr>
            </a:lvl1pPr>
          </a:lstStyle>
          <a:p>
            <a:pPr lvl="0"/>
            <a:r>
              <a:rPr lang="en-US" dirty="0"/>
              <a:t>North </a:t>
            </a:r>
            <a:r>
              <a:rPr lang="en-US" dirty="0" err="1"/>
              <a:t>carolina</a:t>
            </a:r>
            <a:endParaRPr lang="en-US" dirty="0"/>
          </a:p>
        </p:txBody>
      </p:sp>
      <p:sp>
        <p:nvSpPr>
          <p:cNvPr id="5" name="Text Placeholder 4"/>
          <p:cNvSpPr>
            <a:spLocks noGrp="1"/>
          </p:cNvSpPr>
          <p:nvPr>
            <p:ph type="body" sz="quarter" idx="10" hasCustomPrompt="1"/>
          </p:nvPr>
        </p:nvSpPr>
        <p:spPr>
          <a:xfrm>
            <a:off x="914400" y="1364545"/>
            <a:ext cx="10363213" cy="620184"/>
          </a:xfrm>
        </p:spPr>
        <p:txBody>
          <a:bodyPr>
            <a:noAutofit/>
          </a:bodyPr>
          <a:lstStyle>
            <a:lvl1pPr marL="0" indent="0" algn="ctr">
              <a:buFontTx/>
              <a:buNone/>
              <a:defRPr sz="3200" cap="all">
                <a:solidFill>
                  <a:srgbClr val="B5D333"/>
                </a:solidFill>
                <a:latin typeface=""/>
              </a:defRPr>
            </a:lvl1pPr>
          </a:lstStyle>
          <a:p>
            <a:pPr lvl="0"/>
            <a:r>
              <a:rPr lang="en-US" dirty="0"/>
              <a:t>A CALL TO </a:t>
            </a:r>
          </a:p>
        </p:txBody>
      </p:sp>
      <p:sp>
        <p:nvSpPr>
          <p:cNvPr id="7" name="Text Placeholder 6"/>
          <p:cNvSpPr>
            <a:spLocks noGrp="1"/>
          </p:cNvSpPr>
          <p:nvPr>
            <p:ph type="body" sz="quarter" idx="12" hasCustomPrompt="1"/>
          </p:nvPr>
        </p:nvSpPr>
        <p:spPr>
          <a:xfrm>
            <a:off x="293507" y="5700890"/>
            <a:ext cx="8151284" cy="666751"/>
          </a:xfrm>
        </p:spPr>
        <p:txBody>
          <a:bodyPr>
            <a:noAutofit/>
          </a:bodyPr>
          <a:lstStyle>
            <a:lvl1pPr marL="0" indent="0">
              <a:buFontTx/>
              <a:buNone/>
              <a:defRPr sz="1333" cap="all" baseline="0">
                <a:solidFill>
                  <a:schemeClr val="bg1"/>
                </a:solidFill>
                <a:latin typeface=""/>
              </a:defRPr>
            </a:lvl1pPr>
            <a:lvl2pPr marL="609585" indent="0">
              <a:buFontTx/>
              <a:buNone/>
              <a:defRPr sz="1333" cap="all">
                <a:solidFill>
                  <a:schemeClr val="bg1"/>
                </a:solidFill>
                <a:latin typeface=""/>
              </a:defRPr>
            </a:lvl2pPr>
            <a:lvl3pPr marL="1219170" indent="0">
              <a:buFontTx/>
              <a:buNone/>
              <a:defRPr sz="1333" cap="all">
                <a:solidFill>
                  <a:schemeClr val="bg1"/>
                </a:solidFill>
                <a:latin typeface=""/>
              </a:defRPr>
            </a:lvl3pPr>
            <a:lvl4pPr marL="1828754" indent="0">
              <a:buFontTx/>
              <a:buNone/>
              <a:defRPr sz="1333" cap="all">
                <a:solidFill>
                  <a:schemeClr val="bg1"/>
                </a:solidFill>
                <a:latin typeface=""/>
              </a:defRPr>
            </a:lvl4pPr>
            <a:lvl5pPr marL="2438339" indent="0">
              <a:buFontTx/>
              <a:buNone/>
              <a:defRPr sz="1333" cap="all">
                <a:solidFill>
                  <a:schemeClr val="bg1"/>
                </a:solidFill>
                <a:latin typeface=""/>
              </a:defRPr>
            </a:lvl5pPr>
          </a:lstStyle>
          <a:p>
            <a:pPr lvl="0"/>
            <a:r>
              <a:rPr lang="en-US" dirty="0"/>
              <a:t>SUBTITLE   |   MONTH 16, 2019</a:t>
            </a:r>
          </a:p>
        </p:txBody>
      </p:sp>
      <p:sp>
        <p:nvSpPr>
          <p:cNvPr id="14" name="Content Placeholder 13"/>
          <p:cNvSpPr>
            <a:spLocks noGrp="1"/>
          </p:cNvSpPr>
          <p:nvPr>
            <p:ph sz="quarter" idx="13" hasCustomPrompt="1"/>
          </p:nvPr>
        </p:nvSpPr>
        <p:spPr>
          <a:xfrm>
            <a:off x="2811643" y="1828783"/>
            <a:ext cx="6580716" cy="1219200"/>
          </a:xfrm>
        </p:spPr>
        <p:txBody>
          <a:bodyPr>
            <a:noAutofit/>
          </a:bodyPr>
          <a:lstStyle>
            <a:lvl1pPr marL="0" indent="0" algn="ctr">
              <a:buFontTx/>
              <a:buNone/>
              <a:defRPr sz="12000" b="1" i="0" cap="all">
                <a:solidFill>
                  <a:schemeClr val="bg1"/>
                </a:solidFill>
                <a:latin typeface=""/>
              </a:defRPr>
            </a:lvl1pPr>
          </a:lstStyle>
          <a:p>
            <a:pPr lvl="0"/>
            <a:r>
              <a:rPr lang="en-US" dirty="0"/>
              <a:t>ACTION</a:t>
            </a:r>
          </a:p>
        </p:txBody>
      </p:sp>
    </p:spTree>
    <p:extLst>
      <p:ext uri="{BB962C8B-B14F-4D97-AF65-F5344CB8AC3E}">
        <p14:creationId xmlns:p14="http://schemas.microsoft.com/office/powerpoint/2010/main" val="27352142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B151F2-A49C-4B0D-9506-64FEE7060A5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7E27217-481E-4393-A566-0703C660739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4AC2D30-EE36-475A-AD70-5ECDBF7D682C}"/>
              </a:ext>
            </a:extLst>
          </p:cNvPr>
          <p:cNvSpPr>
            <a:spLocks noGrp="1"/>
          </p:cNvSpPr>
          <p:nvPr>
            <p:ph type="dt" sz="half" idx="10"/>
          </p:nvPr>
        </p:nvSpPr>
        <p:spPr/>
        <p:txBody>
          <a:bodyPr/>
          <a:lstStyle/>
          <a:p>
            <a:fld id="{737DC9C4-AB8E-4DC5-94D5-D229DB5166DE}" type="datetimeFigureOut">
              <a:rPr lang="en-US" smtClean="0"/>
              <a:t>3/23/2020</a:t>
            </a:fld>
            <a:endParaRPr lang="en-US"/>
          </a:p>
        </p:txBody>
      </p:sp>
      <p:sp>
        <p:nvSpPr>
          <p:cNvPr id="5" name="Footer Placeholder 4">
            <a:extLst>
              <a:ext uri="{FF2B5EF4-FFF2-40B4-BE49-F238E27FC236}">
                <a16:creationId xmlns:a16="http://schemas.microsoft.com/office/drawing/2014/main" id="{3CA5875E-9868-4855-8E9E-37A0AE4C66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E286B4-AE47-4B3F-88B0-4EE0DDC6DA13}"/>
              </a:ext>
            </a:extLst>
          </p:cNvPr>
          <p:cNvSpPr>
            <a:spLocks noGrp="1"/>
          </p:cNvSpPr>
          <p:nvPr>
            <p:ph type="sldNum" sz="quarter" idx="12"/>
          </p:nvPr>
        </p:nvSpPr>
        <p:spPr/>
        <p:txBody>
          <a:bodyPr/>
          <a:lstStyle/>
          <a:p>
            <a:fld id="{55C1AF0D-0374-45A4-BBAA-06283E4B3327}" type="slidenum">
              <a:rPr lang="en-US" smtClean="0"/>
              <a:t>‹#›</a:t>
            </a:fld>
            <a:endParaRPr lang="en-US"/>
          </a:p>
        </p:txBody>
      </p:sp>
    </p:spTree>
    <p:extLst>
      <p:ext uri="{BB962C8B-B14F-4D97-AF65-F5344CB8AC3E}">
        <p14:creationId xmlns:p14="http://schemas.microsoft.com/office/powerpoint/2010/main" val="424269496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a:srcRect l="512" r="837" b="69573"/>
          <a:stretch/>
        </p:blipFill>
        <p:spPr>
          <a:xfrm>
            <a:off x="-1" y="4756317"/>
            <a:ext cx="12192001" cy="2111092"/>
          </a:xfrm>
          <a:prstGeom prst="rect">
            <a:avLst/>
          </a:prstGeom>
        </p:spPr>
      </p:pic>
      <p:pic>
        <p:nvPicPr>
          <p:cNvPr id="14" name="Picture 13">
            <a:extLst>
              <a:ext uri="{FF2B5EF4-FFF2-40B4-BE49-F238E27FC236}">
                <a16:creationId xmlns:a16="http://schemas.microsoft.com/office/drawing/2014/main" id="{086BA94A-178F-8F4E-813C-212A6BDFDDDA}"/>
              </a:ext>
            </a:extLst>
          </p:cNvPr>
          <p:cNvPicPr>
            <a:picLocks noChangeAspect="1"/>
          </p:cNvPicPr>
          <p:nvPr userDrawn="1"/>
        </p:nvPicPr>
        <p:blipFill>
          <a:blip r:embed="rId3"/>
          <a:stretch>
            <a:fillRect/>
          </a:stretch>
        </p:blipFill>
        <p:spPr>
          <a:xfrm>
            <a:off x="-22403" y="6108380"/>
            <a:ext cx="12214404" cy="795209"/>
          </a:xfrm>
          <a:prstGeom prst="rect">
            <a:avLst/>
          </a:prstGeom>
        </p:spPr>
      </p:pic>
      <p:sp>
        <p:nvSpPr>
          <p:cNvPr id="11" name="Rectangle 10"/>
          <p:cNvSpPr/>
          <p:nvPr userDrawn="1"/>
        </p:nvSpPr>
        <p:spPr>
          <a:xfrm>
            <a:off x="6927441" y="2238965"/>
            <a:ext cx="5286963" cy="3490148"/>
          </a:xfrm>
          <a:prstGeom prst="rect">
            <a:avLst/>
          </a:prstGeom>
          <a:solidFill>
            <a:srgbClr val="B5D3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pic>
        <p:nvPicPr>
          <p:cNvPr id="13" name="Picture 12" descr="Quote_graphic.png"/>
          <p:cNvPicPr>
            <a:picLocks noChangeAspect="1"/>
          </p:cNvPicPr>
          <p:nvPr userDrawn="1"/>
        </p:nvPicPr>
        <p:blipFill rotWithShape="1">
          <a:blip r:embed="rId4">
            <a:extLst>
              <a:ext uri="{28A0092B-C50C-407E-A947-70E740481C1C}">
                <a14:useLocalDpi xmlns:a14="http://schemas.microsoft.com/office/drawing/2010/main" val="0"/>
              </a:ext>
            </a:extLst>
          </a:blip>
          <a:srcRect r="50000"/>
          <a:stretch/>
        </p:blipFill>
        <p:spPr>
          <a:xfrm>
            <a:off x="10157700" y="993422"/>
            <a:ext cx="1787827" cy="2032003"/>
          </a:xfrm>
          <a:prstGeom prst="rect">
            <a:avLst/>
          </a:prstGeom>
        </p:spPr>
      </p:pic>
      <p:sp>
        <p:nvSpPr>
          <p:cNvPr id="2" name="Title 1"/>
          <p:cNvSpPr>
            <a:spLocks noGrp="1"/>
          </p:cNvSpPr>
          <p:nvPr>
            <p:ph type="title"/>
          </p:nvPr>
        </p:nvSpPr>
        <p:spPr>
          <a:xfrm>
            <a:off x="609600" y="564444"/>
            <a:ext cx="5384800" cy="1442173"/>
          </a:xfrm>
          <a:prstGeom prst="rect">
            <a:avLst/>
          </a:prstGeom>
        </p:spPr>
        <p:txBody>
          <a:bodyPr anchor="b" anchorCtr="0">
            <a:normAutofit/>
          </a:bodyPr>
          <a:lstStyle>
            <a:lvl1pPr algn="l">
              <a:defRPr sz="3200" b="1" i="0" cap="all">
                <a:solidFill>
                  <a:srgbClr val="005293"/>
                </a:solidFill>
                <a:latin typeface="Arial"/>
              </a:defRPr>
            </a:lvl1pPr>
          </a:lstStyle>
          <a:p>
            <a:r>
              <a:rPr lang="en-US"/>
              <a:t>Click to edit Master title style</a:t>
            </a:r>
            <a:endParaRPr lang="en-US" dirty="0"/>
          </a:p>
        </p:txBody>
      </p:sp>
      <p:sp>
        <p:nvSpPr>
          <p:cNvPr id="7" name="Content Placeholder 2"/>
          <p:cNvSpPr>
            <a:spLocks noGrp="1"/>
          </p:cNvSpPr>
          <p:nvPr>
            <p:ph sz="half" idx="1" hasCustomPrompt="1"/>
          </p:nvPr>
        </p:nvSpPr>
        <p:spPr>
          <a:xfrm>
            <a:off x="609600" y="2006618"/>
            <a:ext cx="5384800" cy="883341"/>
          </a:xfrm>
        </p:spPr>
        <p:txBody>
          <a:bodyPr/>
          <a:lstStyle>
            <a:lvl1pPr marL="0" marR="0" indent="0" algn="l" defTabSz="609585" rtl="0" eaLnBrk="1" fontAlgn="auto" latinLnBrk="0" hangingPunct="1">
              <a:lnSpc>
                <a:spcPct val="100000"/>
              </a:lnSpc>
              <a:spcBef>
                <a:spcPct val="20000"/>
              </a:spcBef>
              <a:spcAft>
                <a:spcPts val="0"/>
              </a:spcAft>
              <a:buClrTx/>
              <a:buSzTx/>
              <a:buFontTx/>
              <a:buNone/>
              <a:tabLst/>
              <a:defRPr sz="1867" baseline="0">
                <a:solidFill>
                  <a:srgbClr val="005293"/>
                </a:solidFill>
                <a:latin typeface=""/>
              </a:defRPr>
            </a:lvl1pPr>
            <a:lvl2pPr marL="0" indent="0">
              <a:buFontTx/>
              <a:buNone/>
              <a:defRPr sz="1867" b="1" i="0" cap="all">
                <a:latin typeface="Calibri"/>
              </a:defRPr>
            </a:lvl2pPr>
            <a:lvl3pPr marL="0" marR="0" indent="0" algn="l" defTabSz="609585" rtl="0" eaLnBrk="1" fontAlgn="auto" latinLnBrk="0" hangingPunct="1">
              <a:lnSpc>
                <a:spcPct val="100000"/>
              </a:lnSpc>
              <a:spcBef>
                <a:spcPts val="0"/>
              </a:spcBef>
              <a:spcAft>
                <a:spcPts val="0"/>
              </a:spcAft>
              <a:buClrTx/>
              <a:buSzTx/>
              <a:buFontTx/>
              <a:buNone/>
              <a:tabLst/>
              <a:defRPr sz="1333" kern="1200" spc="0" baseline="0">
                <a:latin typeface=""/>
              </a:defRPr>
            </a:lvl3pPr>
            <a:lvl4pPr marL="0" marR="0" indent="0" algn="l" defTabSz="609585" rtl="0" eaLnBrk="1" fontAlgn="auto" latinLnBrk="0" hangingPunct="1">
              <a:lnSpc>
                <a:spcPct val="100000"/>
              </a:lnSpc>
              <a:spcBef>
                <a:spcPts val="0"/>
              </a:spcBef>
              <a:spcAft>
                <a:spcPts val="0"/>
              </a:spcAft>
              <a:buClrTx/>
              <a:buSzTx/>
              <a:buFont typeface="Arial"/>
              <a:buNone/>
              <a:tabLst/>
              <a:defRPr sz="1333" b="1" i="0" spc="0" baseline="0"/>
            </a:lvl4pPr>
            <a:lvl5pPr>
              <a:defRPr sz="2400"/>
            </a:lvl5pPr>
            <a:lvl6pPr>
              <a:defRPr sz="2400"/>
            </a:lvl6pPr>
            <a:lvl7pPr>
              <a:defRPr sz="2400"/>
            </a:lvl7pPr>
            <a:lvl8pPr>
              <a:defRPr sz="2400"/>
            </a:lvl8pPr>
            <a:lvl9pPr>
              <a:defRPr sz="2400"/>
            </a:lvl9pPr>
          </a:lstStyle>
          <a:p>
            <a:pPr marL="0" marR="0" lvl="0" indent="0" algn="l" defTabSz="609585" rtl="0" eaLnBrk="1" fontAlgn="auto" latinLnBrk="0" hangingPunct="1">
              <a:lnSpc>
                <a:spcPct val="100000"/>
              </a:lnSpc>
              <a:spcBef>
                <a:spcPct val="20000"/>
              </a:spcBef>
              <a:spcAft>
                <a:spcPts val="0"/>
              </a:spcAft>
              <a:buClrTx/>
              <a:buSzTx/>
              <a:buFontTx/>
              <a:buNone/>
              <a:tabLst/>
              <a:defRPr/>
            </a:pPr>
            <a:r>
              <a:rPr lang="en-US" dirty="0"/>
              <a:t>Click to edit Master text styles – click to edit Master text styles, this is a subhead.</a:t>
            </a:r>
          </a:p>
          <a:p>
            <a:pPr lvl="3"/>
            <a:endParaRPr lang="en-US" dirty="0"/>
          </a:p>
        </p:txBody>
      </p:sp>
      <p:sp>
        <p:nvSpPr>
          <p:cNvPr id="18" name="Text Placeholder 17"/>
          <p:cNvSpPr>
            <a:spLocks noGrp="1"/>
          </p:cNvSpPr>
          <p:nvPr>
            <p:ph type="body" sz="quarter" idx="12" hasCustomPrompt="1"/>
          </p:nvPr>
        </p:nvSpPr>
        <p:spPr>
          <a:xfrm>
            <a:off x="609600" y="3312585"/>
            <a:ext cx="5384800" cy="1443732"/>
          </a:xfrm>
        </p:spPr>
        <p:txBody>
          <a:bodyPr>
            <a:normAutofit/>
          </a:bodyPr>
          <a:lstStyle>
            <a:lvl1pPr marL="0" marR="0" indent="0" algn="l" defTabSz="609585" rtl="0" eaLnBrk="1" fontAlgn="auto" latinLnBrk="0" hangingPunct="1">
              <a:lnSpc>
                <a:spcPct val="100000"/>
              </a:lnSpc>
              <a:spcBef>
                <a:spcPts val="0"/>
              </a:spcBef>
              <a:spcAft>
                <a:spcPts val="0"/>
              </a:spcAft>
              <a:buClrTx/>
              <a:buSzTx/>
              <a:buFontTx/>
              <a:buNone/>
              <a:tabLst/>
              <a:defRPr sz="1333" baseline="0">
                <a:latin typeface="Arial"/>
              </a:defRPr>
            </a:lvl1pPr>
          </a:lstStyle>
          <a:p>
            <a:pPr marL="457189" marR="0" lvl="0" indent="-457189" algn="l" defTabSz="609585" rtl="0" eaLnBrk="1" fontAlgn="auto" latinLnBrk="0" hangingPunct="1">
              <a:lnSpc>
                <a:spcPct val="100000"/>
              </a:lnSpc>
              <a:spcBef>
                <a:spcPct val="20000"/>
              </a:spcBef>
              <a:spcAft>
                <a:spcPts val="0"/>
              </a:spcAft>
              <a:buClrTx/>
              <a:buSzTx/>
              <a:buFont typeface="Arial"/>
              <a:buChar char="•"/>
              <a:tabLst/>
              <a:defRPr/>
            </a:pPr>
            <a:r>
              <a:rPr lang="en-US" dirty="0"/>
              <a:t>Paragraph text goes here. Paragraph text goes here. I can’t figure out how to make the bullet go away?</a:t>
            </a:r>
          </a:p>
          <a:p>
            <a:pPr lvl="0"/>
            <a:endParaRPr lang="en-US" dirty="0"/>
          </a:p>
          <a:p>
            <a:pPr lvl="0"/>
            <a:endParaRPr lang="en-US" dirty="0"/>
          </a:p>
        </p:txBody>
      </p:sp>
      <p:sp>
        <p:nvSpPr>
          <p:cNvPr id="4" name="Text Placeholder 3"/>
          <p:cNvSpPr>
            <a:spLocks noGrp="1"/>
          </p:cNvSpPr>
          <p:nvPr>
            <p:ph type="body" sz="quarter" idx="13" hasCustomPrompt="1"/>
          </p:nvPr>
        </p:nvSpPr>
        <p:spPr>
          <a:xfrm>
            <a:off x="609600" y="5052202"/>
            <a:ext cx="5384093" cy="1128041"/>
          </a:xfrm>
        </p:spPr>
        <p:txBody>
          <a:bodyPr>
            <a:normAutofit/>
          </a:bodyPr>
          <a:lstStyle>
            <a:lvl1pPr marL="457189" marR="0" indent="-457189" algn="l" defTabSz="609585" rtl="0" eaLnBrk="1" fontAlgn="auto" latinLnBrk="0" hangingPunct="1">
              <a:lnSpc>
                <a:spcPct val="100000"/>
              </a:lnSpc>
              <a:spcBef>
                <a:spcPct val="20000"/>
              </a:spcBef>
              <a:spcAft>
                <a:spcPts val="0"/>
              </a:spcAft>
              <a:buClrTx/>
              <a:buSzTx/>
              <a:buFont typeface="Arial"/>
              <a:buChar char="•"/>
              <a:tabLst/>
              <a:defRPr sz="1333" b="1" i="0"/>
            </a:lvl1pPr>
          </a:lstStyle>
          <a:p>
            <a:pPr lvl="0"/>
            <a:r>
              <a:rPr lang="en-US" dirty="0"/>
              <a:t>Bullet point goes here.</a:t>
            </a:r>
          </a:p>
          <a:p>
            <a:pPr marL="457189" marR="0" lvl="0" indent="-457189" algn="l" defTabSz="609585" rtl="0" eaLnBrk="1" fontAlgn="auto" latinLnBrk="0" hangingPunct="1">
              <a:lnSpc>
                <a:spcPct val="100000"/>
              </a:lnSpc>
              <a:spcBef>
                <a:spcPct val="20000"/>
              </a:spcBef>
              <a:spcAft>
                <a:spcPts val="0"/>
              </a:spcAft>
              <a:buClrTx/>
              <a:buSzTx/>
              <a:buFont typeface="Arial"/>
              <a:buChar char="•"/>
              <a:tabLst/>
              <a:defRPr/>
            </a:pPr>
            <a:r>
              <a:rPr lang="en-US" dirty="0"/>
              <a:t>Another bullet point goes here.</a:t>
            </a:r>
          </a:p>
          <a:p>
            <a:pPr marL="457189" marR="0" lvl="0" indent="-457189" algn="l" defTabSz="609585" rtl="0" eaLnBrk="1" fontAlgn="auto" latinLnBrk="0" hangingPunct="1">
              <a:lnSpc>
                <a:spcPct val="100000"/>
              </a:lnSpc>
              <a:spcBef>
                <a:spcPct val="20000"/>
              </a:spcBef>
              <a:spcAft>
                <a:spcPts val="0"/>
              </a:spcAft>
              <a:buClrTx/>
              <a:buSzTx/>
              <a:buFont typeface="Arial"/>
              <a:buChar char="•"/>
              <a:tabLst/>
              <a:defRPr/>
            </a:pPr>
            <a:r>
              <a:rPr lang="en-US" dirty="0"/>
              <a:t>Bullet point goes here.</a:t>
            </a:r>
          </a:p>
          <a:p>
            <a:pPr marL="457189" marR="0" lvl="0" indent="-457189" algn="l" defTabSz="609585" rtl="0" eaLnBrk="1" fontAlgn="auto" latinLnBrk="0" hangingPunct="1">
              <a:lnSpc>
                <a:spcPct val="100000"/>
              </a:lnSpc>
              <a:spcBef>
                <a:spcPct val="20000"/>
              </a:spcBef>
              <a:spcAft>
                <a:spcPts val="0"/>
              </a:spcAft>
              <a:buClrTx/>
              <a:buSzTx/>
              <a:buFont typeface="Arial"/>
              <a:buChar char="•"/>
              <a:tabLst/>
              <a:defRPr/>
            </a:pPr>
            <a:r>
              <a:rPr lang="en-US" dirty="0"/>
              <a:t>Another bullet point goes here.</a:t>
            </a:r>
          </a:p>
          <a:p>
            <a:pPr lvl="0"/>
            <a:endParaRPr lang="en-US" dirty="0"/>
          </a:p>
        </p:txBody>
      </p:sp>
      <p:sp>
        <p:nvSpPr>
          <p:cNvPr id="10" name="Text Placeholder 9"/>
          <p:cNvSpPr>
            <a:spLocks noGrp="1"/>
          </p:cNvSpPr>
          <p:nvPr>
            <p:ph type="body" sz="quarter" idx="14" hasCustomPrompt="1"/>
          </p:nvPr>
        </p:nvSpPr>
        <p:spPr>
          <a:xfrm>
            <a:off x="7495117" y="2789767"/>
            <a:ext cx="3579283" cy="1743429"/>
          </a:xfrm>
        </p:spPr>
        <p:txBody>
          <a:bodyPr>
            <a:normAutofit/>
          </a:bodyPr>
          <a:lstStyle>
            <a:lvl1pPr marL="0" marR="0" indent="0" algn="l" defTabSz="609585" rtl="0" eaLnBrk="1" fontAlgn="auto" latinLnBrk="0" hangingPunct="1">
              <a:lnSpc>
                <a:spcPct val="150000"/>
              </a:lnSpc>
              <a:spcBef>
                <a:spcPct val="20000"/>
              </a:spcBef>
              <a:spcAft>
                <a:spcPts val="0"/>
              </a:spcAft>
              <a:buClrTx/>
              <a:buSzTx/>
              <a:buFontTx/>
              <a:buNone/>
              <a:tabLst/>
              <a:defRPr sz="1333" cap="all" baseline="0">
                <a:solidFill>
                  <a:schemeClr val="bg1"/>
                </a:solidFill>
                <a:latin typeface=""/>
              </a:defRPr>
            </a:lvl1pPr>
          </a:lstStyle>
          <a:p>
            <a:pPr lvl="0"/>
            <a:r>
              <a:rPr lang="en-US" dirty="0"/>
              <a:t>Here is how you treat quote, and callouts. Another Line. Here is how you treat quote, and callouts. Here is how you treat quote, and callouts.</a:t>
            </a:r>
          </a:p>
          <a:p>
            <a:pPr marL="0" marR="0" lvl="0" indent="0" algn="l" defTabSz="609585" rtl="0" eaLnBrk="1" fontAlgn="auto" latinLnBrk="0" hangingPunct="1">
              <a:lnSpc>
                <a:spcPct val="100000"/>
              </a:lnSpc>
              <a:spcBef>
                <a:spcPct val="20000"/>
              </a:spcBef>
              <a:spcAft>
                <a:spcPts val="0"/>
              </a:spcAft>
              <a:buClrTx/>
              <a:buSzTx/>
              <a:buFontTx/>
              <a:buNone/>
              <a:tabLst/>
              <a:defRPr/>
            </a:pPr>
            <a:endParaRPr lang="en-US" dirty="0"/>
          </a:p>
          <a:p>
            <a:pPr marL="0" marR="0" lvl="0" indent="0" algn="l" defTabSz="609585" rtl="0" eaLnBrk="1" fontAlgn="auto" latinLnBrk="0" hangingPunct="1">
              <a:lnSpc>
                <a:spcPct val="100000"/>
              </a:lnSpc>
              <a:spcBef>
                <a:spcPct val="20000"/>
              </a:spcBef>
              <a:spcAft>
                <a:spcPts val="0"/>
              </a:spcAft>
              <a:buClrTx/>
              <a:buSzTx/>
              <a:buFontTx/>
              <a:buNone/>
              <a:tabLst/>
              <a:defRPr/>
            </a:pPr>
            <a:endParaRPr lang="en-US" dirty="0"/>
          </a:p>
          <a:p>
            <a:pPr lvl="0"/>
            <a:endParaRPr lang="en-US" dirty="0"/>
          </a:p>
        </p:txBody>
      </p:sp>
      <p:sp>
        <p:nvSpPr>
          <p:cNvPr id="12" name="Text Placeholder 11"/>
          <p:cNvSpPr>
            <a:spLocks noGrp="1"/>
          </p:cNvSpPr>
          <p:nvPr>
            <p:ph type="body" sz="quarter" idx="15" hasCustomPrompt="1"/>
          </p:nvPr>
        </p:nvSpPr>
        <p:spPr>
          <a:xfrm>
            <a:off x="7495117" y="4550835"/>
            <a:ext cx="3579283" cy="630765"/>
          </a:xfrm>
        </p:spPr>
        <p:txBody>
          <a:bodyPr>
            <a:normAutofit/>
          </a:bodyPr>
          <a:lstStyle>
            <a:lvl1pPr marL="0" indent="0">
              <a:buFontTx/>
              <a:buNone/>
              <a:defRPr sz="1067" b="1" i="0" cap="all" baseline="0">
                <a:solidFill>
                  <a:srgbClr val="005293"/>
                </a:solidFill>
              </a:defRPr>
            </a:lvl1pPr>
          </a:lstStyle>
          <a:p>
            <a:pPr lvl="0"/>
            <a:r>
              <a:rPr lang="en-US" dirty="0"/>
              <a:t>– Credit to the author</a:t>
            </a:r>
          </a:p>
        </p:txBody>
      </p:sp>
      <p:sp>
        <p:nvSpPr>
          <p:cNvPr id="15" name="Text Placeholder 14"/>
          <p:cNvSpPr>
            <a:spLocks noGrp="1"/>
          </p:cNvSpPr>
          <p:nvPr>
            <p:ph type="body" sz="quarter" idx="16" hasCustomPrompt="1"/>
          </p:nvPr>
        </p:nvSpPr>
        <p:spPr>
          <a:xfrm>
            <a:off x="609601" y="2972676"/>
            <a:ext cx="3602567" cy="360539"/>
          </a:xfrm>
        </p:spPr>
        <p:txBody>
          <a:bodyPr>
            <a:normAutofit/>
          </a:bodyPr>
          <a:lstStyle>
            <a:lvl1pPr marL="0" indent="0">
              <a:buFontTx/>
              <a:buNone/>
              <a:defRPr sz="1867" b="1" i="0" cap="all" baseline="0"/>
            </a:lvl1pPr>
          </a:lstStyle>
          <a:p>
            <a:pPr lvl="0"/>
            <a:r>
              <a:rPr lang="en-US" dirty="0"/>
              <a:t>Subtitle would be here</a:t>
            </a:r>
          </a:p>
        </p:txBody>
      </p:sp>
    </p:spTree>
    <p:extLst>
      <p:ext uri="{BB962C8B-B14F-4D97-AF65-F5344CB8AC3E}">
        <p14:creationId xmlns:p14="http://schemas.microsoft.com/office/powerpoint/2010/main" val="9065545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9" name="Picture 8"/>
          <p:cNvPicPr>
            <a:picLocks noChangeAspect="1"/>
          </p:cNvPicPr>
          <p:nvPr userDrawn="1"/>
        </p:nvPicPr>
        <p:blipFill rotWithShape="1">
          <a:blip r:embed="rId2"/>
          <a:srcRect l="512" r="837" b="61585"/>
          <a:stretch/>
        </p:blipFill>
        <p:spPr>
          <a:xfrm>
            <a:off x="-1" y="4192688"/>
            <a:ext cx="12192001" cy="2665313"/>
          </a:xfrm>
          <a:prstGeom prst="rect">
            <a:avLst/>
          </a:prstGeom>
        </p:spPr>
      </p:pic>
      <p:pic>
        <p:nvPicPr>
          <p:cNvPr id="11" name="Picture 10">
            <a:extLst>
              <a:ext uri="{FF2B5EF4-FFF2-40B4-BE49-F238E27FC236}">
                <a16:creationId xmlns:a16="http://schemas.microsoft.com/office/drawing/2014/main" id="{8E8CD419-39E1-074A-9F86-080C288CD879}"/>
              </a:ext>
            </a:extLst>
          </p:cNvPr>
          <p:cNvPicPr>
            <a:picLocks noChangeAspect="1"/>
          </p:cNvPicPr>
          <p:nvPr userDrawn="1"/>
        </p:nvPicPr>
        <p:blipFill>
          <a:blip r:embed="rId3"/>
          <a:stretch>
            <a:fillRect/>
          </a:stretch>
        </p:blipFill>
        <p:spPr>
          <a:xfrm>
            <a:off x="-22403" y="6092449"/>
            <a:ext cx="12214404" cy="795209"/>
          </a:xfrm>
          <a:prstGeom prst="rect">
            <a:avLst/>
          </a:prstGeom>
        </p:spPr>
      </p:pic>
      <p:sp>
        <p:nvSpPr>
          <p:cNvPr id="4" name="Text Placeholder 4"/>
          <p:cNvSpPr>
            <a:spLocks noGrp="1"/>
          </p:cNvSpPr>
          <p:nvPr>
            <p:ph type="body" sz="quarter" idx="11" hasCustomPrompt="1"/>
          </p:nvPr>
        </p:nvSpPr>
        <p:spPr>
          <a:xfrm>
            <a:off x="1140892" y="3319609"/>
            <a:ext cx="8262765" cy="620184"/>
          </a:xfrm>
        </p:spPr>
        <p:txBody>
          <a:bodyPr>
            <a:noAutofit/>
          </a:bodyPr>
          <a:lstStyle>
            <a:lvl1pPr marL="0" indent="0" algn="r">
              <a:buFontTx/>
              <a:buNone/>
              <a:defRPr sz="3200" cap="all">
                <a:solidFill>
                  <a:schemeClr val="bg1">
                    <a:lumMod val="65000"/>
                  </a:schemeClr>
                </a:solidFill>
                <a:latin typeface=""/>
              </a:defRPr>
            </a:lvl1pPr>
          </a:lstStyle>
          <a:p>
            <a:pPr lvl="0"/>
            <a:r>
              <a:rPr lang="en-US" dirty="0"/>
              <a:t>For our state</a:t>
            </a:r>
          </a:p>
        </p:txBody>
      </p:sp>
      <p:sp>
        <p:nvSpPr>
          <p:cNvPr id="5" name="Text Placeholder 4"/>
          <p:cNvSpPr>
            <a:spLocks noGrp="1"/>
          </p:cNvSpPr>
          <p:nvPr>
            <p:ph type="body" sz="quarter" idx="10" hasCustomPrompt="1"/>
          </p:nvPr>
        </p:nvSpPr>
        <p:spPr>
          <a:xfrm>
            <a:off x="2427111" y="1208599"/>
            <a:ext cx="8929512" cy="620184"/>
          </a:xfrm>
        </p:spPr>
        <p:txBody>
          <a:bodyPr>
            <a:noAutofit/>
          </a:bodyPr>
          <a:lstStyle>
            <a:lvl1pPr marL="0" indent="0" algn="l">
              <a:buFontTx/>
              <a:buNone/>
              <a:defRPr sz="3200" cap="all">
                <a:solidFill>
                  <a:schemeClr val="bg1">
                    <a:lumMod val="65000"/>
                  </a:schemeClr>
                </a:solidFill>
                <a:latin typeface=""/>
              </a:defRPr>
            </a:lvl1pPr>
          </a:lstStyle>
          <a:p>
            <a:pPr lvl="0"/>
            <a:r>
              <a:rPr lang="en-US" dirty="0"/>
              <a:t>A CALL TO </a:t>
            </a:r>
          </a:p>
        </p:txBody>
      </p:sp>
      <p:sp>
        <p:nvSpPr>
          <p:cNvPr id="6" name="Content Placeholder 13"/>
          <p:cNvSpPr>
            <a:spLocks noGrp="1"/>
          </p:cNvSpPr>
          <p:nvPr>
            <p:ph sz="quarter" idx="13" hasCustomPrompt="1"/>
          </p:nvPr>
        </p:nvSpPr>
        <p:spPr>
          <a:xfrm>
            <a:off x="1140892" y="1546549"/>
            <a:ext cx="10215731" cy="1219200"/>
          </a:xfrm>
        </p:spPr>
        <p:txBody>
          <a:bodyPr>
            <a:noAutofit/>
          </a:bodyPr>
          <a:lstStyle>
            <a:lvl1pPr marL="0" indent="0" algn="l">
              <a:buFontTx/>
              <a:buNone/>
              <a:defRPr sz="12000" b="1" i="0" cap="all">
                <a:solidFill>
                  <a:srgbClr val="B5D333"/>
                </a:solidFill>
                <a:latin typeface=""/>
              </a:defRPr>
            </a:lvl1pPr>
          </a:lstStyle>
          <a:p>
            <a:pPr lvl="0"/>
            <a:r>
              <a:rPr lang="en-US" dirty="0"/>
              <a:t>ACTION</a:t>
            </a:r>
          </a:p>
        </p:txBody>
      </p:sp>
      <p:sp>
        <p:nvSpPr>
          <p:cNvPr id="8" name="Content Placeholder 2"/>
          <p:cNvSpPr>
            <a:spLocks noGrp="1"/>
          </p:cNvSpPr>
          <p:nvPr>
            <p:ph sz="half" idx="1" hasCustomPrompt="1"/>
          </p:nvPr>
        </p:nvSpPr>
        <p:spPr>
          <a:xfrm>
            <a:off x="1128885" y="4873996"/>
            <a:ext cx="5384800" cy="883341"/>
          </a:xfrm>
        </p:spPr>
        <p:txBody>
          <a:bodyPr/>
          <a:lstStyle>
            <a:lvl1pPr marL="0" marR="0" indent="0" algn="l" defTabSz="609585" rtl="0" eaLnBrk="1" fontAlgn="auto" latinLnBrk="0" hangingPunct="1">
              <a:lnSpc>
                <a:spcPct val="100000"/>
              </a:lnSpc>
              <a:spcBef>
                <a:spcPct val="20000"/>
              </a:spcBef>
              <a:spcAft>
                <a:spcPts val="0"/>
              </a:spcAft>
              <a:buClrTx/>
              <a:buSzTx/>
              <a:buFontTx/>
              <a:buNone/>
              <a:tabLst/>
              <a:defRPr sz="1867" b="0" i="1" baseline="0">
                <a:solidFill>
                  <a:srgbClr val="005293"/>
                </a:solidFill>
                <a:latin typeface=""/>
              </a:defRPr>
            </a:lvl1pPr>
            <a:lvl2pPr marL="0" indent="0">
              <a:buFontTx/>
              <a:buNone/>
              <a:defRPr sz="1867" b="1" i="0" cap="all">
                <a:latin typeface="Calibri"/>
              </a:defRPr>
            </a:lvl2pPr>
            <a:lvl3pPr marL="0" marR="0" indent="0" algn="l" defTabSz="609585" rtl="0" eaLnBrk="1" fontAlgn="auto" latinLnBrk="0" hangingPunct="1">
              <a:lnSpc>
                <a:spcPct val="100000"/>
              </a:lnSpc>
              <a:spcBef>
                <a:spcPts val="0"/>
              </a:spcBef>
              <a:spcAft>
                <a:spcPts val="0"/>
              </a:spcAft>
              <a:buClrTx/>
              <a:buSzTx/>
              <a:buFontTx/>
              <a:buNone/>
              <a:tabLst/>
              <a:defRPr sz="1333" kern="1200" spc="0" baseline="0">
                <a:latin typeface=""/>
              </a:defRPr>
            </a:lvl3pPr>
            <a:lvl4pPr marL="0" marR="0" indent="0" algn="l" defTabSz="609585" rtl="0" eaLnBrk="1" fontAlgn="auto" latinLnBrk="0" hangingPunct="1">
              <a:lnSpc>
                <a:spcPct val="100000"/>
              </a:lnSpc>
              <a:spcBef>
                <a:spcPts val="0"/>
              </a:spcBef>
              <a:spcAft>
                <a:spcPts val="0"/>
              </a:spcAft>
              <a:buClrTx/>
              <a:buSzTx/>
              <a:buFont typeface="Arial"/>
              <a:buNone/>
              <a:tabLst/>
              <a:defRPr sz="1333" b="0" i="1" spc="0" baseline="0"/>
            </a:lvl4pPr>
            <a:lvl5pPr>
              <a:defRPr sz="2400"/>
            </a:lvl5pPr>
            <a:lvl6pPr>
              <a:defRPr sz="2400"/>
            </a:lvl6pPr>
            <a:lvl7pPr>
              <a:defRPr sz="2400"/>
            </a:lvl7pPr>
            <a:lvl8pPr>
              <a:defRPr sz="2400"/>
            </a:lvl8pPr>
            <a:lvl9pPr>
              <a:defRPr sz="2400"/>
            </a:lvl9pPr>
          </a:lstStyle>
          <a:p>
            <a:pPr marL="0" marR="0" lvl="0" indent="0" algn="l" defTabSz="609585" rtl="0" eaLnBrk="1" fontAlgn="auto" latinLnBrk="0" hangingPunct="1">
              <a:lnSpc>
                <a:spcPct val="100000"/>
              </a:lnSpc>
              <a:spcBef>
                <a:spcPct val="20000"/>
              </a:spcBef>
              <a:spcAft>
                <a:spcPts val="0"/>
              </a:spcAft>
              <a:buClrTx/>
              <a:buSzTx/>
              <a:buFontTx/>
              <a:buNone/>
              <a:tabLst/>
              <a:defRPr/>
            </a:pPr>
            <a:r>
              <a:rPr lang="en-US" dirty="0"/>
              <a:t>Click to edit Master text styles – click to edit Master text styles, this is a subhead.</a:t>
            </a:r>
          </a:p>
          <a:p>
            <a:pPr lvl="3"/>
            <a:endParaRPr lang="en-US" dirty="0"/>
          </a:p>
        </p:txBody>
      </p:sp>
    </p:spTree>
    <p:extLst>
      <p:ext uri="{BB962C8B-B14F-4D97-AF65-F5344CB8AC3E}">
        <p14:creationId xmlns:p14="http://schemas.microsoft.com/office/powerpoint/2010/main" val="8144993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38A6BD-2C69-3C43-BF8E-C718E04BD62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D7CC00D-9497-EA43-928F-D11C9D567DDE}"/>
              </a:ext>
            </a:extLst>
          </p:cNvPr>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5070991-7C61-8D49-84C0-8668A7A16298}"/>
              </a:ext>
            </a:extLst>
          </p:cNvPr>
          <p:cNvSpPr>
            <a:spLocks noGrp="1"/>
          </p:cNvSpPr>
          <p:nvPr>
            <p:ph type="dt" sz="half" idx="10"/>
          </p:nvPr>
        </p:nvSpPr>
        <p:spPr/>
        <p:txBody>
          <a:bodyPr/>
          <a:lstStyle/>
          <a:p>
            <a:fld id="{7E74C729-46BD-9B47-8A03-BAC9E3715FE3}" type="datetimeFigureOut">
              <a:rPr lang="en-US" smtClean="0"/>
              <a:t>3/23/2020</a:t>
            </a:fld>
            <a:endParaRPr lang="en-US"/>
          </a:p>
        </p:txBody>
      </p:sp>
      <p:sp>
        <p:nvSpPr>
          <p:cNvPr id="5" name="Footer Placeholder 4">
            <a:extLst>
              <a:ext uri="{FF2B5EF4-FFF2-40B4-BE49-F238E27FC236}">
                <a16:creationId xmlns:a16="http://schemas.microsoft.com/office/drawing/2014/main" id="{6D380B99-BE82-4344-AACB-A71A771B654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EBA7AD-A988-8445-A2AD-90AFE95406DD}"/>
              </a:ext>
            </a:extLst>
          </p:cNvPr>
          <p:cNvSpPr>
            <a:spLocks noGrp="1"/>
          </p:cNvSpPr>
          <p:nvPr>
            <p:ph type="sldNum" sz="quarter" idx="12"/>
          </p:nvPr>
        </p:nvSpPr>
        <p:spPr/>
        <p:txBody>
          <a:bodyPr/>
          <a:lstStyle/>
          <a:p>
            <a:fld id="{99991E26-CC39-6E4C-B75D-0ED13D92AC7E}" type="slidenum">
              <a:rPr lang="en-US" smtClean="0"/>
              <a:t>‹#›</a:t>
            </a:fld>
            <a:endParaRPr lang="en-US"/>
          </a:p>
        </p:txBody>
      </p:sp>
    </p:spTree>
    <p:extLst>
      <p:ext uri="{BB962C8B-B14F-4D97-AF65-F5344CB8AC3E}">
        <p14:creationId xmlns:p14="http://schemas.microsoft.com/office/powerpoint/2010/main" val="194229918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stretch>
            <a:fillRect/>
          </a:stretch>
        </p:blipFill>
        <p:spPr>
          <a:xfrm>
            <a:off x="0" y="6099528"/>
            <a:ext cx="12192000" cy="781051"/>
          </a:xfrm>
          <a:prstGeom prst="rect">
            <a:avLst/>
          </a:prstGeom>
        </p:spPr>
      </p:pic>
      <p:sp>
        <p:nvSpPr>
          <p:cNvPr id="14" name="Title 1"/>
          <p:cNvSpPr>
            <a:spLocks noGrp="1"/>
          </p:cNvSpPr>
          <p:nvPr>
            <p:ph type="title"/>
          </p:nvPr>
        </p:nvSpPr>
        <p:spPr>
          <a:xfrm>
            <a:off x="609600" y="564444"/>
            <a:ext cx="5384800" cy="1442173"/>
          </a:xfrm>
          <a:prstGeom prst="rect">
            <a:avLst/>
          </a:prstGeom>
        </p:spPr>
        <p:txBody>
          <a:bodyPr anchor="b" anchorCtr="0">
            <a:normAutofit/>
          </a:bodyPr>
          <a:lstStyle>
            <a:lvl1pPr algn="l">
              <a:defRPr sz="3200" b="1" i="0" cap="all">
                <a:solidFill>
                  <a:srgbClr val="005293"/>
                </a:solidFill>
                <a:latin typeface="Arial"/>
              </a:defRPr>
            </a:lvl1pPr>
          </a:lstStyle>
          <a:p>
            <a:r>
              <a:rPr lang="en-US" dirty="0"/>
              <a:t>Click to edit Master title style</a:t>
            </a:r>
          </a:p>
        </p:txBody>
      </p:sp>
      <p:sp>
        <p:nvSpPr>
          <p:cNvPr id="16" name="Content Placeholder 2"/>
          <p:cNvSpPr>
            <a:spLocks noGrp="1"/>
          </p:cNvSpPr>
          <p:nvPr>
            <p:ph sz="half" idx="1" hasCustomPrompt="1"/>
          </p:nvPr>
        </p:nvSpPr>
        <p:spPr>
          <a:xfrm>
            <a:off x="609600" y="2006618"/>
            <a:ext cx="5384800" cy="883341"/>
          </a:xfrm>
        </p:spPr>
        <p:txBody>
          <a:bodyPr/>
          <a:lstStyle>
            <a:lvl1pPr marL="0" marR="0" indent="0" algn="l" defTabSz="609585" rtl="0" eaLnBrk="1" fontAlgn="auto" latinLnBrk="0" hangingPunct="1">
              <a:lnSpc>
                <a:spcPct val="100000"/>
              </a:lnSpc>
              <a:spcBef>
                <a:spcPct val="20000"/>
              </a:spcBef>
              <a:spcAft>
                <a:spcPts val="0"/>
              </a:spcAft>
              <a:buClrTx/>
              <a:buSzTx/>
              <a:buFontTx/>
              <a:buNone/>
              <a:tabLst/>
              <a:defRPr sz="1867" baseline="0">
                <a:solidFill>
                  <a:srgbClr val="005293"/>
                </a:solidFill>
                <a:latin typeface=""/>
              </a:defRPr>
            </a:lvl1pPr>
            <a:lvl2pPr marL="0" indent="0">
              <a:buFontTx/>
              <a:buNone/>
              <a:defRPr sz="1867" b="1" i="0" cap="all">
                <a:latin typeface="Calibri"/>
              </a:defRPr>
            </a:lvl2pPr>
            <a:lvl3pPr marL="0" marR="0" indent="0" algn="l" defTabSz="609585" rtl="0" eaLnBrk="1" fontAlgn="auto" latinLnBrk="0" hangingPunct="1">
              <a:lnSpc>
                <a:spcPct val="100000"/>
              </a:lnSpc>
              <a:spcBef>
                <a:spcPts val="0"/>
              </a:spcBef>
              <a:spcAft>
                <a:spcPts val="0"/>
              </a:spcAft>
              <a:buClrTx/>
              <a:buSzTx/>
              <a:buFontTx/>
              <a:buNone/>
              <a:tabLst/>
              <a:defRPr sz="1333" kern="1200" spc="0" baseline="0">
                <a:latin typeface=""/>
              </a:defRPr>
            </a:lvl3pPr>
            <a:lvl4pPr marL="0" marR="0" indent="0" algn="l" defTabSz="609585" rtl="0" eaLnBrk="1" fontAlgn="auto" latinLnBrk="0" hangingPunct="1">
              <a:lnSpc>
                <a:spcPct val="100000"/>
              </a:lnSpc>
              <a:spcBef>
                <a:spcPts val="0"/>
              </a:spcBef>
              <a:spcAft>
                <a:spcPts val="0"/>
              </a:spcAft>
              <a:buClrTx/>
              <a:buSzTx/>
              <a:buFont typeface="Arial"/>
              <a:buNone/>
              <a:tabLst/>
              <a:defRPr sz="1333" b="1" i="0" spc="0" baseline="0"/>
            </a:lvl4pPr>
            <a:lvl5pPr>
              <a:defRPr sz="2400"/>
            </a:lvl5pPr>
            <a:lvl6pPr>
              <a:defRPr sz="2400"/>
            </a:lvl6pPr>
            <a:lvl7pPr>
              <a:defRPr sz="2400"/>
            </a:lvl7pPr>
            <a:lvl8pPr>
              <a:defRPr sz="2400"/>
            </a:lvl8pPr>
            <a:lvl9pPr>
              <a:defRPr sz="2400"/>
            </a:lvl9pPr>
          </a:lstStyle>
          <a:p>
            <a:pPr marL="0" marR="0" lvl="0" indent="0" algn="l" defTabSz="609585" rtl="0" eaLnBrk="1" fontAlgn="auto" latinLnBrk="0" hangingPunct="1">
              <a:lnSpc>
                <a:spcPct val="100000"/>
              </a:lnSpc>
              <a:spcBef>
                <a:spcPct val="20000"/>
              </a:spcBef>
              <a:spcAft>
                <a:spcPts val="0"/>
              </a:spcAft>
              <a:buClrTx/>
              <a:buSzTx/>
              <a:buFontTx/>
              <a:buNone/>
              <a:tabLst/>
              <a:defRPr/>
            </a:pPr>
            <a:r>
              <a:rPr lang="en-US" dirty="0"/>
              <a:t>Click to edit Master text styles – click to edit Master text styles, this is a subhead.</a:t>
            </a:r>
          </a:p>
          <a:p>
            <a:pPr lvl="3"/>
            <a:endParaRPr lang="en-US" dirty="0"/>
          </a:p>
        </p:txBody>
      </p:sp>
      <p:sp>
        <p:nvSpPr>
          <p:cNvPr id="17" name="Text Placeholder 17"/>
          <p:cNvSpPr>
            <a:spLocks noGrp="1"/>
          </p:cNvSpPr>
          <p:nvPr>
            <p:ph type="body" sz="quarter" idx="12" hasCustomPrompt="1"/>
          </p:nvPr>
        </p:nvSpPr>
        <p:spPr>
          <a:xfrm>
            <a:off x="609600" y="3312585"/>
            <a:ext cx="5384800" cy="1443732"/>
          </a:xfrm>
        </p:spPr>
        <p:txBody>
          <a:bodyPr>
            <a:normAutofit/>
          </a:bodyPr>
          <a:lstStyle>
            <a:lvl1pPr marL="0" marR="0" indent="0" algn="l" defTabSz="609585" rtl="0" eaLnBrk="1" fontAlgn="auto" latinLnBrk="0" hangingPunct="1">
              <a:lnSpc>
                <a:spcPct val="100000"/>
              </a:lnSpc>
              <a:spcBef>
                <a:spcPts val="0"/>
              </a:spcBef>
              <a:spcAft>
                <a:spcPts val="0"/>
              </a:spcAft>
              <a:buClrTx/>
              <a:buSzTx/>
              <a:buFontTx/>
              <a:buNone/>
              <a:tabLst/>
              <a:defRPr sz="1333" baseline="0">
                <a:latin typeface="Arial"/>
              </a:defRPr>
            </a:lvl1pPr>
          </a:lstStyle>
          <a:p>
            <a:pPr marL="457189" marR="0" lvl="0" indent="-457189" algn="l" defTabSz="609585" rtl="0" eaLnBrk="1" fontAlgn="auto" latinLnBrk="0" hangingPunct="1">
              <a:lnSpc>
                <a:spcPct val="100000"/>
              </a:lnSpc>
              <a:spcBef>
                <a:spcPct val="20000"/>
              </a:spcBef>
              <a:spcAft>
                <a:spcPts val="0"/>
              </a:spcAft>
              <a:buClrTx/>
              <a:buSzTx/>
              <a:buFont typeface="Arial"/>
              <a:buChar char="•"/>
              <a:tabLst/>
              <a:defRPr/>
            </a:pPr>
            <a:r>
              <a:rPr lang="en-US" dirty="0"/>
              <a:t>Paragraph text goes here. Paragraph text goes here. I can’t figure out how to make the bullet go away?</a:t>
            </a:r>
          </a:p>
          <a:p>
            <a:pPr lvl="0"/>
            <a:endParaRPr lang="en-US" dirty="0"/>
          </a:p>
          <a:p>
            <a:pPr lvl="0"/>
            <a:endParaRPr lang="en-US" dirty="0"/>
          </a:p>
        </p:txBody>
      </p:sp>
      <p:sp>
        <p:nvSpPr>
          <p:cNvPr id="19" name="Text Placeholder 14"/>
          <p:cNvSpPr>
            <a:spLocks noGrp="1"/>
          </p:cNvSpPr>
          <p:nvPr>
            <p:ph type="body" sz="quarter" idx="16" hasCustomPrompt="1"/>
          </p:nvPr>
        </p:nvSpPr>
        <p:spPr>
          <a:xfrm>
            <a:off x="609601" y="2972676"/>
            <a:ext cx="3602567" cy="360539"/>
          </a:xfrm>
        </p:spPr>
        <p:txBody>
          <a:bodyPr>
            <a:normAutofit/>
          </a:bodyPr>
          <a:lstStyle>
            <a:lvl1pPr marL="0" indent="0">
              <a:buFontTx/>
              <a:buNone/>
              <a:defRPr sz="1867" b="1" i="0" cap="all" baseline="0"/>
            </a:lvl1pPr>
          </a:lstStyle>
          <a:p>
            <a:pPr lvl="0"/>
            <a:r>
              <a:rPr lang="en-US" dirty="0"/>
              <a:t>Subtitle would be here</a:t>
            </a:r>
          </a:p>
        </p:txBody>
      </p:sp>
    </p:spTree>
    <p:extLst>
      <p:ext uri="{BB962C8B-B14F-4D97-AF65-F5344CB8AC3E}">
        <p14:creationId xmlns:p14="http://schemas.microsoft.com/office/powerpoint/2010/main" val="404753257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stretch>
            <a:fillRect/>
          </a:stretch>
        </p:blipFill>
        <p:spPr>
          <a:xfrm>
            <a:off x="0" y="0"/>
            <a:ext cx="12192000" cy="6858000"/>
          </a:xfrm>
          <a:prstGeom prst="rect">
            <a:avLst/>
          </a:prstGeom>
        </p:spPr>
      </p:pic>
      <p:sp>
        <p:nvSpPr>
          <p:cNvPr id="16" name="Text Placeholder 15"/>
          <p:cNvSpPr>
            <a:spLocks noGrp="1"/>
          </p:cNvSpPr>
          <p:nvPr>
            <p:ph type="body" sz="quarter" idx="14" hasCustomPrompt="1"/>
          </p:nvPr>
        </p:nvSpPr>
        <p:spPr>
          <a:xfrm>
            <a:off x="2856801" y="3592678"/>
            <a:ext cx="6479823" cy="395111"/>
          </a:xfrm>
        </p:spPr>
        <p:txBody>
          <a:bodyPr>
            <a:normAutofit/>
          </a:bodyPr>
          <a:lstStyle>
            <a:lvl1pPr marL="0" indent="0" algn="ctr">
              <a:buFontTx/>
              <a:buNone/>
              <a:defRPr sz="1867">
                <a:solidFill>
                  <a:schemeClr val="bg1"/>
                </a:solidFill>
                <a:latin typeface=""/>
              </a:defRPr>
            </a:lvl1pPr>
          </a:lstStyle>
          <a:p>
            <a:pPr lvl="0"/>
            <a:r>
              <a:rPr lang="en-US" dirty="0"/>
              <a:t>for</a:t>
            </a:r>
          </a:p>
        </p:txBody>
      </p:sp>
      <p:sp>
        <p:nvSpPr>
          <p:cNvPr id="10" name="Text Placeholder 4"/>
          <p:cNvSpPr>
            <a:spLocks noGrp="1"/>
          </p:cNvSpPr>
          <p:nvPr>
            <p:ph type="body" sz="quarter" idx="11" hasCustomPrompt="1"/>
          </p:nvPr>
        </p:nvSpPr>
        <p:spPr>
          <a:xfrm>
            <a:off x="2607733" y="4075277"/>
            <a:ext cx="6976547" cy="620184"/>
          </a:xfrm>
        </p:spPr>
        <p:txBody>
          <a:bodyPr>
            <a:noAutofit/>
          </a:bodyPr>
          <a:lstStyle>
            <a:lvl1pPr marL="0" indent="0" algn="ctr">
              <a:buFontTx/>
              <a:buNone/>
              <a:defRPr sz="2400" cap="all">
                <a:solidFill>
                  <a:srgbClr val="B5D333"/>
                </a:solidFill>
                <a:latin typeface=""/>
              </a:defRPr>
            </a:lvl1pPr>
          </a:lstStyle>
          <a:p>
            <a:pPr lvl="0"/>
            <a:r>
              <a:rPr lang="en-US" dirty="0"/>
              <a:t>North </a:t>
            </a:r>
            <a:r>
              <a:rPr lang="en-US" dirty="0" err="1"/>
              <a:t>carolina</a:t>
            </a:r>
            <a:endParaRPr lang="en-US" dirty="0"/>
          </a:p>
        </p:txBody>
      </p:sp>
      <p:sp>
        <p:nvSpPr>
          <p:cNvPr id="5" name="Text Placeholder 4"/>
          <p:cNvSpPr>
            <a:spLocks noGrp="1"/>
          </p:cNvSpPr>
          <p:nvPr>
            <p:ph type="body" sz="quarter" idx="10" hasCustomPrompt="1"/>
          </p:nvPr>
        </p:nvSpPr>
        <p:spPr>
          <a:xfrm>
            <a:off x="914400" y="1364545"/>
            <a:ext cx="10363213" cy="620184"/>
          </a:xfrm>
        </p:spPr>
        <p:txBody>
          <a:bodyPr>
            <a:noAutofit/>
          </a:bodyPr>
          <a:lstStyle>
            <a:lvl1pPr marL="0" indent="0" algn="ctr">
              <a:buFontTx/>
              <a:buNone/>
              <a:defRPr sz="3200" cap="all">
                <a:solidFill>
                  <a:srgbClr val="B5D333"/>
                </a:solidFill>
                <a:latin typeface=""/>
              </a:defRPr>
            </a:lvl1pPr>
          </a:lstStyle>
          <a:p>
            <a:pPr lvl="0"/>
            <a:r>
              <a:rPr lang="en-US" dirty="0"/>
              <a:t>A CALL TO </a:t>
            </a:r>
          </a:p>
        </p:txBody>
      </p:sp>
      <p:sp>
        <p:nvSpPr>
          <p:cNvPr id="7" name="Text Placeholder 6"/>
          <p:cNvSpPr>
            <a:spLocks noGrp="1"/>
          </p:cNvSpPr>
          <p:nvPr>
            <p:ph type="body" sz="quarter" idx="12" hasCustomPrompt="1"/>
          </p:nvPr>
        </p:nvSpPr>
        <p:spPr>
          <a:xfrm>
            <a:off x="293507" y="5700890"/>
            <a:ext cx="8151284" cy="666751"/>
          </a:xfrm>
        </p:spPr>
        <p:txBody>
          <a:bodyPr>
            <a:noAutofit/>
          </a:bodyPr>
          <a:lstStyle>
            <a:lvl1pPr marL="0" indent="0">
              <a:buFontTx/>
              <a:buNone/>
              <a:defRPr sz="1333" cap="all" baseline="0">
                <a:solidFill>
                  <a:schemeClr val="bg1"/>
                </a:solidFill>
                <a:latin typeface=""/>
              </a:defRPr>
            </a:lvl1pPr>
            <a:lvl2pPr marL="609585" indent="0">
              <a:buFontTx/>
              <a:buNone/>
              <a:defRPr sz="1333" cap="all">
                <a:solidFill>
                  <a:schemeClr val="bg1"/>
                </a:solidFill>
                <a:latin typeface=""/>
              </a:defRPr>
            </a:lvl2pPr>
            <a:lvl3pPr marL="1219170" indent="0">
              <a:buFontTx/>
              <a:buNone/>
              <a:defRPr sz="1333" cap="all">
                <a:solidFill>
                  <a:schemeClr val="bg1"/>
                </a:solidFill>
                <a:latin typeface=""/>
              </a:defRPr>
            </a:lvl3pPr>
            <a:lvl4pPr marL="1828754" indent="0">
              <a:buFontTx/>
              <a:buNone/>
              <a:defRPr sz="1333" cap="all">
                <a:solidFill>
                  <a:schemeClr val="bg1"/>
                </a:solidFill>
                <a:latin typeface=""/>
              </a:defRPr>
            </a:lvl4pPr>
            <a:lvl5pPr marL="2438339" indent="0">
              <a:buFontTx/>
              <a:buNone/>
              <a:defRPr sz="1333" cap="all">
                <a:solidFill>
                  <a:schemeClr val="bg1"/>
                </a:solidFill>
                <a:latin typeface=""/>
              </a:defRPr>
            </a:lvl5pPr>
          </a:lstStyle>
          <a:p>
            <a:pPr lvl="0"/>
            <a:r>
              <a:rPr lang="en-US" dirty="0"/>
              <a:t>SUBTITLE   |   MONTH 16, 2019</a:t>
            </a:r>
          </a:p>
        </p:txBody>
      </p:sp>
      <p:sp>
        <p:nvSpPr>
          <p:cNvPr id="14" name="Content Placeholder 13"/>
          <p:cNvSpPr>
            <a:spLocks noGrp="1"/>
          </p:cNvSpPr>
          <p:nvPr>
            <p:ph sz="quarter" idx="13" hasCustomPrompt="1"/>
          </p:nvPr>
        </p:nvSpPr>
        <p:spPr>
          <a:xfrm>
            <a:off x="2811643" y="1828783"/>
            <a:ext cx="6580716" cy="1219200"/>
          </a:xfrm>
        </p:spPr>
        <p:txBody>
          <a:bodyPr>
            <a:noAutofit/>
          </a:bodyPr>
          <a:lstStyle>
            <a:lvl1pPr marL="0" indent="0" algn="ctr">
              <a:buFontTx/>
              <a:buNone/>
              <a:defRPr sz="12000" b="1" i="0" cap="all">
                <a:solidFill>
                  <a:schemeClr val="bg1"/>
                </a:solidFill>
                <a:latin typeface=""/>
              </a:defRPr>
            </a:lvl1pPr>
          </a:lstStyle>
          <a:p>
            <a:pPr lvl="0"/>
            <a:r>
              <a:rPr lang="en-US" dirty="0"/>
              <a:t>ACTION</a:t>
            </a:r>
          </a:p>
        </p:txBody>
      </p:sp>
    </p:spTree>
    <p:extLst>
      <p:ext uri="{BB962C8B-B14F-4D97-AF65-F5344CB8AC3E}">
        <p14:creationId xmlns:p14="http://schemas.microsoft.com/office/powerpoint/2010/main" val="274760164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a:srcRect l="512" r="837" b="69573"/>
          <a:stretch/>
        </p:blipFill>
        <p:spPr>
          <a:xfrm>
            <a:off x="-1" y="4756317"/>
            <a:ext cx="12192001" cy="2111092"/>
          </a:xfrm>
          <a:prstGeom prst="rect">
            <a:avLst/>
          </a:prstGeom>
        </p:spPr>
      </p:pic>
      <p:sp>
        <p:nvSpPr>
          <p:cNvPr id="11" name="Rectangle 10"/>
          <p:cNvSpPr/>
          <p:nvPr userDrawn="1"/>
        </p:nvSpPr>
        <p:spPr>
          <a:xfrm>
            <a:off x="6927441" y="2238965"/>
            <a:ext cx="5286963" cy="3490148"/>
          </a:xfrm>
          <a:prstGeom prst="rect">
            <a:avLst/>
          </a:prstGeom>
          <a:solidFill>
            <a:srgbClr val="B5D3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pic>
        <p:nvPicPr>
          <p:cNvPr id="13" name="Picture 12" descr="Quote_graphic.png"/>
          <p:cNvPicPr>
            <a:picLocks noChangeAspect="1"/>
          </p:cNvPicPr>
          <p:nvPr userDrawn="1"/>
        </p:nvPicPr>
        <p:blipFill rotWithShape="1">
          <a:blip r:embed="rId3">
            <a:extLst>
              <a:ext uri="{28A0092B-C50C-407E-A947-70E740481C1C}">
                <a14:useLocalDpi xmlns:a14="http://schemas.microsoft.com/office/drawing/2010/main" val="0"/>
              </a:ext>
            </a:extLst>
          </a:blip>
          <a:srcRect r="50000"/>
          <a:stretch/>
        </p:blipFill>
        <p:spPr>
          <a:xfrm>
            <a:off x="10157700" y="993422"/>
            <a:ext cx="1787827" cy="2032003"/>
          </a:xfrm>
          <a:prstGeom prst="rect">
            <a:avLst/>
          </a:prstGeom>
        </p:spPr>
      </p:pic>
      <p:pic>
        <p:nvPicPr>
          <p:cNvPr id="9" name="Picture 8"/>
          <p:cNvPicPr>
            <a:picLocks noChangeAspect="1"/>
          </p:cNvPicPr>
          <p:nvPr userDrawn="1"/>
        </p:nvPicPr>
        <p:blipFill>
          <a:blip r:embed="rId4"/>
          <a:stretch>
            <a:fillRect/>
          </a:stretch>
        </p:blipFill>
        <p:spPr>
          <a:xfrm>
            <a:off x="0" y="6099528"/>
            <a:ext cx="12192000" cy="781051"/>
          </a:xfrm>
          <a:prstGeom prst="rect">
            <a:avLst/>
          </a:prstGeom>
        </p:spPr>
      </p:pic>
      <p:sp>
        <p:nvSpPr>
          <p:cNvPr id="2" name="Title 1"/>
          <p:cNvSpPr>
            <a:spLocks noGrp="1"/>
          </p:cNvSpPr>
          <p:nvPr>
            <p:ph type="title"/>
          </p:nvPr>
        </p:nvSpPr>
        <p:spPr>
          <a:xfrm>
            <a:off x="609600" y="564444"/>
            <a:ext cx="5384800" cy="1442173"/>
          </a:xfrm>
          <a:prstGeom prst="rect">
            <a:avLst/>
          </a:prstGeom>
        </p:spPr>
        <p:txBody>
          <a:bodyPr anchor="b" anchorCtr="0">
            <a:normAutofit/>
          </a:bodyPr>
          <a:lstStyle>
            <a:lvl1pPr algn="l">
              <a:defRPr sz="3200" b="1" i="0" cap="all">
                <a:solidFill>
                  <a:srgbClr val="005293"/>
                </a:solidFill>
                <a:latin typeface="Arial"/>
              </a:defRPr>
            </a:lvl1pPr>
          </a:lstStyle>
          <a:p>
            <a:r>
              <a:rPr lang="en-US"/>
              <a:t>Click to edit Master title style</a:t>
            </a:r>
            <a:endParaRPr lang="en-US" dirty="0"/>
          </a:p>
        </p:txBody>
      </p:sp>
      <p:sp>
        <p:nvSpPr>
          <p:cNvPr id="7" name="Content Placeholder 2"/>
          <p:cNvSpPr>
            <a:spLocks noGrp="1"/>
          </p:cNvSpPr>
          <p:nvPr>
            <p:ph sz="half" idx="1" hasCustomPrompt="1"/>
          </p:nvPr>
        </p:nvSpPr>
        <p:spPr>
          <a:xfrm>
            <a:off x="609600" y="2006618"/>
            <a:ext cx="5384800" cy="883341"/>
          </a:xfrm>
        </p:spPr>
        <p:txBody>
          <a:bodyPr/>
          <a:lstStyle>
            <a:lvl1pPr marL="0" marR="0" indent="0" algn="l" defTabSz="609585" rtl="0" eaLnBrk="1" fontAlgn="auto" latinLnBrk="0" hangingPunct="1">
              <a:lnSpc>
                <a:spcPct val="100000"/>
              </a:lnSpc>
              <a:spcBef>
                <a:spcPct val="20000"/>
              </a:spcBef>
              <a:spcAft>
                <a:spcPts val="0"/>
              </a:spcAft>
              <a:buClrTx/>
              <a:buSzTx/>
              <a:buFontTx/>
              <a:buNone/>
              <a:tabLst/>
              <a:defRPr sz="1867" baseline="0">
                <a:solidFill>
                  <a:srgbClr val="005293"/>
                </a:solidFill>
                <a:latin typeface=""/>
              </a:defRPr>
            </a:lvl1pPr>
            <a:lvl2pPr marL="0" indent="0">
              <a:buFontTx/>
              <a:buNone/>
              <a:defRPr sz="1867" b="1" i="0" cap="all">
                <a:latin typeface="Calibri"/>
              </a:defRPr>
            </a:lvl2pPr>
            <a:lvl3pPr marL="0" marR="0" indent="0" algn="l" defTabSz="609585" rtl="0" eaLnBrk="1" fontAlgn="auto" latinLnBrk="0" hangingPunct="1">
              <a:lnSpc>
                <a:spcPct val="100000"/>
              </a:lnSpc>
              <a:spcBef>
                <a:spcPts val="0"/>
              </a:spcBef>
              <a:spcAft>
                <a:spcPts val="0"/>
              </a:spcAft>
              <a:buClrTx/>
              <a:buSzTx/>
              <a:buFontTx/>
              <a:buNone/>
              <a:tabLst/>
              <a:defRPr sz="1333" kern="1200" spc="0" baseline="0">
                <a:latin typeface=""/>
              </a:defRPr>
            </a:lvl3pPr>
            <a:lvl4pPr marL="0" marR="0" indent="0" algn="l" defTabSz="609585" rtl="0" eaLnBrk="1" fontAlgn="auto" latinLnBrk="0" hangingPunct="1">
              <a:lnSpc>
                <a:spcPct val="100000"/>
              </a:lnSpc>
              <a:spcBef>
                <a:spcPts val="0"/>
              </a:spcBef>
              <a:spcAft>
                <a:spcPts val="0"/>
              </a:spcAft>
              <a:buClrTx/>
              <a:buSzTx/>
              <a:buFont typeface="Arial"/>
              <a:buNone/>
              <a:tabLst/>
              <a:defRPr sz="1333" b="1" i="0" spc="0" baseline="0"/>
            </a:lvl4pPr>
            <a:lvl5pPr>
              <a:defRPr sz="2400"/>
            </a:lvl5pPr>
            <a:lvl6pPr>
              <a:defRPr sz="2400"/>
            </a:lvl6pPr>
            <a:lvl7pPr>
              <a:defRPr sz="2400"/>
            </a:lvl7pPr>
            <a:lvl8pPr>
              <a:defRPr sz="2400"/>
            </a:lvl8pPr>
            <a:lvl9pPr>
              <a:defRPr sz="2400"/>
            </a:lvl9pPr>
          </a:lstStyle>
          <a:p>
            <a:pPr marL="0" marR="0" lvl="0" indent="0" algn="l" defTabSz="609585" rtl="0" eaLnBrk="1" fontAlgn="auto" latinLnBrk="0" hangingPunct="1">
              <a:lnSpc>
                <a:spcPct val="100000"/>
              </a:lnSpc>
              <a:spcBef>
                <a:spcPct val="20000"/>
              </a:spcBef>
              <a:spcAft>
                <a:spcPts val="0"/>
              </a:spcAft>
              <a:buClrTx/>
              <a:buSzTx/>
              <a:buFontTx/>
              <a:buNone/>
              <a:tabLst/>
              <a:defRPr/>
            </a:pPr>
            <a:r>
              <a:rPr lang="en-US" dirty="0"/>
              <a:t>Click to edit Master text styles – click to edit Master text styles, this is a subhead.</a:t>
            </a:r>
          </a:p>
          <a:p>
            <a:pPr lvl="3"/>
            <a:endParaRPr lang="en-US" dirty="0"/>
          </a:p>
        </p:txBody>
      </p:sp>
      <p:sp>
        <p:nvSpPr>
          <p:cNvPr id="18" name="Text Placeholder 17"/>
          <p:cNvSpPr>
            <a:spLocks noGrp="1"/>
          </p:cNvSpPr>
          <p:nvPr>
            <p:ph type="body" sz="quarter" idx="12" hasCustomPrompt="1"/>
          </p:nvPr>
        </p:nvSpPr>
        <p:spPr>
          <a:xfrm>
            <a:off x="609600" y="3312585"/>
            <a:ext cx="5384800" cy="1443732"/>
          </a:xfrm>
        </p:spPr>
        <p:txBody>
          <a:bodyPr>
            <a:normAutofit/>
          </a:bodyPr>
          <a:lstStyle>
            <a:lvl1pPr marL="0" marR="0" indent="0" algn="l" defTabSz="609585" rtl="0" eaLnBrk="1" fontAlgn="auto" latinLnBrk="0" hangingPunct="1">
              <a:lnSpc>
                <a:spcPct val="100000"/>
              </a:lnSpc>
              <a:spcBef>
                <a:spcPts val="0"/>
              </a:spcBef>
              <a:spcAft>
                <a:spcPts val="0"/>
              </a:spcAft>
              <a:buClrTx/>
              <a:buSzTx/>
              <a:buFontTx/>
              <a:buNone/>
              <a:tabLst/>
              <a:defRPr sz="1333" baseline="0">
                <a:latin typeface="Arial"/>
              </a:defRPr>
            </a:lvl1pPr>
          </a:lstStyle>
          <a:p>
            <a:pPr marL="457189" marR="0" lvl="0" indent="-457189" algn="l" defTabSz="609585" rtl="0" eaLnBrk="1" fontAlgn="auto" latinLnBrk="0" hangingPunct="1">
              <a:lnSpc>
                <a:spcPct val="100000"/>
              </a:lnSpc>
              <a:spcBef>
                <a:spcPct val="20000"/>
              </a:spcBef>
              <a:spcAft>
                <a:spcPts val="0"/>
              </a:spcAft>
              <a:buClrTx/>
              <a:buSzTx/>
              <a:buFont typeface="Arial"/>
              <a:buChar char="•"/>
              <a:tabLst/>
              <a:defRPr/>
            </a:pPr>
            <a:r>
              <a:rPr lang="en-US" dirty="0"/>
              <a:t>Paragraph text goes here. Paragraph text goes here. I can’t figure out how to make the bullet go away?</a:t>
            </a:r>
          </a:p>
          <a:p>
            <a:pPr lvl="0"/>
            <a:endParaRPr lang="en-US" dirty="0"/>
          </a:p>
          <a:p>
            <a:pPr lvl="0"/>
            <a:endParaRPr lang="en-US" dirty="0"/>
          </a:p>
        </p:txBody>
      </p:sp>
      <p:sp>
        <p:nvSpPr>
          <p:cNvPr id="4" name="Text Placeholder 3"/>
          <p:cNvSpPr>
            <a:spLocks noGrp="1"/>
          </p:cNvSpPr>
          <p:nvPr>
            <p:ph type="body" sz="quarter" idx="13" hasCustomPrompt="1"/>
          </p:nvPr>
        </p:nvSpPr>
        <p:spPr>
          <a:xfrm>
            <a:off x="609600" y="5052202"/>
            <a:ext cx="5384093" cy="1128041"/>
          </a:xfrm>
        </p:spPr>
        <p:txBody>
          <a:bodyPr>
            <a:normAutofit/>
          </a:bodyPr>
          <a:lstStyle>
            <a:lvl1pPr marL="457189" marR="0" indent="-457189" algn="l" defTabSz="609585" rtl="0" eaLnBrk="1" fontAlgn="auto" latinLnBrk="0" hangingPunct="1">
              <a:lnSpc>
                <a:spcPct val="100000"/>
              </a:lnSpc>
              <a:spcBef>
                <a:spcPct val="20000"/>
              </a:spcBef>
              <a:spcAft>
                <a:spcPts val="0"/>
              </a:spcAft>
              <a:buClrTx/>
              <a:buSzTx/>
              <a:buFont typeface="Arial"/>
              <a:buChar char="•"/>
              <a:tabLst/>
              <a:defRPr sz="1333" b="1" i="0"/>
            </a:lvl1pPr>
          </a:lstStyle>
          <a:p>
            <a:pPr lvl="0"/>
            <a:r>
              <a:rPr lang="en-US" dirty="0"/>
              <a:t>Bullet point goes here.</a:t>
            </a:r>
          </a:p>
          <a:p>
            <a:pPr marL="457189" marR="0" lvl="0" indent="-457189" algn="l" defTabSz="609585" rtl="0" eaLnBrk="1" fontAlgn="auto" latinLnBrk="0" hangingPunct="1">
              <a:lnSpc>
                <a:spcPct val="100000"/>
              </a:lnSpc>
              <a:spcBef>
                <a:spcPct val="20000"/>
              </a:spcBef>
              <a:spcAft>
                <a:spcPts val="0"/>
              </a:spcAft>
              <a:buClrTx/>
              <a:buSzTx/>
              <a:buFont typeface="Arial"/>
              <a:buChar char="•"/>
              <a:tabLst/>
              <a:defRPr/>
            </a:pPr>
            <a:r>
              <a:rPr lang="en-US" dirty="0"/>
              <a:t>Another bullet point goes here.</a:t>
            </a:r>
          </a:p>
          <a:p>
            <a:pPr marL="457189" marR="0" lvl="0" indent="-457189" algn="l" defTabSz="609585" rtl="0" eaLnBrk="1" fontAlgn="auto" latinLnBrk="0" hangingPunct="1">
              <a:lnSpc>
                <a:spcPct val="100000"/>
              </a:lnSpc>
              <a:spcBef>
                <a:spcPct val="20000"/>
              </a:spcBef>
              <a:spcAft>
                <a:spcPts val="0"/>
              </a:spcAft>
              <a:buClrTx/>
              <a:buSzTx/>
              <a:buFont typeface="Arial"/>
              <a:buChar char="•"/>
              <a:tabLst/>
              <a:defRPr/>
            </a:pPr>
            <a:r>
              <a:rPr lang="en-US" dirty="0"/>
              <a:t>Bullet point goes here.</a:t>
            </a:r>
          </a:p>
          <a:p>
            <a:pPr marL="457189" marR="0" lvl="0" indent="-457189" algn="l" defTabSz="609585" rtl="0" eaLnBrk="1" fontAlgn="auto" latinLnBrk="0" hangingPunct="1">
              <a:lnSpc>
                <a:spcPct val="100000"/>
              </a:lnSpc>
              <a:spcBef>
                <a:spcPct val="20000"/>
              </a:spcBef>
              <a:spcAft>
                <a:spcPts val="0"/>
              </a:spcAft>
              <a:buClrTx/>
              <a:buSzTx/>
              <a:buFont typeface="Arial"/>
              <a:buChar char="•"/>
              <a:tabLst/>
              <a:defRPr/>
            </a:pPr>
            <a:r>
              <a:rPr lang="en-US" dirty="0"/>
              <a:t>Another bullet point goes here.</a:t>
            </a:r>
          </a:p>
          <a:p>
            <a:pPr lvl="0"/>
            <a:endParaRPr lang="en-US" dirty="0"/>
          </a:p>
        </p:txBody>
      </p:sp>
      <p:sp>
        <p:nvSpPr>
          <p:cNvPr id="10" name="Text Placeholder 9"/>
          <p:cNvSpPr>
            <a:spLocks noGrp="1"/>
          </p:cNvSpPr>
          <p:nvPr>
            <p:ph type="body" sz="quarter" idx="14" hasCustomPrompt="1"/>
          </p:nvPr>
        </p:nvSpPr>
        <p:spPr>
          <a:xfrm>
            <a:off x="7495117" y="2789767"/>
            <a:ext cx="3579283" cy="1743429"/>
          </a:xfrm>
        </p:spPr>
        <p:txBody>
          <a:bodyPr>
            <a:normAutofit/>
          </a:bodyPr>
          <a:lstStyle>
            <a:lvl1pPr marL="0" marR="0" indent="0" algn="l" defTabSz="609585" rtl="0" eaLnBrk="1" fontAlgn="auto" latinLnBrk="0" hangingPunct="1">
              <a:lnSpc>
                <a:spcPct val="150000"/>
              </a:lnSpc>
              <a:spcBef>
                <a:spcPct val="20000"/>
              </a:spcBef>
              <a:spcAft>
                <a:spcPts val="0"/>
              </a:spcAft>
              <a:buClrTx/>
              <a:buSzTx/>
              <a:buFontTx/>
              <a:buNone/>
              <a:tabLst/>
              <a:defRPr sz="1333" cap="all" baseline="0">
                <a:solidFill>
                  <a:schemeClr val="bg1"/>
                </a:solidFill>
                <a:latin typeface=""/>
              </a:defRPr>
            </a:lvl1pPr>
          </a:lstStyle>
          <a:p>
            <a:pPr lvl="0"/>
            <a:r>
              <a:rPr lang="en-US" dirty="0"/>
              <a:t>Here is how you treat quote, and callouts. Another Line. Here is how you treat quote, and callouts. Here is how you treat quote, and callouts.</a:t>
            </a:r>
          </a:p>
          <a:p>
            <a:pPr marL="0" marR="0" lvl="0" indent="0" algn="l" defTabSz="609585" rtl="0" eaLnBrk="1" fontAlgn="auto" latinLnBrk="0" hangingPunct="1">
              <a:lnSpc>
                <a:spcPct val="100000"/>
              </a:lnSpc>
              <a:spcBef>
                <a:spcPct val="20000"/>
              </a:spcBef>
              <a:spcAft>
                <a:spcPts val="0"/>
              </a:spcAft>
              <a:buClrTx/>
              <a:buSzTx/>
              <a:buFontTx/>
              <a:buNone/>
              <a:tabLst/>
              <a:defRPr/>
            </a:pPr>
            <a:endParaRPr lang="en-US" dirty="0"/>
          </a:p>
          <a:p>
            <a:pPr marL="0" marR="0" lvl="0" indent="0" algn="l" defTabSz="609585" rtl="0" eaLnBrk="1" fontAlgn="auto" latinLnBrk="0" hangingPunct="1">
              <a:lnSpc>
                <a:spcPct val="100000"/>
              </a:lnSpc>
              <a:spcBef>
                <a:spcPct val="20000"/>
              </a:spcBef>
              <a:spcAft>
                <a:spcPts val="0"/>
              </a:spcAft>
              <a:buClrTx/>
              <a:buSzTx/>
              <a:buFontTx/>
              <a:buNone/>
              <a:tabLst/>
              <a:defRPr/>
            </a:pPr>
            <a:endParaRPr lang="en-US" dirty="0"/>
          </a:p>
          <a:p>
            <a:pPr lvl="0"/>
            <a:endParaRPr lang="en-US" dirty="0"/>
          </a:p>
        </p:txBody>
      </p:sp>
      <p:sp>
        <p:nvSpPr>
          <p:cNvPr id="12" name="Text Placeholder 11"/>
          <p:cNvSpPr>
            <a:spLocks noGrp="1"/>
          </p:cNvSpPr>
          <p:nvPr>
            <p:ph type="body" sz="quarter" idx="15" hasCustomPrompt="1"/>
          </p:nvPr>
        </p:nvSpPr>
        <p:spPr>
          <a:xfrm>
            <a:off x="7495117" y="4550835"/>
            <a:ext cx="3579283" cy="630765"/>
          </a:xfrm>
        </p:spPr>
        <p:txBody>
          <a:bodyPr>
            <a:normAutofit/>
          </a:bodyPr>
          <a:lstStyle>
            <a:lvl1pPr marL="0" indent="0">
              <a:buFontTx/>
              <a:buNone/>
              <a:defRPr sz="1067" b="1" i="0" cap="all" baseline="0">
                <a:solidFill>
                  <a:srgbClr val="005293"/>
                </a:solidFill>
              </a:defRPr>
            </a:lvl1pPr>
          </a:lstStyle>
          <a:p>
            <a:pPr lvl="0"/>
            <a:r>
              <a:rPr lang="en-US" dirty="0"/>
              <a:t>– Credit to the author</a:t>
            </a:r>
          </a:p>
        </p:txBody>
      </p:sp>
      <p:sp>
        <p:nvSpPr>
          <p:cNvPr id="15" name="Text Placeholder 14"/>
          <p:cNvSpPr>
            <a:spLocks noGrp="1"/>
          </p:cNvSpPr>
          <p:nvPr>
            <p:ph type="body" sz="quarter" idx="16" hasCustomPrompt="1"/>
          </p:nvPr>
        </p:nvSpPr>
        <p:spPr>
          <a:xfrm>
            <a:off x="609601" y="2972676"/>
            <a:ext cx="3602567" cy="360539"/>
          </a:xfrm>
        </p:spPr>
        <p:txBody>
          <a:bodyPr>
            <a:normAutofit/>
          </a:bodyPr>
          <a:lstStyle>
            <a:lvl1pPr marL="0" indent="0">
              <a:buFontTx/>
              <a:buNone/>
              <a:defRPr sz="1867" b="1" i="0" cap="all" baseline="0"/>
            </a:lvl1pPr>
          </a:lstStyle>
          <a:p>
            <a:pPr lvl="0"/>
            <a:r>
              <a:rPr lang="en-US" dirty="0"/>
              <a:t>Subtitle would be here</a:t>
            </a:r>
          </a:p>
        </p:txBody>
      </p:sp>
    </p:spTree>
    <p:extLst>
      <p:ext uri="{BB962C8B-B14F-4D97-AF65-F5344CB8AC3E}">
        <p14:creationId xmlns:p14="http://schemas.microsoft.com/office/powerpoint/2010/main" val="71017676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9" name="Picture 8"/>
          <p:cNvPicPr>
            <a:picLocks noChangeAspect="1"/>
          </p:cNvPicPr>
          <p:nvPr userDrawn="1"/>
        </p:nvPicPr>
        <p:blipFill rotWithShape="1">
          <a:blip r:embed="rId2"/>
          <a:srcRect l="512" r="837" b="61585"/>
          <a:stretch/>
        </p:blipFill>
        <p:spPr>
          <a:xfrm>
            <a:off x="-1" y="4192688"/>
            <a:ext cx="12192001" cy="2665313"/>
          </a:xfrm>
          <a:prstGeom prst="rect">
            <a:avLst/>
          </a:prstGeom>
        </p:spPr>
      </p:pic>
      <p:sp>
        <p:nvSpPr>
          <p:cNvPr id="4" name="Text Placeholder 4"/>
          <p:cNvSpPr>
            <a:spLocks noGrp="1"/>
          </p:cNvSpPr>
          <p:nvPr>
            <p:ph type="body" sz="quarter" idx="11" hasCustomPrompt="1"/>
          </p:nvPr>
        </p:nvSpPr>
        <p:spPr>
          <a:xfrm>
            <a:off x="1140892" y="3319609"/>
            <a:ext cx="8262765" cy="620184"/>
          </a:xfrm>
        </p:spPr>
        <p:txBody>
          <a:bodyPr>
            <a:noAutofit/>
          </a:bodyPr>
          <a:lstStyle>
            <a:lvl1pPr marL="0" indent="0" algn="r">
              <a:buFontTx/>
              <a:buNone/>
              <a:defRPr sz="3200" cap="all">
                <a:solidFill>
                  <a:schemeClr val="bg1">
                    <a:lumMod val="65000"/>
                  </a:schemeClr>
                </a:solidFill>
                <a:latin typeface=""/>
              </a:defRPr>
            </a:lvl1pPr>
          </a:lstStyle>
          <a:p>
            <a:pPr lvl="0"/>
            <a:r>
              <a:rPr lang="en-US" dirty="0"/>
              <a:t>For our state</a:t>
            </a:r>
          </a:p>
        </p:txBody>
      </p:sp>
      <p:sp>
        <p:nvSpPr>
          <p:cNvPr id="5" name="Text Placeholder 4"/>
          <p:cNvSpPr>
            <a:spLocks noGrp="1"/>
          </p:cNvSpPr>
          <p:nvPr>
            <p:ph type="body" sz="quarter" idx="10" hasCustomPrompt="1"/>
          </p:nvPr>
        </p:nvSpPr>
        <p:spPr>
          <a:xfrm>
            <a:off x="2427111" y="1208599"/>
            <a:ext cx="8929512" cy="620184"/>
          </a:xfrm>
        </p:spPr>
        <p:txBody>
          <a:bodyPr>
            <a:noAutofit/>
          </a:bodyPr>
          <a:lstStyle>
            <a:lvl1pPr marL="0" indent="0" algn="l">
              <a:buFontTx/>
              <a:buNone/>
              <a:defRPr sz="3200" cap="all">
                <a:solidFill>
                  <a:schemeClr val="bg1">
                    <a:lumMod val="65000"/>
                  </a:schemeClr>
                </a:solidFill>
                <a:latin typeface=""/>
              </a:defRPr>
            </a:lvl1pPr>
          </a:lstStyle>
          <a:p>
            <a:pPr lvl="0"/>
            <a:r>
              <a:rPr lang="en-US" dirty="0"/>
              <a:t>A CALL TO </a:t>
            </a:r>
          </a:p>
        </p:txBody>
      </p:sp>
      <p:sp>
        <p:nvSpPr>
          <p:cNvPr id="6" name="Content Placeholder 13"/>
          <p:cNvSpPr>
            <a:spLocks noGrp="1"/>
          </p:cNvSpPr>
          <p:nvPr>
            <p:ph sz="quarter" idx="13" hasCustomPrompt="1"/>
          </p:nvPr>
        </p:nvSpPr>
        <p:spPr>
          <a:xfrm>
            <a:off x="1140892" y="1546549"/>
            <a:ext cx="10215731" cy="1219200"/>
          </a:xfrm>
        </p:spPr>
        <p:txBody>
          <a:bodyPr>
            <a:noAutofit/>
          </a:bodyPr>
          <a:lstStyle>
            <a:lvl1pPr marL="0" indent="0" algn="l">
              <a:buFontTx/>
              <a:buNone/>
              <a:defRPr sz="12000" b="1" i="0" cap="all">
                <a:solidFill>
                  <a:srgbClr val="B5D333"/>
                </a:solidFill>
                <a:latin typeface=""/>
              </a:defRPr>
            </a:lvl1pPr>
          </a:lstStyle>
          <a:p>
            <a:pPr lvl="0"/>
            <a:r>
              <a:rPr lang="en-US" dirty="0"/>
              <a:t>ACTION</a:t>
            </a:r>
          </a:p>
        </p:txBody>
      </p:sp>
      <p:sp>
        <p:nvSpPr>
          <p:cNvPr id="8" name="Content Placeholder 2"/>
          <p:cNvSpPr>
            <a:spLocks noGrp="1"/>
          </p:cNvSpPr>
          <p:nvPr>
            <p:ph sz="half" idx="1" hasCustomPrompt="1"/>
          </p:nvPr>
        </p:nvSpPr>
        <p:spPr>
          <a:xfrm>
            <a:off x="1128885" y="4873996"/>
            <a:ext cx="5384800" cy="883341"/>
          </a:xfrm>
        </p:spPr>
        <p:txBody>
          <a:bodyPr/>
          <a:lstStyle>
            <a:lvl1pPr marL="0" marR="0" indent="0" algn="l" defTabSz="609585" rtl="0" eaLnBrk="1" fontAlgn="auto" latinLnBrk="0" hangingPunct="1">
              <a:lnSpc>
                <a:spcPct val="100000"/>
              </a:lnSpc>
              <a:spcBef>
                <a:spcPct val="20000"/>
              </a:spcBef>
              <a:spcAft>
                <a:spcPts val="0"/>
              </a:spcAft>
              <a:buClrTx/>
              <a:buSzTx/>
              <a:buFontTx/>
              <a:buNone/>
              <a:tabLst/>
              <a:defRPr sz="1867" b="0" i="1" baseline="0">
                <a:solidFill>
                  <a:srgbClr val="005293"/>
                </a:solidFill>
                <a:latin typeface=""/>
              </a:defRPr>
            </a:lvl1pPr>
            <a:lvl2pPr marL="0" indent="0">
              <a:buFontTx/>
              <a:buNone/>
              <a:defRPr sz="1867" b="1" i="0" cap="all">
                <a:latin typeface="Calibri"/>
              </a:defRPr>
            </a:lvl2pPr>
            <a:lvl3pPr marL="0" marR="0" indent="0" algn="l" defTabSz="609585" rtl="0" eaLnBrk="1" fontAlgn="auto" latinLnBrk="0" hangingPunct="1">
              <a:lnSpc>
                <a:spcPct val="100000"/>
              </a:lnSpc>
              <a:spcBef>
                <a:spcPts val="0"/>
              </a:spcBef>
              <a:spcAft>
                <a:spcPts val="0"/>
              </a:spcAft>
              <a:buClrTx/>
              <a:buSzTx/>
              <a:buFontTx/>
              <a:buNone/>
              <a:tabLst/>
              <a:defRPr sz="1333" kern="1200" spc="0" baseline="0">
                <a:latin typeface=""/>
              </a:defRPr>
            </a:lvl3pPr>
            <a:lvl4pPr marL="0" marR="0" indent="0" algn="l" defTabSz="609585" rtl="0" eaLnBrk="1" fontAlgn="auto" latinLnBrk="0" hangingPunct="1">
              <a:lnSpc>
                <a:spcPct val="100000"/>
              </a:lnSpc>
              <a:spcBef>
                <a:spcPts val="0"/>
              </a:spcBef>
              <a:spcAft>
                <a:spcPts val="0"/>
              </a:spcAft>
              <a:buClrTx/>
              <a:buSzTx/>
              <a:buFont typeface="Arial"/>
              <a:buNone/>
              <a:tabLst/>
              <a:defRPr sz="1333" b="0" i="1" spc="0" baseline="0"/>
            </a:lvl4pPr>
            <a:lvl5pPr>
              <a:defRPr sz="2400"/>
            </a:lvl5pPr>
            <a:lvl6pPr>
              <a:defRPr sz="2400"/>
            </a:lvl6pPr>
            <a:lvl7pPr>
              <a:defRPr sz="2400"/>
            </a:lvl7pPr>
            <a:lvl8pPr>
              <a:defRPr sz="2400"/>
            </a:lvl8pPr>
            <a:lvl9pPr>
              <a:defRPr sz="2400"/>
            </a:lvl9pPr>
          </a:lstStyle>
          <a:p>
            <a:pPr marL="0" marR="0" lvl="0" indent="0" algn="l" defTabSz="609585" rtl="0" eaLnBrk="1" fontAlgn="auto" latinLnBrk="0" hangingPunct="1">
              <a:lnSpc>
                <a:spcPct val="100000"/>
              </a:lnSpc>
              <a:spcBef>
                <a:spcPct val="20000"/>
              </a:spcBef>
              <a:spcAft>
                <a:spcPts val="0"/>
              </a:spcAft>
              <a:buClrTx/>
              <a:buSzTx/>
              <a:buFontTx/>
              <a:buNone/>
              <a:tabLst/>
              <a:defRPr/>
            </a:pPr>
            <a:r>
              <a:rPr lang="en-US" dirty="0"/>
              <a:t>Click to edit Master text styles – click to edit Master text styles, this is a subhead.</a:t>
            </a:r>
          </a:p>
          <a:p>
            <a:pPr lvl="3"/>
            <a:endParaRPr lang="en-US" dirty="0"/>
          </a:p>
        </p:txBody>
      </p:sp>
      <p:pic>
        <p:nvPicPr>
          <p:cNvPr id="10" name="Picture 9"/>
          <p:cNvPicPr>
            <a:picLocks noChangeAspect="1"/>
          </p:cNvPicPr>
          <p:nvPr userDrawn="1"/>
        </p:nvPicPr>
        <p:blipFill>
          <a:blip r:embed="rId3"/>
          <a:stretch>
            <a:fillRect/>
          </a:stretch>
        </p:blipFill>
        <p:spPr>
          <a:xfrm>
            <a:off x="0" y="6099528"/>
            <a:ext cx="12192000" cy="781051"/>
          </a:xfrm>
          <a:prstGeom prst="rect">
            <a:avLst/>
          </a:prstGeom>
        </p:spPr>
      </p:pic>
    </p:spTree>
    <p:extLst>
      <p:ext uri="{BB962C8B-B14F-4D97-AF65-F5344CB8AC3E}">
        <p14:creationId xmlns:p14="http://schemas.microsoft.com/office/powerpoint/2010/main" val="321640793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stretch>
            <a:fillRect/>
          </a:stretch>
        </p:blipFill>
        <p:spPr>
          <a:xfrm>
            <a:off x="0" y="6099528"/>
            <a:ext cx="12192000" cy="781051"/>
          </a:xfrm>
          <a:prstGeom prst="rect">
            <a:avLst/>
          </a:prstGeom>
        </p:spPr>
      </p:pic>
      <p:sp>
        <p:nvSpPr>
          <p:cNvPr id="14" name="Title 1"/>
          <p:cNvSpPr>
            <a:spLocks noGrp="1"/>
          </p:cNvSpPr>
          <p:nvPr>
            <p:ph type="title"/>
          </p:nvPr>
        </p:nvSpPr>
        <p:spPr>
          <a:xfrm>
            <a:off x="609600" y="564444"/>
            <a:ext cx="5384800" cy="1442173"/>
          </a:xfrm>
          <a:prstGeom prst="rect">
            <a:avLst/>
          </a:prstGeom>
        </p:spPr>
        <p:txBody>
          <a:bodyPr anchor="b" anchorCtr="0">
            <a:normAutofit/>
          </a:bodyPr>
          <a:lstStyle>
            <a:lvl1pPr algn="l">
              <a:defRPr sz="3200" b="1" i="0" cap="all">
                <a:solidFill>
                  <a:srgbClr val="005293"/>
                </a:solidFill>
                <a:latin typeface="Arial"/>
              </a:defRPr>
            </a:lvl1pPr>
          </a:lstStyle>
          <a:p>
            <a:r>
              <a:rPr lang="en-US" dirty="0"/>
              <a:t>Click to edit Master title style</a:t>
            </a:r>
          </a:p>
        </p:txBody>
      </p:sp>
      <p:sp>
        <p:nvSpPr>
          <p:cNvPr id="16" name="Content Placeholder 2"/>
          <p:cNvSpPr>
            <a:spLocks noGrp="1"/>
          </p:cNvSpPr>
          <p:nvPr>
            <p:ph sz="half" idx="1" hasCustomPrompt="1"/>
          </p:nvPr>
        </p:nvSpPr>
        <p:spPr>
          <a:xfrm>
            <a:off x="609600" y="2006618"/>
            <a:ext cx="5384800" cy="883341"/>
          </a:xfrm>
        </p:spPr>
        <p:txBody>
          <a:bodyPr/>
          <a:lstStyle>
            <a:lvl1pPr marL="0" marR="0" indent="0" algn="l" defTabSz="609585" rtl="0" eaLnBrk="1" fontAlgn="auto" latinLnBrk="0" hangingPunct="1">
              <a:lnSpc>
                <a:spcPct val="100000"/>
              </a:lnSpc>
              <a:spcBef>
                <a:spcPct val="20000"/>
              </a:spcBef>
              <a:spcAft>
                <a:spcPts val="0"/>
              </a:spcAft>
              <a:buClrTx/>
              <a:buSzTx/>
              <a:buFontTx/>
              <a:buNone/>
              <a:tabLst/>
              <a:defRPr sz="1867" baseline="0">
                <a:solidFill>
                  <a:srgbClr val="005293"/>
                </a:solidFill>
                <a:latin typeface=""/>
              </a:defRPr>
            </a:lvl1pPr>
            <a:lvl2pPr marL="0" indent="0">
              <a:buFontTx/>
              <a:buNone/>
              <a:defRPr sz="1867" b="1" i="0" cap="all">
                <a:latin typeface="Calibri"/>
              </a:defRPr>
            </a:lvl2pPr>
            <a:lvl3pPr marL="0" marR="0" indent="0" algn="l" defTabSz="609585" rtl="0" eaLnBrk="1" fontAlgn="auto" latinLnBrk="0" hangingPunct="1">
              <a:lnSpc>
                <a:spcPct val="100000"/>
              </a:lnSpc>
              <a:spcBef>
                <a:spcPts val="0"/>
              </a:spcBef>
              <a:spcAft>
                <a:spcPts val="0"/>
              </a:spcAft>
              <a:buClrTx/>
              <a:buSzTx/>
              <a:buFontTx/>
              <a:buNone/>
              <a:tabLst/>
              <a:defRPr sz="1333" kern="1200" spc="0" baseline="0">
                <a:latin typeface=""/>
              </a:defRPr>
            </a:lvl3pPr>
            <a:lvl4pPr marL="0" marR="0" indent="0" algn="l" defTabSz="609585" rtl="0" eaLnBrk="1" fontAlgn="auto" latinLnBrk="0" hangingPunct="1">
              <a:lnSpc>
                <a:spcPct val="100000"/>
              </a:lnSpc>
              <a:spcBef>
                <a:spcPts val="0"/>
              </a:spcBef>
              <a:spcAft>
                <a:spcPts val="0"/>
              </a:spcAft>
              <a:buClrTx/>
              <a:buSzTx/>
              <a:buFont typeface="Arial"/>
              <a:buNone/>
              <a:tabLst/>
              <a:defRPr sz="1333" b="1" i="0" spc="0" baseline="0"/>
            </a:lvl4pPr>
            <a:lvl5pPr>
              <a:defRPr sz="2400"/>
            </a:lvl5pPr>
            <a:lvl6pPr>
              <a:defRPr sz="2400"/>
            </a:lvl6pPr>
            <a:lvl7pPr>
              <a:defRPr sz="2400"/>
            </a:lvl7pPr>
            <a:lvl8pPr>
              <a:defRPr sz="2400"/>
            </a:lvl8pPr>
            <a:lvl9pPr>
              <a:defRPr sz="2400"/>
            </a:lvl9pPr>
          </a:lstStyle>
          <a:p>
            <a:pPr marL="0" marR="0" lvl="0" indent="0" algn="l" defTabSz="609585" rtl="0" eaLnBrk="1" fontAlgn="auto" latinLnBrk="0" hangingPunct="1">
              <a:lnSpc>
                <a:spcPct val="100000"/>
              </a:lnSpc>
              <a:spcBef>
                <a:spcPct val="20000"/>
              </a:spcBef>
              <a:spcAft>
                <a:spcPts val="0"/>
              </a:spcAft>
              <a:buClrTx/>
              <a:buSzTx/>
              <a:buFontTx/>
              <a:buNone/>
              <a:tabLst/>
              <a:defRPr/>
            </a:pPr>
            <a:r>
              <a:rPr lang="en-US" dirty="0"/>
              <a:t>Click to edit Master text styles – click to edit Master text styles, this is a subhead.</a:t>
            </a:r>
          </a:p>
          <a:p>
            <a:pPr lvl="3"/>
            <a:endParaRPr lang="en-US" dirty="0"/>
          </a:p>
        </p:txBody>
      </p:sp>
      <p:sp>
        <p:nvSpPr>
          <p:cNvPr id="17" name="Text Placeholder 17"/>
          <p:cNvSpPr>
            <a:spLocks noGrp="1"/>
          </p:cNvSpPr>
          <p:nvPr>
            <p:ph type="body" sz="quarter" idx="12" hasCustomPrompt="1"/>
          </p:nvPr>
        </p:nvSpPr>
        <p:spPr>
          <a:xfrm>
            <a:off x="609600" y="3312585"/>
            <a:ext cx="5384800" cy="1443732"/>
          </a:xfrm>
        </p:spPr>
        <p:txBody>
          <a:bodyPr>
            <a:normAutofit/>
          </a:bodyPr>
          <a:lstStyle>
            <a:lvl1pPr marL="0" marR="0" indent="0" algn="l" defTabSz="609585" rtl="0" eaLnBrk="1" fontAlgn="auto" latinLnBrk="0" hangingPunct="1">
              <a:lnSpc>
                <a:spcPct val="100000"/>
              </a:lnSpc>
              <a:spcBef>
                <a:spcPts val="0"/>
              </a:spcBef>
              <a:spcAft>
                <a:spcPts val="0"/>
              </a:spcAft>
              <a:buClrTx/>
              <a:buSzTx/>
              <a:buFontTx/>
              <a:buNone/>
              <a:tabLst/>
              <a:defRPr sz="1333" baseline="0">
                <a:latin typeface="Arial"/>
              </a:defRPr>
            </a:lvl1pPr>
          </a:lstStyle>
          <a:p>
            <a:pPr marL="457189" marR="0" lvl="0" indent="-457189" algn="l" defTabSz="609585" rtl="0" eaLnBrk="1" fontAlgn="auto" latinLnBrk="0" hangingPunct="1">
              <a:lnSpc>
                <a:spcPct val="100000"/>
              </a:lnSpc>
              <a:spcBef>
                <a:spcPct val="20000"/>
              </a:spcBef>
              <a:spcAft>
                <a:spcPts val="0"/>
              </a:spcAft>
              <a:buClrTx/>
              <a:buSzTx/>
              <a:buFont typeface="Arial"/>
              <a:buChar char="•"/>
              <a:tabLst/>
              <a:defRPr/>
            </a:pPr>
            <a:r>
              <a:rPr lang="en-US" dirty="0"/>
              <a:t>Paragraph text goes here. Paragraph text goes here. I can’t figure out how to make the bullet go away?</a:t>
            </a:r>
          </a:p>
          <a:p>
            <a:pPr lvl="0"/>
            <a:endParaRPr lang="en-US" dirty="0"/>
          </a:p>
          <a:p>
            <a:pPr lvl="0"/>
            <a:endParaRPr lang="en-US" dirty="0"/>
          </a:p>
        </p:txBody>
      </p:sp>
      <p:sp>
        <p:nvSpPr>
          <p:cNvPr id="19" name="Text Placeholder 14"/>
          <p:cNvSpPr>
            <a:spLocks noGrp="1"/>
          </p:cNvSpPr>
          <p:nvPr>
            <p:ph type="body" sz="quarter" idx="16" hasCustomPrompt="1"/>
          </p:nvPr>
        </p:nvSpPr>
        <p:spPr>
          <a:xfrm>
            <a:off x="609601" y="2972676"/>
            <a:ext cx="3602567" cy="360539"/>
          </a:xfrm>
        </p:spPr>
        <p:txBody>
          <a:bodyPr>
            <a:normAutofit/>
          </a:bodyPr>
          <a:lstStyle>
            <a:lvl1pPr marL="0" indent="0">
              <a:buFontTx/>
              <a:buNone/>
              <a:defRPr sz="1867" b="1" i="0" cap="all" baseline="0"/>
            </a:lvl1pPr>
          </a:lstStyle>
          <a:p>
            <a:pPr lvl="0"/>
            <a:r>
              <a:rPr lang="en-US" dirty="0"/>
              <a:t>Subtitle would be here</a:t>
            </a:r>
          </a:p>
        </p:txBody>
      </p:sp>
    </p:spTree>
    <p:extLst>
      <p:ext uri="{BB962C8B-B14F-4D97-AF65-F5344CB8AC3E}">
        <p14:creationId xmlns:p14="http://schemas.microsoft.com/office/powerpoint/2010/main" val="104714918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38A6BD-2C69-3C43-BF8E-C718E04BD62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D7CC00D-9497-EA43-928F-D11C9D567DDE}"/>
              </a:ext>
            </a:extLst>
          </p:cNvPr>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5070991-7C61-8D49-84C0-8668A7A16298}"/>
              </a:ext>
            </a:extLst>
          </p:cNvPr>
          <p:cNvSpPr>
            <a:spLocks noGrp="1"/>
          </p:cNvSpPr>
          <p:nvPr>
            <p:ph type="dt" sz="half" idx="10"/>
          </p:nvPr>
        </p:nvSpPr>
        <p:spPr/>
        <p:txBody>
          <a:bodyPr/>
          <a:lstStyle/>
          <a:p>
            <a:fld id="{7E74C729-46BD-9B47-8A03-BAC9E3715FE3}" type="datetimeFigureOut">
              <a:rPr lang="en-US" smtClean="0"/>
              <a:t>3/23/2020</a:t>
            </a:fld>
            <a:endParaRPr lang="en-US"/>
          </a:p>
        </p:txBody>
      </p:sp>
      <p:sp>
        <p:nvSpPr>
          <p:cNvPr id="5" name="Footer Placeholder 4">
            <a:extLst>
              <a:ext uri="{FF2B5EF4-FFF2-40B4-BE49-F238E27FC236}">
                <a16:creationId xmlns:a16="http://schemas.microsoft.com/office/drawing/2014/main" id="{6D380B99-BE82-4344-AACB-A71A771B654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EBA7AD-A988-8445-A2AD-90AFE95406DD}"/>
              </a:ext>
            </a:extLst>
          </p:cNvPr>
          <p:cNvSpPr>
            <a:spLocks noGrp="1"/>
          </p:cNvSpPr>
          <p:nvPr>
            <p:ph type="sldNum" sz="quarter" idx="12"/>
          </p:nvPr>
        </p:nvSpPr>
        <p:spPr/>
        <p:txBody>
          <a:bodyPr/>
          <a:lstStyle/>
          <a:p>
            <a:fld id="{99991E26-CC39-6E4C-B75D-0ED13D92AC7E}" type="slidenum">
              <a:rPr lang="en-US" smtClean="0"/>
              <a:t>‹#›</a:t>
            </a:fld>
            <a:endParaRPr lang="en-US"/>
          </a:p>
        </p:txBody>
      </p:sp>
    </p:spTree>
    <p:extLst>
      <p:ext uri="{BB962C8B-B14F-4D97-AF65-F5344CB8AC3E}">
        <p14:creationId xmlns:p14="http://schemas.microsoft.com/office/powerpoint/2010/main" val="31341024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9576F6-B9A1-4A78-9B0E-37D887B0A22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F4437BF-04F9-433B-A72E-6211671DA59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649E78F-465F-479C-BEF6-6761C1896C56}"/>
              </a:ext>
            </a:extLst>
          </p:cNvPr>
          <p:cNvSpPr>
            <a:spLocks noGrp="1"/>
          </p:cNvSpPr>
          <p:nvPr>
            <p:ph type="dt" sz="half" idx="10"/>
          </p:nvPr>
        </p:nvSpPr>
        <p:spPr/>
        <p:txBody>
          <a:bodyPr/>
          <a:lstStyle/>
          <a:p>
            <a:fld id="{737DC9C4-AB8E-4DC5-94D5-D229DB5166DE}" type="datetimeFigureOut">
              <a:rPr lang="en-US" smtClean="0"/>
              <a:t>3/23/2020</a:t>
            </a:fld>
            <a:endParaRPr lang="en-US"/>
          </a:p>
        </p:txBody>
      </p:sp>
      <p:sp>
        <p:nvSpPr>
          <p:cNvPr id="5" name="Footer Placeholder 4">
            <a:extLst>
              <a:ext uri="{FF2B5EF4-FFF2-40B4-BE49-F238E27FC236}">
                <a16:creationId xmlns:a16="http://schemas.microsoft.com/office/drawing/2014/main" id="{F5F26D71-47FC-47CF-B76D-1A9177F178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2BB777-F2E8-4BF5-BAE4-043E28E8FC8C}"/>
              </a:ext>
            </a:extLst>
          </p:cNvPr>
          <p:cNvSpPr>
            <a:spLocks noGrp="1"/>
          </p:cNvSpPr>
          <p:nvPr>
            <p:ph type="sldNum" sz="quarter" idx="12"/>
          </p:nvPr>
        </p:nvSpPr>
        <p:spPr/>
        <p:txBody>
          <a:bodyPr/>
          <a:lstStyle/>
          <a:p>
            <a:fld id="{55C1AF0D-0374-45A4-BBAA-06283E4B3327}" type="slidenum">
              <a:rPr lang="en-US" smtClean="0"/>
              <a:t>‹#›</a:t>
            </a:fld>
            <a:endParaRPr lang="en-US"/>
          </a:p>
        </p:txBody>
      </p:sp>
    </p:spTree>
    <p:extLst>
      <p:ext uri="{BB962C8B-B14F-4D97-AF65-F5344CB8AC3E}">
        <p14:creationId xmlns:p14="http://schemas.microsoft.com/office/powerpoint/2010/main" val="25849034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E096E4-C6E2-4FD3-BDB8-7FB0DF7A0A7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D94D429-828B-4C5D-BA38-15D3DBCB789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030306-F064-430C-8473-AD13DF5661C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329740E-C2CC-41D6-B8CF-563C37B5521A}"/>
              </a:ext>
            </a:extLst>
          </p:cNvPr>
          <p:cNvSpPr>
            <a:spLocks noGrp="1"/>
          </p:cNvSpPr>
          <p:nvPr>
            <p:ph type="dt" sz="half" idx="10"/>
          </p:nvPr>
        </p:nvSpPr>
        <p:spPr/>
        <p:txBody>
          <a:bodyPr/>
          <a:lstStyle/>
          <a:p>
            <a:fld id="{737DC9C4-AB8E-4DC5-94D5-D229DB5166DE}" type="datetimeFigureOut">
              <a:rPr lang="en-US" smtClean="0"/>
              <a:t>3/23/2020</a:t>
            </a:fld>
            <a:endParaRPr lang="en-US"/>
          </a:p>
        </p:txBody>
      </p:sp>
      <p:sp>
        <p:nvSpPr>
          <p:cNvPr id="6" name="Footer Placeholder 5">
            <a:extLst>
              <a:ext uri="{FF2B5EF4-FFF2-40B4-BE49-F238E27FC236}">
                <a16:creationId xmlns:a16="http://schemas.microsoft.com/office/drawing/2014/main" id="{A0C5BDEE-7D1E-44F2-B91A-31E55FAEF84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73A8E84-45A5-4FC8-832D-861C0D617F4E}"/>
              </a:ext>
            </a:extLst>
          </p:cNvPr>
          <p:cNvSpPr>
            <a:spLocks noGrp="1"/>
          </p:cNvSpPr>
          <p:nvPr>
            <p:ph type="sldNum" sz="quarter" idx="12"/>
          </p:nvPr>
        </p:nvSpPr>
        <p:spPr/>
        <p:txBody>
          <a:bodyPr/>
          <a:lstStyle/>
          <a:p>
            <a:fld id="{55C1AF0D-0374-45A4-BBAA-06283E4B3327}" type="slidenum">
              <a:rPr lang="en-US" smtClean="0"/>
              <a:t>‹#›</a:t>
            </a:fld>
            <a:endParaRPr lang="en-US"/>
          </a:p>
        </p:txBody>
      </p:sp>
    </p:spTree>
    <p:extLst>
      <p:ext uri="{BB962C8B-B14F-4D97-AF65-F5344CB8AC3E}">
        <p14:creationId xmlns:p14="http://schemas.microsoft.com/office/powerpoint/2010/main" val="2819976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A29D60-3A63-40F7-B5EA-4C2C836B6FB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29DBCB6-0CB8-4AB0-BEE6-40B04C7ED49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656FF9A-7D25-4C33-A872-FA3D7466D2C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0946338-D83F-4DD5-AA09-267D51FC27F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0904788-1ADB-412C-ABD5-BC36E4282F8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2B039B6-0E4D-4157-AE9A-621DA5840D5E}"/>
              </a:ext>
            </a:extLst>
          </p:cNvPr>
          <p:cNvSpPr>
            <a:spLocks noGrp="1"/>
          </p:cNvSpPr>
          <p:nvPr>
            <p:ph type="dt" sz="half" idx="10"/>
          </p:nvPr>
        </p:nvSpPr>
        <p:spPr/>
        <p:txBody>
          <a:bodyPr/>
          <a:lstStyle/>
          <a:p>
            <a:fld id="{737DC9C4-AB8E-4DC5-94D5-D229DB5166DE}" type="datetimeFigureOut">
              <a:rPr lang="en-US" smtClean="0"/>
              <a:t>3/23/2020</a:t>
            </a:fld>
            <a:endParaRPr lang="en-US"/>
          </a:p>
        </p:txBody>
      </p:sp>
      <p:sp>
        <p:nvSpPr>
          <p:cNvPr id="8" name="Footer Placeholder 7">
            <a:extLst>
              <a:ext uri="{FF2B5EF4-FFF2-40B4-BE49-F238E27FC236}">
                <a16:creationId xmlns:a16="http://schemas.microsoft.com/office/drawing/2014/main" id="{CC2F26FC-9BB6-4B0E-B28F-2E7663FD18C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C490C2B-A92B-4425-B391-351FDA219078}"/>
              </a:ext>
            </a:extLst>
          </p:cNvPr>
          <p:cNvSpPr>
            <a:spLocks noGrp="1"/>
          </p:cNvSpPr>
          <p:nvPr>
            <p:ph type="sldNum" sz="quarter" idx="12"/>
          </p:nvPr>
        </p:nvSpPr>
        <p:spPr/>
        <p:txBody>
          <a:bodyPr/>
          <a:lstStyle/>
          <a:p>
            <a:fld id="{55C1AF0D-0374-45A4-BBAA-06283E4B3327}" type="slidenum">
              <a:rPr lang="en-US" smtClean="0"/>
              <a:t>‹#›</a:t>
            </a:fld>
            <a:endParaRPr lang="en-US"/>
          </a:p>
        </p:txBody>
      </p:sp>
    </p:spTree>
    <p:extLst>
      <p:ext uri="{BB962C8B-B14F-4D97-AF65-F5344CB8AC3E}">
        <p14:creationId xmlns:p14="http://schemas.microsoft.com/office/powerpoint/2010/main" val="27472447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432B04-C0F9-4858-8309-62E2BE41BB1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0017540-2DB6-4C83-9434-7FB9A656C1C6}"/>
              </a:ext>
            </a:extLst>
          </p:cNvPr>
          <p:cNvSpPr>
            <a:spLocks noGrp="1"/>
          </p:cNvSpPr>
          <p:nvPr>
            <p:ph type="dt" sz="half" idx="10"/>
          </p:nvPr>
        </p:nvSpPr>
        <p:spPr/>
        <p:txBody>
          <a:bodyPr/>
          <a:lstStyle/>
          <a:p>
            <a:fld id="{737DC9C4-AB8E-4DC5-94D5-D229DB5166DE}" type="datetimeFigureOut">
              <a:rPr lang="en-US" smtClean="0"/>
              <a:t>3/23/2020</a:t>
            </a:fld>
            <a:endParaRPr lang="en-US"/>
          </a:p>
        </p:txBody>
      </p:sp>
      <p:sp>
        <p:nvSpPr>
          <p:cNvPr id="4" name="Footer Placeholder 3">
            <a:extLst>
              <a:ext uri="{FF2B5EF4-FFF2-40B4-BE49-F238E27FC236}">
                <a16:creationId xmlns:a16="http://schemas.microsoft.com/office/drawing/2014/main" id="{74DD2F63-A8AB-461B-BD1D-F6EF13010B0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6B01421-9F8B-4810-AC7E-9C6C81FD26A3}"/>
              </a:ext>
            </a:extLst>
          </p:cNvPr>
          <p:cNvSpPr>
            <a:spLocks noGrp="1"/>
          </p:cNvSpPr>
          <p:nvPr>
            <p:ph type="sldNum" sz="quarter" idx="12"/>
          </p:nvPr>
        </p:nvSpPr>
        <p:spPr/>
        <p:txBody>
          <a:bodyPr/>
          <a:lstStyle/>
          <a:p>
            <a:fld id="{55C1AF0D-0374-45A4-BBAA-06283E4B3327}" type="slidenum">
              <a:rPr lang="en-US" smtClean="0"/>
              <a:t>‹#›</a:t>
            </a:fld>
            <a:endParaRPr lang="en-US"/>
          </a:p>
        </p:txBody>
      </p:sp>
    </p:spTree>
    <p:extLst>
      <p:ext uri="{BB962C8B-B14F-4D97-AF65-F5344CB8AC3E}">
        <p14:creationId xmlns:p14="http://schemas.microsoft.com/office/powerpoint/2010/main" val="38249770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7AF9F00-4ADA-4FAE-A041-BC51934DB6DD}"/>
              </a:ext>
            </a:extLst>
          </p:cNvPr>
          <p:cNvSpPr>
            <a:spLocks noGrp="1"/>
          </p:cNvSpPr>
          <p:nvPr>
            <p:ph type="dt" sz="half" idx="10"/>
          </p:nvPr>
        </p:nvSpPr>
        <p:spPr/>
        <p:txBody>
          <a:bodyPr/>
          <a:lstStyle/>
          <a:p>
            <a:fld id="{737DC9C4-AB8E-4DC5-94D5-D229DB5166DE}" type="datetimeFigureOut">
              <a:rPr lang="en-US" smtClean="0"/>
              <a:t>3/23/2020</a:t>
            </a:fld>
            <a:endParaRPr lang="en-US"/>
          </a:p>
        </p:txBody>
      </p:sp>
      <p:sp>
        <p:nvSpPr>
          <p:cNvPr id="3" name="Footer Placeholder 2">
            <a:extLst>
              <a:ext uri="{FF2B5EF4-FFF2-40B4-BE49-F238E27FC236}">
                <a16:creationId xmlns:a16="http://schemas.microsoft.com/office/drawing/2014/main" id="{FEB9645F-A1F2-48F9-AB4D-D6DD124B2E7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383EC3F-0A5B-483E-99D8-C9423137AB59}"/>
              </a:ext>
            </a:extLst>
          </p:cNvPr>
          <p:cNvSpPr>
            <a:spLocks noGrp="1"/>
          </p:cNvSpPr>
          <p:nvPr>
            <p:ph type="sldNum" sz="quarter" idx="12"/>
          </p:nvPr>
        </p:nvSpPr>
        <p:spPr/>
        <p:txBody>
          <a:bodyPr/>
          <a:lstStyle/>
          <a:p>
            <a:fld id="{55C1AF0D-0374-45A4-BBAA-06283E4B3327}" type="slidenum">
              <a:rPr lang="en-US" smtClean="0"/>
              <a:t>‹#›</a:t>
            </a:fld>
            <a:endParaRPr lang="en-US"/>
          </a:p>
        </p:txBody>
      </p:sp>
    </p:spTree>
    <p:extLst>
      <p:ext uri="{BB962C8B-B14F-4D97-AF65-F5344CB8AC3E}">
        <p14:creationId xmlns:p14="http://schemas.microsoft.com/office/powerpoint/2010/main" val="21558900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543BB-587F-4092-92CC-F6174F3CB97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07CBC38-6E44-4764-A627-E5FC581118F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7C1AC35-B74C-41F7-9576-24443645D3F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358A856-7F2C-4E08-B0C5-51821EA8D9A9}"/>
              </a:ext>
            </a:extLst>
          </p:cNvPr>
          <p:cNvSpPr>
            <a:spLocks noGrp="1"/>
          </p:cNvSpPr>
          <p:nvPr>
            <p:ph type="dt" sz="half" idx="10"/>
          </p:nvPr>
        </p:nvSpPr>
        <p:spPr/>
        <p:txBody>
          <a:bodyPr/>
          <a:lstStyle/>
          <a:p>
            <a:fld id="{737DC9C4-AB8E-4DC5-94D5-D229DB5166DE}" type="datetimeFigureOut">
              <a:rPr lang="en-US" smtClean="0"/>
              <a:t>3/23/2020</a:t>
            </a:fld>
            <a:endParaRPr lang="en-US"/>
          </a:p>
        </p:txBody>
      </p:sp>
      <p:sp>
        <p:nvSpPr>
          <p:cNvPr id="6" name="Footer Placeholder 5">
            <a:extLst>
              <a:ext uri="{FF2B5EF4-FFF2-40B4-BE49-F238E27FC236}">
                <a16:creationId xmlns:a16="http://schemas.microsoft.com/office/drawing/2014/main" id="{D52AAD68-E5E8-4F4C-8877-78ACBDE214D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50D12BF-CDF5-4332-A31F-B315F2302D04}"/>
              </a:ext>
            </a:extLst>
          </p:cNvPr>
          <p:cNvSpPr>
            <a:spLocks noGrp="1"/>
          </p:cNvSpPr>
          <p:nvPr>
            <p:ph type="sldNum" sz="quarter" idx="12"/>
          </p:nvPr>
        </p:nvSpPr>
        <p:spPr/>
        <p:txBody>
          <a:bodyPr/>
          <a:lstStyle/>
          <a:p>
            <a:fld id="{55C1AF0D-0374-45A4-BBAA-06283E4B3327}" type="slidenum">
              <a:rPr lang="en-US" smtClean="0"/>
              <a:t>‹#›</a:t>
            </a:fld>
            <a:endParaRPr lang="en-US"/>
          </a:p>
        </p:txBody>
      </p:sp>
    </p:spTree>
    <p:extLst>
      <p:ext uri="{BB962C8B-B14F-4D97-AF65-F5344CB8AC3E}">
        <p14:creationId xmlns:p14="http://schemas.microsoft.com/office/powerpoint/2010/main" val="31047469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CCC207-FF8F-4336-8F81-37DE661E1D1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F447207-04EF-4978-B693-52A5061785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6C2E03E-D3C4-446B-9A1F-98B96AD70E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C1148AC-82E9-4B34-A421-060929CAC89B}"/>
              </a:ext>
            </a:extLst>
          </p:cNvPr>
          <p:cNvSpPr>
            <a:spLocks noGrp="1"/>
          </p:cNvSpPr>
          <p:nvPr>
            <p:ph type="dt" sz="half" idx="10"/>
          </p:nvPr>
        </p:nvSpPr>
        <p:spPr/>
        <p:txBody>
          <a:bodyPr/>
          <a:lstStyle/>
          <a:p>
            <a:fld id="{737DC9C4-AB8E-4DC5-94D5-D229DB5166DE}" type="datetimeFigureOut">
              <a:rPr lang="en-US" smtClean="0"/>
              <a:t>3/23/2020</a:t>
            </a:fld>
            <a:endParaRPr lang="en-US"/>
          </a:p>
        </p:txBody>
      </p:sp>
      <p:sp>
        <p:nvSpPr>
          <p:cNvPr id="6" name="Footer Placeholder 5">
            <a:extLst>
              <a:ext uri="{FF2B5EF4-FFF2-40B4-BE49-F238E27FC236}">
                <a16:creationId xmlns:a16="http://schemas.microsoft.com/office/drawing/2014/main" id="{74C7D3E1-88A6-4011-8B61-CC9D856ABC3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E3AF9D5-C9E1-406F-A7EE-896570FAF525}"/>
              </a:ext>
            </a:extLst>
          </p:cNvPr>
          <p:cNvSpPr>
            <a:spLocks noGrp="1"/>
          </p:cNvSpPr>
          <p:nvPr>
            <p:ph type="sldNum" sz="quarter" idx="12"/>
          </p:nvPr>
        </p:nvSpPr>
        <p:spPr/>
        <p:txBody>
          <a:bodyPr/>
          <a:lstStyle/>
          <a:p>
            <a:fld id="{55C1AF0D-0374-45A4-BBAA-06283E4B3327}" type="slidenum">
              <a:rPr lang="en-US" smtClean="0"/>
              <a:t>‹#›</a:t>
            </a:fld>
            <a:endParaRPr lang="en-US"/>
          </a:p>
        </p:txBody>
      </p:sp>
    </p:spTree>
    <p:extLst>
      <p:ext uri="{BB962C8B-B14F-4D97-AF65-F5344CB8AC3E}">
        <p14:creationId xmlns:p14="http://schemas.microsoft.com/office/powerpoint/2010/main" val="35911711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theme" Target="../theme/theme2.xml"/><Relationship Id="rId5" Type="http://schemas.openxmlformats.org/officeDocument/2006/relationships/slideLayout" Target="../slideLayouts/slideLayout23.xml"/><Relationship Id="rId4"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theme" Target="../theme/theme3.xml"/><Relationship Id="rId5" Type="http://schemas.openxmlformats.org/officeDocument/2006/relationships/slideLayout" Target="../slideLayouts/slideLayout28.xml"/><Relationship Id="rId4"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B5811EF-EE46-452F-9351-AC63CC292EB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BD8FF43-0854-4307-8BB8-C204A83145D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9AA01FA-DAFF-4F6D-AF96-A69EB402FA2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7DC9C4-AB8E-4DC5-94D5-D229DB5166DE}" type="datetimeFigureOut">
              <a:rPr lang="en-US" smtClean="0"/>
              <a:t>3/23/2020</a:t>
            </a:fld>
            <a:endParaRPr lang="en-US"/>
          </a:p>
        </p:txBody>
      </p:sp>
      <p:sp>
        <p:nvSpPr>
          <p:cNvPr id="5" name="Footer Placeholder 4">
            <a:extLst>
              <a:ext uri="{FF2B5EF4-FFF2-40B4-BE49-F238E27FC236}">
                <a16:creationId xmlns:a16="http://schemas.microsoft.com/office/drawing/2014/main" id="{E3B465DD-AA1C-4609-856B-6FC01F60AC8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13C6C34-625A-4EA9-9FED-548CC6C9D44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C1AF0D-0374-45A4-BBAA-06283E4B3327}" type="slidenum">
              <a:rPr lang="en-US" smtClean="0"/>
              <a:t>‹#›</a:t>
            </a:fld>
            <a:endParaRPr lang="en-US"/>
          </a:p>
        </p:txBody>
      </p:sp>
    </p:spTree>
    <p:extLst>
      <p:ext uri="{BB962C8B-B14F-4D97-AF65-F5344CB8AC3E}">
        <p14:creationId xmlns:p14="http://schemas.microsoft.com/office/powerpoint/2010/main" val="16639066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3" r:id="rId13"/>
    <p:sldLayoutId id="2147483664" r:id="rId14"/>
    <p:sldLayoutId id="2147483665" r:id="rId15"/>
    <p:sldLayoutId id="2147483666" r:id="rId16"/>
    <p:sldLayoutId id="2147483668" r:id="rId17"/>
    <p:sldLayoutId id="2147483669"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015DAB"/>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2066355A-084C-D24E-9AD2-7E4FC41EA627}" type="slidenum">
              <a:rPr lang="en-US" smtClean="0"/>
              <a:t>‹#›</a:t>
            </a:fld>
            <a:endParaRPr lang="en-US"/>
          </a:p>
        </p:txBody>
      </p:sp>
    </p:spTree>
    <p:extLst>
      <p:ext uri="{BB962C8B-B14F-4D97-AF65-F5344CB8AC3E}">
        <p14:creationId xmlns:p14="http://schemas.microsoft.com/office/powerpoint/2010/main" val="2346822756"/>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Lst>
  <p:txStyles>
    <p:titleStyle>
      <a:lvl1pPr algn="ctr" defTabSz="609585"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609585" rtl="0" eaLnBrk="1" latinLnBrk="0" hangingPunct="1">
        <a:spcBef>
          <a:spcPct val="20000"/>
        </a:spcBef>
        <a:buFont typeface="Arial"/>
        <a:buChar char="•"/>
        <a:defRPr sz="4267" kern="1200">
          <a:solidFill>
            <a:schemeClr val="tx1"/>
          </a:solidFill>
          <a:latin typeface="+mn-lt"/>
          <a:ea typeface="+mn-ea"/>
          <a:cs typeface="+mn-cs"/>
        </a:defRPr>
      </a:lvl1pPr>
      <a:lvl2pPr marL="990575" indent="-380990" algn="l" defTabSz="609585" rtl="0" eaLnBrk="1" latinLnBrk="0" hangingPunct="1">
        <a:spcBef>
          <a:spcPct val="20000"/>
        </a:spcBef>
        <a:buFont typeface="Arial"/>
        <a:buChar char="–"/>
        <a:defRPr sz="3733" kern="1200">
          <a:solidFill>
            <a:schemeClr val="tx1"/>
          </a:solidFill>
          <a:latin typeface="+mn-lt"/>
          <a:ea typeface="+mn-ea"/>
          <a:cs typeface="+mn-cs"/>
        </a:defRPr>
      </a:lvl2pPr>
      <a:lvl3pPr marL="1523962" indent="-304792" algn="l" defTabSz="609585" rtl="0" eaLnBrk="1" latinLnBrk="0" hangingPunct="1">
        <a:spcBef>
          <a:spcPct val="20000"/>
        </a:spcBef>
        <a:buFont typeface="Arial"/>
        <a:buChar char="•"/>
        <a:defRPr sz="3200" kern="1200">
          <a:solidFill>
            <a:schemeClr val="tx1"/>
          </a:solidFill>
          <a:latin typeface="+mn-lt"/>
          <a:ea typeface="+mn-ea"/>
          <a:cs typeface="+mn-cs"/>
        </a:defRPr>
      </a:lvl3pPr>
      <a:lvl4pPr marL="2133547" indent="-304792" algn="l" defTabSz="609585" rtl="0" eaLnBrk="1" latinLnBrk="0" hangingPunct="1">
        <a:spcBef>
          <a:spcPct val="20000"/>
        </a:spcBef>
        <a:buFont typeface="Arial"/>
        <a:buChar char="–"/>
        <a:defRPr sz="2667" kern="1200">
          <a:solidFill>
            <a:schemeClr val="tx1"/>
          </a:solidFill>
          <a:latin typeface="+mn-lt"/>
          <a:ea typeface="+mn-ea"/>
          <a:cs typeface="+mn-cs"/>
        </a:defRPr>
      </a:lvl4pPr>
      <a:lvl5pPr marL="2743131" indent="-304792" algn="l" defTabSz="609585" rtl="0" eaLnBrk="1" latinLnBrk="0" hangingPunct="1">
        <a:spcBef>
          <a:spcPct val="20000"/>
        </a:spcBef>
        <a:buFont typeface="Arial"/>
        <a:buChar char="»"/>
        <a:defRPr sz="2667" kern="1200">
          <a:solidFill>
            <a:schemeClr val="tx1"/>
          </a:solidFill>
          <a:latin typeface="+mn-lt"/>
          <a:ea typeface="+mn-ea"/>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2066355A-084C-D24E-9AD2-7E4FC41EA627}" type="slidenum">
              <a:rPr lang="en-US" smtClean="0"/>
              <a:t>‹#›</a:t>
            </a:fld>
            <a:endParaRPr lang="en-US"/>
          </a:p>
        </p:txBody>
      </p:sp>
    </p:spTree>
    <p:extLst>
      <p:ext uri="{BB962C8B-B14F-4D97-AF65-F5344CB8AC3E}">
        <p14:creationId xmlns:p14="http://schemas.microsoft.com/office/powerpoint/2010/main" val="3857683781"/>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Lst>
  <p:txStyles>
    <p:titleStyle>
      <a:lvl1pPr algn="ctr" defTabSz="609585"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609585" rtl="0" eaLnBrk="1" latinLnBrk="0" hangingPunct="1">
        <a:spcBef>
          <a:spcPct val="20000"/>
        </a:spcBef>
        <a:buFont typeface="Arial"/>
        <a:buChar char="•"/>
        <a:defRPr sz="4267" kern="1200">
          <a:solidFill>
            <a:schemeClr val="tx1"/>
          </a:solidFill>
          <a:latin typeface="+mn-lt"/>
          <a:ea typeface="+mn-ea"/>
          <a:cs typeface="+mn-cs"/>
        </a:defRPr>
      </a:lvl1pPr>
      <a:lvl2pPr marL="990575" indent="-380990" algn="l" defTabSz="609585" rtl="0" eaLnBrk="1" latinLnBrk="0" hangingPunct="1">
        <a:spcBef>
          <a:spcPct val="20000"/>
        </a:spcBef>
        <a:buFont typeface="Arial"/>
        <a:buChar char="–"/>
        <a:defRPr sz="3733" kern="1200">
          <a:solidFill>
            <a:schemeClr val="tx1"/>
          </a:solidFill>
          <a:latin typeface="+mn-lt"/>
          <a:ea typeface="+mn-ea"/>
          <a:cs typeface="+mn-cs"/>
        </a:defRPr>
      </a:lvl2pPr>
      <a:lvl3pPr marL="1523962" indent="-304792" algn="l" defTabSz="609585" rtl="0" eaLnBrk="1" latinLnBrk="0" hangingPunct="1">
        <a:spcBef>
          <a:spcPct val="20000"/>
        </a:spcBef>
        <a:buFont typeface="Arial"/>
        <a:buChar char="•"/>
        <a:defRPr sz="3200" kern="1200">
          <a:solidFill>
            <a:schemeClr val="tx1"/>
          </a:solidFill>
          <a:latin typeface="+mn-lt"/>
          <a:ea typeface="+mn-ea"/>
          <a:cs typeface="+mn-cs"/>
        </a:defRPr>
      </a:lvl3pPr>
      <a:lvl4pPr marL="2133547" indent="-304792" algn="l" defTabSz="609585" rtl="0" eaLnBrk="1" latinLnBrk="0" hangingPunct="1">
        <a:spcBef>
          <a:spcPct val="20000"/>
        </a:spcBef>
        <a:buFont typeface="Arial"/>
        <a:buChar char="–"/>
        <a:defRPr sz="2667" kern="1200">
          <a:solidFill>
            <a:schemeClr val="tx1"/>
          </a:solidFill>
          <a:latin typeface="+mn-lt"/>
          <a:ea typeface="+mn-ea"/>
          <a:cs typeface="+mn-cs"/>
        </a:defRPr>
      </a:lvl4pPr>
      <a:lvl5pPr marL="2743131" indent="-304792" algn="l" defTabSz="609585" rtl="0" eaLnBrk="1" latinLnBrk="0" hangingPunct="1">
        <a:spcBef>
          <a:spcPct val="20000"/>
        </a:spcBef>
        <a:buFont typeface="Arial"/>
        <a:buChar char="»"/>
        <a:defRPr sz="2667" kern="1200">
          <a:solidFill>
            <a:schemeClr val="tx1"/>
          </a:solidFill>
          <a:latin typeface="+mn-lt"/>
          <a:ea typeface="+mn-ea"/>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0.xml"/><Relationship Id="rId1" Type="http://schemas.openxmlformats.org/officeDocument/2006/relationships/slideLayout" Target="../slideLayouts/slideLayout18.xml"/><Relationship Id="rId5" Type="http://schemas.openxmlformats.org/officeDocument/2006/relationships/image" Target="../media/image15.png"/><Relationship Id="rId4" Type="http://schemas.openxmlformats.org/officeDocument/2006/relationships/hyperlink" Target="http://edstrategy.org/resource/building-credential-currency/" TargetMode="External"/></Relationships>
</file>

<file path=ppt/slides/_rels/slide12.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7.tiff"/><Relationship Id="rId18" Type="http://schemas.openxmlformats.org/officeDocument/2006/relationships/image" Target="../media/image32.png"/><Relationship Id="rId3" Type="http://schemas.openxmlformats.org/officeDocument/2006/relationships/image" Target="../media/image17.jpg"/><Relationship Id="rId21" Type="http://schemas.openxmlformats.org/officeDocument/2006/relationships/image" Target="../media/image35.png"/><Relationship Id="rId7" Type="http://schemas.openxmlformats.org/officeDocument/2006/relationships/image" Target="../media/image21.png"/><Relationship Id="rId12" Type="http://schemas.openxmlformats.org/officeDocument/2006/relationships/image" Target="../media/image26.png"/><Relationship Id="rId17" Type="http://schemas.openxmlformats.org/officeDocument/2006/relationships/image" Target="../media/image31.png"/><Relationship Id="rId2" Type="http://schemas.openxmlformats.org/officeDocument/2006/relationships/image" Target="../media/image16.jpg"/><Relationship Id="rId16" Type="http://schemas.openxmlformats.org/officeDocument/2006/relationships/image" Target="../media/image30.jpeg"/><Relationship Id="rId20" Type="http://schemas.openxmlformats.org/officeDocument/2006/relationships/image" Target="../media/image34.jpeg"/><Relationship Id="rId1" Type="http://schemas.openxmlformats.org/officeDocument/2006/relationships/slideLayout" Target="../slideLayouts/slideLayout2.xml"/><Relationship Id="rId6" Type="http://schemas.openxmlformats.org/officeDocument/2006/relationships/image" Target="../media/image20.jpeg"/><Relationship Id="rId11" Type="http://schemas.openxmlformats.org/officeDocument/2006/relationships/image" Target="../media/image25.jpeg"/><Relationship Id="rId24" Type="http://schemas.openxmlformats.org/officeDocument/2006/relationships/image" Target="../media/image38.png"/><Relationship Id="rId5" Type="http://schemas.openxmlformats.org/officeDocument/2006/relationships/image" Target="../media/image19.jpeg"/><Relationship Id="rId15" Type="http://schemas.openxmlformats.org/officeDocument/2006/relationships/image" Target="../media/image29.png"/><Relationship Id="rId23" Type="http://schemas.openxmlformats.org/officeDocument/2006/relationships/image" Target="../media/image37.png"/><Relationship Id="rId10" Type="http://schemas.openxmlformats.org/officeDocument/2006/relationships/image" Target="../media/image24.jpeg"/><Relationship Id="rId19" Type="http://schemas.openxmlformats.org/officeDocument/2006/relationships/image" Target="../media/image33.png"/><Relationship Id="rId4" Type="http://schemas.openxmlformats.org/officeDocument/2006/relationships/image" Target="../media/image18.png"/><Relationship Id="rId9" Type="http://schemas.openxmlformats.org/officeDocument/2006/relationships/image" Target="../media/image23.png"/><Relationship Id="rId14" Type="http://schemas.openxmlformats.org/officeDocument/2006/relationships/image" Target="../media/image28.jpeg"/><Relationship Id="rId22" Type="http://schemas.openxmlformats.org/officeDocument/2006/relationships/image" Target="../media/image36.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0.svg"/><Relationship Id="rId7" Type="http://schemas.openxmlformats.org/officeDocument/2006/relationships/image" Target="../media/image44.svg"/><Relationship Id="rId2" Type="http://schemas.openxmlformats.org/officeDocument/2006/relationships/image" Target="../media/image39.png"/><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2.svg"/><Relationship Id="rId4" Type="http://schemas.openxmlformats.org/officeDocument/2006/relationships/image" Target="../media/image41.png"/></Relationships>
</file>

<file path=ppt/slides/_rels/slide25.xml.rels><?xml version="1.0" encoding="UTF-8" standalone="yes"?>
<Relationships xmlns="http://schemas.openxmlformats.org/package/2006/relationships"><Relationship Id="rId8" Type="http://schemas.openxmlformats.org/officeDocument/2006/relationships/image" Target="../media/image45.jpg"/><Relationship Id="rId3" Type="http://schemas.openxmlformats.org/officeDocument/2006/relationships/image" Target="../media/image40.svg"/><Relationship Id="rId7" Type="http://schemas.openxmlformats.org/officeDocument/2006/relationships/image" Target="../media/image44.svg"/><Relationship Id="rId2" Type="http://schemas.openxmlformats.org/officeDocument/2006/relationships/image" Target="../media/image39.png"/><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2.svg"/><Relationship Id="rId4" Type="http://schemas.openxmlformats.org/officeDocument/2006/relationships/image" Target="../media/image41.png"/></Relationships>
</file>

<file path=ppt/slides/_rels/slide2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9.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7.xml"/><Relationship Id="rId1" Type="http://schemas.openxmlformats.org/officeDocument/2006/relationships/slideLayout" Target="../slideLayouts/slideLayout17.xml"/><Relationship Id="rId4" Type="http://schemas.openxmlformats.org/officeDocument/2006/relationships/image" Target="../media/image11.jpg"/></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a:xfrm>
            <a:off x="2856801" y="3327419"/>
            <a:ext cx="6479823" cy="395111"/>
          </a:xfrm>
        </p:spPr>
        <p:txBody>
          <a:bodyPr>
            <a:normAutofit/>
          </a:bodyPr>
          <a:lstStyle/>
          <a:p>
            <a:r>
              <a:rPr lang="en-US" dirty="0"/>
              <a:t>for</a:t>
            </a:r>
          </a:p>
        </p:txBody>
      </p:sp>
      <p:sp>
        <p:nvSpPr>
          <p:cNvPr id="3" name="Text Placeholder 2"/>
          <p:cNvSpPr>
            <a:spLocks noGrp="1"/>
          </p:cNvSpPr>
          <p:nvPr>
            <p:ph type="body" sz="quarter" idx="11"/>
          </p:nvPr>
        </p:nvSpPr>
        <p:spPr>
          <a:xfrm>
            <a:off x="579120" y="3637360"/>
            <a:ext cx="11033760" cy="3092288"/>
          </a:xfrm>
        </p:spPr>
        <p:txBody>
          <a:bodyPr/>
          <a:lstStyle/>
          <a:p>
            <a:r>
              <a:rPr lang="en-US" sz="4800" b="1" dirty="0"/>
              <a:t>NORTH CAROLINA</a:t>
            </a:r>
          </a:p>
          <a:p>
            <a:endParaRPr lang="en-US" b="1" dirty="0"/>
          </a:p>
          <a:p>
            <a:r>
              <a:rPr lang="en-US" sz="3600" b="1" dirty="0">
                <a:solidFill>
                  <a:srgbClr val="ADCD39"/>
                </a:solidFill>
              </a:rPr>
              <a:t>Business &amp; industry Feedback </a:t>
            </a:r>
            <a:r>
              <a:rPr lang="en-US" sz="3600" b="1" dirty="0">
                <a:solidFill>
                  <a:srgbClr val="ADCD39"/>
                </a:solidFill>
                <a:latin typeface="Arial" panose="020B0604020202020204" pitchFamily="34" charset="0"/>
                <a:ea typeface="Cambria" panose="02040503050406030204" pitchFamily="18" charset="0"/>
                <a:cs typeface="Arial" panose="020B0604020202020204" pitchFamily="34" charset="0"/>
              </a:rPr>
              <a:t>sessions</a:t>
            </a:r>
          </a:p>
          <a:p>
            <a:r>
              <a:rPr lang="en-US" sz="3600" b="1" dirty="0">
                <a:solidFill>
                  <a:schemeClr val="bg1"/>
                </a:solidFill>
                <a:latin typeface="Arial" panose="020B0604020202020204" pitchFamily="34" charset="0"/>
                <a:ea typeface="Cambria" panose="02040503050406030204" pitchFamily="18" charset="0"/>
                <a:cs typeface="Arial" panose="020B0604020202020204" pitchFamily="34" charset="0"/>
              </a:rPr>
              <a:t>April - May 2020</a:t>
            </a:r>
            <a:endParaRPr lang="en-US" sz="3600" b="1" dirty="0">
              <a:solidFill>
                <a:schemeClr val="bg1"/>
              </a:solidFill>
              <a:latin typeface="Arial" panose="020B0604020202020204" pitchFamily="34" charset="0"/>
              <a:cs typeface="Arial" panose="020B0604020202020204" pitchFamily="34" charset="0"/>
            </a:endParaRPr>
          </a:p>
          <a:p>
            <a:endParaRPr lang="en-US" sz="4800" b="1" dirty="0"/>
          </a:p>
        </p:txBody>
      </p:sp>
      <p:sp>
        <p:nvSpPr>
          <p:cNvPr id="4" name="Text Placeholder 3"/>
          <p:cNvSpPr>
            <a:spLocks noGrp="1"/>
          </p:cNvSpPr>
          <p:nvPr>
            <p:ph type="body" sz="quarter" idx="10"/>
          </p:nvPr>
        </p:nvSpPr>
        <p:spPr>
          <a:xfrm>
            <a:off x="914393" y="325662"/>
            <a:ext cx="10363213" cy="620184"/>
          </a:xfrm>
        </p:spPr>
        <p:txBody>
          <a:bodyPr/>
          <a:lstStyle/>
          <a:p>
            <a:r>
              <a:rPr lang="en-US" sz="4800" b="1" dirty="0"/>
              <a:t>Defining and counting</a:t>
            </a:r>
          </a:p>
          <a:p>
            <a:r>
              <a:rPr lang="en-US" sz="4800" b="1" dirty="0"/>
              <a:t>Workforce  </a:t>
            </a:r>
          </a:p>
        </p:txBody>
      </p:sp>
      <p:sp>
        <p:nvSpPr>
          <p:cNvPr id="6" name="Content Placeholder 5"/>
          <p:cNvSpPr>
            <a:spLocks noGrp="1"/>
          </p:cNvSpPr>
          <p:nvPr>
            <p:ph sz="quarter" idx="13"/>
          </p:nvPr>
        </p:nvSpPr>
        <p:spPr>
          <a:xfrm>
            <a:off x="320039" y="1839805"/>
            <a:ext cx="11551920" cy="1219200"/>
          </a:xfrm>
        </p:spPr>
        <p:txBody>
          <a:bodyPr/>
          <a:lstStyle/>
          <a:p>
            <a:r>
              <a:rPr lang="en-US" dirty="0"/>
              <a:t>Credentials </a:t>
            </a:r>
          </a:p>
        </p:txBody>
      </p:sp>
    </p:spTree>
    <p:extLst>
      <p:ext uri="{BB962C8B-B14F-4D97-AF65-F5344CB8AC3E}">
        <p14:creationId xmlns:p14="http://schemas.microsoft.com/office/powerpoint/2010/main" val="591961184"/>
      </p:ext>
    </p:extLst>
  </p:cSld>
  <p:clrMapOvr>
    <a:masterClrMapping/>
  </p:clrMapOvr>
  <mc:AlternateContent xmlns:mc="http://schemas.openxmlformats.org/markup-compatibility/2006" xmlns:p14="http://schemas.microsoft.com/office/powerpoint/2010/main">
    <mc:Choice Requires="p14">
      <p:transition p14:dur="250" advClick="0" advTm="10000"/>
    </mc:Choice>
    <mc:Fallback xmlns="">
      <p:transition advClick="0" advTm="100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quarter" idx="13"/>
          </p:nvPr>
        </p:nvSpPr>
        <p:spPr>
          <a:xfrm>
            <a:off x="293507" y="2438388"/>
            <a:ext cx="11547973" cy="1219200"/>
          </a:xfrm>
        </p:spPr>
        <p:txBody>
          <a:bodyPr/>
          <a:lstStyle/>
          <a:p>
            <a:r>
              <a:rPr lang="en-US" sz="7333" dirty="0"/>
              <a:t>DETERMINING WHAT COUNTS</a:t>
            </a:r>
          </a:p>
        </p:txBody>
      </p:sp>
    </p:spTree>
    <p:extLst>
      <p:ext uri="{BB962C8B-B14F-4D97-AF65-F5344CB8AC3E}">
        <p14:creationId xmlns:p14="http://schemas.microsoft.com/office/powerpoint/2010/main" val="22573474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p:cNvSpPr txBox="1"/>
          <p:nvPr/>
        </p:nvSpPr>
        <p:spPr>
          <a:xfrm>
            <a:off x="707754" y="156437"/>
            <a:ext cx="11592820" cy="584775"/>
          </a:xfrm>
          <a:prstGeom prst="rect">
            <a:avLst/>
          </a:prstGeom>
          <a:noFill/>
        </p:spPr>
        <p:txBody>
          <a:bodyPr wrap="square" rtlCol="0">
            <a:spAutoFit/>
          </a:bodyPr>
          <a:lstStyle/>
          <a:p>
            <a:r>
              <a:rPr lang="en-US" sz="3200" b="1" i="1" dirty="0">
                <a:solidFill>
                  <a:schemeClr val="bg1"/>
                </a:solidFill>
              </a:rPr>
              <a:t>Building Credential Currency</a:t>
            </a:r>
            <a:r>
              <a:rPr lang="en-US" sz="3200" b="1" dirty="0">
                <a:solidFill>
                  <a:schemeClr val="bg1"/>
                </a:solidFill>
              </a:rPr>
              <a:t> Toolkit: What’s Inside</a:t>
            </a:r>
            <a:endParaRPr lang="en-US" sz="3200" i="1" dirty="0">
              <a:solidFill>
                <a:schemeClr val="bg1"/>
              </a:solidFill>
            </a:endParaRPr>
          </a:p>
        </p:txBody>
      </p:sp>
      <p:pic>
        <p:nvPicPr>
          <p:cNvPr id="2" name="Picture 1" descr="ESG toolkit flow chart cropped.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8711" y="1483481"/>
            <a:ext cx="4938160" cy="5374519"/>
          </a:xfrm>
          <a:prstGeom prst="rect">
            <a:avLst/>
          </a:prstGeom>
        </p:spPr>
      </p:pic>
      <p:sp>
        <p:nvSpPr>
          <p:cNvPr id="7" name="TextBox 6">
            <a:extLst>
              <a:ext uri="{FF2B5EF4-FFF2-40B4-BE49-F238E27FC236}">
                <a16:creationId xmlns:a16="http://schemas.microsoft.com/office/drawing/2014/main" id="{08A7723A-75E3-4E9F-BB5E-3B36B7445A48}"/>
              </a:ext>
            </a:extLst>
          </p:cNvPr>
          <p:cNvSpPr txBox="1"/>
          <p:nvPr/>
        </p:nvSpPr>
        <p:spPr>
          <a:xfrm>
            <a:off x="5549244" y="1714684"/>
            <a:ext cx="6254045" cy="3975063"/>
          </a:xfrm>
          <a:prstGeom prst="rect">
            <a:avLst/>
          </a:prstGeom>
          <a:noFill/>
        </p:spPr>
        <p:txBody>
          <a:bodyPr wrap="square" rtlCol="0">
            <a:spAutoFit/>
          </a:bodyPr>
          <a:lstStyle/>
          <a:p>
            <a:pPr algn="ctr">
              <a:lnSpc>
                <a:spcPct val="114000"/>
              </a:lnSpc>
            </a:pPr>
            <a:r>
              <a:rPr lang="en-US" sz="3200" b="1" i="1" dirty="0">
                <a:solidFill>
                  <a:srgbClr val="1E3E7D"/>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Building Credential Currency Toolkit</a:t>
            </a:r>
            <a:r>
              <a:rPr lang="en-US" sz="3200" b="1" dirty="0">
                <a:solidFill>
                  <a:srgbClr val="1E3E7D"/>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 </a:t>
            </a:r>
            <a:r>
              <a:rPr lang="en-US" sz="3200" b="1" dirty="0">
                <a:solidFill>
                  <a:schemeClr val="bg1">
                    <a:lumMod val="50000"/>
                  </a:schemeClr>
                </a:solidFill>
                <a:latin typeface="Arial" panose="020B0604020202020204" pitchFamily="34" charset="0"/>
                <a:cs typeface="Arial" panose="020B0604020202020204" pitchFamily="34" charset="0"/>
              </a:rPr>
              <a:t>offers cross-sector teams a suite of resources to </a:t>
            </a:r>
            <a:r>
              <a:rPr lang="en-US" sz="3200" b="1" dirty="0">
                <a:solidFill>
                  <a:srgbClr val="3C8F39"/>
                </a:solidFill>
                <a:latin typeface="Arial" panose="020B0604020202020204" pitchFamily="34" charset="0"/>
                <a:cs typeface="Arial" panose="020B0604020202020204" pitchFamily="34" charset="0"/>
              </a:rPr>
              <a:t>identify</a:t>
            </a:r>
            <a:r>
              <a:rPr lang="en-US" sz="3200" b="1" dirty="0">
                <a:solidFill>
                  <a:srgbClr val="7F7F7F"/>
                </a:solidFill>
                <a:latin typeface="Arial" panose="020B0604020202020204" pitchFamily="34" charset="0"/>
                <a:cs typeface="Arial" panose="020B0604020202020204" pitchFamily="34" charset="0"/>
              </a:rPr>
              <a:t>,</a:t>
            </a:r>
            <a:r>
              <a:rPr lang="en-US" sz="3200" b="1" dirty="0">
                <a:solidFill>
                  <a:srgbClr val="011F5F"/>
                </a:solidFill>
                <a:latin typeface="Arial" panose="020B0604020202020204" pitchFamily="34" charset="0"/>
                <a:cs typeface="Arial" panose="020B0604020202020204" pitchFamily="34" charset="0"/>
              </a:rPr>
              <a:t> </a:t>
            </a:r>
            <a:r>
              <a:rPr lang="en-US" sz="3200" b="1" dirty="0">
                <a:solidFill>
                  <a:srgbClr val="D25021"/>
                </a:solidFill>
                <a:latin typeface="Arial" panose="020B0604020202020204" pitchFamily="34" charset="0"/>
                <a:cs typeface="Arial" panose="020B0604020202020204" pitchFamily="34" charset="0"/>
              </a:rPr>
              <a:t>validate</a:t>
            </a:r>
            <a:r>
              <a:rPr lang="en-US" sz="3200" b="1" dirty="0">
                <a:solidFill>
                  <a:srgbClr val="7F7F7F"/>
                </a:solidFill>
                <a:latin typeface="Arial" panose="020B0604020202020204" pitchFamily="34" charset="0"/>
                <a:cs typeface="Arial" panose="020B0604020202020204" pitchFamily="34" charset="0"/>
              </a:rPr>
              <a:t>,</a:t>
            </a:r>
            <a:r>
              <a:rPr lang="en-US" sz="3200" b="1" dirty="0">
                <a:solidFill>
                  <a:srgbClr val="011F5F"/>
                </a:solidFill>
                <a:latin typeface="Arial" panose="020B0604020202020204" pitchFamily="34" charset="0"/>
                <a:cs typeface="Arial" panose="020B0604020202020204" pitchFamily="34" charset="0"/>
              </a:rPr>
              <a:t> incentivize</a:t>
            </a:r>
            <a:r>
              <a:rPr lang="en-US" sz="3200" b="1" dirty="0">
                <a:solidFill>
                  <a:srgbClr val="7F7F7F"/>
                </a:solidFill>
                <a:latin typeface="Arial" panose="020B0604020202020204" pitchFamily="34" charset="0"/>
                <a:cs typeface="Arial" panose="020B0604020202020204" pitchFamily="34" charset="0"/>
              </a:rPr>
              <a:t>,</a:t>
            </a:r>
            <a:r>
              <a:rPr lang="en-US" sz="3200" b="1" dirty="0">
                <a:solidFill>
                  <a:srgbClr val="011F5F"/>
                </a:solidFill>
                <a:latin typeface="Arial" panose="020B0604020202020204" pitchFamily="34" charset="0"/>
                <a:cs typeface="Arial" panose="020B0604020202020204" pitchFamily="34" charset="0"/>
              </a:rPr>
              <a:t> </a:t>
            </a:r>
            <a:r>
              <a:rPr lang="en-US" sz="3200" b="1" dirty="0">
                <a:solidFill>
                  <a:srgbClr val="7F7F7F"/>
                </a:solidFill>
                <a:latin typeface="Arial" panose="020B0604020202020204" pitchFamily="34" charset="0"/>
                <a:cs typeface="Arial" panose="020B0604020202020204" pitchFamily="34" charset="0"/>
              </a:rPr>
              <a:t>and</a:t>
            </a:r>
            <a:r>
              <a:rPr lang="en-US" sz="3200" b="1" dirty="0">
                <a:solidFill>
                  <a:srgbClr val="011F5F"/>
                </a:solidFill>
                <a:latin typeface="Arial" panose="020B0604020202020204" pitchFamily="34" charset="0"/>
                <a:cs typeface="Arial" panose="020B0604020202020204" pitchFamily="34" charset="0"/>
              </a:rPr>
              <a:t> </a:t>
            </a:r>
            <a:r>
              <a:rPr lang="en-US" sz="3200" b="1" dirty="0">
                <a:solidFill>
                  <a:srgbClr val="EAA325"/>
                </a:solidFill>
                <a:latin typeface="Arial" panose="020B0604020202020204" pitchFamily="34" charset="0"/>
                <a:cs typeface="Arial" panose="020B0604020202020204" pitchFamily="34" charset="0"/>
              </a:rPr>
              <a:t>report on</a:t>
            </a:r>
            <a:r>
              <a:rPr lang="en-US" sz="3200" b="1" dirty="0">
                <a:solidFill>
                  <a:srgbClr val="7F7F7F"/>
                </a:solidFill>
                <a:latin typeface="Arial" panose="020B0604020202020204" pitchFamily="34" charset="0"/>
                <a:cs typeface="Arial" panose="020B0604020202020204" pitchFamily="34" charset="0"/>
              </a:rPr>
              <a:t> their state’s priority non-degree credentials.</a:t>
            </a:r>
            <a:endParaRPr lang="en-US" sz="2400" b="1" i="1" dirty="0">
              <a:solidFill>
                <a:srgbClr val="7F7F7F"/>
              </a:solidFill>
              <a:latin typeface="Arial" panose="020B0604020202020204" pitchFamily="34" charset="0"/>
              <a:cs typeface="Arial" panose="020B0604020202020204" pitchFamily="34" charset="0"/>
            </a:endParaRPr>
          </a:p>
        </p:txBody>
      </p:sp>
      <p:sp>
        <p:nvSpPr>
          <p:cNvPr id="4" name="TextBox 3"/>
          <p:cNvSpPr txBox="1"/>
          <p:nvPr/>
        </p:nvSpPr>
        <p:spPr>
          <a:xfrm>
            <a:off x="13033572" y="2983616"/>
            <a:ext cx="184731" cy="307777"/>
          </a:xfrm>
          <a:prstGeom prst="rect">
            <a:avLst/>
          </a:prstGeom>
          <a:noFill/>
        </p:spPr>
        <p:txBody>
          <a:bodyPr wrap="none" rtlCol="0">
            <a:spAutoFit/>
          </a:bodyPr>
          <a:lstStyle/>
          <a:p>
            <a:endParaRPr lang="en-US" sz="1400" dirty="0"/>
          </a:p>
        </p:txBody>
      </p:sp>
      <p:sp>
        <p:nvSpPr>
          <p:cNvPr id="6" name="Rectangle 5">
            <a:extLst>
              <a:ext uri="{FF2B5EF4-FFF2-40B4-BE49-F238E27FC236}">
                <a16:creationId xmlns:a16="http://schemas.microsoft.com/office/drawing/2014/main" id="{7612C207-0A33-403F-A406-84EFA186B693}"/>
              </a:ext>
            </a:extLst>
          </p:cNvPr>
          <p:cNvSpPr/>
          <p:nvPr/>
        </p:nvSpPr>
        <p:spPr>
          <a:xfrm>
            <a:off x="395978" y="91440"/>
            <a:ext cx="11407311" cy="1434124"/>
          </a:xfrm>
          <a:prstGeom prst="rect">
            <a:avLst/>
          </a:prstGeom>
          <a:solidFill>
            <a:srgbClr val="00529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latin typeface="Arial" panose="020B0604020202020204" pitchFamily="34" charset="0"/>
                <a:cs typeface="Arial" panose="020B0604020202020204" pitchFamily="34" charset="0"/>
              </a:rPr>
              <a:t>Identify Recognized </a:t>
            </a:r>
          </a:p>
          <a:p>
            <a:pPr algn="ctr"/>
            <a:r>
              <a:rPr lang="en-US" sz="4400" b="1" dirty="0">
                <a:latin typeface="Arial" panose="020B0604020202020204" pitchFamily="34" charset="0"/>
                <a:cs typeface="Arial" panose="020B0604020202020204" pitchFamily="34" charset="0"/>
              </a:rPr>
              <a:t>NC Workforce Credentials</a:t>
            </a:r>
            <a:endParaRPr lang="en-US" sz="3600" dirty="0">
              <a:solidFill>
                <a:schemeClr val="bg1"/>
              </a:solidFill>
              <a:latin typeface="Arial" panose="020B0604020202020204" pitchFamily="34" charset="0"/>
              <a:cs typeface="Arial" panose="020B0604020202020204" pitchFamily="34" charset="0"/>
            </a:endParaRPr>
          </a:p>
        </p:txBody>
      </p:sp>
      <p:pic>
        <p:nvPicPr>
          <p:cNvPr id="8" name="Picture 7" descr="A close up of a sign&#10;&#10;Description automatically generated">
            <a:extLst>
              <a:ext uri="{FF2B5EF4-FFF2-40B4-BE49-F238E27FC236}">
                <a16:creationId xmlns:a16="http://schemas.microsoft.com/office/drawing/2014/main" id="{CA2E29D9-B28A-4C3B-A916-C54EA037109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56770" y="5664219"/>
            <a:ext cx="2935230" cy="1103378"/>
          </a:xfrm>
          <a:prstGeom prst="rect">
            <a:avLst/>
          </a:prstGeom>
        </p:spPr>
      </p:pic>
    </p:spTree>
    <p:extLst>
      <p:ext uri="{BB962C8B-B14F-4D97-AF65-F5344CB8AC3E}">
        <p14:creationId xmlns:p14="http://schemas.microsoft.com/office/powerpoint/2010/main" val="22196060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B47B06-65C2-4D97-9B39-210E8F5137E4}"/>
              </a:ext>
            </a:extLst>
          </p:cNvPr>
          <p:cNvSpPr>
            <a:spLocks noGrp="1"/>
          </p:cNvSpPr>
          <p:nvPr>
            <p:ph type="title"/>
          </p:nvPr>
        </p:nvSpPr>
        <p:spPr>
          <a:xfrm>
            <a:off x="10543754" y="5505060"/>
            <a:ext cx="1557280" cy="456684"/>
          </a:xfrm>
        </p:spPr>
        <p:txBody>
          <a:bodyPr vert="horz" lIns="91440" tIns="45720" rIns="91440" bIns="45720" rtlCol="0" anchor="t">
            <a:normAutofit/>
          </a:bodyPr>
          <a:lstStyle/>
          <a:p>
            <a:r>
              <a:rPr lang="en-US" sz="2500" b="1" dirty="0">
                <a:solidFill>
                  <a:schemeClr val="bg1"/>
                </a:solidFill>
                <a:latin typeface="Cambria" panose="02040503050406030204" pitchFamily="18" charset="0"/>
                <a:ea typeface="Cambria" panose="02040503050406030204" pitchFamily="18" charset="0"/>
              </a:rPr>
              <a:t>NC COV</a:t>
            </a:r>
            <a:endParaRPr lang="en-US" sz="2500" b="1" dirty="0">
              <a:solidFill>
                <a:schemeClr val="bg1"/>
              </a:solidFill>
            </a:endParaRPr>
          </a:p>
        </p:txBody>
      </p:sp>
      <p:pic>
        <p:nvPicPr>
          <p:cNvPr id="11" name="Picture 10">
            <a:extLst>
              <a:ext uri="{FF2B5EF4-FFF2-40B4-BE49-F238E27FC236}">
                <a16:creationId xmlns:a16="http://schemas.microsoft.com/office/drawing/2014/main" id="{95FE7A09-B246-4ABD-AAF7-FBDDEABF5C15}"/>
              </a:ext>
            </a:extLst>
          </p:cNvPr>
          <p:cNvPicPr>
            <a:picLocks noChangeAspect="1"/>
          </p:cNvPicPr>
          <p:nvPr/>
        </p:nvPicPr>
        <p:blipFill>
          <a:blip r:embed="rId2"/>
          <a:stretch>
            <a:fillRect/>
          </a:stretch>
        </p:blipFill>
        <p:spPr>
          <a:xfrm>
            <a:off x="3388146" y="1799621"/>
            <a:ext cx="3012129" cy="729811"/>
          </a:xfrm>
          <a:prstGeom prst="rect">
            <a:avLst/>
          </a:prstGeom>
        </p:spPr>
      </p:pic>
      <p:pic>
        <p:nvPicPr>
          <p:cNvPr id="12" name="Picture 11">
            <a:extLst>
              <a:ext uri="{FF2B5EF4-FFF2-40B4-BE49-F238E27FC236}">
                <a16:creationId xmlns:a16="http://schemas.microsoft.com/office/drawing/2014/main" id="{1884AF23-26D1-40DB-B4FC-1DFDB3824C22}"/>
              </a:ext>
            </a:extLst>
          </p:cNvPr>
          <p:cNvPicPr>
            <a:picLocks noChangeAspect="1"/>
          </p:cNvPicPr>
          <p:nvPr/>
        </p:nvPicPr>
        <p:blipFill rotWithShape="1">
          <a:blip r:embed="rId3"/>
          <a:srcRect l="8147" t="32365" r="16287" b="33314"/>
          <a:stretch/>
        </p:blipFill>
        <p:spPr>
          <a:xfrm>
            <a:off x="200169" y="1709575"/>
            <a:ext cx="2993220" cy="764714"/>
          </a:xfrm>
          <a:prstGeom prst="rect">
            <a:avLst/>
          </a:prstGeom>
        </p:spPr>
      </p:pic>
      <p:pic>
        <p:nvPicPr>
          <p:cNvPr id="13" name="Picture 12">
            <a:extLst>
              <a:ext uri="{FF2B5EF4-FFF2-40B4-BE49-F238E27FC236}">
                <a16:creationId xmlns:a16="http://schemas.microsoft.com/office/drawing/2014/main" id="{1493CAE1-78D0-4B41-89E2-16F6A34B351D}"/>
              </a:ext>
            </a:extLst>
          </p:cNvPr>
          <p:cNvPicPr>
            <a:picLocks noChangeAspect="1"/>
          </p:cNvPicPr>
          <p:nvPr/>
        </p:nvPicPr>
        <p:blipFill>
          <a:blip r:embed="rId4"/>
          <a:stretch>
            <a:fillRect/>
          </a:stretch>
        </p:blipFill>
        <p:spPr>
          <a:xfrm>
            <a:off x="7826093" y="4520476"/>
            <a:ext cx="2235200" cy="901700"/>
          </a:xfrm>
          <a:prstGeom prst="rect">
            <a:avLst/>
          </a:prstGeom>
        </p:spPr>
      </p:pic>
      <p:pic>
        <p:nvPicPr>
          <p:cNvPr id="15" name="Picture 2" descr="Image result for nceda">
            <a:extLst>
              <a:ext uri="{FF2B5EF4-FFF2-40B4-BE49-F238E27FC236}">
                <a16:creationId xmlns:a16="http://schemas.microsoft.com/office/drawing/2014/main" id="{2B48FC0A-46AE-450C-9461-6236CCC8B31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2542" b="14318"/>
          <a:stretch/>
        </p:blipFill>
        <p:spPr bwMode="auto">
          <a:xfrm>
            <a:off x="6626010" y="1455547"/>
            <a:ext cx="1679561" cy="1228443"/>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Image result for nc commerce&quot;">
            <a:extLst>
              <a:ext uri="{FF2B5EF4-FFF2-40B4-BE49-F238E27FC236}">
                <a16:creationId xmlns:a16="http://schemas.microsoft.com/office/drawing/2014/main" id="{3AFBAD04-11CF-467F-87B8-2148F82B6B5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1388" y="4924711"/>
            <a:ext cx="3667125"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Image result for ncccs">
            <a:extLst>
              <a:ext uri="{FF2B5EF4-FFF2-40B4-BE49-F238E27FC236}">
                <a16:creationId xmlns:a16="http://schemas.microsoft.com/office/drawing/2014/main" id="{0ABDA600-F714-4CE5-81DC-669894EB74E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574680" y="1629881"/>
            <a:ext cx="2483039" cy="941372"/>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Image result for office of the governor nc">
            <a:extLst>
              <a:ext uri="{FF2B5EF4-FFF2-40B4-BE49-F238E27FC236}">
                <a16:creationId xmlns:a16="http://schemas.microsoft.com/office/drawing/2014/main" id="{6E5BBFA7-CCBF-456F-A484-426F210A70F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222438" y="4077340"/>
            <a:ext cx="1501126" cy="1501126"/>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Image result for chapel hill carrboro city schools">
            <a:extLst>
              <a:ext uri="{FF2B5EF4-FFF2-40B4-BE49-F238E27FC236}">
                <a16:creationId xmlns:a16="http://schemas.microsoft.com/office/drawing/2014/main" id="{C5279040-2E50-4BB7-84F7-22574F79828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581025" y="5758671"/>
            <a:ext cx="2520009" cy="10178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Image result for surry county schools">
            <a:extLst>
              <a:ext uri="{FF2B5EF4-FFF2-40B4-BE49-F238E27FC236}">
                <a16:creationId xmlns:a16="http://schemas.microsoft.com/office/drawing/2014/main" id="{11BE10FD-5436-4327-BD9D-FD404CA44698}"/>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056695" y="2739500"/>
            <a:ext cx="1945614" cy="1572056"/>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Image result for ncdpi">
            <a:extLst>
              <a:ext uri="{FF2B5EF4-FFF2-40B4-BE49-F238E27FC236}">
                <a16:creationId xmlns:a16="http://schemas.microsoft.com/office/drawing/2014/main" id="{8C94BC14-3115-425C-B3AC-35292F568430}"/>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0061" y="2701201"/>
            <a:ext cx="2371725" cy="1819275"/>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 descr="NC Rural Center">
            <a:extLst>
              <a:ext uri="{FF2B5EF4-FFF2-40B4-BE49-F238E27FC236}">
                <a16:creationId xmlns:a16="http://schemas.microsoft.com/office/drawing/2014/main" id="{2C3C65F0-08E3-44BD-8873-C380E72BA5F0}"/>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937419" y="3426873"/>
            <a:ext cx="2235201" cy="941372"/>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a:extLst>
              <a:ext uri="{FF2B5EF4-FFF2-40B4-BE49-F238E27FC236}">
                <a16:creationId xmlns:a16="http://schemas.microsoft.com/office/drawing/2014/main" id="{8CCD62AB-D54B-48F9-8A0E-9E3479F6DF61}"/>
              </a:ext>
            </a:extLst>
          </p:cNvPr>
          <p:cNvPicPr>
            <a:picLocks noChangeAspect="1"/>
          </p:cNvPicPr>
          <p:nvPr/>
        </p:nvPicPr>
        <p:blipFill>
          <a:blip r:embed="rId13"/>
          <a:stretch>
            <a:fillRect/>
          </a:stretch>
        </p:blipFill>
        <p:spPr>
          <a:xfrm>
            <a:off x="4677496" y="2641250"/>
            <a:ext cx="2907337" cy="625483"/>
          </a:xfrm>
          <a:prstGeom prst="rect">
            <a:avLst/>
          </a:prstGeom>
        </p:spPr>
      </p:pic>
      <p:pic>
        <p:nvPicPr>
          <p:cNvPr id="1046" name="Picture 22" descr="Image result for john m belk endowment">
            <a:extLst>
              <a:ext uri="{FF2B5EF4-FFF2-40B4-BE49-F238E27FC236}">
                <a16:creationId xmlns:a16="http://schemas.microsoft.com/office/drawing/2014/main" id="{ECCF163B-0694-481F-B7B8-5C89DA138437}"/>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862909" y="5961744"/>
            <a:ext cx="2742991" cy="868384"/>
          </a:xfrm>
          <a:prstGeom prst="rect">
            <a:avLst/>
          </a:prstGeom>
          <a:noFill/>
          <a:extLst>
            <a:ext uri="{909E8E84-426E-40DD-AFC4-6F175D3DCCD1}">
              <a14:hiddenFill xmlns:a14="http://schemas.microsoft.com/office/drawing/2010/main">
                <a:solidFill>
                  <a:srgbClr val="FFFFFF"/>
                </a:solidFill>
              </a14:hiddenFill>
            </a:ext>
          </a:extLst>
        </p:spPr>
      </p:pic>
      <p:pic>
        <p:nvPicPr>
          <p:cNvPr id="1048" name="Picture 24" descr="Image result for goodnight educational foundation">
            <a:extLst>
              <a:ext uri="{FF2B5EF4-FFF2-40B4-BE49-F238E27FC236}">
                <a16:creationId xmlns:a16="http://schemas.microsoft.com/office/drawing/2014/main" id="{A4F62002-1932-4E1A-87A3-61AC7DF2AEC7}"/>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607181" y="2771284"/>
            <a:ext cx="1400577" cy="602002"/>
          </a:xfrm>
          <a:prstGeom prst="rect">
            <a:avLst/>
          </a:prstGeom>
          <a:noFill/>
          <a:extLst>
            <a:ext uri="{909E8E84-426E-40DD-AFC4-6F175D3DCCD1}">
              <a14:hiddenFill xmlns:a14="http://schemas.microsoft.com/office/drawing/2010/main">
                <a:solidFill>
                  <a:srgbClr val="FFFFFF"/>
                </a:solidFill>
              </a14:hiddenFill>
            </a:ext>
          </a:extLst>
        </p:spPr>
      </p:pic>
      <p:pic>
        <p:nvPicPr>
          <p:cNvPr id="1052" name="Picture 28" descr="Northeast Pathways to Prosperity">
            <a:extLst>
              <a:ext uri="{FF2B5EF4-FFF2-40B4-BE49-F238E27FC236}">
                <a16:creationId xmlns:a16="http://schemas.microsoft.com/office/drawing/2014/main" id="{B21C61E7-8C79-418F-9F17-14A32F058C26}"/>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805421" y="2523695"/>
            <a:ext cx="1658937" cy="1090544"/>
          </a:xfrm>
          <a:prstGeom prst="rect">
            <a:avLst/>
          </a:prstGeom>
          <a:noFill/>
          <a:extLst>
            <a:ext uri="{909E8E84-426E-40DD-AFC4-6F175D3DCCD1}">
              <a14:hiddenFill xmlns:a14="http://schemas.microsoft.com/office/drawing/2010/main">
                <a:solidFill>
                  <a:srgbClr val="FFFFFF"/>
                </a:solidFill>
              </a14:hiddenFill>
            </a:ext>
          </a:extLst>
        </p:spPr>
      </p:pic>
      <p:pic>
        <p:nvPicPr>
          <p:cNvPr id="1054" name="Picture 30" descr="Image result for western piedmont cog">
            <a:extLst>
              <a:ext uri="{FF2B5EF4-FFF2-40B4-BE49-F238E27FC236}">
                <a16:creationId xmlns:a16="http://schemas.microsoft.com/office/drawing/2014/main" id="{397323AE-C913-4B9B-A24E-957A300B06BD}"/>
              </a:ext>
            </a:extLst>
          </p:cNvPr>
          <p:cNvPicPr>
            <a:picLocks noChangeAspect="1" noChangeArrowheads="1"/>
          </p:cNvPicPr>
          <p:nvPr/>
        </p:nvPicPr>
        <p:blipFill rotWithShape="1">
          <a:blip r:embed="rId17">
            <a:extLst>
              <a:ext uri="{28A0092B-C50C-407E-A947-70E740481C1C}">
                <a14:useLocalDpi xmlns:a14="http://schemas.microsoft.com/office/drawing/2010/main" val="0"/>
              </a:ext>
            </a:extLst>
          </a:blip>
          <a:srcRect b="22019"/>
          <a:stretch/>
        </p:blipFill>
        <p:spPr bwMode="auto">
          <a:xfrm>
            <a:off x="4988783" y="3188967"/>
            <a:ext cx="2993220" cy="729811"/>
          </a:xfrm>
          <a:prstGeom prst="rect">
            <a:avLst/>
          </a:prstGeom>
          <a:noFill/>
          <a:extLst>
            <a:ext uri="{909E8E84-426E-40DD-AFC4-6F175D3DCCD1}">
              <a14:hiddenFill xmlns:a14="http://schemas.microsoft.com/office/drawing/2010/main">
                <a:solidFill>
                  <a:srgbClr val="FFFFFF"/>
                </a:solidFill>
              </a14:hiddenFill>
            </a:ext>
          </a:extLst>
        </p:spPr>
      </p:pic>
      <p:pic>
        <p:nvPicPr>
          <p:cNvPr id="1058" name="Picture 34" descr="Image result for dept of military affairs nc">
            <a:extLst>
              <a:ext uri="{FF2B5EF4-FFF2-40B4-BE49-F238E27FC236}">
                <a16:creationId xmlns:a16="http://schemas.microsoft.com/office/drawing/2014/main" id="{B1FB1667-C63F-4D74-8FA3-4A65C1D943B1}"/>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8073333" y="5422176"/>
            <a:ext cx="1326038" cy="1326038"/>
          </a:xfrm>
          <a:prstGeom prst="rect">
            <a:avLst/>
          </a:prstGeom>
          <a:noFill/>
          <a:extLst>
            <a:ext uri="{909E8E84-426E-40DD-AFC4-6F175D3DCCD1}">
              <a14:hiddenFill xmlns:a14="http://schemas.microsoft.com/office/drawing/2010/main">
                <a:solidFill>
                  <a:srgbClr val="FFFFFF"/>
                </a:solidFill>
              </a14:hiddenFill>
            </a:ext>
          </a:extLst>
        </p:spPr>
      </p:pic>
      <p:pic>
        <p:nvPicPr>
          <p:cNvPr id="1060" name="Picture 36" descr="Image result for foundation for the carolinas">
            <a:extLst>
              <a:ext uri="{FF2B5EF4-FFF2-40B4-BE49-F238E27FC236}">
                <a16:creationId xmlns:a16="http://schemas.microsoft.com/office/drawing/2014/main" id="{53C14947-CD98-4B9F-8FC3-8C080A211208}"/>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4368902" y="5061813"/>
            <a:ext cx="1731006" cy="494573"/>
          </a:xfrm>
          <a:prstGeom prst="rect">
            <a:avLst/>
          </a:prstGeom>
          <a:noFill/>
          <a:extLst>
            <a:ext uri="{909E8E84-426E-40DD-AFC4-6F175D3DCCD1}">
              <a14:hiddenFill xmlns:a14="http://schemas.microsoft.com/office/drawing/2010/main">
                <a:solidFill>
                  <a:srgbClr val="FFFFFF"/>
                </a:solidFill>
              </a14:hiddenFill>
            </a:ext>
          </a:extLst>
        </p:spPr>
      </p:pic>
      <p:pic>
        <p:nvPicPr>
          <p:cNvPr id="1064" name="Picture 40" descr="Image result for land of sky regional council">
            <a:extLst>
              <a:ext uri="{FF2B5EF4-FFF2-40B4-BE49-F238E27FC236}">
                <a16:creationId xmlns:a16="http://schemas.microsoft.com/office/drawing/2014/main" id="{3E0EBDD8-BBCC-44E1-B6E7-B346F12C6245}"/>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10507775" y="3855641"/>
            <a:ext cx="1501126" cy="1501126"/>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047EF338-6DA0-480E-A893-D45BCCBC5A63}"/>
              </a:ext>
            </a:extLst>
          </p:cNvPr>
          <p:cNvPicPr>
            <a:picLocks noChangeAspect="1"/>
          </p:cNvPicPr>
          <p:nvPr/>
        </p:nvPicPr>
        <p:blipFill>
          <a:blip r:embed="rId21"/>
          <a:stretch>
            <a:fillRect/>
          </a:stretch>
        </p:blipFill>
        <p:spPr>
          <a:xfrm>
            <a:off x="1927173" y="4383711"/>
            <a:ext cx="3334467" cy="533792"/>
          </a:xfrm>
          <a:prstGeom prst="rect">
            <a:avLst/>
          </a:prstGeom>
        </p:spPr>
      </p:pic>
      <p:pic>
        <p:nvPicPr>
          <p:cNvPr id="6" name="Picture 5" descr="A picture containing drawing&#10;&#10;Description automatically generated">
            <a:extLst>
              <a:ext uri="{FF2B5EF4-FFF2-40B4-BE49-F238E27FC236}">
                <a16:creationId xmlns:a16="http://schemas.microsoft.com/office/drawing/2014/main" id="{4CCA26E3-BD2A-4412-85ED-40707B9496CA}"/>
              </a:ext>
            </a:extLst>
          </p:cNvPr>
          <p:cNvPicPr>
            <a:picLocks noChangeAspect="1"/>
          </p:cNvPicPr>
          <p:nvPr/>
        </p:nvPicPr>
        <p:blipFill rotWithShape="1">
          <a:blip r:embed="rId22">
            <a:extLst>
              <a:ext uri="{28A0092B-C50C-407E-A947-70E740481C1C}">
                <a14:useLocalDpi xmlns:a14="http://schemas.microsoft.com/office/drawing/2010/main" val="0"/>
              </a:ext>
            </a:extLst>
          </a:blip>
          <a:srcRect l="10314" t="16783" r="13965" b="20689"/>
          <a:stretch/>
        </p:blipFill>
        <p:spPr>
          <a:xfrm>
            <a:off x="10600820" y="2727260"/>
            <a:ext cx="1326037" cy="1094998"/>
          </a:xfrm>
          <a:prstGeom prst="rect">
            <a:avLst/>
          </a:prstGeom>
        </p:spPr>
      </p:pic>
      <p:pic>
        <p:nvPicPr>
          <p:cNvPr id="1026" name="Picture 2" descr="Image result for wake county public schools">
            <a:extLst>
              <a:ext uri="{FF2B5EF4-FFF2-40B4-BE49-F238E27FC236}">
                <a16:creationId xmlns:a16="http://schemas.microsoft.com/office/drawing/2014/main" id="{73DA9B51-CD65-45B8-A448-62D7C2AEA598}"/>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6868847" y="5817612"/>
            <a:ext cx="979438" cy="97943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wgu nc">
            <a:extLst>
              <a:ext uri="{FF2B5EF4-FFF2-40B4-BE49-F238E27FC236}">
                <a16:creationId xmlns:a16="http://schemas.microsoft.com/office/drawing/2014/main" id="{373B409B-5E5F-4CA1-B91B-BC98EC5EBC96}"/>
              </a:ext>
            </a:extLst>
          </p:cNvPr>
          <p:cNvPicPr>
            <a:picLocks noChangeAspect="1" noChangeArrowheads="1"/>
          </p:cNvPicPr>
          <p:nvPr/>
        </p:nvPicPr>
        <p:blipFill rotWithShape="1">
          <a:blip r:embed="rId24">
            <a:extLst>
              <a:ext uri="{28A0092B-C50C-407E-A947-70E740481C1C}">
                <a14:useLocalDpi xmlns:a14="http://schemas.microsoft.com/office/drawing/2010/main" val="0"/>
              </a:ext>
            </a:extLst>
          </a:blip>
          <a:srcRect t="35337" b="36573"/>
          <a:stretch/>
        </p:blipFill>
        <p:spPr bwMode="auto">
          <a:xfrm>
            <a:off x="1289372" y="6085577"/>
            <a:ext cx="2459886" cy="690980"/>
          </a:xfrm>
          <a:prstGeom prst="rect">
            <a:avLst/>
          </a:prstGeom>
          <a:noFill/>
          <a:extLst>
            <a:ext uri="{909E8E84-426E-40DD-AFC4-6F175D3DCCD1}">
              <a14:hiddenFill xmlns:a14="http://schemas.microsoft.com/office/drawing/2010/main">
                <a:solidFill>
                  <a:srgbClr val="FFFFFF"/>
                </a:solidFill>
              </a14:hiddenFill>
            </a:ext>
          </a:extLst>
        </p:spPr>
      </p:pic>
      <p:sp>
        <p:nvSpPr>
          <p:cNvPr id="26" name="Rectangle 25">
            <a:extLst>
              <a:ext uri="{FF2B5EF4-FFF2-40B4-BE49-F238E27FC236}">
                <a16:creationId xmlns:a16="http://schemas.microsoft.com/office/drawing/2014/main" id="{AD3EC4B7-A615-4065-B7F1-7A71F3104AC4}"/>
              </a:ext>
            </a:extLst>
          </p:cNvPr>
          <p:cNvSpPr/>
          <p:nvPr/>
        </p:nvSpPr>
        <p:spPr>
          <a:xfrm>
            <a:off x="304321" y="60950"/>
            <a:ext cx="11704580" cy="1395168"/>
          </a:xfrm>
          <a:prstGeom prst="rect">
            <a:avLst/>
          </a:prstGeom>
          <a:solidFill>
            <a:srgbClr val="00529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latin typeface="Arial" panose="020B0604020202020204" pitchFamily="34" charset="0"/>
                <a:cs typeface="Arial" panose="020B0604020202020204" pitchFamily="34" charset="0"/>
              </a:rPr>
              <a:t>Initial NC Cross-Sector Partners</a:t>
            </a:r>
            <a:endParaRPr lang="en-US" sz="5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287922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20924B1-BF70-4ED1-B458-F577843E4782}"/>
              </a:ext>
            </a:extLst>
          </p:cNvPr>
          <p:cNvSpPr/>
          <p:nvPr/>
        </p:nvSpPr>
        <p:spPr>
          <a:xfrm>
            <a:off x="350580" y="130396"/>
            <a:ext cx="11490840" cy="1395168"/>
          </a:xfrm>
          <a:prstGeom prst="rect">
            <a:avLst/>
          </a:prstGeom>
          <a:solidFill>
            <a:srgbClr val="00529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latin typeface="Arial" panose="020B0604020202020204" pitchFamily="34" charset="0"/>
                <a:cs typeface="Arial" panose="020B0604020202020204" pitchFamily="34" charset="0"/>
              </a:rPr>
              <a:t>NC Workforce Credentials</a:t>
            </a:r>
            <a:endParaRPr lang="en-US" sz="4400" dirty="0">
              <a:solidFill>
                <a:schemeClr val="bg1"/>
              </a:solidFill>
              <a:latin typeface="Arial" panose="020B0604020202020204" pitchFamily="34" charset="0"/>
              <a:cs typeface="Arial" panose="020B0604020202020204" pitchFamily="34" charset="0"/>
            </a:endParaRPr>
          </a:p>
        </p:txBody>
      </p:sp>
      <p:sp>
        <p:nvSpPr>
          <p:cNvPr id="4" name="Rectangle 3">
            <a:extLst>
              <a:ext uri="{FF2B5EF4-FFF2-40B4-BE49-F238E27FC236}">
                <a16:creationId xmlns:a16="http://schemas.microsoft.com/office/drawing/2014/main" id="{E804991C-F3D5-4147-A47F-7AAE97DDDD6D}"/>
              </a:ext>
            </a:extLst>
          </p:cNvPr>
          <p:cNvSpPr/>
          <p:nvPr/>
        </p:nvSpPr>
        <p:spPr>
          <a:xfrm>
            <a:off x="243710" y="1715771"/>
            <a:ext cx="11704580" cy="4758614"/>
          </a:xfrm>
          <a:prstGeom prst="rect">
            <a:avLst/>
          </a:prstGeom>
        </p:spPr>
        <p:txBody>
          <a:bodyPr wrap="square" numCol="1">
            <a:noAutofit/>
          </a:bodyPr>
          <a:lstStyle/>
          <a:p>
            <a:endParaRPr lang="en-US" sz="2400" b="1" dirty="0">
              <a:solidFill>
                <a:srgbClr val="005293"/>
              </a:solidFill>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B6345A40-3DD0-498A-8E32-B8ECADBD6867}"/>
              </a:ext>
            </a:extLst>
          </p:cNvPr>
          <p:cNvSpPr txBox="1"/>
          <p:nvPr/>
        </p:nvSpPr>
        <p:spPr>
          <a:xfrm>
            <a:off x="4377517" y="4299059"/>
            <a:ext cx="7463903" cy="1938992"/>
          </a:xfrm>
          <a:prstGeom prst="rect">
            <a:avLst/>
          </a:prstGeom>
          <a:noFill/>
        </p:spPr>
        <p:txBody>
          <a:bodyPr wrap="none" rtlCol="0">
            <a:spAutoFit/>
          </a:bodyPr>
          <a:lstStyle/>
          <a:p>
            <a:r>
              <a:rPr lang="en-US" sz="2400" b="1" dirty="0">
                <a:solidFill>
                  <a:srgbClr val="005293"/>
                </a:solidFill>
                <a:latin typeface="Arial" panose="020B0604020202020204" pitchFamily="34" charset="0"/>
                <a:cs typeface="Arial" panose="020B0604020202020204" pitchFamily="34" charset="0"/>
              </a:rPr>
              <a:t>Credentials must</a:t>
            </a:r>
          </a:p>
          <a:p>
            <a:pPr marL="342900" indent="-342900">
              <a:buFont typeface="Wingdings" panose="05000000000000000000" pitchFamily="2" charset="2"/>
              <a:buChar char="ü"/>
            </a:pPr>
            <a:r>
              <a:rPr lang="en-US" sz="2400" dirty="0">
                <a:solidFill>
                  <a:srgbClr val="005293"/>
                </a:solidFill>
                <a:latin typeface="Arial" panose="020B0604020202020204" pitchFamily="34" charset="0"/>
                <a:cs typeface="Arial" panose="020B0604020202020204" pitchFamily="34" charset="0"/>
              </a:rPr>
              <a:t>Build into our accountability systems</a:t>
            </a:r>
          </a:p>
          <a:p>
            <a:pPr marL="342900" indent="-342900">
              <a:buFont typeface="Wingdings" panose="05000000000000000000" pitchFamily="2" charset="2"/>
              <a:buChar char="ü"/>
            </a:pPr>
            <a:r>
              <a:rPr lang="en-US" sz="2400" dirty="0">
                <a:solidFill>
                  <a:srgbClr val="005293"/>
                </a:solidFill>
                <a:latin typeface="Arial" panose="020B0604020202020204" pitchFamily="34" charset="0"/>
                <a:cs typeface="Arial" panose="020B0604020202020204" pitchFamily="34" charset="0"/>
              </a:rPr>
              <a:t>Count toward attainment goals</a:t>
            </a:r>
          </a:p>
          <a:p>
            <a:pPr marL="342900" indent="-342900">
              <a:buFont typeface="Wingdings" panose="05000000000000000000" pitchFamily="2" charset="2"/>
              <a:buChar char="ü"/>
            </a:pPr>
            <a:r>
              <a:rPr lang="en-US" sz="2400" dirty="0">
                <a:solidFill>
                  <a:srgbClr val="005293"/>
                </a:solidFill>
                <a:latin typeface="Arial" panose="020B0604020202020204" pitchFamily="34" charset="0"/>
                <a:cs typeface="Arial" panose="020B0604020202020204" pitchFamily="34" charset="0"/>
              </a:rPr>
              <a:t>Embed in career pathways and guided pathways</a:t>
            </a:r>
          </a:p>
          <a:p>
            <a:pPr marL="342900" indent="-342900">
              <a:buFont typeface="Wingdings" panose="05000000000000000000" pitchFamily="2" charset="2"/>
              <a:buChar char="ü"/>
            </a:pPr>
            <a:r>
              <a:rPr lang="en-US" sz="2400" dirty="0">
                <a:solidFill>
                  <a:srgbClr val="005293"/>
                </a:solidFill>
                <a:latin typeface="Arial" panose="020B0604020202020204" pitchFamily="34" charset="0"/>
                <a:cs typeface="Arial" panose="020B0604020202020204" pitchFamily="34" charset="0"/>
              </a:rPr>
              <a:t>Signal to learners what has a value to their careers</a:t>
            </a:r>
          </a:p>
        </p:txBody>
      </p:sp>
      <p:sp>
        <p:nvSpPr>
          <p:cNvPr id="6" name="TextBox 5">
            <a:extLst>
              <a:ext uri="{FF2B5EF4-FFF2-40B4-BE49-F238E27FC236}">
                <a16:creationId xmlns:a16="http://schemas.microsoft.com/office/drawing/2014/main" id="{D7933331-198F-4766-8A76-6F10A6BDC579}"/>
              </a:ext>
            </a:extLst>
          </p:cNvPr>
          <p:cNvSpPr txBox="1"/>
          <p:nvPr/>
        </p:nvSpPr>
        <p:spPr>
          <a:xfrm>
            <a:off x="6303991" y="2431510"/>
            <a:ext cx="3188309" cy="1569660"/>
          </a:xfrm>
          <a:prstGeom prst="rect">
            <a:avLst/>
          </a:prstGeom>
          <a:noFill/>
        </p:spPr>
        <p:txBody>
          <a:bodyPr wrap="none" rtlCol="0">
            <a:spAutoFit/>
          </a:bodyPr>
          <a:lstStyle/>
          <a:p>
            <a:r>
              <a:rPr lang="en-US" sz="2400" b="1" dirty="0">
                <a:solidFill>
                  <a:srgbClr val="005293"/>
                </a:solidFill>
                <a:latin typeface="Arial" panose="020B0604020202020204" pitchFamily="34" charset="0"/>
                <a:cs typeface="Arial" panose="020B0604020202020204" pitchFamily="34" charset="0"/>
              </a:rPr>
              <a:t>Types of Credentials</a:t>
            </a:r>
          </a:p>
          <a:p>
            <a:pPr marL="342900" indent="-342900">
              <a:buFont typeface="Wingdings" panose="05000000000000000000" pitchFamily="2" charset="2"/>
              <a:buChar char="ü"/>
            </a:pPr>
            <a:r>
              <a:rPr lang="en-US" sz="2400" dirty="0">
                <a:solidFill>
                  <a:srgbClr val="005293"/>
                </a:solidFill>
                <a:latin typeface="Arial" panose="020B0604020202020204" pitchFamily="34" charset="0"/>
                <a:cs typeface="Arial" panose="020B0604020202020204" pitchFamily="34" charset="0"/>
              </a:rPr>
              <a:t>State Agency</a:t>
            </a:r>
          </a:p>
          <a:p>
            <a:pPr marL="342900" indent="-342900">
              <a:buFont typeface="Wingdings" panose="05000000000000000000" pitchFamily="2" charset="2"/>
              <a:buChar char="ü"/>
            </a:pPr>
            <a:r>
              <a:rPr lang="en-US" sz="2400" dirty="0">
                <a:solidFill>
                  <a:srgbClr val="005293"/>
                </a:solidFill>
                <a:latin typeface="Arial" panose="020B0604020202020204" pitchFamily="34" charset="0"/>
                <a:cs typeface="Arial" panose="020B0604020202020204" pitchFamily="34" charset="0"/>
              </a:rPr>
              <a:t>Industry Developed</a:t>
            </a:r>
          </a:p>
          <a:p>
            <a:pPr marL="342900" indent="-342900">
              <a:buFont typeface="Wingdings" panose="05000000000000000000" pitchFamily="2" charset="2"/>
              <a:buChar char="ü"/>
            </a:pPr>
            <a:r>
              <a:rPr lang="en-US" sz="2400" dirty="0">
                <a:solidFill>
                  <a:srgbClr val="005293"/>
                </a:solidFill>
                <a:latin typeface="Arial" panose="020B0604020202020204" pitchFamily="34" charset="0"/>
                <a:cs typeface="Arial" panose="020B0604020202020204" pitchFamily="34" charset="0"/>
              </a:rPr>
              <a:t>Workforce Defined</a:t>
            </a:r>
          </a:p>
        </p:txBody>
      </p:sp>
      <p:sp>
        <p:nvSpPr>
          <p:cNvPr id="7" name="TextBox 6">
            <a:extLst>
              <a:ext uri="{FF2B5EF4-FFF2-40B4-BE49-F238E27FC236}">
                <a16:creationId xmlns:a16="http://schemas.microsoft.com/office/drawing/2014/main" id="{9F32B219-0CB3-4FAE-B285-ADBF61238E89}"/>
              </a:ext>
            </a:extLst>
          </p:cNvPr>
          <p:cNvSpPr txBox="1"/>
          <p:nvPr/>
        </p:nvSpPr>
        <p:spPr>
          <a:xfrm>
            <a:off x="9534532" y="2464947"/>
            <a:ext cx="2441694" cy="1938992"/>
          </a:xfrm>
          <a:prstGeom prst="rect">
            <a:avLst/>
          </a:prstGeom>
          <a:noFill/>
        </p:spPr>
        <p:txBody>
          <a:bodyPr wrap="none" rtlCol="0">
            <a:spAutoFit/>
          </a:bodyPr>
          <a:lstStyle/>
          <a:p>
            <a:r>
              <a:rPr lang="en-US" sz="2400" b="1" dirty="0">
                <a:solidFill>
                  <a:srgbClr val="005293"/>
                </a:solidFill>
                <a:latin typeface="Arial" panose="020B0604020202020204" pitchFamily="34" charset="0"/>
                <a:cs typeface="Arial" panose="020B0604020202020204" pitchFamily="34" charset="0"/>
              </a:rPr>
              <a:t>Credential Role</a:t>
            </a:r>
          </a:p>
          <a:p>
            <a:pPr marL="342900" indent="-342900">
              <a:buFont typeface="Wingdings" panose="05000000000000000000" pitchFamily="2" charset="2"/>
              <a:buChar char="ü"/>
            </a:pPr>
            <a:r>
              <a:rPr lang="en-US" sz="2400" dirty="0">
                <a:solidFill>
                  <a:srgbClr val="005293"/>
                </a:solidFill>
                <a:latin typeface="Arial" panose="020B0604020202020204" pitchFamily="34" charset="0"/>
                <a:cs typeface="Arial" panose="020B0604020202020204" pitchFamily="34" charset="0"/>
              </a:rPr>
              <a:t>Foundational</a:t>
            </a:r>
          </a:p>
          <a:p>
            <a:pPr marL="342900" indent="-342900">
              <a:buFont typeface="Wingdings" panose="05000000000000000000" pitchFamily="2" charset="2"/>
              <a:buChar char="ü"/>
            </a:pPr>
            <a:r>
              <a:rPr lang="en-US" sz="2400" dirty="0">
                <a:solidFill>
                  <a:srgbClr val="005293"/>
                </a:solidFill>
                <a:latin typeface="Arial" panose="020B0604020202020204" pitchFamily="34" charset="0"/>
                <a:cs typeface="Arial" panose="020B0604020202020204" pitchFamily="34" charset="0"/>
              </a:rPr>
              <a:t>Essential</a:t>
            </a:r>
          </a:p>
          <a:p>
            <a:pPr marL="342900" indent="-342900">
              <a:buFont typeface="Wingdings" panose="05000000000000000000" pitchFamily="2" charset="2"/>
              <a:buChar char="ü"/>
            </a:pPr>
            <a:r>
              <a:rPr lang="en-US" sz="2400" dirty="0">
                <a:solidFill>
                  <a:srgbClr val="005293"/>
                </a:solidFill>
                <a:latin typeface="Arial" panose="020B0604020202020204" pitchFamily="34" charset="0"/>
                <a:cs typeface="Arial" panose="020B0604020202020204" pitchFamily="34" charset="0"/>
              </a:rPr>
              <a:t>Career</a:t>
            </a:r>
          </a:p>
          <a:p>
            <a:pPr marL="342900" indent="-342900">
              <a:buFont typeface="Wingdings" panose="05000000000000000000" pitchFamily="2" charset="2"/>
              <a:buChar char="ü"/>
            </a:pPr>
            <a:r>
              <a:rPr lang="en-US" sz="2400" dirty="0">
                <a:solidFill>
                  <a:srgbClr val="005293"/>
                </a:solidFill>
                <a:latin typeface="Arial" panose="020B0604020202020204" pitchFamily="34" charset="0"/>
                <a:cs typeface="Arial" panose="020B0604020202020204" pitchFamily="34" charset="0"/>
              </a:rPr>
              <a:t>Advanced</a:t>
            </a:r>
          </a:p>
        </p:txBody>
      </p:sp>
      <p:sp>
        <p:nvSpPr>
          <p:cNvPr id="9" name="TextBox 8">
            <a:extLst>
              <a:ext uri="{FF2B5EF4-FFF2-40B4-BE49-F238E27FC236}">
                <a16:creationId xmlns:a16="http://schemas.microsoft.com/office/drawing/2014/main" id="{7F27CF23-AFE4-4439-BD9F-A27B35E90BC7}"/>
              </a:ext>
            </a:extLst>
          </p:cNvPr>
          <p:cNvSpPr txBox="1"/>
          <p:nvPr/>
        </p:nvSpPr>
        <p:spPr>
          <a:xfrm>
            <a:off x="4377517" y="2455824"/>
            <a:ext cx="1756250" cy="1200329"/>
          </a:xfrm>
          <a:prstGeom prst="rect">
            <a:avLst/>
          </a:prstGeom>
          <a:noFill/>
        </p:spPr>
        <p:txBody>
          <a:bodyPr wrap="none" rtlCol="0">
            <a:spAutoFit/>
          </a:bodyPr>
          <a:lstStyle/>
          <a:p>
            <a:r>
              <a:rPr lang="en-US" sz="2400" b="1" dirty="0">
                <a:solidFill>
                  <a:srgbClr val="005293"/>
                </a:solidFill>
                <a:latin typeface="Arial" panose="020B0604020202020204" pitchFamily="34" charset="0"/>
                <a:cs typeface="Arial" panose="020B0604020202020204" pitchFamily="34" charset="0"/>
              </a:rPr>
              <a:t>High Value</a:t>
            </a:r>
          </a:p>
          <a:p>
            <a:pPr marL="342900" indent="-342900">
              <a:buFont typeface="Wingdings" panose="05000000000000000000" pitchFamily="2" charset="2"/>
              <a:buChar char="ü"/>
            </a:pPr>
            <a:r>
              <a:rPr lang="en-US" sz="2400" dirty="0">
                <a:solidFill>
                  <a:srgbClr val="005293"/>
                </a:solidFill>
                <a:latin typeface="Arial" panose="020B0604020202020204" pitchFamily="34" charset="0"/>
                <a:cs typeface="Arial" panose="020B0604020202020204" pitchFamily="34" charset="0"/>
              </a:rPr>
              <a:t>Demand</a:t>
            </a:r>
          </a:p>
          <a:p>
            <a:pPr marL="342900" indent="-342900">
              <a:buFont typeface="Wingdings" panose="05000000000000000000" pitchFamily="2" charset="2"/>
              <a:buChar char="ü"/>
            </a:pPr>
            <a:r>
              <a:rPr lang="en-US" sz="2400" dirty="0">
                <a:solidFill>
                  <a:srgbClr val="005293"/>
                </a:solidFill>
                <a:latin typeface="Arial" panose="020B0604020202020204" pitchFamily="34" charset="0"/>
                <a:cs typeface="Arial" panose="020B0604020202020204" pitchFamily="34" charset="0"/>
              </a:rPr>
              <a:t>Wages</a:t>
            </a:r>
          </a:p>
        </p:txBody>
      </p:sp>
      <p:sp>
        <p:nvSpPr>
          <p:cNvPr id="8" name="Rectangle 7">
            <a:extLst>
              <a:ext uri="{FF2B5EF4-FFF2-40B4-BE49-F238E27FC236}">
                <a16:creationId xmlns:a16="http://schemas.microsoft.com/office/drawing/2014/main" id="{CDEFB7F4-3C5A-4AE4-92FD-D470A24B723B}"/>
              </a:ext>
            </a:extLst>
          </p:cNvPr>
          <p:cNvSpPr/>
          <p:nvPr/>
        </p:nvSpPr>
        <p:spPr>
          <a:xfrm>
            <a:off x="350580" y="2491567"/>
            <a:ext cx="3787666" cy="3637578"/>
          </a:xfrm>
          <a:prstGeom prst="rect">
            <a:avLst/>
          </a:prstGeom>
          <a:solidFill>
            <a:srgbClr val="ADCD3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005293"/>
                </a:solidFill>
                <a:latin typeface="Arial" panose="020B0604020202020204" pitchFamily="34" charset="0"/>
                <a:cs typeface="Arial" panose="020B0604020202020204" pitchFamily="34" charset="0"/>
              </a:rPr>
              <a:t>NC Workforce Credentials</a:t>
            </a:r>
          </a:p>
          <a:p>
            <a:pPr algn="ctr"/>
            <a:endParaRPr lang="en-US" sz="1600" b="1" dirty="0">
              <a:solidFill>
                <a:srgbClr val="005293"/>
              </a:solidFill>
              <a:latin typeface="Arial" panose="020B0604020202020204" pitchFamily="34" charset="0"/>
              <a:cs typeface="Arial" panose="020B0604020202020204" pitchFamily="34" charset="0"/>
            </a:endParaRPr>
          </a:p>
          <a:p>
            <a:pPr algn="ctr"/>
            <a:r>
              <a:rPr lang="en-US" sz="2400" dirty="0">
                <a:solidFill>
                  <a:srgbClr val="005293"/>
                </a:solidFill>
                <a:latin typeface="Arial" panose="020B0604020202020204" pitchFamily="34" charset="0"/>
                <a:cs typeface="Arial" panose="020B0604020202020204" pitchFamily="34" charset="0"/>
              </a:rPr>
              <a:t>High-quality </a:t>
            </a:r>
            <a:r>
              <a:rPr lang="en-US" sz="2400" b="1" dirty="0">
                <a:solidFill>
                  <a:srgbClr val="005293"/>
                </a:solidFill>
                <a:latin typeface="Arial" panose="020B0604020202020204" pitchFamily="34" charset="0"/>
                <a:cs typeface="Arial" panose="020B0604020202020204" pitchFamily="34" charset="0"/>
              </a:rPr>
              <a:t>non-degree</a:t>
            </a:r>
            <a:r>
              <a:rPr lang="en-US" sz="2400" dirty="0">
                <a:solidFill>
                  <a:srgbClr val="005293"/>
                </a:solidFill>
                <a:latin typeface="Arial" panose="020B0604020202020204" pitchFamily="34" charset="0"/>
                <a:cs typeface="Arial" panose="020B0604020202020204" pitchFamily="34" charset="0"/>
              </a:rPr>
              <a:t> credentials </a:t>
            </a:r>
            <a:r>
              <a:rPr lang="en-US" sz="2400" b="1" dirty="0">
                <a:solidFill>
                  <a:srgbClr val="005293"/>
                </a:solidFill>
                <a:latin typeface="Arial" panose="020B0604020202020204" pitchFamily="34" charset="0"/>
                <a:cs typeface="Arial" panose="020B0604020202020204" pitchFamily="34" charset="0"/>
              </a:rPr>
              <a:t>recognized </a:t>
            </a:r>
            <a:r>
              <a:rPr lang="en-US" sz="2400" dirty="0">
                <a:solidFill>
                  <a:srgbClr val="005293"/>
                </a:solidFill>
                <a:latin typeface="Arial" panose="020B0604020202020204" pitchFamily="34" charset="0"/>
                <a:cs typeface="Arial" panose="020B0604020202020204" pitchFamily="34" charset="0"/>
              </a:rPr>
              <a:t>by NC employers that support North Carolinians in obtaining in-demand </a:t>
            </a:r>
            <a:r>
              <a:rPr lang="en-US" sz="2400" b="1" dirty="0">
                <a:solidFill>
                  <a:srgbClr val="005293"/>
                </a:solidFill>
                <a:latin typeface="Arial" panose="020B0604020202020204" pitchFamily="34" charset="0"/>
                <a:cs typeface="Arial" panose="020B0604020202020204" pitchFamily="34" charset="0"/>
              </a:rPr>
              <a:t>living wage jobs</a:t>
            </a:r>
          </a:p>
        </p:txBody>
      </p:sp>
      <p:sp>
        <p:nvSpPr>
          <p:cNvPr id="10" name="Rectangle 9">
            <a:extLst>
              <a:ext uri="{FF2B5EF4-FFF2-40B4-BE49-F238E27FC236}">
                <a16:creationId xmlns:a16="http://schemas.microsoft.com/office/drawing/2014/main" id="{D56C081C-E84A-4765-B6D1-13DDBC8DC120}"/>
              </a:ext>
            </a:extLst>
          </p:cNvPr>
          <p:cNvSpPr/>
          <p:nvPr/>
        </p:nvSpPr>
        <p:spPr>
          <a:xfrm>
            <a:off x="350580" y="2023775"/>
            <a:ext cx="3787666" cy="467791"/>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300" b="1" dirty="0">
                <a:solidFill>
                  <a:schemeClr val="bg1"/>
                </a:solidFill>
                <a:latin typeface="Arial" panose="020B0604020202020204" pitchFamily="34" charset="0"/>
                <a:cs typeface="Arial" panose="020B0604020202020204" pitchFamily="34" charset="0"/>
              </a:rPr>
              <a:t>Determining what counts</a:t>
            </a:r>
          </a:p>
        </p:txBody>
      </p:sp>
    </p:spTree>
    <p:extLst>
      <p:ext uri="{BB962C8B-B14F-4D97-AF65-F5344CB8AC3E}">
        <p14:creationId xmlns:p14="http://schemas.microsoft.com/office/powerpoint/2010/main" val="18050158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20924B1-BF70-4ED1-B458-F577843E4782}"/>
              </a:ext>
            </a:extLst>
          </p:cNvPr>
          <p:cNvSpPr/>
          <p:nvPr/>
        </p:nvSpPr>
        <p:spPr>
          <a:xfrm>
            <a:off x="166338" y="130396"/>
            <a:ext cx="11704580" cy="1395168"/>
          </a:xfrm>
          <a:prstGeom prst="rect">
            <a:avLst/>
          </a:prstGeom>
          <a:solidFill>
            <a:srgbClr val="00529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bg1"/>
                </a:solidFill>
                <a:latin typeface="Arial" panose="020B0604020202020204" pitchFamily="34" charset="0"/>
                <a:cs typeface="Arial" panose="020B0604020202020204" pitchFamily="34" charset="0"/>
              </a:rPr>
              <a:t>Non-Degree NC Workforce Recognized Credentials</a:t>
            </a:r>
            <a:endParaRPr lang="en-US" sz="3600" dirty="0">
              <a:solidFill>
                <a:schemeClr val="bg1"/>
              </a:solidFill>
              <a:latin typeface="Arial" panose="020B0604020202020204" pitchFamily="34" charset="0"/>
              <a:cs typeface="Arial" panose="020B0604020202020204" pitchFamily="34" charset="0"/>
            </a:endParaRPr>
          </a:p>
        </p:txBody>
      </p:sp>
      <p:sp>
        <p:nvSpPr>
          <p:cNvPr id="4" name="Rectangle 3">
            <a:extLst>
              <a:ext uri="{FF2B5EF4-FFF2-40B4-BE49-F238E27FC236}">
                <a16:creationId xmlns:a16="http://schemas.microsoft.com/office/drawing/2014/main" id="{E804991C-F3D5-4147-A47F-7AAE97DDDD6D}"/>
              </a:ext>
            </a:extLst>
          </p:cNvPr>
          <p:cNvSpPr/>
          <p:nvPr/>
        </p:nvSpPr>
        <p:spPr>
          <a:xfrm>
            <a:off x="243710" y="1715771"/>
            <a:ext cx="11704580" cy="4758614"/>
          </a:xfrm>
          <a:prstGeom prst="rect">
            <a:avLst/>
          </a:prstGeom>
        </p:spPr>
        <p:txBody>
          <a:bodyPr wrap="square" numCol="1">
            <a:noAutofit/>
          </a:bodyPr>
          <a:lstStyle/>
          <a:p>
            <a:endParaRPr lang="en-US" sz="2400" b="1" dirty="0">
              <a:solidFill>
                <a:srgbClr val="005293"/>
              </a:solidFill>
              <a:latin typeface="Arial" panose="020B0604020202020204" pitchFamily="34" charset="0"/>
              <a:cs typeface="Arial" panose="020B0604020202020204" pitchFamily="34" charset="0"/>
            </a:endParaRPr>
          </a:p>
        </p:txBody>
      </p:sp>
      <p:graphicFrame>
        <p:nvGraphicFramePr>
          <p:cNvPr id="2" name="Table 4">
            <a:extLst>
              <a:ext uri="{FF2B5EF4-FFF2-40B4-BE49-F238E27FC236}">
                <a16:creationId xmlns:a16="http://schemas.microsoft.com/office/drawing/2014/main" id="{ACCB20F8-D3B5-4736-A8E1-BE6986C88D0C}"/>
              </a:ext>
            </a:extLst>
          </p:cNvPr>
          <p:cNvGraphicFramePr>
            <a:graphicFrameLocks noGrp="1"/>
          </p:cNvGraphicFramePr>
          <p:nvPr>
            <p:extLst>
              <p:ext uri="{D42A27DB-BD31-4B8C-83A1-F6EECF244321}">
                <p14:modId xmlns:p14="http://schemas.microsoft.com/office/powerpoint/2010/main" val="267842163"/>
              </p:ext>
            </p:extLst>
          </p:nvPr>
        </p:nvGraphicFramePr>
        <p:xfrm>
          <a:off x="1545904" y="1954635"/>
          <a:ext cx="9066170" cy="4450016"/>
        </p:xfrm>
        <a:graphic>
          <a:graphicData uri="http://schemas.openxmlformats.org/drawingml/2006/table">
            <a:tbl>
              <a:tblPr firstRow="1" bandRow="1">
                <a:tableStyleId>{3B4B98B0-60AC-42C2-AFA5-B58CD77FA1E5}</a:tableStyleId>
              </a:tblPr>
              <a:tblGrid>
                <a:gridCol w="4533085">
                  <a:extLst>
                    <a:ext uri="{9D8B030D-6E8A-4147-A177-3AD203B41FA5}">
                      <a16:colId xmlns:a16="http://schemas.microsoft.com/office/drawing/2014/main" val="2113449177"/>
                    </a:ext>
                  </a:extLst>
                </a:gridCol>
                <a:gridCol w="4533085">
                  <a:extLst>
                    <a:ext uri="{9D8B030D-6E8A-4147-A177-3AD203B41FA5}">
                      <a16:colId xmlns:a16="http://schemas.microsoft.com/office/drawing/2014/main" val="1053938256"/>
                    </a:ext>
                  </a:extLst>
                </a:gridCol>
              </a:tblGrid>
              <a:tr h="594285">
                <a:tc gridSpan="2">
                  <a:txBody>
                    <a:bodyPr/>
                    <a:lstStyle/>
                    <a:p>
                      <a:pPr algn="ctr"/>
                      <a:r>
                        <a:rPr lang="en-US" sz="3600" dirty="0"/>
                        <a:t>Types of Credentials</a:t>
                      </a:r>
                    </a:p>
                  </a:txBody>
                  <a:tcPr anchor="ctr"/>
                </a:tc>
                <a:tc hMerge="1">
                  <a:txBody>
                    <a:bodyPr/>
                    <a:lstStyle/>
                    <a:p>
                      <a:endParaRPr lang="en-US" dirty="0"/>
                    </a:p>
                  </a:txBody>
                  <a:tcPr/>
                </a:tc>
                <a:extLst>
                  <a:ext uri="{0D108BD9-81ED-4DB2-BD59-A6C34878D82A}">
                    <a16:rowId xmlns:a16="http://schemas.microsoft.com/office/drawing/2014/main" val="3435900608"/>
                  </a:ext>
                </a:extLst>
              </a:tr>
              <a:tr h="1904968">
                <a:tc>
                  <a:txBody>
                    <a:bodyPr/>
                    <a:lstStyle/>
                    <a:p>
                      <a:pPr algn="ctr"/>
                      <a:r>
                        <a:rPr lang="en-US" b="1" dirty="0"/>
                        <a:t>Workforce Sector Credentials</a:t>
                      </a:r>
                    </a:p>
                    <a:p>
                      <a:pPr marL="285750" indent="-285750" algn="ctr">
                        <a:buFont typeface="Wingdings" panose="05000000000000000000" pitchFamily="2" charset="2"/>
                        <a:buChar char="ü"/>
                      </a:pPr>
                      <a:r>
                        <a:rPr lang="en-US" dirty="0"/>
                        <a:t>Awarded by Education Institution</a:t>
                      </a:r>
                    </a:p>
                    <a:p>
                      <a:pPr marL="285750" indent="-285750" algn="ctr">
                        <a:buFont typeface="Wingdings" panose="05000000000000000000" pitchFamily="2" charset="2"/>
                        <a:buChar char="ü"/>
                      </a:pPr>
                      <a:r>
                        <a:rPr lang="en-US" dirty="0"/>
                        <a:t>Defined by workforce/advisory boards</a:t>
                      </a:r>
                    </a:p>
                  </a:txBody>
                  <a:tcPr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en-US" b="1" dirty="0"/>
                        <a:t>Industry Certifications</a:t>
                      </a:r>
                    </a:p>
                    <a:p>
                      <a:pPr marL="285750" indent="-285750" algn="ctr">
                        <a:buFont typeface="Wingdings" panose="05000000000000000000" pitchFamily="2" charset="2"/>
                        <a:buChar char="ü"/>
                      </a:pPr>
                      <a:r>
                        <a:rPr lang="en-US" dirty="0"/>
                        <a:t>Awarded by a certification body</a:t>
                      </a:r>
                    </a:p>
                    <a:p>
                      <a:pPr marL="285750" indent="-285750" algn="ctr">
                        <a:buFont typeface="Wingdings" panose="05000000000000000000" pitchFamily="2" charset="2"/>
                        <a:buChar char="ü"/>
                      </a:pPr>
                      <a:r>
                        <a:rPr lang="en-US" dirty="0"/>
                        <a:t>Demonstration of knowledge, skills and abilities to perform specific skills</a:t>
                      </a:r>
                    </a:p>
                  </a:txBody>
                  <a:tcPr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75684156"/>
                  </a:ext>
                </a:extLst>
              </a:tr>
              <a:tr h="1904968">
                <a:tc>
                  <a:txBody>
                    <a:bodyPr/>
                    <a:lstStyle/>
                    <a:p>
                      <a:pPr algn="ctr"/>
                      <a:r>
                        <a:rPr lang="en-US" b="1" dirty="0"/>
                        <a:t>Pre-Apprenticeship/Registered Apprenticeship</a:t>
                      </a:r>
                    </a:p>
                    <a:p>
                      <a:pPr marL="285750" indent="-285750" algn="ctr">
                        <a:buFont typeface="Wingdings" panose="05000000000000000000" pitchFamily="2" charset="2"/>
                        <a:buChar char="ü"/>
                      </a:pPr>
                      <a:r>
                        <a:rPr lang="en-US" dirty="0"/>
                        <a:t>Earned through ‘Earn and Learn’ models</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r>
                        <a:rPr lang="en-US" b="1" dirty="0"/>
                        <a:t>State Certifications</a:t>
                      </a:r>
                    </a:p>
                    <a:p>
                      <a:pPr marL="285750" indent="-285750" algn="ctr">
                        <a:buFont typeface="Wingdings" panose="05000000000000000000" pitchFamily="2" charset="2"/>
                        <a:buChar char="ü"/>
                      </a:pPr>
                      <a:r>
                        <a:rPr lang="en-US" dirty="0"/>
                        <a:t>Awarded by a government agency</a:t>
                      </a:r>
                    </a:p>
                    <a:p>
                      <a:pPr marL="285750" indent="-285750" algn="ctr">
                        <a:buFont typeface="Wingdings" panose="05000000000000000000" pitchFamily="2" charset="2"/>
                        <a:buChar char="ü"/>
                      </a:pPr>
                      <a:r>
                        <a:rPr lang="en-US" dirty="0"/>
                        <a:t>Demonstration of pre-determined knowledge, skills and abilities</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283409087"/>
                  </a:ext>
                </a:extLst>
              </a:tr>
            </a:tbl>
          </a:graphicData>
        </a:graphic>
      </p:graphicFrame>
    </p:spTree>
    <p:extLst>
      <p:ext uri="{BB962C8B-B14F-4D97-AF65-F5344CB8AC3E}">
        <p14:creationId xmlns:p14="http://schemas.microsoft.com/office/powerpoint/2010/main" val="1351013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B6FC27A-4ECA-4CF1-83AA-85EF4684CB59}"/>
              </a:ext>
            </a:extLst>
          </p:cNvPr>
          <p:cNvSpPr/>
          <p:nvPr/>
        </p:nvSpPr>
        <p:spPr>
          <a:xfrm>
            <a:off x="166338" y="130396"/>
            <a:ext cx="11704580" cy="1395168"/>
          </a:xfrm>
          <a:prstGeom prst="rect">
            <a:avLst/>
          </a:prstGeom>
          <a:solidFill>
            <a:srgbClr val="00529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latin typeface="Arial" panose="020B0604020202020204" pitchFamily="34" charset="0"/>
                <a:cs typeface="Arial" panose="020B0604020202020204" pitchFamily="34" charset="0"/>
              </a:rPr>
              <a:t>Credential Categories</a:t>
            </a:r>
            <a:endParaRPr lang="en-US" sz="5400" dirty="0">
              <a:solidFill>
                <a:schemeClr val="bg1"/>
              </a:solidFill>
              <a:latin typeface="Arial" panose="020B0604020202020204" pitchFamily="34" charset="0"/>
              <a:cs typeface="Arial" panose="020B0604020202020204" pitchFamily="34" charset="0"/>
            </a:endParaRPr>
          </a:p>
        </p:txBody>
      </p:sp>
      <p:graphicFrame>
        <p:nvGraphicFramePr>
          <p:cNvPr id="5" name="Diagram 4">
            <a:extLst>
              <a:ext uri="{FF2B5EF4-FFF2-40B4-BE49-F238E27FC236}">
                <a16:creationId xmlns:a16="http://schemas.microsoft.com/office/drawing/2014/main" id="{BA914472-2918-4628-9D9B-14A5C07F0780}"/>
              </a:ext>
            </a:extLst>
          </p:cNvPr>
          <p:cNvGraphicFramePr/>
          <p:nvPr>
            <p:extLst>
              <p:ext uri="{D42A27DB-BD31-4B8C-83A1-F6EECF244321}">
                <p14:modId xmlns:p14="http://schemas.microsoft.com/office/powerpoint/2010/main" val="1540598445"/>
              </p:ext>
            </p:extLst>
          </p:nvPr>
        </p:nvGraphicFramePr>
        <p:xfrm>
          <a:off x="1214511" y="1772528"/>
          <a:ext cx="9762979" cy="40936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Diagram 6">
            <a:extLst>
              <a:ext uri="{FF2B5EF4-FFF2-40B4-BE49-F238E27FC236}">
                <a16:creationId xmlns:a16="http://schemas.microsoft.com/office/drawing/2014/main" id="{41C5A208-957F-4BE1-9BA5-1F1D6F25F71B}"/>
              </a:ext>
            </a:extLst>
          </p:cNvPr>
          <p:cNvGraphicFramePr/>
          <p:nvPr>
            <p:extLst>
              <p:ext uri="{D42A27DB-BD31-4B8C-83A1-F6EECF244321}">
                <p14:modId xmlns:p14="http://schemas.microsoft.com/office/powerpoint/2010/main" val="1827448888"/>
              </p:ext>
            </p:extLst>
          </p:nvPr>
        </p:nvGraphicFramePr>
        <p:xfrm>
          <a:off x="1214510" y="6113190"/>
          <a:ext cx="9762979" cy="61441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1692140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31FFCC1-FD26-4B33-9BAF-1D96DC323997}"/>
              </a:ext>
            </a:extLst>
          </p:cNvPr>
          <p:cNvSpPr/>
          <p:nvPr/>
        </p:nvSpPr>
        <p:spPr>
          <a:xfrm>
            <a:off x="488120" y="5059681"/>
            <a:ext cx="11622600" cy="1634443"/>
          </a:xfrm>
          <a:prstGeom prst="rect">
            <a:avLst/>
          </a:prstGeom>
        </p:spPr>
        <p:txBody>
          <a:bodyPr vert="horz" lIns="91440" tIns="45720" rIns="91440" bIns="45720" rtlCol="0" anchor="ctr">
            <a:normAutofit/>
          </a:bodyPr>
          <a:lstStyle/>
          <a:p>
            <a:pPr marL="342900" indent="-342900">
              <a:lnSpc>
                <a:spcPct val="120000"/>
              </a:lnSpc>
              <a:buClr>
                <a:srgbClr val="ADCD39"/>
              </a:buClr>
              <a:buSzPct val="150000"/>
              <a:buFont typeface="Wingdings" panose="05000000000000000000" pitchFamily="2" charset="2"/>
              <a:buChar char="ü"/>
            </a:pPr>
            <a:r>
              <a:rPr lang="en-US" sz="2000" b="1" dirty="0">
                <a:solidFill>
                  <a:srgbClr val="1E3E7D"/>
                </a:solidFill>
                <a:latin typeface="Arial" panose="020B0604020202020204" pitchFamily="34" charset="0"/>
                <a:cs typeface="Arial" panose="020B0604020202020204" pitchFamily="34" charset="0"/>
              </a:rPr>
              <a:t>Wages</a:t>
            </a:r>
            <a:r>
              <a:rPr lang="en-US" sz="2000" dirty="0">
                <a:solidFill>
                  <a:srgbClr val="1E3E7D"/>
                </a:solidFill>
                <a:latin typeface="Arial" panose="020B0604020202020204" pitchFamily="34" charset="0"/>
                <a:cs typeface="Arial" panose="020B0604020202020204" pitchFamily="34" charset="0"/>
              </a:rPr>
              <a:t>: based on the 2018 Occupational Employment Statistics (OES) data release </a:t>
            </a:r>
          </a:p>
          <a:p>
            <a:pPr marL="342900" indent="-342900">
              <a:lnSpc>
                <a:spcPct val="120000"/>
              </a:lnSpc>
              <a:buClr>
                <a:srgbClr val="ADCD39"/>
              </a:buClr>
              <a:buSzPct val="150000"/>
              <a:buFont typeface="Wingdings" panose="05000000000000000000" pitchFamily="2" charset="2"/>
              <a:buChar char="ü"/>
            </a:pPr>
            <a:r>
              <a:rPr lang="en-US" sz="2000" b="1" dirty="0">
                <a:solidFill>
                  <a:srgbClr val="1E3E7D"/>
                </a:solidFill>
                <a:latin typeface="Arial" panose="020B0604020202020204" pitchFamily="34" charset="0"/>
                <a:cs typeface="Arial" panose="020B0604020202020204" pitchFamily="34" charset="0"/>
              </a:rPr>
              <a:t>Openings</a:t>
            </a:r>
            <a:r>
              <a:rPr lang="en-US" sz="2000" dirty="0">
                <a:solidFill>
                  <a:srgbClr val="1E3E7D"/>
                </a:solidFill>
                <a:latin typeface="Arial" panose="020B0604020202020204" pitchFamily="34" charset="0"/>
                <a:cs typeface="Arial" panose="020B0604020202020204" pitchFamily="34" charset="0"/>
              </a:rPr>
              <a:t>: number of projected openings due to growth, transfers, and exits between 2017 - 2026 </a:t>
            </a:r>
          </a:p>
          <a:p>
            <a:pPr marL="346075" lvl="1">
              <a:lnSpc>
                <a:spcPct val="120000"/>
              </a:lnSpc>
              <a:buClr>
                <a:srgbClr val="ADCD39"/>
              </a:buClr>
            </a:pPr>
            <a:r>
              <a:rPr lang="en-US" sz="2000" b="1" dirty="0">
                <a:solidFill>
                  <a:srgbClr val="1E3E7D"/>
                </a:solidFill>
                <a:latin typeface="Arial" panose="020B0604020202020204" pitchFamily="34" charset="0"/>
                <a:cs typeface="Arial" panose="020B0604020202020204" pitchFamily="34" charset="0"/>
              </a:rPr>
              <a:t>Growth Rate</a:t>
            </a:r>
            <a:r>
              <a:rPr lang="en-US" sz="2000" dirty="0">
                <a:solidFill>
                  <a:srgbClr val="1E3E7D"/>
                </a:solidFill>
                <a:latin typeface="Arial" panose="020B0604020202020204" pitchFamily="34" charset="0"/>
                <a:cs typeface="Arial" panose="020B0604020202020204" pitchFamily="34" charset="0"/>
              </a:rPr>
              <a:t>: number of projected employment relative to the number of 2017 employment </a:t>
            </a:r>
          </a:p>
        </p:txBody>
      </p:sp>
      <p:sp>
        <p:nvSpPr>
          <p:cNvPr id="6" name="Arrow: Right 5">
            <a:extLst>
              <a:ext uri="{FF2B5EF4-FFF2-40B4-BE49-F238E27FC236}">
                <a16:creationId xmlns:a16="http://schemas.microsoft.com/office/drawing/2014/main" id="{AF99DB2B-ABE5-4BDD-B4D5-50586903F590}"/>
              </a:ext>
            </a:extLst>
          </p:cNvPr>
          <p:cNvSpPr/>
          <p:nvPr/>
        </p:nvSpPr>
        <p:spPr>
          <a:xfrm>
            <a:off x="5437122" y="3857715"/>
            <a:ext cx="1054728"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9" name="Table 9">
            <a:extLst>
              <a:ext uri="{FF2B5EF4-FFF2-40B4-BE49-F238E27FC236}">
                <a16:creationId xmlns:a16="http://schemas.microsoft.com/office/drawing/2014/main" id="{8BBC2A32-2401-42A3-86B3-759481176EBF}"/>
              </a:ext>
            </a:extLst>
          </p:cNvPr>
          <p:cNvGraphicFramePr>
            <a:graphicFrameLocks noGrp="1"/>
          </p:cNvGraphicFramePr>
          <p:nvPr>
            <p:extLst>
              <p:ext uri="{D42A27DB-BD31-4B8C-83A1-F6EECF244321}">
                <p14:modId xmlns:p14="http://schemas.microsoft.com/office/powerpoint/2010/main" val="247301113"/>
              </p:ext>
            </p:extLst>
          </p:nvPr>
        </p:nvGraphicFramePr>
        <p:xfrm>
          <a:off x="304320" y="1574171"/>
          <a:ext cx="11704579" cy="3163164"/>
        </p:xfrm>
        <a:graphic>
          <a:graphicData uri="http://schemas.openxmlformats.org/drawingml/2006/table">
            <a:tbl>
              <a:tblPr firstRow="1" bandRow="1">
                <a:tableStyleId>{F5AB1C69-6EDB-4FF4-983F-18BD219EF322}</a:tableStyleId>
              </a:tblPr>
              <a:tblGrid>
                <a:gridCol w="1133581">
                  <a:extLst>
                    <a:ext uri="{9D8B030D-6E8A-4147-A177-3AD203B41FA5}">
                      <a16:colId xmlns:a16="http://schemas.microsoft.com/office/drawing/2014/main" val="4032680384"/>
                    </a:ext>
                  </a:extLst>
                </a:gridCol>
                <a:gridCol w="1649248">
                  <a:extLst>
                    <a:ext uri="{9D8B030D-6E8A-4147-A177-3AD203B41FA5}">
                      <a16:colId xmlns:a16="http://schemas.microsoft.com/office/drawing/2014/main" val="2524301483"/>
                    </a:ext>
                  </a:extLst>
                </a:gridCol>
                <a:gridCol w="8921750">
                  <a:extLst>
                    <a:ext uri="{9D8B030D-6E8A-4147-A177-3AD203B41FA5}">
                      <a16:colId xmlns:a16="http://schemas.microsoft.com/office/drawing/2014/main" val="516301962"/>
                    </a:ext>
                  </a:extLst>
                </a:gridCol>
              </a:tblGrid>
              <a:tr h="767439">
                <a:tc gridSpan="2">
                  <a:txBody>
                    <a:bodyPr/>
                    <a:lstStyle/>
                    <a:p>
                      <a:pPr algn="ctr" fontAlgn="b"/>
                      <a:r>
                        <a:rPr lang="en-US" sz="2800" u="none" strike="noStrike" dirty="0">
                          <a:solidFill>
                            <a:srgbClr val="1E3E7D"/>
                          </a:solidFill>
                          <a:effectLst/>
                          <a:latin typeface="Arial" panose="020B0604020202020204" pitchFamily="34" charset="0"/>
                          <a:cs typeface="Arial" panose="020B0604020202020204" pitchFamily="34" charset="0"/>
                        </a:rPr>
                        <a:t>Stars </a:t>
                      </a:r>
                      <a:endParaRPr lang="en-US" sz="2800" b="1" i="0" u="none" strike="noStrike" dirty="0">
                        <a:solidFill>
                          <a:srgbClr val="1E3E7D"/>
                        </a:solidFill>
                        <a:effectLst/>
                        <a:latin typeface="Arial" panose="020B0604020202020204" pitchFamily="34" charset="0"/>
                        <a:cs typeface="Arial" panose="020B0604020202020204" pitchFamily="34" charset="0"/>
                      </a:endParaRPr>
                    </a:p>
                  </a:txBody>
                  <a:tcPr marL="6350" marR="6350" marT="6350" marB="0" anchor="ctr">
                    <a:solidFill>
                      <a:srgbClr val="ADCD39"/>
                    </a:solidFill>
                  </a:tcPr>
                </a:tc>
                <a:tc hMerge="1">
                  <a:txBody>
                    <a:bodyPr/>
                    <a:lstStyle/>
                    <a:p>
                      <a:pPr algn="l" fontAlgn="b"/>
                      <a:endParaRPr lang="en-US" sz="2800" b="1" i="0" u="none" strike="noStrike" dirty="0">
                        <a:solidFill>
                          <a:srgbClr val="1E3E7D"/>
                        </a:solidFill>
                        <a:effectLst/>
                        <a:latin typeface="Arial" panose="020B0604020202020204" pitchFamily="34" charset="0"/>
                        <a:cs typeface="Arial" panose="020B0604020202020204" pitchFamily="34" charset="0"/>
                      </a:endParaRPr>
                    </a:p>
                  </a:txBody>
                  <a:tcPr marL="6350" marR="6350" marT="6350" marB="0" anchor="b">
                    <a:solidFill>
                      <a:srgbClr val="ADCD39"/>
                    </a:solidFill>
                  </a:tcPr>
                </a:tc>
                <a:tc>
                  <a:txBody>
                    <a:bodyPr/>
                    <a:lstStyle/>
                    <a:p>
                      <a:pPr algn="l" fontAlgn="b"/>
                      <a:r>
                        <a:rPr lang="en-US" sz="2800" u="none" strike="noStrike" dirty="0">
                          <a:solidFill>
                            <a:srgbClr val="1E3E7D"/>
                          </a:solidFill>
                          <a:effectLst/>
                          <a:latin typeface="Arial" panose="020B0604020202020204" pitchFamily="34" charset="0"/>
                          <a:cs typeface="Arial" panose="020B0604020202020204" pitchFamily="34" charset="0"/>
                        </a:rPr>
                        <a:t>Characteristics</a:t>
                      </a:r>
                      <a:endParaRPr lang="en-US" sz="2800" b="1" i="0" u="none" strike="noStrike" dirty="0">
                        <a:solidFill>
                          <a:srgbClr val="1E3E7D"/>
                        </a:solidFill>
                        <a:effectLst/>
                        <a:latin typeface="Arial" panose="020B0604020202020204" pitchFamily="34" charset="0"/>
                        <a:cs typeface="Arial" panose="020B0604020202020204" pitchFamily="34" charset="0"/>
                      </a:endParaRPr>
                    </a:p>
                  </a:txBody>
                  <a:tcPr marL="6350" marR="6350" marT="6350" marB="0" anchor="ctr">
                    <a:solidFill>
                      <a:srgbClr val="ADCD39"/>
                    </a:solidFill>
                  </a:tcPr>
                </a:tc>
                <a:extLst>
                  <a:ext uri="{0D108BD9-81ED-4DB2-BD59-A6C34878D82A}">
                    <a16:rowId xmlns:a16="http://schemas.microsoft.com/office/drawing/2014/main" val="4224134724"/>
                  </a:ext>
                </a:extLst>
              </a:tr>
              <a:tr h="594537">
                <a:tc>
                  <a:txBody>
                    <a:bodyPr/>
                    <a:lstStyle/>
                    <a:p>
                      <a:pPr algn="l" fontAlgn="b"/>
                      <a:r>
                        <a:rPr lang="en-US" sz="2400" b="1" u="none" strike="noStrike" dirty="0">
                          <a:solidFill>
                            <a:srgbClr val="1E3E7D"/>
                          </a:solidFill>
                          <a:effectLst/>
                          <a:latin typeface="Arial" panose="020B0604020202020204" pitchFamily="34" charset="0"/>
                          <a:cs typeface="Arial" panose="020B0604020202020204" pitchFamily="34" charset="0"/>
                        </a:rPr>
                        <a:t>5</a:t>
                      </a:r>
                      <a:endParaRPr lang="en-US" sz="2400" b="1" i="0" u="none" strike="noStrike" dirty="0">
                        <a:solidFill>
                          <a:srgbClr val="1E3E7D"/>
                        </a:solidFill>
                        <a:effectLst/>
                        <a:latin typeface="Arial" panose="020B0604020202020204" pitchFamily="34" charset="0"/>
                        <a:cs typeface="Arial" panose="020B0604020202020204" pitchFamily="34" charset="0"/>
                      </a:endParaRPr>
                    </a:p>
                  </a:txBody>
                  <a:tcPr marL="6350" marR="6350" marT="6350" marB="0" anchor="ctr"/>
                </a:tc>
                <a:tc>
                  <a:txBody>
                    <a:bodyPr/>
                    <a:lstStyle/>
                    <a:p>
                      <a:pPr algn="l" fontAlgn="b"/>
                      <a:r>
                        <a:rPr lang="en-US" sz="2400" u="none" strike="noStrike" dirty="0">
                          <a:solidFill>
                            <a:srgbClr val="1E3E7D"/>
                          </a:solidFill>
                          <a:effectLst/>
                          <a:latin typeface="Arial" panose="020B0604020202020204" pitchFamily="34" charset="0"/>
                          <a:cs typeface="Arial" panose="020B0604020202020204" pitchFamily="34" charset="0"/>
                        </a:rPr>
                        <a:t>Best </a:t>
                      </a:r>
                      <a:endParaRPr lang="en-US" sz="2400" b="0" i="0" u="none" strike="noStrike" dirty="0">
                        <a:solidFill>
                          <a:srgbClr val="1E3E7D"/>
                        </a:solidFill>
                        <a:effectLst/>
                        <a:latin typeface="Arial" panose="020B0604020202020204" pitchFamily="34" charset="0"/>
                        <a:cs typeface="Arial" panose="020B0604020202020204" pitchFamily="34" charset="0"/>
                      </a:endParaRPr>
                    </a:p>
                  </a:txBody>
                  <a:tcPr marL="6350" marR="6350" marT="6350" marB="0" anchor="ctr"/>
                </a:tc>
                <a:tc>
                  <a:txBody>
                    <a:bodyPr/>
                    <a:lstStyle/>
                    <a:p>
                      <a:pPr algn="l" fontAlgn="b"/>
                      <a:r>
                        <a:rPr lang="en-US" sz="2400" u="none" strike="noStrike" dirty="0">
                          <a:solidFill>
                            <a:srgbClr val="1E3E7D"/>
                          </a:solidFill>
                          <a:effectLst/>
                          <a:latin typeface="Arial" panose="020B0604020202020204" pitchFamily="34" charset="0"/>
                          <a:cs typeface="Arial" panose="020B0604020202020204" pitchFamily="34" charset="0"/>
                        </a:rPr>
                        <a:t>Growing (rate and openings) jobs that have above median wages</a:t>
                      </a:r>
                      <a:endParaRPr lang="en-US" sz="2400" b="0" i="0" u="none" strike="noStrike" dirty="0">
                        <a:solidFill>
                          <a:srgbClr val="1E3E7D"/>
                        </a:solidFill>
                        <a:effectLst/>
                        <a:latin typeface="Arial" panose="020B0604020202020204" pitchFamily="34" charset="0"/>
                        <a:cs typeface="Arial" panose="020B0604020202020204" pitchFamily="34" charset="0"/>
                      </a:endParaRPr>
                    </a:p>
                  </a:txBody>
                  <a:tcPr marL="6350" marR="6350" marT="6350" marB="0" anchor="ctr"/>
                </a:tc>
                <a:extLst>
                  <a:ext uri="{0D108BD9-81ED-4DB2-BD59-A6C34878D82A}">
                    <a16:rowId xmlns:a16="http://schemas.microsoft.com/office/drawing/2014/main" val="188124600"/>
                  </a:ext>
                </a:extLst>
              </a:tr>
              <a:tr h="476520">
                <a:tc>
                  <a:txBody>
                    <a:bodyPr/>
                    <a:lstStyle/>
                    <a:p>
                      <a:pPr algn="l" fontAlgn="b"/>
                      <a:r>
                        <a:rPr lang="en-US" sz="2400" b="1" u="none" strike="noStrike" dirty="0">
                          <a:solidFill>
                            <a:srgbClr val="1E3E7D"/>
                          </a:solidFill>
                          <a:effectLst/>
                          <a:latin typeface="Arial" panose="020B0604020202020204" pitchFamily="34" charset="0"/>
                          <a:cs typeface="Arial" panose="020B0604020202020204" pitchFamily="34" charset="0"/>
                        </a:rPr>
                        <a:t>4</a:t>
                      </a:r>
                      <a:endParaRPr lang="en-US" sz="2400" b="1" i="0" u="none" strike="noStrike" dirty="0">
                        <a:solidFill>
                          <a:srgbClr val="1E3E7D"/>
                        </a:solidFill>
                        <a:effectLst/>
                        <a:latin typeface="Arial" panose="020B0604020202020204" pitchFamily="34" charset="0"/>
                        <a:cs typeface="Arial" panose="020B0604020202020204" pitchFamily="34" charset="0"/>
                      </a:endParaRPr>
                    </a:p>
                  </a:txBody>
                  <a:tcPr marL="6350" marR="6350" marT="6350" marB="0" anchor="ctr"/>
                </a:tc>
                <a:tc>
                  <a:txBody>
                    <a:bodyPr/>
                    <a:lstStyle/>
                    <a:p>
                      <a:pPr algn="l" fontAlgn="b"/>
                      <a:r>
                        <a:rPr lang="en-US" sz="2400" u="none" strike="noStrike" dirty="0">
                          <a:solidFill>
                            <a:srgbClr val="1E3E7D"/>
                          </a:solidFill>
                          <a:effectLst/>
                          <a:latin typeface="Arial" panose="020B0604020202020204" pitchFamily="34" charset="0"/>
                          <a:cs typeface="Arial" panose="020B0604020202020204" pitchFamily="34" charset="0"/>
                        </a:rPr>
                        <a:t>Very Good </a:t>
                      </a:r>
                      <a:endParaRPr lang="en-US" sz="2400" b="0" i="0" u="none" strike="noStrike" dirty="0">
                        <a:solidFill>
                          <a:srgbClr val="1E3E7D"/>
                        </a:solidFill>
                        <a:effectLst/>
                        <a:latin typeface="Arial" panose="020B0604020202020204" pitchFamily="34" charset="0"/>
                        <a:cs typeface="Arial" panose="020B0604020202020204" pitchFamily="34" charset="0"/>
                      </a:endParaRPr>
                    </a:p>
                  </a:txBody>
                  <a:tcPr marL="6350" marR="6350" marT="6350" marB="0" anchor="ctr"/>
                </a:tc>
                <a:tc>
                  <a:txBody>
                    <a:bodyPr/>
                    <a:lstStyle/>
                    <a:p>
                      <a:pPr algn="l" fontAlgn="b"/>
                      <a:r>
                        <a:rPr lang="en-US" sz="2400" u="none" strike="noStrike" dirty="0">
                          <a:solidFill>
                            <a:srgbClr val="1E3E7D"/>
                          </a:solidFill>
                          <a:effectLst/>
                          <a:latin typeface="Arial" panose="020B0604020202020204" pitchFamily="34" charset="0"/>
                          <a:cs typeface="Arial" panose="020B0604020202020204" pitchFamily="34" charset="0"/>
                        </a:rPr>
                        <a:t>Growing jobs that generally have at least median wages</a:t>
                      </a:r>
                      <a:endParaRPr lang="en-US" sz="2400" b="0" i="0" u="none" strike="noStrike" dirty="0">
                        <a:solidFill>
                          <a:srgbClr val="1E3E7D"/>
                        </a:solidFill>
                        <a:effectLst/>
                        <a:latin typeface="Arial" panose="020B0604020202020204" pitchFamily="34" charset="0"/>
                        <a:cs typeface="Arial" panose="020B0604020202020204" pitchFamily="34" charset="0"/>
                      </a:endParaRPr>
                    </a:p>
                  </a:txBody>
                  <a:tcPr marL="6350" marR="6350" marT="6350" marB="0" anchor="ctr"/>
                </a:tc>
                <a:extLst>
                  <a:ext uri="{0D108BD9-81ED-4DB2-BD59-A6C34878D82A}">
                    <a16:rowId xmlns:a16="http://schemas.microsoft.com/office/drawing/2014/main" val="3032369083"/>
                  </a:ext>
                </a:extLst>
              </a:tr>
              <a:tr h="441556">
                <a:tc>
                  <a:txBody>
                    <a:bodyPr/>
                    <a:lstStyle/>
                    <a:p>
                      <a:pPr algn="l" fontAlgn="b"/>
                      <a:r>
                        <a:rPr lang="en-US" sz="2400" b="1" u="none" strike="noStrike" dirty="0">
                          <a:solidFill>
                            <a:srgbClr val="1E3E7D"/>
                          </a:solidFill>
                          <a:effectLst/>
                          <a:latin typeface="Arial" panose="020B0604020202020204" pitchFamily="34" charset="0"/>
                          <a:cs typeface="Arial" panose="020B0604020202020204" pitchFamily="34" charset="0"/>
                        </a:rPr>
                        <a:t>3</a:t>
                      </a:r>
                      <a:endParaRPr lang="en-US" sz="2400" b="1" i="0" u="none" strike="noStrike" dirty="0">
                        <a:solidFill>
                          <a:srgbClr val="1E3E7D"/>
                        </a:solidFill>
                        <a:effectLst/>
                        <a:latin typeface="Arial" panose="020B0604020202020204" pitchFamily="34" charset="0"/>
                        <a:cs typeface="Arial" panose="020B0604020202020204" pitchFamily="34" charset="0"/>
                      </a:endParaRPr>
                    </a:p>
                  </a:txBody>
                  <a:tcPr marL="6350" marR="6350" marT="6350" marB="0" anchor="ctr"/>
                </a:tc>
                <a:tc>
                  <a:txBody>
                    <a:bodyPr/>
                    <a:lstStyle/>
                    <a:p>
                      <a:pPr algn="l" fontAlgn="b"/>
                      <a:r>
                        <a:rPr lang="en-US" sz="2400" u="none" strike="noStrike" dirty="0">
                          <a:solidFill>
                            <a:srgbClr val="1E3E7D"/>
                          </a:solidFill>
                          <a:effectLst/>
                          <a:latin typeface="Arial" panose="020B0604020202020204" pitchFamily="34" charset="0"/>
                          <a:cs typeface="Arial" panose="020B0604020202020204" pitchFamily="34" charset="0"/>
                        </a:rPr>
                        <a:t>Good </a:t>
                      </a:r>
                      <a:endParaRPr lang="en-US" sz="2400" b="0" i="0" u="none" strike="noStrike" dirty="0">
                        <a:solidFill>
                          <a:srgbClr val="1E3E7D"/>
                        </a:solidFill>
                        <a:effectLst/>
                        <a:latin typeface="Arial" panose="020B0604020202020204" pitchFamily="34" charset="0"/>
                        <a:cs typeface="Arial" panose="020B0604020202020204" pitchFamily="34" charset="0"/>
                      </a:endParaRPr>
                    </a:p>
                  </a:txBody>
                  <a:tcPr marL="6350" marR="6350" marT="6350" marB="0" anchor="ctr"/>
                </a:tc>
                <a:tc>
                  <a:txBody>
                    <a:bodyPr/>
                    <a:lstStyle/>
                    <a:p>
                      <a:pPr algn="l" fontAlgn="b"/>
                      <a:r>
                        <a:rPr lang="en-US" sz="2400" u="none" strike="noStrike" dirty="0">
                          <a:solidFill>
                            <a:srgbClr val="1E3E7D"/>
                          </a:solidFill>
                          <a:effectLst/>
                          <a:latin typeface="Arial" panose="020B0604020202020204" pitchFamily="34" charset="0"/>
                          <a:cs typeface="Arial" panose="020B0604020202020204" pitchFamily="34" charset="0"/>
                        </a:rPr>
                        <a:t>Generally above average in at least 2 of the 3 criteria</a:t>
                      </a:r>
                      <a:endParaRPr lang="en-US" sz="2400" b="0" i="0" u="none" strike="noStrike" dirty="0">
                        <a:solidFill>
                          <a:srgbClr val="1E3E7D"/>
                        </a:solidFill>
                        <a:effectLst/>
                        <a:latin typeface="Arial" panose="020B0604020202020204" pitchFamily="34" charset="0"/>
                        <a:cs typeface="Arial" panose="020B0604020202020204" pitchFamily="34" charset="0"/>
                      </a:endParaRPr>
                    </a:p>
                  </a:txBody>
                  <a:tcPr marL="6350" marR="6350" marT="6350" marB="0" anchor="ctr"/>
                </a:tc>
                <a:extLst>
                  <a:ext uri="{0D108BD9-81ED-4DB2-BD59-A6C34878D82A}">
                    <a16:rowId xmlns:a16="http://schemas.microsoft.com/office/drawing/2014/main" val="2203989584"/>
                  </a:ext>
                </a:extLst>
              </a:tr>
              <a:tr h="441556">
                <a:tc>
                  <a:txBody>
                    <a:bodyPr/>
                    <a:lstStyle/>
                    <a:p>
                      <a:pPr algn="l" fontAlgn="b"/>
                      <a:r>
                        <a:rPr lang="en-US" sz="2400" b="1" u="none" strike="noStrike" dirty="0">
                          <a:solidFill>
                            <a:srgbClr val="1E3E7D"/>
                          </a:solidFill>
                          <a:effectLst/>
                          <a:latin typeface="Arial" panose="020B0604020202020204" pitchFamily="34" charset="0"/>
                          <a:cs typeface="Arial" panose="020B0604020202020204" pitchFamily="34" charset="0"/>
                        </a:rPr>
                        <a:t>2</a:t>
                      </a:r>
                      <a:endParaRPr lang="en-US" sz="2400" b="1" i="0" u="none" strike="noStrike" dirty="0">
                        <a:solidFill>
                          <a:srgbClr val="1E3E7D"/>
                        </a:solidFill>
                        <a:effectLst/>
                        <a:latin typeface="Arial" panose="020B0604020202020204" pitchFamily="34" charset="0"/>
                        <a:cs typeface="Arial" panose="020B0604020202020204" pitchFamily="34" charset="0"/>
                      </a:endParaRPr>
                    </a:p>
                  </a:txBody>
                  <a:tcPr marL="6350" marR="6350" marT="6350" marB="0" anchor="ctr"/>
                </a:tc>
                <a:tc>
                  <a:txBody>
                    <a:bodyPr/>
                    <a:lstStyle/>
                    <a:p>
                      <a:pPr algn="l" fontAlgn="b"/>
                      <a:r>
                        <a:rPr lang="en-US" sz="2400" u="none" strike="noStrike" dirty="0">
                          <a:solidFill>
                            <a:srgbClr val="1E3E7D"/>
                          </a:solidFill>
                          <a:effectLst/>
                          <a:latin typeface="Arial" panose="020B0604020202020204" pitchFamily="34" charset="0"/>
                          <a:cs typeface="Arial" panose="020B0604020202020204" pitchFamily="34" charset="0"/>
                        </a:rPr>
                        <a:t>Fair </a:t>
                      </a:r>
                      <a:endParaRPr lang="en-US" sz="2400" b="0" i="0" u="none" strike="noStrike" dirty="0">
                        <a:solidFill>
                          <a:srgbClr val="1E3E7D"/>
                        </a:solidFill>
                        <a:effectLst/>
                        <a:latin typeface="Arial" panose="020B0604020202020204" pitchFamily="34" charset="0"/>
                        <a:cs typeface="Arial" panose="020B0604020202020204" pitchFamily="34" charset="0"/>
                      </a:endParaRPr>
                    </a:p>
                  </a:txBody>
                  <a:tcPr marL="6350" marR="6350" marT="6350" marB="0" anchor="ctr"/>
                </a:tc>
                <a:tc>
                  <a:txBody>
                    <a:bodyPr/>
                    <a:lstStyle/>
                    <a:p>
                      <a:pPr algn="l" fontAlgn="b"/>
                      <a:r>
                        <a:rPr lang="en-US" sz="2400" u="none" strike="noStrike" dirty="0">
                          <a:solidFill>
                            <a:srgbClr val="1E3E7D"/>
                          </a:solidFill>
                          <a:effectLst/>
                          <a:latin typeface="Arial" panose="020B0604020202020204" pitchFamily="34" charset="0"/>
                          <a:cs typeface="Arial" panose="020B0604020202020204" pitchFamily="34" charset="0"/>
                        </a:rPr>
                        <a:t>Generally low wage or low growth (rate and openings)</a:t>
                      </a:r>
                      <a:endParaRPr lang="en-US" sz="2400" b="0" i="0" u="none" strike="noStrike" dirty="0">
                        <a:solidFill>
                          <a:srgbClr val="1E3E7D"/>
                        </a:solidFill>
                        <a:effectLst/>
                        <a:latin typeface="Arial" panose="020B0604020202020204" pitchFamily="34" charset="0"/>
                        <a:cs typeface="Arial" panose="020B0604020202020204" pitchFamily="34" charset="0"/>
                      </a:endParaRPr>
                    </a:p>
                  </a:txBody>
                  <a:tcPr marL="6350" marR="6350" marT="6350" marB="0" anchor="ctr"/>
                </a:tc>
                <a:extLst>
                  <a:ext uri="{0D108BD9-81ED-4DB2-BD59-A6C34878D82A}">
                    <a16:rowId xmlns:a16="http://schemas.microsoft.com/office/drawing/2014/main" val="3243751798"/>
                  </a:ext>
                </a:extLst>
              </a:tr>
              <a:tr h="441556">
                <a:tc>
                  <a:txBody>
                    <a:bodyPr/>
                    <a:lstStyle/>
                    <a:p>
                      <a:pPr algn="l" fontAlgn="b"/>
                      <a:r>
                        <a:rPr lang="en-US" sz="2400" b="1" i="0" u="none" strike="noStrike" dirty="0">
                          <a:solidFill>
                            <a:srgbClr val="1E3E7D"/>
                          </a:solidFill>
                          <a:effectLst/>
                          <a:latin typeface="Arial" panose="020B0604020202020204" pitchFamily="34" charset="0"/>
                          <a:cs typeface="Arial" panose="020B0604020202020204" pitchFamily="34" charset="0"/>
                        </a:rPr>
                        <a:t>1</a:t>
                      </a:r>
                    </a:p>
                  </a:txBody>
                  <a:tcPr marL="6350" marR="6350" marT="6350" marB="0" anchor="ctr"/>
                </a:tc>
                <a:tc>
                  <a:txBody>
                    <a:bodyPr/>
                    <a:lstStyle/>
                    <a:p>
                      <a:pPr algn="l" fontAlgn="b"/>
                      <a:r>
                        <a:rPr lang="en-US" sz="2400" b="0" i="0" u="none" strike="noStrike" dirty="0">
                          <a:solidFill>
                            <a:srgbClr val="1E3E7D"/>
                          </a:solidFill>
                          <a:effectLst/>
                          <a:latin typeface="Arial" panose="020B0604020202020204" pitchFamily="34" charset="0"/>
                          <a:cs typeface="Arial" panose="020B0604020202020204" pitchFamily="34" charset="0"/>
                        </a:rPr>
                        <a:t>Poor</a:t>
                      </a:r>
                    </a:p>
                  </a:txBody>
                  <a:tcPr marL="6350" marR="6350" marT="6350" marB="0" anchor="ct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2400" u="none" strike="noStrike" dirty="0">
                          <a:solidFill>
                            <a:srgbClr val="1E3E7D"/>
                          </a:solidFill>
                          <a:effectLst/>
                          <a:latin typeface="Arial" panose="020B0604020202020204" pitchFamily="34" charset="0"/>
                          <a:cs typeface="Arial" panose="020B0604020202020204" pitchFamily="34" charset="0"/>
                        </a:rPr>
                        <a:t>Typically, low wage and low growth (rate and openings)</a:t>
                      </a:r>
                      <a:endParaRPr lang="en-US" sz="2400" b="0" i="0" u="none" strike="noStrike" dirty="0">
                        <a:solidFill>
                          <a:srgbClr val="1E3E7D"/>
                        </a:solidFill>
                        <a:effectLst/>
                        <a:latin typeface="Arial" panose="020B0604020202020204" pitchFamily="34" charset="0"/>
                        <a:cs typeface="Arial" panose="020B0604020202020204" pitchFamily="34" charset="0"/>
                      </a:endParaRPr>
                    </a:p>
                  </a:txBody>
                  <a:tcPr marL="6350" marR="6350" marT="6350" marB="0" anchor="ctr"/>
                </a:tc>
                <a:extLst>
                  <a:ext uri="{0D108BD9-81ED-4DB2-BD59-A6C34878D82A}">
                    <a16:rowId xmlns:a16="http://schemas.microsoft.com/office/drawing/2014/main" val="4287427686"/>
                  </a:ext>
                </a:extLst>
              </a:tr>
            </a:tbl>
          </a:graphicData>
        </a:graphic>
      </p:graphicFrame>
      <p:sp>
        <p:nvSpPr>
          <p:cNvPr id="16" name="Rectangle 15">
            <a:extLst>
              <a:ext uri="{FF2B5EF4-FFF2-40B4-BE49-F238E27FC236}">
                <a16:creationId xmlns:a16="http://schemas.microsoft.com/office/drawing/2014/main" id="{628B020F-91E7-47B2-A090-C7090ACC3ABA}"/>
              </a:ext>
            </a:extLst>
          </p:cNvPr>
          <p:cNvSpPr/>
          <p:nvPr/>
        </p:nvSpPr>
        <p:spPr>
          <a:xfrm>
            <a:off x="304321" y="60950"/>
            <a:ext cx="11704580" cy="1395168"/>
          </a:xfrm>
          <a:prstGeom prst="rect">
            <a:avLst/>
          </a:prstGeom>
          <a:solidFill>
            <a:srgbClr val="00529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latin typeface="Arial" panose="020B0604020202020204" pitchFamily="34" charset="0"/>
                <a:cs typeface="Arial" panose="020B0604020202020204" pitchFamily="34" charset="0"/>
              </a:rPr>
              <a:t>NC STAR JOBS</a:t>
            </a:r>
            <a:endParaRPr lang="en-US" sz="5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623604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E955F1A9-373B-404A-91D3-411E657A80B3}"/>
              </a:ext>
            </a:extLst>
          </p:cNvPr>
          <p:cNvGraphicFramePr>
            <a:graphicFrameLocks noGrp="1"/>
          </p:cNvGraphicFramePr>
          <p:nvPr>
            <p:ph idx="1"/>
            <p:extLst>
              <p:ext uri="{D42A27DB-BD31-4B8C-83A1-F6EECF244321}">
                <p14:modId xmlns:p14="http://schemas.microsoft.com/office/powerpoint/2010/main" val="933239763"/>
              </p:ext>
            </p:extLst>
          </p:nvPr>
        </p:nvGraphicFramePr>
        <p:xfrm>
          <a:off x="497840" y="1717040"/>
          <a:ext cx="11267439" cy="4449558"/>
        </p:xfrm>
        <a:graphic>
          <a:graphicData uri="http://schemas.openxmlformats.org/drawingml/2006/table">
            <a:tbl>
              <a:tblPr firstRow="1" firstCol="1" bandRow="1">
                <a:effectLst>
                  <a:outerShdw blurRad="50800" dist="38100" dir="2700000" algn="tl" rotWithShape="0">
                    <a:prstClr val="black">
                      <a:alpha val="40000"/>
                    </a:prstClr>
                  </a:outerShdw>
                </a:effectLst>
              </a:tblPr>
              <a:tblGrid>
                <a:gridCol w="2253489">
                  <a:extLst>
                    <a:ext uri="{9D8B030D-6E8A-4147-A177-3AD203B41FA5}">
                      <a16:colId xmlns:a16="http://schemas.microsoft.com/office/drawing/2014/main" val="3238446535"/>
                    </a:ext>
                  </a:extLst>
                </a:gridCol>
                <a:gridCol w="2227071">
                  <a:extLst>
                    <a:ext uri="{9D8B030D-6E8A-4147-A177-3AD203B41FA5}">
                      <a16:colId xmlns:a16="http://schemas.microsoft.com/office/drawing/2014/main" val="2274675970"/>
                    </a:ext>
                  </a:extLst>
                </a:gridCol>
                <a:gridCol w="2253639">
                  <a:extLst>
                    <a:ext uri="{9D8B030D-6E8A-4147-A177-3AD203B41FA5}">
                      <a16:colId xmlns:a16="http://schemas.microsoft.com/office/drawing/2014/main" val="3947875675"/>
                    </a:ext>
                  </a:extLst>
                </a:gridCol>
                <a:gridCol w="2284259">
                  <a:extLst>
                    <a:ext uri="{9D8B030D-6E8A-4147-A177-3AD203B41FA5}">
                      <a16:colId xmlns:a16="http://schemas.microsoft.com/office/drawing/2014/main" val="3210164488"/>
                    </a:ext>
                  </a:extLst>
                </a:gridCol>
                <a:gridCol w="2248981">
                  <a:extLst>
                    <a:ext uri="{9D8B030D-6E8A-4147-A177-3AD203B41FA5}">
                      <a16:colId xmlns:a16="http://schemas.microsoft.com/office/drawing/2014/main" val="891957339"/>
                    </a:ext>
                  </a:extLst>
                </a:gridCol>
              </a:tblGrid>
              <a:tr h="691887">
                <a:tc>
                  <a:txBody>
                    <a:bodyPr/>
                    <a:lstStyle/>
                    <a:p>
                      <a:pPr marL="0" marR="0">
                        <a:lnSpc>
                          <a:spcPct val="107000"/>
                        </a:lnSpc>
                        <a:spcBef>
                          <a:spcPts val="0"/>
                        </a:spcBef>
                        <a:spcAft>
                          <a:spcPts val="0"/>
                        </a:spcAft>
                      </a:pPr>
                      <a:r>
                        <a:rPr lang="en-US" sz="1400" dirty="0">
                          <a:effectLst/>
                          <a:latin typeface="Arial" panose="020B0604020202020204" pitchFamily="34" charset="0"/>
                          <a:ea typeface="Calibri" panose="020F0502020204030204" pitchFamily="34" charset="0"/>
                          <a:cs typeface="Arial" panose="020B0604020202020204" pitchFamily="34" charset="0"/>
                        </a:rPr>
                        <a:t> </a:t>
                      </a:r>
                      <a:endParaRPr lang="en-US" sz="1000" dirty="0">
                        <a:effectLst/>
                        <a:latin typeface="Arial" panose="020B0604020202020204" pitchFamily="34" charset="0"/>
                        <a:ea typeface="Calibri" panose="020F0502020204030204" pitchFamily="34" charset="0"/>
                        <a:cs typeface="Arial" panose="020B0604020202020204" pitchFamily="34" charset="0"/>
                      </a:endParaRPr>
                    </a:p>
                  </a:txBody>
                  <a:tcPr marL="59701" marR="59701" marT="0" marB="0" anchor="ctr">
                    <a:lnL>
                      <a:noFill/>
                    </a:lnL>
                    <a:lnR w="12700" cap="flat" cmpd="sng" algn="ctr">
                      <a:solidFill>
                        <a:schemeClr val="tx2"/>
                      </a:solidFill>
                      <a:prstDash val="solid"/>
                      <a:round/>
                      <a:headEnd type="none" w="med" len="med"/>
                      <a:tailEnd type="none" w="med" len="med"/>
                    </a:lnR>
                    <a:lnT>
                      <a:noFill/>
                    </a:lnT>
                    <a:lnB w="12700" cap="flat" cmpd="sng" algn="ctr">
                      <a:solidFill>
                        <a:schemeClr val="tx2"/>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000" b="1" dirty="0">
                          <a:solidFill>
                            <a:srgbClr val="005293"/>
                          </a:solidFill>
                          <a:effectLst/>
                          <a:latin typeface="Arial" panose="020B0604020202020204" pitchFamily="34" charset="0"/>
                          <a:ea typeface="Calibri" panose="020F0502020204030204" pitchFamily="34" charset="0"/>
                          <a:cs typeface="Arial" panose="020B0604020202020204" pitchFamily="34" charset="0"/>
                        </a:rPr>
                        <a:t>2✩ Openings</a:t>
                      </a:r>
                      <a:endParaRPr lang="en-US" sz="1200" b="1" dirty="0">
                        <a:solidFill>
                          <a:srgbClr val="005293"/>
                        </a:solidFill>
                        <a:effectLst/>
                        <a:latin typeface="Arial" panose="020B0604020202020204" pitchFamily="34" charset="0"/>
                        <a:ea typeface="Calibri" panose="020F0502020204030204" pitchFamily="34" charset="0"/>
                        <a:cs typeface="Arial" panose="020B0604020202020204" pitchFamily="34" charset="0"/>
                      </a:endParaRPr>
                    </a:p>
                  </a:txBody>
                  <a:tcPr marL="59701" marR="59701"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000" b="1" dirty="0">
                          <a:solidFill>
                            <a:srgbClr val="005293"/>
                          </a:solidFill>
                          <a:effectLst/>
                          <a:latin typeface="Arial" panose="020B0604020202020204" pitchFamily="34" charset="0"/>
                          <a:ea typeface="Calibri" panose="020F0502020204030204" pitchFamily="34" charset="0"/>
                          <a:cs typeface="Arial" panose="020B0604020202020204" pitchFamily="34" charset="0"/>
                        </a:rPr>
                        <a:t>3✩ Openings</a:t>
                      </a:r>
                      <a:endParaRPr lang="en-US" sz="1200" b="1" dirty="0">
                        <a:solidFill>
                          <a:srgbClr val="005293"/>
                        </a:solidFill>
                        <a:effectLst/>
                        <a:latin typeface="Arial" panose="020B0604020202020204" pitchFamily="34" charset="0"/>
                        <a:ea typeface="Calibri" panose="020F0502020204030204" pitchFamily="34" charset="0"/>
                        <a:cs typeface="Arial" panose="020B0604020202020204" pitchFamily="34" charset="0"/>
                      </a:endParaRPr>
                    </a:p>
                  </a:txBody>
                  <a:tcPr marL="59701" marR="59701" marT="0" marB="0" anchor="ctr">
                    <a:lnL w="12700" cap="flat" cmpd="sng" algn="ctr">
                      <a:solidFill>
                        <a:schemeClr val="tx2"/>
                      </a:solidFill>
                      <a:prstDash val="solid"/>
                      <a:round/>
                      <a:headEnd type="none" w="med" len="med"/>
                      <a:tailEnd type="none" w="med" len="med"/>
                    </a:lnL>
                    <a:lnR w="12700" cap="flat" cmpd="sng" algn="ctr">
                      <a:solidFill>
                        <a:srgbClr val="E7E6E6"/>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000" b="1" dirty="0">
                          <a:solidFill>
                            <a:srgbClr val="005293"/>
                          </a:solidFill>
                          <a:effectLst/>
                          <a:latin typeface="Arial" panose="020B0604020202020204" pitchFamily="34" charset="0"/>
                          <a:ea typeface="Calibri" panose="020F0502020204030204" pitchFamily="34" charset="0"/>
                          <a:cs typeface="Arial" panose="020B0604020202020204" pitchFamily="34" charset="0"/>
                        </a:rPr>
                        <a:t>4✩ Openings</a:t>
                      </a:r>
                      <a:endParaRPr lang="en-US" sz="1200" b="1" dirty="0">
                        <a:solidFill>
                          <a:srgbClr val="005293"/>
                        </a:solidFill>
                        <a:effectLst/>
                        <a:latin typeface="Arial" panose="020B0604020202020204" pitchFamily="34" charset="0"/>
                        <a:ea typeface="Calibri" panose="020F0502020204030204" pitchFamily="34" charset="0"/>
                        <a:cs typeface="Arial" panose="020B0604020202020204" pitchFamily="34" charset="0"/>
                      </a:endParaRPr>
                    </a:p>
                  </a:txBody>
                  <a:tcPr marL="59701" marR="59701" marT="0" marB="0" anchor="ctr">
                    <a:lnL w="12700" cap="flat" cmpd="sng" algn="ctr">
                      <a:solidFill>
                        <a:srgbClr val="E7E6E6"/>
                      </a:solidFill>
                      <a:prstDash val="solid"/>
                      <a:round/>
                      <a:headEnd type="none" w="med" len="med"/>
                      <a:tailEnd type="none" w="med" len="med"/>
                    </a:lnL>
                    <a:lnR w="12700" cap="flat" cmpd="sng" algn="ctr">
                      <a:solidFill>
                        <a:srgbClr val="E7E6E6"/>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000" b="1" dirty="0">
                          <a:solidFill>
                            <a:srgbClr val="005293"/>
                          </a:solidFill>
                          <a:effectLst/>
                          <a:latin typeface="Arial" panose="020B0604020202020204" pitchFamily="34" charset="0"/>
                          <a:ea typeface="Calibri" panose="020F0502020204030204" pitchFamily="34" charset="0"/>
                          <a:cs typeface="Arial" panose="020B0604020202020204" pitchFamily="34" charset="0"/>
                        </a:rPr>
                        <a:t>5✩ Openings</a:t>
                      </a:r>
                      <a:endParaRPr lang="en-US" sz="1200" b="1" dirty="0">
                        <a:solidFill>
                          <a:srgbClr val="005293"/>
                        </a:solidFill>
                        <a:effectLst/>
                        <a:latin typeface="Arial" panose="020B0604020202020204" pitchFamily="34" charset="0"/>
                        <a:ea typeface="Calibri" panose="020F0502020204030204" pitchFamily="34" charset="0"/>
                        <a:cs typeface="Arial" panose="020B0604020202020204" pitchFamily="34" charset="0"/>
                      </a:endParaRPr>
                    </a:p>
                  </a:txBody>
                  <a:tcPr marL="59701" marR="59701" marT="0" marB="0" anchor="ctr">
                    <a:lnL w="12700" cap="flat" cmpd="sng" algn="ctr">
                      <a:solidFill>
                        <a:srgbClr val="E7E6E6"/>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664124484"/>
                  </a:ext>
                </a:extLst>
              </a:tr>
              <a:tr h="841005">
                <a:tc>
                  <a:txBody>
                    <a:bodyPr/>
                    <a:lstStyle/>
                    <a:p>
                      <a:pPr marL="0" marR="0">
                        <a:lnSpc>
                          <a:spcPct val="107000"/>
                        </a:lnSpc>
                        <a:spcBef>
                          <a:spcPts val="0"/>
                        </a:spcBef>
                        <a:spcAft>
                          <a:spcPts val="0"/>
                        </a:spcAft>
                      </a:pPr>
                      <a:r>
                        <a:rPr lang="en-US" sz="2400" b="1" dirty="0">
                          <a:solidFill>
                            <a:srgbClr val="005293"/>
                          </a:solidFill>
                          <a:effectLst/>
                          <a:latin typeface="Arial" panose="020B0604020202020204" pitchFamily="34" charset="0"/>
                          <a:ea typeface="Calibri" panose="020F0502020204030204" pitchFamily="34" charset="0"/>
                          <a:cs typeface="Arial" panose="020B0604020202020204" pitchFamily="34" charset="0"/>
                        </a:rPr>
                        <a:t>5✩ Wage</a:t>
                      </a:r>
                      <a:endParaRPr lang="en-US" sz="1400" b="1" dirty="0">
                        <a:solidFill>
                          <a:srgbClr val="005293"/>
                        </a:solidFill>
                        <a:effectLst/>
                        <a:latin typeface="Arial" panose="020B0604020202020204" pitchFamily="34" charset="0"/>
                        <a:ea typeface="Calibri" panose="020F0502020204030204" pitchFamily="34" charset="0"/>
                        <a:cs typeface="Arial" panose="020B0604020202020204" pitchFamily="34" charset="0"/>
                      </a:endParaRPr>
                    </a:p>
                  </a:txBody>
                  <a:tcPr marL="59701" marR="59701"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rgbClr val="E7E6E6"/>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dirty="0">
                          <a:effectLst/>
                          <a:latin typeface="Arial" panose="020B0604020202020204" pitchFamily="34" charset="0"/>
                          <a:ea typeface="Calibri" panose="020F0502020204030204" pitchFamily="34" charset="0"/>
                          <a:cs typeface="Arial" panose="020B0604020202020204" pitchFamily="34" charset="0"/>
                        </a:rPr>
                        <a:t> </a:t>
                      </a:r>
                      <a:endParaRPr lang="en-US" sz="1000" dirty="0">
                        <a:effectLst/>
                        <a:latin typeface="Arial" panose="020B0604020202020204" pitchFamily="34" charset="0"/>
                        <a:ea typeface="Calibri" panose="020F0502020204030204" pitchFamily="34" charset="0"/>
                        <a:cs typeface="Arial" panose="020B0604020202020204" pitchFamily="34" charset="0"/>
                      </a:endParaRPr>
                    </a:p>
                  </a:txBody>
                  <a:tcPr marL="59701" marR="59701" marT="0" marB="0" anchor="ctr">
                    <a:lnL w="12700" cap="flat" cmpd="sng" algn="ctr">
                      <a:solidFill>
                        <a:schemeClr val="tx2"/>
                      </a:solidFill>
                      <a:prstDash val="solid"/>
                      <a:round/>
                      <a:headEnd type="none" w="med" len="med"/>
                      <a:tailEnd type="none" w="med" len="med"/>
                    </a:lnL>
                    <a:lnR>
                      <a:noFill/>
                    </a:lnR>
                    <a:lnT w="12700" cap="flat" cmpd="sng" algn="ctr">
                      <a:solidFill>
                        <a:schemeClr val="tx2"/>
                      </a:solidFill>
                      <a:prstDash val="solid"/>
                      <a:round/>
                      <a:headEnd type="none" w="med" len="med"/>
                      <a:tailEnd type="none" w="med" len="med"/>
                    </a:lnT>
                    <a:lnB>
                      <a:noFill/>
                    </a:lnB>
                    <a:solidFill>
                      <a:srgbClr val="ADCD39"/>
                    </a:solidFill>
                  </a:tcPr>
                </a:tc>
                <a:tc>
                  <a:txBody>
                    <a:bodyPr/>
                    <a:lstStyle/>
                    <a:p>
                      <a:pPr marL="0" marR="0" algn="ctr">
                        <a:lnSpc>
                          <a:spcPct val="107000"/>
                        </a:lnSpc>
                        <a:spcBef>
                          <a:spcPts val="0"/>
                        </a:spcBef>
                        <a:spcAft>
                          <a:spcPts val="0"/>
                        </a:spcAft>
                      </a:pPr>
                      <a:endParaRPr lang="en-US" sz="1000" dirty="0">
                        <a:effectLst/>
                        <a:latin typeface="Arial" panose="020B0604020202020204" pitchFamily="34" charset="0"/>
                        <a:ea typeface="Calibri" panose="020F0502020204030204" pitchFamily="34" charset="0"/>
                        <a:cs typeface="Arial" panose="020B0604020202020204" pitchFamily="34" charset="0"/>
                      </a:endParaRPr>
                    </a:p>
                  </a:txBody>
                  <a:tcPr marL="59701" marR="59701" marT="0" marB="0" anchor="ctr">
                    <a:lnL>
                      <a:noFill/>
                    </a:lnL>
                    <a:lnR>
                      <a:noFill/>
                    </a:lnR>
                    <a:lnT w="12700" cap="flat" cmpd="sng" algn="ctr">
                      <a:solidFill>
                        <a:schemeClr val="tx2"/>
                      </a:solidFill>
                      <a:prstDash val="solid"/>
                      <a:round/>
                      <a:headEnd type="none" w="med" len="med"/>
                      <a:tailEnd type="none" w="med" len="med"/>
                    </a:lnT>
                    <a:lnB w="12700" cap="flat" cmpd="sng" algn="ctr">
                      <a:solidFill>
                        <a:srgbClr val="E7E6E6"/>
                      </a:solidFill>
                      <a:prstDash val="solid"/>
                      <a:round/>
                      <a:headEnd type="none" w="med" len="med"/>
                      <a:tailEnd type="none" w="med" len="med"/>
                    </a:lnB>
                    <a:solidFill>
                      <a:srgbClr val="ADCD39"/>
                    </a:solidFill>
                  </a:tcPr>
                </a:tc>
                <a:tc>
                  <a:txBody>
                    <a:bodyPr/>
                    <a:lstStyle/>
                    <a:p>
                      <a:pPr marL="0" marR="0" algn="ctr">
                        <a:lnSpc>
                          <a:spcPct val="107000"/>
                        </a:lnSpc>
                        <a:spcBef>
                          <a:spcPts val="0"/>
                        </a:spcBef>
                        <a:spcAft>
                          <a:spcPts val="0"/>
                        </a:spcAft>
                      </a:pPr>
                      <a:r>
                        <a:rPr lang="en-US" sz="1400" dirty="0">
                          <a:effectLst/>
                          <a:latin typeface="Arial" panose="020B0604020202020204" pitchFamily="34" charset="0"/>
                          <a:ea typeface="Calibri" panose="020F0502020204030204" pitchFamily="34" charset="0"/>
                          <a:cs typeface="Arial" panose="020B0604020202020204" pitchFamily="34" charset="0"/>
                        </a:rPr>
                        <a:t> </a:t>
                      </a:r>
                      <a:endParaRPr lang="en-US" sz="1000" dirty="0">
                        <a:effectLst/>
                        <a:latin typeface="Arial" panose="020B0604020202020204" pitchFamily="34" charset="0"/>
                        <a:ea typeface="Calibri" panose="020F0502020204030204" pitchFamily="34" charset="0"/>
                        <a:cs typeface="Arial" panose="020B0604020202020204" pitchFamily="34" charset="0"/>
                      </a:endParaRPr>
                    </a:p>
                  </a:txBody>
                  <a:tcPr marL="59701" marR="59701" marT="0" marB="0" anchor="ctr">
                    <a:lnL>
                      <a:noFill/>
                    </a:lnL>
                    <a:lnR>
                      <a:noFill/>
                    </a:lnR>
                    <a:lnT w="12700" cap="flat" cmpd="sng" algn="ctr">
                      <a:solidFill>
                        <a:schemeClr val="tx2"/>
                      </a:solidFill>
                      <a:prstDash val="solid"/>
                      <a:round/>
                      <a:headEnd type="none" w="med" len="med"/>
                      <a:tailEnd type="none" w="med" len="med"/>
                    </a:lnT>
                    <a:lnB w="12700" cap="flat" cmpd="sng" algn="ctr">
                      <a:solidFill>
                        <a:srgbClr val="E7E6E6"/>
                      </a:solidFill>
                      <a:prstDash val="solid"/>
                      <a:round/>
                      <a:headEnd type="none" w="med" len="med"/>
                      <a:tailEnd type="none" w="med" len="med"/>
                    </a:lnB>
                    <a:solidFill>
                      <a:srgbClr val="ADCD39"/>
                    </a:solidFill>
                  </a:tcPr>
                </a:tc>
                <a:tc>
                  <a:txBody>
                    <a:bodyPr/>
                    <a:lstStyle/>
                    <a:p>
                      <a:pPr marL="0" marR="0" algn="ctr">
                        <a:lnSpc>
                          <a:spcPct val="107000"/>
                        </a:lnSpc>
                        <a:spcBef>
                          <a:spcPts val="0"/>
                        </a:spcBef>
                        <a:spcAft>
                          <a:spcPts val="0"/>
                        </a:spcAft>
                      </a:pPr>
                      <a:r>
                        <a:rPr lang="en-US" sz="1400" dirty="0">
                          <a:effectLst/>
                          <a:latin typeface="Arial" panose="020B0604020202020204" pitchFamily="34" charset="0"/>
                          <a:ea typeface="Calibri" panose="020F0502020204030204" pitchFamily="34" charset="0"/>
                          <a:cs typeface="Arial" panose="020B0604020202020204" pitchFamily="34" charset="0"/>
                        </a:rPr>
                        <a:t> </a:t>
                      </a:r>
                      <a:endParaRPr lang="en-US" sz="1000" dirty="0">
                        <a:effectLst/>
                        <a:latin typeface="Arial" panose="020B0604020202020204" pitchFamily="34" charset="0"/>
                        <a:ea typeface="Calibri" panose="020F0502020204030204" pitchFamily="34" charset="0"/>
                        <a:cs typeface="Arial" panose="020B0604020202020204" pitchFamily="34" charset="0"/>
                      </a:endParaRPr>
                    </a:p>
                  </a:txBody>
                  <a:tcPr marL="59701" marR="59701" marT="0" marB="0" anchor="ctr">
                    <a:lnL>
                      <a:noFill/>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rgbClr val="E7E6E6"/>
                      </a:solidFill>
                      <a:prstDash val="solid"/>
                      <a:round/>
                      <a:headEnd type="none" w="med" len="med"/>
                      <a:tailEnd type="none" w="med" len="med"/>
                    </a:lnB>
                    <a:solidFill>
                      <a:srgbClr val="ADCD39"/>
                    </a:solidFill>
                  </a:tcPr>
                </a:tc>
                <a:extLst>
                  <a:ext uri="{0D108BD9-81ED-4DB2-BD59-A6C34878D82A}">
                    <a16:rowId xmlns:a16="http://schemas.microsoft.com/office/drawing/2014/main" val="2893708493"/>
                  </a:ext>
                </a:extLst>
              </a:tr>
              <a:tr h="691887">
                <a:tc>
                  <a:txBody>
                    <a:bodyPr/>
                    <a:lstStyle/>
                    <a:p>
                      <a:pPr marL="0" marR="0">
                        <a:lnSpc>
                          <a:spcPct val="107000"/>
                        </a:lnSpc>
                        <a:spcBef>
                          <a:spcPts val="0"/>
                        </a:spcBef>
                        <a:spcAft>
                          <a:spcPts val="0"/>
                        </a:spcAft>
                      </a:pPr>
                      <a:r>
                        <a:rPr lang="en-US" sz="2400" b="1" dirty="0">
                          <a:solidFill>
                            <a:srgbClr val="005293"/>
                          </a:solidFill>
                          <a:effectLst/>
                          <a:latin typeface="Arial" panose="020B0604020202020204" pitchFamily="34" charset="0"/>
                          <a:ea typeface="Calibri" panose="020F0502020204030204" pitchFamily="34" charset="0"/>
                          <a:cs typeface="Arial" panose="020B0604020202020204" pitchFamily="34" charset="0"/>
                        </a:rPr>
                        <a:t>4✩ Wage</a:t>
                      </a:r>
                      <a:endParaRPr lang="en-US" sz="1400" b="1" dirty="0">
                        <a:solidFill>
                          <a:srgbClr val="005293"/>
                        </a:solidFill>
                        <a:effectLst/>
                        <a:latin typeface="Arial" panose="020B0604020202020204" pitchFamily="34" charset="0"/>
                        <a:ea typeface="Calibri" panose="020F0502020204030204" pitchFamily="34" charset="0"/>
                        <a:cs typeface="Arial" panose="020B0604020202020204" pitchFamily="34" charset="0"/>
                      </a:endParaRPr>
                    </a:p>
                  </a:txBody>
                  <a:tcPr marL="59701" marR="59701"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rgbClr val="E7E6E6"/>
                      </a:solidFill>
                      <a:prstDash val="solid"/>
                      <a:round/>
                      <a:headEnd type="none" w="med" len="med"/>
                      <a:tailEnd type="none" w="med" len="med"/>
                    </a:lnT>
                    <a:lnB w="12700" cap="flat" cmpd="sng" algn="ctr">
                      <a:solidFill>
                        <a:srgbClr val="E7E6E6"/>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dirty="0">
                          <a:effectLst/>
                          <a:latin typeface="Arial" panose="020B0604020202020204" pitchFamily="34" charset="0"/>
                          <a:ea typeface="Calibri" panose="020F0502020204030204" pitchFamily="34" charset="0"/>
                          <a:cs typeface="Arial" panose="020B0604020202020204" pitchFamily="34" charset="0"/>
                        </a:rPr>
                        <a:t> </a:t>
                      </a:r>
                      <a:endParaRPr lang="en-US" sz="1000" dirty="0">
                        <a:effectLst/>
                        <a:latin typeface="Arial" panose="020B0604020202020204" pitchFamily="34" charset="0"/>
                        <a:ea typeface="Calibri" panose="020F0502020204030204" pitchFamily="34" charset="0"/>
                        <a:cs typeface="Arial" panose="020B0604020202020204" pitchFamily="34" charset="0"/>
                      </a:endParaRPr>
                    </a:p>
                  </a:txBody>
                  <a:tcPr marL="59701" marR="59701" marT="0" marB="0" anchor="ctr">
                    <a:lnL w="12700" cap="flat" cmpd="sng" algn="ctr">
                      <a:solidFill>
                        <a:schemeClr val="tx2"/>
                      </a:solidFill>
                      <a:prstDash val="solid"/>
                      <a:round/>
                      <a:headEnd type="none" w="med" len="med"/>
                      <a:tailEnd type="none" w="med" len="med"/>
                    </a:lnL>
                    <a:lnR>
                      <a:noFill/>
                    </a:lnR>
                    <a:lnT>
                      <a:noFill/>
                    </a:lnT>
                    <a:lnB w="12700" cap="flat" cmpd="sng" algn="ctr">
                      <a:solidFill>
                        <a:schemeClr val="tx2"/>
                      </a:solidFill>
                      <a:prstDash val="solid"/>
                      <a:round/>
                      <a:headEnd type="none" w="med" len="med"/>
                      <a:tailEnd type="none" w="med" len="med"/>
                    </a:lnB>
                    <a:solidFill>
                      <a:srgbClr val="ADCD39"/>
                    </a:solidFill>
                  </a:tcPr>
                </a:tc>
                <a:tc>
                  <a:txBody>
                    <a:bodyPr/>
                    <a:lstStyle/>
                    <a:p>
                      <a:pPr marL="0" marR="0" algn="ctr">
                        <a:lnSpc>
                          <a:spcPct val="107000"/>
                        </a:lnSpc>
                        <a:spcBef>
                          <a:spcPts val="0"/>
                        </a:spcBef>
                        <a:spcAft>
                          <a:spcPts val="0"/>
                        </a:spcAft>
                      </a:pPr>
                      <a:r>
                        <a:rPr lang="en-US" sz="1400" dirty="0">
                          <a:effectLst/>
                          <a:latin typeface="Arial" panose="020B0604020202020204" pitchFamily="34" charset="0"/>
                          <a:ea typeface="Calibri" panose="020F0502020204030204" pitchFamily="34" charset="0"/>
                          <a:cs typeface="Arial" panose="020B0604020202020204" pitchFamily="34" charset="0"/>
                        </a:rPr>
                        <a:t> </a:t>
                      </a:r>
                      <a:endParaRPr lang="en-US" sz="1000" dirty="0">
                        <a:effectLst/>
                        <a:latin typeface="Arial" panose="020B0604020202020204" pitchFamily="34" charset="0"/>
                        <a:ea typeface="Calibri" panose="020F0502020204030204" pitchFamily="34" charset="0"/>
                        <a:cs typeface="Arial" panose="020B0604020202020204" pitchFamily="34" charset="0"/>
                      </a:endParaRPr>
                    </a:p>
                  </a:txBody>
                  <a:tcPr marL="59701" marR="59701" marT="0" marB="0" anchor="ctr">
                    <a:lnL>
                      <a:noFill/>
                    </a:lnL>
                    <a:lnR>
                      <a:noFill/>
                    </a:lnR>
                    <a:lnT w="12700" cap="flat" cmpd="sng" algn="ctr">
                      <a:solidFill>
                        <a:srgbClr val="E7E6E6"/>
                      </a:solidFill>
                      <a:prstDash val="solid"/>
                      <a:round/>
                      <a:headEnd type="none" w="med" len="med"/>
                      <a:tailEnd type="none" w="med" len="med"/>
                    </a:lnT>
                    <a:lnB>
                      <a:noFill/>
                    </a:lnB>
                    <a:solidFill>
                      <a:srgbClr val="ADCD39"/>
                    </a:solidFill>
                  </a:tcPr>
                </a:tc>
                <a:tc>
                  <a:txBody>
                    <a:bodyPr/>
                    <a:lstStyle/>
                    <a:p>
                      <a:pPr marL="0" marR="0" algn="ctr">
                        <a:lnSpc>
                          <a:spcPct val="107000"/>
                        </a:lnSpc>
                        <a:spcBef>
                          <a:spcPts val="0"/>
                        </a:spcBef>
                        <a:spcAft>
                          <a:spcPts val="0"/>
                        </a:spcAft>
                      </a:pPr>
                      <a:r>
                        <a:rPr lang="en-US" sz="1400" dirty="0">
                          <a:effectLst/>
                          <a:latin typeface="Arial" panose="020B0604020202020204" pitchFamily="34" charset="0"/>
                          <a:ea typeface="Calibri" panose="020F0502020204030204" pitchFamily="34" charset="0"/>
                          <a:cs typeface="Arial" panose="020B0604020202020204" pitchFamily="34" charset="0"/>
                        </a:rPr>
                        <a:t> </a:t>
                      </a:r>
                      <a:endParaRPr lang="en-US" sz="1000" dirty="0">
                        <a:effectLst/>
                        <a:latin typeface="Arial" panose="020B0604020202020204" pitchFamily="34" charset="0"/>
                        <a:ea typeface="Calibri" panose="020F0502020204030204" pitchFamily="34" charset="0"/>
                        <a:cs typeface="Arial" panose="020B0604020202020204" pitchFamily="34" charset="0"/>
                      </a:endParaRPr>
                    </a:p>
                  </a:txBody>
                  <a:tcPr marL="59701" marR="59701" marT="0" marB="0" anchor="ctr">
                    <a:lnL>
                      <a:noFill/>
                    </a:lnL>
                    <a:lnR>
                      <a:noFill/>
                    </a:lnR>
                    <a:lnT w="12700" cap="flat" cmpd="sng" algn="ctr">
                      <a:solidFill>
                        <a:srgbClr val="E7E6E6"/>
                      </a:solidFill>
                      <a:prstDash val="solid"/>
                      <a:round/>
                      <a:headEnd type="none" w="med" len="med"/>
                      <a:tailEnd type="none" w="med" len="med"/>
                    </a:lnT>
                    <a:lnB w="12700" cap="flat" cmpd="sng" algn="ctr">
                      <a:solidFill>
                        <a:srgbClr val="E7E6E6"/>
                      </a:solidFill>
                      <a:prstDash val="solid"/>
                      <a:round/>
                      <a:headEnd type="none" w="med" len="med"/>
                      <a:tailEnd type="none" w="med" len="med"/>
                    </a:lnB>
                    <a:solidFill>
                      <a:srgbClr val="ADCD39"/>
                    </a:solidFill>
                  </a:tcPr>
                </a:tc>
                <a:tc>
                  <a:txBody>
                    <a:bodyPr/>
                    <a:lstStyle/>
                    <a:p>
                      <a:pPr marL="0" marR="0" algn="ctr">
                        <a:lnSpc>
                          <a:spcPct val="107000"/>
                        </a:lnSpc>
                        <a:spcBef>
                          <a:spcPts val="0"/>
                        </a:spcBef>
                        <a:spcAft>
                          <a:spcPts val="0"/>
                        </a:spcAft>
                      </a:pPr>
                      <a:r>
                        <a:rPr lang="en-US" sz="1400" dirty="0">
                          <a:effectLst/>
                          <a:latin typeface="Arial" panose="020B0604020202020204" pitchFamily="34" charset="0"/>
                          <a:ea typeface="Calibri" panose="020F0502020204030204" pitchFamily="34" charset="0"/>
                          <a:cs typeface="Arial" panose="020B0604020202020204" pitchFamily="34" charset="0"/>
                        </a:rPr>
                        <a:t> </a:t>
                      </a:r>
                      <a:endParaRPr lang="en-US" sz="1000" dirty="0">
                        <a:effectLst/>
                        <a:latin typeface="Arial" panose="020B0604020202020204" pitchFamily="34" charset="0"/>
                        <a:ea typeface="Calibri" panose="020F0502020204030204" pitchFamily="34" charset="0"/>
                        <a:cs typeface="Arial" panose="020B0604020202020204" pitchFamily="34" charset="0"/>
                      </a:endParaRPr>
                    </a:p>
                  </a:txBody>
                  <a:tcPr marL="59701" marR="59701" marT="0" marB="0" anchor="ctr">
                    <a:lnL>
                      <a:noFill/>
                    </a:lnL>
                    <a:lnR w="12700" cap="flat" cmpd="sng" algn="ctr">
                      <a:solidFill>
                        <a:schemeClr val="tx2"/>
                      </a:solidFill>
                      <a:prstDash val="solid"/>
                      <a:round/>
                      <a:headEnd type="none" w="med" len="med"/>
                      <a:tailEnd type="none" w="med" len="med"/>
                    </a:lnR>
                    <a:lnT w="12700" cap="flat" cmpd="sng" algn="ctr">
                      <a:solidFill>
                        <a:srgbClr val="E7E6E6"/>
                      </a:solidFill>
                      <a:prstDash val="solid"/>
                      <a:round/>
                      <a:headEnd type="none" w="med" len="med"/>
                      <a:tailEnd type="none" w="med" len="med"/>
                    </a:lnT>
                    <a:lnB w="12700" cap="flat" cmpd="sng" algn="ctr">
                      <a:solidFill>
                        <a:srgbClr val="E7E6E6"/>
                      </a:solidFill>
                      <a:prstDash val="solid"/>
                      <a:round/>
                      <a:headEnd type="none" w="med" len="med"/>
                      <a:tailEnd type="none" w="med" len="med"/>
                    </a:lnB>
                    <a:solidFill>
                      <a:srgbClr val="ADCD39"/>
                    </a:solidFill>
                  </a:tcPr>
                </a:tc>
                <a:extLst>
                  <a:ext uri="{0D108BD9-81ED-4DB2-BD59-A6C34878D82A}">
                    <a16:rowId xmlns:a16="http://schemas.microsoft.com/office/drawing/2014/main" val="85626089"/>
                  </a:ext>
                </a:extLst>
              </a:tr>
              <a:tr h="691887">
                <a:tc>
                  <a:txBody>
                    <a:bodyPr/>
                    <a:lstStyle/>
                    <a:p>
                      <a:pPr marL="0" marR="0">
                        <a:lnSpc>
                          <a:spcPct val="107000"/>
                        </a:lnSpc>
                        <a:spcBef>
                          <a:spcPts val="0"/>
                        </a:spcBef>
                        <a:spcAft>
                          <a:spcPts val="0"/>
                        </a:spcAft>
                      </a:pPr>
                      <a:r>
                        <a:rPr lang="en-US" sz="2400" b="1" dirty="0">
                          <a:solidFill>
                            <a:srgbClr val="005293"/>
                          </a:solidFill>
                          <a:effectLst/>
                          <a:latin typeface="Arial" panose="020B0604020202020204" pitchFamily="34" charset="0"/>
                          <a:ea typeface="Calibri" panose="020F0502020204030204" pitchFamily="34" charset="0"/>
                          <a:cs typeface="Arial" panose="020B0604020202020204" pitchFamily="34" charset="0"/>
                        </a:rPr>
                        <a:t>3✩ Wage</a:t>
                      </a:r>
                      <a:endParaRPr lang="en-US" sz="1400" b="1" dirty="0">
                        <a:solidFill>
                          <a:srgbClr val="005293"/>
                        </a:solidFill>
                        <a:effectLst/>
                        <a:latin typeface="Arial" panose="020B0604020202020204" pitchFamily="34" charset="0"/>
                        <a:ea typeface="Calibri" panose="020F0502020204030204" pitchFamily="34" charset="0"/>
                        <a:cs typeface="Arial" panose="020B0604020202020204" pitchFamily="34" charset="0"/>
                      </a:endParaRPr>
                    </a:p>
                  </a:txBody>
                  <a:tcPr marL="59701" marR="59701"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rgbClr val="E7E6E6"/>
                      </a:solidFill>
                      <a:prstDash val="solid"/>
                      <a:round/>
                      <a:headEnd type="none" w="med" len="med"/>
                      <a:tailEnd type="none" w="med" len="med"/>
                    </a:lnT>
                    <a:lnB w="12700" cap="flat" cmpd="sng" algn="ctr">
                      <a:solidFill>
                        <a:srgbClr val="E7E6E6"/>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dirty="0">
                          <a:effectLst/>
                          <a:latin typeface="Arial" panose="020B0604020202020204" pitchFamily="34" charset="0"/>
                          <a:ea typeface="Calibri" panose="020F0502020204030204" pitchFamily="34" charset="0"/>
                          <a:cs typeface="Arial" panose="020B0604020202020204" pitchFamily="34" charset="0"/>
                        </a:rPr>
                        <a:t> </a:t>
                      </a:r>
                      <a:endParaRPr lang="en-US" sz="1000" dirty="0">
                        <a:effectLst/>
                        <a:latin typeface="Arial" panose="020B0604020202020204" pitchFamily="34" charset="0"/>
                        <a:ea typeface="Calibri" panose="020F0502020204030204" pitchFamily="34" charset="0"/>
                        <a:cs typeface="Arial" panose="020B0604020202020204" pitchFamily="34" charset="0"/>
                      </a:endParaRPr>
                    </a:p>
                  </a:txBody>
                  <a:tcPr marL="59701" marR="59701"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a:noFill/>
                    </a:lnB>
                    <a:solidFill>
                      <a:srgbClr val="FFFFFF"/>
                    </a:solidFill>
                  </a:tcPr>
                </a:tc>
                <a:tc>
                  <a:txBody>
                    <a:bodyPr/>
                    <a:lstStyle/>
                    <a:p>
                      <a:pPr marL="0" marR="0" algn="ctr">
                        <a:lnSpc>
                          <a:spcPct val="107000"/>
                        </a:lnSpc>
                        <a:spcBef>
                          <a:spcPts val="0"/>
                        </a:spcBef>
                        <a:spcAft>
                          <a:spcPts val="0"/>
                        </a:spcAft>
                      </a:pPr>
                      <a:r>
                        <a:rPr lang="en-US" sz="1400" dirty="0">
                          <a:effectLst/>
                          <a:latin typeface="Arial" panose="020B0604020202020204" pitchFamily="34" charset="0"/>
                          <a:ea typeface="Calibri" panose="020F0502020204030204" pitchFamily="34" charset="0"/>
                          <a:cs typeface="Arial" panose="020B0604020202020204" pitchFamily="34" charset="0"/>
                        </a:rPr>
                        <a:t> </a:t>
                      </a:r>
                      <a:endParaRPr lang="en-US" sz="1000" dirty="0">
                        <a:effectLst/>
                        <a:latin typeface="Arial" panose="020B0604020202020204" pitchFamily="34" charset="0"/>
                        <a:ea typeface="Calibri" panose="020F0502020204030204" pitchFamily="34" charset="0"/>
                        <a:cs typeface="Arial" panose="020B0604020202020204" pitchFamily="34" charset="0"/>
                      </a:endParaRPr>
                    </a:p>
                  </a:txBody>
                  <a:tcPr marL="59701" marR="59701" marT="0" marB="0" anchor="ctr">
                    <a:lnL w="12700" cap="flat" cmpd="sng" algn="ctr">
                      <a:solidFill>
                        <a:schemeClr val="tx2"/>
                      </a:solidFill>
                      <a:prstDash val="solid"/>
                      <a:round/>
                      <a:headEnd type="none" w="med" len="med"/>
                      <a:tailEnd type="none" w="med" len="med"/>
                    </a:lnL>
                    <a:lnR>
                      <a:noFill/>
                    </a:lnR>
                    <a:lnT>
                      <a:noFill/>
                    </a:lnT>
                    <a:lnB w="12700" cap="flat" cmpd="sng" algn="ctr">
                      <a:solidFill>
                        <a:schemeClr val="tx2"/>
                      </a:solidFill>
                      <a:prstDash val="solid"/>
                      <a:round/>
                      <a:headEnd type="none" w="med" len="med"/>
                      <a:tailEnd type="none" w="med" len="med"/>
                    </a:lnB>
                    <a:solidFill>
                      <a:srgbClr val="ADCD39"/>
                    </a:solidFill>
                  </a:tcPr>
                </a:tc>
                <a:tc>
                  <a:txBody>
                    <a:bodyPr/>
                    <a:lstStyle/>
                    <a:p>
                      <a:pPr marL="0" marR="0" algn="ctr">
                        <a:lnSpc>
                          <a:spcPct val="107000"/>
                        </a:lnSpc>
                        <a:spcBef>
                          <a:spcPts val="0"/>
                        </a:spcBef>
                        <a:spcAft>
                          <a:spcPts val="0"/>
                        </a:spcAft>
                      </a:pPr>
                      <a:r>
                        <a:rPr lang="en-US" sz="1400" dirty="0">
                          <a:effectLst/>
                          <a:latin typeface="Arial" panose="020B0604020202020204" pitchFamily="34" charset="0"/>
                          <a:ea typeface="Calibri" panose="020F0502020204030204" pitchFamily="34" charset="0"/>
                          <a:cs typeface="Arial" panose="020B0604020202020204" pitchFamily="34" charset="0"/>
                        </a:rPr>
                        <a:t> </a:t>
                      </a:r>
                      <a:endParaRPr lang="en-US" sz="1000" dirty="0">
                        <a:effectLst/>
                        <a:latin typeface="Arial" panose="020B0604020202020204" pitchFamily="34" charset="0"/>
                        <a:ea typeface="Calibri" panose="020F0502020204030204" pitchFamily="34" charset="0"/>
                        <a:cs typeface="Arial" panose="020B0604020202020204" pitchFamily="34" charset="0"/>
                      </a:endParaRPr>
                    </a:p>
                  </a:txBody>
                  <a:tcPr marL="59701" marR="59701" marT="0" marB="0" anchor="ctr">
                    <a:lnL>
                      <a:noFill/>
                    </a:lnL>
                    <a:lnR>
                      <a:noFill/>
                    </a:lnR>
                    <a:lnT w="12700" cap="flat" cmpd="sng" algn="ctr">
                      <a:solidFill>
                        <a:srgbClr val="E7E6E6"/>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ADCD39"/>
                    </a:solidFill>
                  </a:tcPr>
                </a:tc>
                <a:tc>
                  <a:txBody>
                    <a:bodyPr/>
                    <a:lstStyle/>
                    <a:p>
                      <a:pPr marL="0" marR="0" algn="ctr">
                        <a:lnSpc>
                          <a:spcPct val="107000"/>
                        </a:lnSpc>
                        <a:spcBef>
                          <a:spcPts val="0"/>
                        </a:spcBef>
                        <a:spcAft>
                          <a:spcPts val="0"/>
                        </a:spcAft>
                      </a:pPr>
                      <a:r>
                        <a:rPr lang="en-US" sz="1400" dirty="0">
                          <a:effectLst/>
                          <a:latin typeface="Arial" panose="020B0604020202020204" pitchFamily="34" charset="0"/>
                          <a:ea typeface="Calibri" panose="020F0502020204030204" pitchFamily="34" charset="0"/>
                          <a:cs typeface="Arial" panose="020B0604020202020204" pitchFamily="34" charset="0"/>
                        </a:rPr>
                        <a:t> </a:t>
                      </a:r>
                      <a:endParaRPr lang="en-US" sz="1000" dirty="0">
                        <a:effectLst/>
                        <a:latin typeface="Arial" panose="020B0604020202020204" pitchFamily="34" charset="0"/>
                        <a:ea typeface="Calibri" panose="020F0502020204030204" pitchFamily="34" charset="0"/>
                        <a:cs typeface="Arial" panose="020B0604020202020204" pitchFamily="34" charset="0"/>
                      </a:endParaRPr>
                    </a:p>
                  </a:txBody>
                  <a:tcPr marL="59701" marR="59701" marT="0" marB="0" anchor="ctr">
                    <a:lnL>
                      <a:noFill/>
                    </a:lnL>
                    <a:lnR w="12700" cap="flat" cmpd="sng" algn="ctr">
                      <a:solidFill>
                        <a:schemeClr val="tx2"/>
                      </a:solidFill>
                      <a:prstDash val="solid"/>
                      <a:round/>
                      <a:headEnd type="none" w="med" len="med"/>
                      <a:tailEnd type="none" w="med" len="med"/>
                    </a:lnR>
                    <a:lnT w="12700" cap="flat" cmpd="sng" algn="ctr">
                      <a:solidFill>
                        <a:srgbClr val="E7E6E6"/>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ADCD39"/>
                    </a:solidFill>
                  </a:tcPr>
                </a:tc>
                <a:extLst>
                  <a:ext uri="{0D108BD9-81ED-4DB2-BD59-A6C34878D82A}">
                    <a16:rowId xmlns:a16="http://schemas.microsoft.com/office/drawing/2014/main" val="1306497642"/>
                  </a:ext>
                </a:extLst>
              </a:tr>
              <a:tr h="841005">
                <a:tc>
                  <a:txBody>
                    <a:bodyPr/>
                    <a:lstStyle/>
                    <a:p>
                      <a:pPr marL="0" marR="0">
                        <a:lnSpc>
                          <a:spcPct val="107000"/>
                        </a:lnSpc>
                        <a:spcBef>
                          <a:spcPts val="0"/>
                        </a:spcBef>
                        <a:spcAft>
                          <a:spcPts val="0"/>
                        </a:spcAft>
                      </a:pPr>
                      <a:r>
                        <a:rPr lang="en-US" sz="2400" b="1" dirty="0">
                          <a:solidFill>
                            <a:srgbClr val="005293"/>
                          </a:solidFill>
                          <a:effectLst/>
                          <a:latin typeface="Arial" panose="020B0604020202020204" pitchFamily="34" charset="0"/>
                          <a:ea typeface="Calibri" panose="020F0502020204030204" pitchFamily="34" charset="0"/>
                          <a:cs typeface="Arial" panose="020B0604020202020204" pitchFamily="34" charset="0"/>
                        </a:rPr>
                        <a:t>2✩ Wage</a:t>
                      </a:r>
                      <a:endParaRPr lang="en-US" sz="1400" b="1" dirty="0">
                        <a:solidFill>
                          <a:srgbClr val="005293"/>
                        </a:solidFill>
                        <a:effectLst/>
                        <a:latin typeface="Arial" panose="020B0604020202020204" pitchFamily="34" charset="0"/>
                        <a:ea typeface="Calibri" panose="020F0502020204030204" pitchFamily="34" charset="0"/>
                        <a:cs typeface="Arial" panose="020B0604020202020204" pitchFamily="34" charset="0"/>
                      </a:endParaRPr>
                    </a:p>
                  </a:txBody>
                  <a:tcPr marL="59701" marR="59701"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rgbClr val="E7E6E6"/>
                      </a:solidFill>
                      <a:prstDash val="solid"/>
                      <a:round/>
                      <a:headEnd type="none" w="med" len="med"/>
                      <a:tailEnd type="none" w="med" len="med"/>
                    </a:lnT>
                    <a:lnB w="12700" cap="flat" cmpd="sng" algn="ctr">
                      <a:solidFill>
                        <a:srgbClr val="E7E6E6"/>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dirty="0">
                          <a:effectLst/>
                          <a:latin typeface="Arial" panose="020B0604020202020204" pitchFamily="34" charset="0"/>
                          <a:ea typeface="Calibri" panose="020F0502020204030204" pitchFamily="34" charset="0"/>
                          <a:cs typeface="Arial" panose="020B0604020202020204" pitchFamily="34" charset="0"/>
                        </a:rPr>
                        <a:t> </a:t>
                      </a:r>
                      <a:endParaRPr lang="en-US" sz="1000" dirty="0">
                        <a:effectLst/>
                        <a:latin typeface="Arial" panose="020B0604020202020204" pitchFamily="34" charset="0"/>
                        <a:ea typeface="Calibri" panose="020F0502020204030204" pitchFamily="34" charset="0"/>
                        <a:cs typeface="Arial" panose="020B0604020202020204" pitchFamily="34" charset="0"/>
                      </a:endParaRPr>
                    </a:p>
                  </a:txBody>
                  <a:tcPr marL="59701" marR="59701"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a:noFill/>
                    </a:lnT>
                    <a:lnB>
                      <a:noFill/>
                    </a:lnB>
                    <a:solidFill>
                      <a:srgbClr val="FFFFFF"/>
                    </a:solidFill>
                  </a:tcPr>
                </a:tc>
                <a:tc>
                  <a:txBody>
                    <a:bodyPr/>
                    <a:lstStyle/>
                    <a:p>
                      <a:pPr marL="0" marR="0" algn="ctr">
                        <a:lnSpc>
                          <a:spcPct val="107000"/>
                        </a:lnSpc>
                        <a:spcBef>
                          <a:spcPts val="0"/>
                        </a:spcBef>
                        <a:spcAft>
                          <a:spcPts val="0"/>
                        </a:spcAft>
                      </a:pPr>
                      <a:r>
                        <a:rPr lang="en-US" sz="1400" dirty="0">
                          <a:effectLst/>
                          <a:latin typeface="Arial" panose="020B0604020202020204" pitchFamily="34" charset="0"/>
                          <a:ea typeface="Calibri" panose="020F0502020204030204" pitchFamily="34" charset="0"/>
                          <a:cs typeface="Arial" panose="020B0604020202020204" pitchFamily="34" charset="0"/>
                        </a:rPr>
                        <a:t> </a:t>
                      </a:r>
                      <a:endParaRPr lang="en-US" sz="1000" dirty="0">
                        <a:effectLst/>
                        <a:latin typeface="Arial" panose="020B0604020202020204" pitchFamily="34" charset="0"/>
                        <a:ea typeface="Calibri" panose="020F0502020204030204" pitchFamily="34" charset="0"/>
                        <a:cs typeface="Arial" panose="020B0604020202020204" pitchFamily="34" charset="0"/>
                      </a:endParaRPr>
                    </a:p>
                  </a:txBody>
                  <a:tcPr marL="59701" marR="59701"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E9F2CA"/>
                    </a:solidFill>
                  </a:tcPr>
                </a:tc>
                <a:tc>
                  <a:txBody>
                    <a:bodyPr/>
                    <a:lstStyle/>
                    <a:p>
                      <a:pPr marL="0" marR="0" algn="ctr">
                        <a:lnSpc>
                          <a:spcPct val="107000"/>
                        </a:lnSpc>
                        <a:spcBef>
                          <a:spcPts val="0"/>
                        </a:spcBef>
                        <a:spcAft>
                          <a:spcPts val="0"/>
                        </a:spcAft>
                      </a:pPr>
                      <a:r>
                        <a:rPr lang="en-US" sz="1400" dirty="0">
                          <a:effectLst/>
                          <a:latin typeface="Arial" panose="020B0604020202020204" pitchFamily="34" charset="0"/>
                          <a:ea typeface="Calibri" panose="020F0502020204030204" pitchFamily="34" charset="0"/>
                          <a:cs typeface="Arial" panose="020B0604020202020204" pitchFamily="34" charset="0"/>
                        </a:rPr>
                        <a:t> </a:t>
                      </a:r>
                      <a:endParaRPr lang="en-US" sz="1000" dirty="0">
                        <a:effectLst/>
                        <a:latin typeface="Arial" panose="020B0604020202020204" pitchFamily="34" charset="0"/>
                        <a:ea typeface="Calibri" panose="020F0502020204030204" pitchFamily="34" charset="0"/>
                        <a:cs typeface="Arial" panose="020B0604020202020204" pitchFamily="34" charset="0"/>
                      </a:endParaRPr>
                    </a:p>
                  </a:txBody>
                  <a:tcPr marL="59701" marR="59701" marT="0" marB="0" anchor="ctr">
                    <a:lnL w="12700" cap="flat" cmpd="sng" algn="ctr">
                      <a:noFill/>
                      <a:prstDash val="solid"/>
                      <a:round/>
                      <a:headEnd type="none" w="med" len="med"/>
                      <a:tailEnd type="none" w="med" len="med"/>
                    </a:lnL>
                    <a:lnR>
                      <a:noFill/>
                    </a:lnR>
                    <a:lnT w="12700" cap="flat" cmpd="sng" algn="ctr">
                      <a:solidFill>
                        <a:schemeClr val="tx2"/>
                      </a:solidFill>
                      <a:prstDash val="solid"/>
                      <a:round/>
                      <a:headEnd type="none" w="med" len="med"/>
                      <a:tailEnd type="none" w="med" len="med"/>
                    </a:lnT>
                    <a:lnB>
                      <a:noFill/>
                    </a:lnB>
                    <a:solidFill>
                      <a:srgbClr val="E9F2CA"/>
                    </a:solidFill>
                  </a:tcPr>
                </a:tc>
                <a:tc>
                  <a:txBody>
                    <a:bodyPr/>
                    <a:lstStyle/>
                    <a:p>
                      <a:pPr marL="0" marR="0" algn="ctr">
                        <a:lnSpc>
                          <a:spcPct val="107000"/>
                        </a:lnSpc>
                        <a:spcBef>
                          <a:spcPts val="0"/>
                        </a:spcBef>
                        <a:spcAft>
                          <a:spcPts val="0"/>
                        </a:spcAft>
                      </a:pPr>
                      <a:endParaRPr lang="en-US" sz="1000" dirty="0">
                        <a:effectLst/>
                        <a:latin typeface="Arial" panose="020B0604020202020204" pitchFamily="34" charset="0"/>
                        <a:ea typeface="Calibri" panose="020F0502020204030204" pitchFamily="34" charset="0"/>
                        <a:cs typeface="Arial" panose="020B0604020202020204" pitchFamily="34" charset="0"/>
                      </a:endParaRPr>
                    </a:p>
                  </a:txBody>
                  <a:tcPr marL="59701" marR="59701" marT="0" marB="0" anchor="ctr">
                    <a:lnL>
                      <a:noFill/>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a:noFill/>
                    </a:lnB>
                    <a:solidFill>
                      <a:srgbClr val="E9F2CA"/>
                    </a:solidFill>
                  </a:tcPr>
                </a:tc>
                <a:extLst>
                  <a:ext uri="{0D108BD9-81ED-4DB2-BD59-A6C34878D82A}">
                    <a16:rowId xmlns:a16="http://schemas.microsoft.com/office/drawing/2014/main" val="856600221"/>
                  </a:ext>
                </a:extLst>
              </a:tr>
              <a:tr h="691887">
                <a:tc>
                  <a:txBody>
                    <a:bodyPr/>
                    <a:lstStyle/>
                    <a:p>
                      <a:pPr marL="0" marR="0">
                        <a:lnSpc>
                          <a:spcPct val="107000"/>
                        </a:lnSpc>
                        <a:spcBef>
                          <a:spcPts val="0"/>
                        </a:spcBef>
                        <a:spcAft>
                          <a:spcPts val="0"/>
                        </a:spcAft>
                      </a:pPr>
                      <a:r>
                        <a:rPr lang="en-US" sz="2400" b="1" dirty="0">
                          <a:solidFill>
                            <a:srgbClr val="005293"/>
                          </a:solidFill>
                          <a:effectLst/>
                          <a:latin typeface="Arial" panose="020B0604020202020204" pitchFamily="34" charset="0"/>
                          <a:ea typeface="Calibri" panose="020F0502020204030204" pitchFamily="34" charset="0"/>
                          <a:cs typeface="Arial" panose="020B0604020202020204" pitchFamily="34" charset="0"/>
                        </a:rPr>
                        <a:t>1✩ Wage</a:t>
                      </a:r>
                      <a:endParaRPr lang="en-US" sz="1400" b="1" dirty="0">
                        <a:solidFill>
                          <a:srgbClr val="005293"/>
                        </a:solidFill>
                        <a:effectLst/>
                        <a:latin typeface="Arial" panose="020B0604020202020204" pitchFamily="34" charset="0"/>
                        <a:ea typeface="Calibri" panose="020F0502020204030204" pitchFamily="34" charset="0"/>
                        <a:cs typeface="Arial" panose="020B0604020202020204" pitchFamily="34" charset="0"/>
                      </a:endParaRPr>
                    </a:p>
                  </a:txBody>
                  <a:tcPr marL="59701" marR="59701"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rgbClr val="E7E6E6"/>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dirty="0">
                          <a:effectLst/>
                          <a:latin typeface="Arial" panose="020B0604020202020204" pitchFamily="34" charset="0"/>
                          <a:ea typeface="Calibri" panose="020F0502020204030204" pitchFamily="34" charset="0"/>
                          <a:cs typeface="Arial" panose="020B0604020202020204" pitchFamily="34" charset="0"/>
                        </a:rPr>
                        <a:t> </a:t>
                      </a:r>
                      <a:endParaRPr lang="en-US" sz="1000" dirty="0">
                        <a:effectLst/>
                        <a:latin typeface="Arial" panose="020B0604020202020204" pitchFamily="34" charset="0"/>
                        <a:ea typeface="Calibri" panose="020F0502020204030204" pitchFamily="34" charset="0"/>
                        <a:cs typeface="Arial" panose="020B0604020202020204" pitchFamily="34" charset="0"/>
                      </a:endParaRPr>
                    </a:p>
                  </a:txBody>
                  <a:tcPr marL="59701" marR="59701"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a:noFill/>
                    </a:lnT>
                    <a:lnB w="12700" cap="flat" cmpd="sng" algn="ctr">
                      <a:solidFill>
                        <a:schemeClr val="tx2"/>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0"/>
                        </a:spcAft>
                      </a:pPr>
                      <a:r>
                        <a:rPr lang="en-US" sz="1400" dirty="0">
                          <a:effectLst/>
                          <a:latin typeface="Arial" panose="020B0604020202020204" pitchFamily="34" charset="0"/>
                          <a:ea typeface="Calibri" panose="020F0502020204030204" pitchFamily="34" charset="0"/>
                          <a:cs typeface="Arial" panose="020B0604020202020204" pitchFamily="34" charset="0"/>
                        </a:rPr>
                        <a:t> </a:t>
                      </a:r>
                      <a:endParaRPr lang="en-US" sz="1000" dirty="0">
                        <a:effectLst/>
                        <a:latin typeface="Arial" panose="020B0604020202020204" pitchFamily="34" charset="0"/>
                        <a:ea typeface="Calibri" panose="020F0502020204030204" pitchFamily="34" charset="0"/>
                        <a:cs typeface="Arial" panose="020B0604020202020204" pitchFamily="34" charset="0"/>
                      </a:endParaRPr>
                    </a:p>
                  </a:txBody>
                  <a:tcPr marL="59701" marR="59701"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dirty="0">
                          <a:effectLst/>
                          <a:latin typeface="Arial" panose="020B0604020202020204" pitchFamily="34" charset="0"/>
                          <a:ea typeface="Calibri" panose="020F0502020204030204" pitchFamily="34" charset="0"/>
                          <a:cs typeface="Arial" panose="020B0604020202020204" pitchFamily="34" charset="0"/>
                        </a:rPr>
                        <a:t> </a:t>
                      </a:r>
                      <a:endParaRPr lang="en-US" sz="1000" dirty="0">
                        <a:effectLst/>
                        <a:latin typeface="Arial" panose="020B0604020202020204" pitchFamily="34" charset="0"/>
                        <a:ea typeface="Calibri" panose="020F0502020204030204" pitchFamily="34" charset="0"/>
                        <a:cs typeface="Arial" panose="020B0604020202020204" pitchFamily="34" charset="0"/>
                      </a:endParaRPr>
                    </a:p>
                  </a:txBody>
                  <a:tcPr marL="59701" marR="59701" marT="0" marB="0" anchor="ctr">
                    <a:lnL w="12700" cap="flat" cmpd="sng" algn="ctr">
                      <a:solidFill>
                        <a:schemeClr val="tx2"/>
                      </a:solidFill>
                      <a:prstDash val="solid"/>
                      <a:round/>
                      <a:headEnd type="none" w="med" len="med"/>
                      <a:tailEnd type="none" w="med" len="med"/>
                    </a:lnL>
                    <a:lnR>
                      <a:noFill/>
                    </a:lnR>
                    <a:lnT>
                      <a:noFill/>
                    </a:lnT>
                    <a:lnB w="12700" cap="flat" cmpd="sng" algn="ctr">
                      <a:solidFill>
                        <a:schemeClr val="tx2"/>
                      </a:solidFill>
                      <a:prstDash val="solid"/>
                      <a:round/>
                      <a:headEnd type="none" w="med" len="med"/>
                      <a:tailEnd type="none" w="med" len="med"/>
                    </a:lnB>
                    <a:solidFill>
                      <a:srgbClr val="E9F2CA"/>
                    </a:solidFill>
                  </a:tcPr>
                </a:tc>
                <a:tc>
                  <a:txBody>
                    <a:bodyPr/>
                    <a:lstStyle/>
                    <a:p>
                      <a:pPr marL="0" marR="0" algn="ctr">
                        <a:lnSpc>
                          <a:spcPct val="107000"/>
                        </a:lnSpc>
                        <a:spcBef>
                          <a:spcPts val="0"/>
                        </a:spcBef>
                        <a:spcAft>
                          <a:spcPts val="0"/>
                        </a:spcAft>
                      </a:pPr>
                      <a:r>
                        <a:rPr lang="en-US" sz="1400" dirty="0">
                          <a:effectLst/>
                          <a:latin typeface="Arial" panose="020B0604020202020204" pitchFamily="34" charset="0"/>
                          <a:ea typeface="Calibri" panose="020F0502020204030204" pitchFamily="34" charset="0"/>
                          <a:cs typeface="Arial" panose="020B0604020202020204" pitchFamily="34" charset="0"/>
                        </a:rPr>
                        <a:t> </a:t>
                      </a:r>
                      <a:endParaRPr lang="en-US" sz="1000" dirty="0">
                        <a:effectLst/>
                        <a:latin typeface="Arial" panose="020B0604020202020204" pitchFamily="34" charset="0"/>
                        <a:ea typeface="Calibri" panose="020F0502020204030204" pitchFamily="34" charset="0"/>
                        <a:cs typeface="Arial" panose="020B0604020202020204" pitchFamily="34" charset="0"/>
                      </a:endParaRPr>
                    </a:p>
                  </a:txBody>
                  <a:tcPr marL="59701" marR="59701" marT="0" marB="0" anchor="ctr">
                    <a:lnL>
                      <a:noFill/>
                    </a:lnL>
                    <a:lnR w="12700" cap="flat" cmpd="sng" algn="ctr">
                      <a:solidFill>
                        <a:schemeClr val="tx2"/>
                      </a:solidFill>
                      <a:prstDash val="solid"/>
                      <a:round/>
                      <a:headEnd type="none" w="med" len="med"/>
                      <a:tailEnd type="none" w="med" len="med"/>
                    </a:lnR>
                    <a:lnT>
                      <a:noFill/>
                    </a:lnT>
                    <a:lnB w="12700" cap="flat" cmpd="sng" algn="ctr">
                      <a:solidFill>
                        <a:schemeClr val="tx2"/>
                      </a:solidFill>
                      <a:prstDash val="solid"/>
                      <a:round/>
                      <a:headEnd type="none" w="med" len="med"/>
                      <a:tailEnd type="none" w="med" len="med"/>
                    </a:lnB>
                    <a:solidFill>
                      <a:srgbClr val="E9F2CA"/>
                    </a:solidFill>
                  </a:tcPr>
                </a:tc>
                <a:extLst>
                  <a:ext uri="{0D108BD9-81ED-4DB2-BD59-A6C34878D82A}">
                    <a16:rowId xmlns:a16="http://schemas.microsoft.com/office/drawing/2014/main" val="3657442924"/>
                  </a:ext>
                </a:extLst>
              </a:tr>
            </a:tbl>
          </a:graphicData>
        </a:graphic>
      </p:graphicFrame>
      <p:sp>
        <p:nvSpPr>
          <p:cNvPr id="5" name="Text Box 2">
            <a:extLst>
              <a:ext uri="{FF2B5EF4-FFF2-40B4-BE49-F238E27FC236}">
                <a16:creationId xmlns:a16="http://schemas.microsoft.com/office/drawing/2014/main" id="{73CB34E0-6613-4F42-869F-EDCA2EA027E5}"/>
              </a:ext>
            </a:extLst>
          </p:cNvPr>
          <p:cNvSpPr txBox="1">
            <a:spLocks noChangeArrowheads="1"/>
          </p:cNvSpPr>
          <p:nvPr/>
        </p:nvSpPr>
        <p:spPr bwMode="auto">
          <a:xfrm>
            <a:off x="7815250" y="4865394"/>
            <a:ext cx="3019784" cy="1017736"/>
          </a:xfrm>
          <a:prstGeom prst="round2DiagRect">
            <a:avLst/>
          </a:prstGeom>
          <a:solidFill>
            <a:srgbClr val="C9E7FF"/>
          </a:solidFill>
          <a:ln w="25400">
            <a:solidFill>
              <a:schemeClr val="bg1"/>
            </a:solidFill>
            <a:miter lim="800000"/>
            <a:headEnd/>
            <a:tailEnd/>
          </a:ln>
          <a:effectLst>
            <a:outerShdw blurRad="50800" dist="38100" dir="2700000" algn="tl" rotWithShape="0">
              <a:prstClr val="black">
                <a:alpha val="40000"/>
              </a:prstClr>
            </a:outerShdw>
          </a:effectLst>
        </p:spPr>
        <p:txBody>
          <a:bodyPr rot="0" vert="horz" wrap="square" lIns="91440" tIns="45720" rIns="91440" bIns="45720" anchor="ctr" anchorCtr="0">
            <a:noAutofit/>
          </a:bodyPr>
          <a:lstStyle/>
          <a:p>
            <a:pPr marL="0" marR="0" algn="ctr">
              <a:lnSpc>
                <a:spcPct val="107000"/>
              </a:lnSpc>
              <a:spcBef>
                <a:spcPts val="0"/>
              </a:spcBef>
              <a:spcAft>
                <a:spcPts val="0"/>
              </a:spcAft>
            </a:pPr>
            <a:r>
              <a:rPr lang="en-US" sz="2800" b="1" dirty="0">
                <a:solidFill>
                  <a:srgbClr val="005293"/>
                </a:solidFill>
                <a:effectLst/>
                <a:latin typeface="Arial" panose="020B0604020202020204" pitchFamily="34" charset="0"/>
                <a:ea typeface="Calibri" panose="020F0502020204030204" pitchFamily="34" charset="0"/>
                <a:cs typeface="Arial" panose="020B0604020202020204" pitchFamily="34" charset="0"/>
              </a:rPr>
              <a:t>Essential Credentials</a:t>
            </a:r>
            <a:endParaRPr lang="en-US" sz="1200" dirty="0">
              <a:solidFill>
                <a:srgbClr val="005293"/>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6" name="Text Box 2">
            <a:extLst>
              <a:ext uri="{FF2B5EF4-FFF2-40B4-BE49-F238E27FC236}">
                <a16:creationId xmlns:a16="http://schemas.microsoft.com/office/drawing/2014/main" id="{FAD7D4B0-18B5-43A5-9F6B-F4C6D1174013}"/>
              </a:ext>
            </a:extLst>
          </p:cNvPr>
          <p:cNvSpPr txBox="1">
            <a:spLocks noChangeArrowheads="1"/>
          </p:cNvSpPr>
          <p:nvPr/>
        </p:nvSpPr>
        <p:spPr bwMode="auto">
          <a:xfrm>
            <a:off x="4399280" y="2571809"/>
            <a:ext cx="6151274" cy="1146751"/>
          </a:xfrm>
          <a:prstGeom prst="round2DiagRect">
            <a:avLst/>
          </a:prstGeom>
          <a:solidFill>
            <a:srgbClr val="005293"/>
          </a:solidFill>
          <a:ln w="25400">
            <a:solidFill>
              <a:schemeClr val="bg1"/>
            </a:solidFill>
            <a:miter lim="800000"/>
            <a:headEnd/>
            <a:tailEnd/>
          </a:ln>
          <a:effectLst>
            <a:outerShdw blurRad="50800" dist="38100" dir="2700000" algn="tl" rotWithShape="0">
              <a:prstClr val="black">
                <a:alpha val="40000"/>
              </a:prstClr>
            </a:outerShdw>
          </a:effectLst>
        </p:spPr>
        <p:txBody>
          <a:bodyPr rot="0" vert="horz" wrap="square" lIns="91440" tIns="45720" rIns="91440" bIns="45720" anchor="ctr" anchorCtr="0">
            <a:noAutofit/>
          </a:bodyPr>
          <a:lstStyle/>
          <a:p>
            <a:pPr marL="0" marR="0" algn="ctr">
              <a:lnSpc>
                <a:spcPct val="107000"/>
              </a:lnSpc>
              <a:spcBef>
                <a:spcPts val="0"/>
              </a:spcBef>
              <a:spcAft>
                <a:spcPts val="800"/>
              </a:spcAft>
            </a:pPr>
            <a:r>
              <a:rPr lang="en-US" sz="28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Career and Advanced Credentials</a:t>
            </a:r>
            <a:endParaRPr lang="en-US" sz="12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3C53BBFE-73ED-4277-B71D-F7030DDCB7B8}"/>
              </a:ext>
            </a:extLst>
          </p:cNvPr>
          <p:cNvSpPr/>
          <p:nvPr/>
        </p:nvSpPr>
        <p:spPr>
          <a:xfrm>
            <a:off x="166338" y="130396"/>
            <a:ext cx="11704580" cy="1395168"/>
          </a:xfrm>
          <a:prstGeom prst="rect">
            <a:avLst/>
          </a:prstGeom>
          <a:solidFill>
            <a:srgbClr val="00529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atin typeface="Arial" panose="020B0604020202020204" pitchFamily="34" charset="0"/>
                <a:cs typeface="Arial" panose="020B0604020202020204" pitchFamily="34" charset="0"/>
              </a:rPr>
              <a:t>Aligning STAR Jobs and Credential Categories</a:t>
            </a:r>
            <a:endParaRPr lang="en-US" sz="28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84894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quarter" idx="13"/>
          </p:nvPr>
        </p:nvSpPr>
        <p:spPr>
          <a:xfrm>
            <a:off x="293507" y="1488558"/>
            <a:ext cx="11547973" cy="2169030"/>
          </a:xfrm>
        </p:spPr>
        <p:txBody>
          <a:bodyPr/>
          <a:lstStyle/>
          <a:p>
            <a:r>
              <a:rPr lang="en-US" sz="7333" dirty="0"/>
              <a:t>EXAMPLES OF ALIGNMENT: </a:t>
            </a:r>
          </a:p>
          <a:p>
            <a:r>
              <a:rPr lang="en-US" sz="4800" dirty="0"/>
              <a:t>OCCUPATIONS WITH Career and Essential Credentials </a:t>
            </a:r>
            <a:endParaRPr lang="en-US" sz="7333" dirty="0"/>
          </a:p>
        </p:txBody>
      </p:sp>
    </p:spTree>
    <p:extLst>
      <p:ext uri="{BB962C8B-B14F-4D97-AF65-F5344CB8AC3E}">
        <p14:creationId xmlns:p14="http://schemas.microsoft.com/office/powerpoint/2010/main" val="37189644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rrow: Right 5">
            <a:extLst>
              <a:ext uri="{FF2B5EF4-FFF2-40B4-BE49-F238E27FC236}">
                <a16:creationId xmlns:a16="http://schemas.microsoft.com/office/drawing/2014/main" id="{AF99DB2B-ABE5-4BDD-B4D5-50586903F590}"/>
              </a:ext>
            </a:extLst>
          </p:cNvPr>
          <p:cNvSpPr/>
          <p:nvPr/>
        </p:nvSpPr>
        <p:spPr>
          <a:xfrm>
            <a:off x="5437122" y="3857715"/>
            <a:ext cx="1054728"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9" name="Table 9">
            <a:extLst>
              <a:ext uri="{FF2B5EF4-FFF2-40B4-BE49-F238E27FC236}">
                <a16:creationId xmlns:a16="http://schemas.microsoft.com/office/drawing/2014/main" id="{8BBC2A32-2401-42A3-86B3-759481176EBF}"/>
              </a:ext>
            </a:extLst>
          </p:cNvPr>
          <p:cNvGraphicFramePr>
            <a:graphicFrameLocks noGrp="1"/>
          </p:cNvGraphicFramePr>
          <p:nvPr>
            <p:extLst>
              <p:ext uri="{D42A27DB-BD31-4B8C-83A1-F6EECF244321}">
                <p14:modId xmlns:p14="http://schemas.microsoft.com/office/powerpoint/2010/main" val="1447058170"/>
              </p:ext>
            </p:extLst>
          </p:nvPr>
        </p:nvGraphicFramePr>
        <p:xfrm>
          <a:off x="304321" y="2347389"/>
          <a:ext cx="11704579" cy="3194023"/>
        </p:xfrm>
        <a:graphic>
          <a:graphicData uri="http://schemas.openxmlformats.org/drawingml/2006/table">
            <a:tbl>
              <a:tblPr firstRow="1" bandRow="1">
                <a:tableStyleId>{F5AB1C69-6EDB-4FF4-983F-18BD219EF322}</a:tableStyleId>
              </a:tblPr>
              <a:tblGrid>
                <a:gridCol w="4729796">
                  <a:extLst>
                    <a:ext uri="{9D8B030D-6E8A-4147-A177-3AD203B41FA5}">
                      <a16:colId xmlns:a16="http://schemas.microsoft.com/office/drawing/2014/main" val="4032680384"/>
                    </a:ext>
                  </a:extLst>
                </a:gridCol>
                <a:gridCol w="1327355">
                  <a:extLst>
                    <a:ext uri="{9D8B030D-6E8A-4147-A177-3AD203B41FA5}">
                      <a16:colId xmlns:a16="http://schemas.microsoft.com/office/drawing/2014/main" val="2524301483"/>
                    </a:ext>
                  </a:extLst>
                </a:gridCol>
                <a:gridCol w="1887794">
                  <a:extLst>
                    <a:ext uri="{9D8B030D-6E8A-4147-A177-3AD203B41FA5}">
                      <a16:colId xmlns:a16="http://schemas.microsoft.com/office/drawing/2014/main" val="516301962"/>
                    </a:ext>
                  </a:extLst>
                </a:gridCol>
                <a:gridCol w="3759634">
                  <a:extLst>
                    <a:ext uri="{9D8B030D-6E8A-4147-A177-3AD203B41FA5}">
                      <a16:colId xmlns:a16="http://schemas.microsoft.com/office/drawing/2014/main" val="13581221"/>
                    </a:ext>
                  </a:extLst>
                </a:gridCol>
              </a:tblGrid>
              <a:tr h="767439">
                <a:tc>
                  <a:txBody>
                    <a:bodyPr/>
                    <a:lstStyle/>
                    <a:p>
                      <a:pPr algn="l" fontAlgn="b"/>
                      <a:r>
                        <a:rPr lang="en-US" sz="2400" dirty="0">
                          <a:latin typeface="Arial" panose="020B0604020202020204" pitchFamily="34" charset="0"/>
                          <a:cs typeface="Arial" panose="020B0604020202020204" pitchFamily="34" charset="0"/>
                        </a:rPr>
                        <a:t>Occupation Title</a:t>
                      </a:r>
                    </a:p>
                  </a:txBody>
                  <a:tcPr marL="195165" marR="146374" marT="97583" marB="97583" anchor="b">
                    <a:solidFill>
                      <a:srgbClr val="ADCD39"/>
                    </a:solidFill>
                  </a:tcPr>
                </a:tc>
                <a:tc>
                  <a:txBody>
                    <a:bodyPr/>
                    <a:lstStyle/>
                    <a:p>
                      <a:pPr algn="l" fontAlgn="b"/>
                      <a:r>
                        <a:rPr lang="en-US" sz="1800" dirty="0">
                          <a:latin typeface="Arial" panose="020B0604020202020204" pitchFamily="34" charset="0"/>
                          <a:cs typeface="Arial" panose="020B0604020202020204" pitchFamily="34" charset="0"/>
                        </a:rPr>
                        <a:t>Wage Rating</a:t>
                      </a:r>
                    </a:p>
                  </a:txBody>
                  <a:tcPr marL="195165" marR="146374" marT="97583" marB="97583" anchor="b">
                    <a:solidFill>
                      <a:srgbClr val="ADCD39"/>
                    </a:solidFill>
                  </a:tcPr>
                </a:tc>
                <a:tc>
                  <a:txBody>
                    <a:bodyPr/>
                    <a:lstStyle/>
                    <a:p>
                      <a:pPr algn="l" fontAlgn="b"/>
                      <a:r>
                        <a:rPr lang="en-US" sz="1800" dirty="0">
                          <a:latin typeface="Arial" panose="020B0604020202020204" pitchFamily="34" charset="0"/>
                          <a:cs typeface="Arial" panose="020B0604020202020204" pitchFamily="34" charset="0"/>
                        </a:rPr>
                        <a:t>Job Opening Rating</a:t>
                      </a:r>
                    </a:p>
                  </a:txBody>
                  <a:tcPr marL="195165" marR="146374" marT="97583" marB="97583" anchor="b">
                    <a:solidFill>
                      <a:srgbClr val="ADCD39"/>
                    </a:solidFill>
                  </a:tcPr>
                </a:tc>
                <a:tc>
                  <a:txBody>
                    <a:bodyPr/>
                    <a:lstStyle/>
                    <a:p>
                      <a:pPr algn="l" fontAlgn="b"/>
                      <a:r>
                        <a:rPr lang="en-US" sz="1800" dirty="0">
                          <a:latin typeface="Arial" panose="020B0604020202020204" pitchFamily="34" charset="0"/>
                          <a:cs typeface="Arial" panose="020B0604020202020204" pitchFamily="34" charset="0"/>
                        </a:rPr>
                        <a:t>Non-degree Post Secondary Credential/Workforce Training</a:t>
                      </a:r>
                    </a:p>
                  </a:txBody>
                  <a:tcPr marL="195165" marR="146374" marT="97583" marB="97583" anchor="b">
                    <a:solidFill>
                      <a:srgbClr val="ADCD39"/>
                    </a:solidFill>
                  </a:tcPr>
                </a:tc>
                <a:extLst>
                  <a:ext uri="{0D108BD9-81ED-4DB2-BD59-A6C34878D82A}">
                    <a16:rowId xmlns:a16="http://schemas.microsoft.com/office/drawing/2014/main" val="4224134724"/>
                  </a:ext>
                </a:extLst>
              </a:tr>
              <a:tr h="401590">
                <a:tc>
                  <a:txBody>
                    <a:bodyPr/>
                    <a:lstStyle/>
                    <a:p>
                      <a:pPr algn="l" fontAlgn="b"/>
                      <a:r>
                        <a:rPr lang="en-US" sz="1800" b="1" dirty="0">
                          <a:solidFill>
                            <a:srgbClr val="1E3E7D"/>
                          </a:solidFill>
                          <a:latin typeface="Arial" panose="020B0604020202020204" pitchFamily="34" charset="0"/>
                          <a:cs typeface="Arial" panose="020B0604020202020204" pitchFamily="34" charset="0"/>
                        </a:rPr>
                        <a:t>Commercial Pilots</a:t>
                      </a:r>
                    </a:p>
                  </a:txBody>
                  <a:tcPr marL="195165" marR="146374" marT="97583" marB="97583" anchor="b"/>
                </a:tc>
                <a:tc>
                  <a:txBody>
                    <a:bodyPr/>
                    <a:lstStyle/>
                    <a:p>
                      <a:pPr algn="ctr" fontAlgn="b"/>
                      <a:r>
                        <a:rPr lang="en-US" sz="1800" b="1" dirty="0">
                          <a:solidFill>
                            <a:srgbClr val="1E3E7D"/>
                          </a:solidFill>
                          <a:latin typeface="Arial" panose="020B0604020202020204" pitchFamily="34" charset="0"/>
                          <a:cs typeface="Arial" panose="020B0604020202020204" pitchFamily="34" charset="0"/>
                        </a:rPr>
                        <a:t>5</a:t>
                      </a:r>
                    </a:p>
                  </a:txBody>
                  <a:tcPr marL="195165" marR="146374" marT="97583" marB="97583" anchor="b"/>
                </a:tc>
                <a:tc>
                  <a:txBody>
                    <a:bodyPr/>
                    <a:lstStyle/>
                    <a:p>
                      <a:pPr algn="ctr" fontAlgn="b"/>
                      <a:r>
                        <a:rPr lang="en-US" sz="1800" b="1" dirty="0">
                          <a:solidFill>
                            <a:srgbClr val="1E3E7D"/>
                          </a:solidFill>
                          <a:latin typeface="Arial" panose="020B0604020202020204" pitchFamily="34" charset="0"/>
                          <a:cs typeface="Arial" panose="020B0604020202020204" pitchFamily="34" charset="0"/>
                        </a:rPr>
                        <a:t>3</a:t>
                      </a:r>
                    </a:p>
                  </a:txBody>
                  <a:tcPr marL="195165" marR="146374" marT="97583" marB="97583" anchor="b"/>
                </a:tc>
                <a:tc>
                  <a:txBody>
                    <a:bodyPr/>
                    <a:lstStyle/>
                    <a:p>
                      <a:pPr algn="l" fontAlgn="b"/>
                      <a:r>
                        <a:rPr lang="en-US" sz="1800" b="1">
                          <a:solidFill>
                            <a:srgbClr val="1E3E7D"/>
                          </a:solidFill>
                          <a:latin typeface="Arial" panose="020B0604020202020204" pitchFamily="34" charset="0"/>
                          <a:cs typeface="Arial" panose="020B0604020202020204" pitchFamily="34" charset="0"/>
                        </a:rPr>
                        <a:t>Pilot License</a:t>
                      </a:r>
                    </a:p>
                  </a:txBody>
                  <a:tcPr marL="195165" marR="146374" marT="97583" marB="97583" anchor="b"/>
                </a:tc>
                <a:extLst>
                  <a:ext uri="{0D108BD9-81ED-4DB2-BD59-A6C34878D82A}">
                    <a16:rowId xmlns:a16="http://schemas.microsoft.com/office/drawing/2014/main" val="188124600"/>
                  </a:ext>
                </a:extLst>
              </a:tr>
              <a:tr h="476520">
                <a:tc>
                  <a:txBody>
                    <a:bodyPr/>
                    <a:lstStyle/>
                    <a:p>
                      <a:pPr algn="l" fontAlgn="b"/>
                      <a:r>
                        <a:rPr lang="en-US" sz="1800" b="1" dirty="0">
                          <a:solidFill>
                            <a:srgbClr val="1E3E7D"/>
                          </a:solidFill>
                          <a:latin typeface="Arial" panose="020B0604020202020204" pitchFamily="34" charset="0"/>
                          <a:cs typeface="Arial" panose="020B0604020202020204" pitchFamily="34" charset="0"/>
                        </a:rPr>
                        <a:t>Electrical and Electronics Repairers, Powerhouse, Substation, and Relay</a:t>
                      </a:r>
                    </a:p>
                  </a:txBody>
                  <a:tcPr marL="195165" marR="146374" marT="97583" marB="97583" anchor="b"/>
                </a:tc>
                <a:tc>
                  <a:txBody>
                    <a:bodyPr/>
                    <a:lstStyle/>
                    <a:p>
                      <a:pPr algn="ctr" fontAlgn="b"/>
                      <a:r>
                        <a:rPr lang="en-US" sz="1800" b="1">
                          <a:solidFill>
                            <a:srgbClr val="1E3E7D"/>
                          </a:solidFill>
                          <a:latin typeface="Arial" panose="020B0604020202020204" pitchFamily="34" charset="0"/>
                          <a:cs typeface="Arial" panose="020B0604020202020204" pitchFamily="34" charset="0"/>
                        </a:rPr>
                        <a:t>5</a:t>
                      </a:r>
                    </a:p>
                  </a:txBody>
                  <a:tcPr marL="195165" marR="146374" marT="97583" marB="97583" anchor="b"/>
                </a:tc>
                <a:tc>
                  <a:txBody>
                    <a:bodyPr/>
                    <a:lstStyle/>
                    <a:p>
                      <a:pPr algn="ctr" fontAlgn="b"/>
                      <a:r>
                        <a:rPr lang="en-US" sz="1800" b="1" dirty="0">
                          <a:solidFill>
                            <a:srgbClr val="1E3E7D"/>
                          </a:solidFill>
                          <a:latin typeface="Arial" panose="020B0604020202020204" pitchFamily="34" charset="0"/>
                          <a:cs typeface="Arial" panose="020B0604020202020204" pitchFamily="34" charset="0"/>
                        </a:rPr>
                        <a:t>3</a:t>
                      </a:r>
                    </a:p>
                  </a:txBody>
                  <a:tcPr marL="195165" marR="146374" marT="97583" marB="97583" anchor="b"/>
                </a:tc>
                <a:tc>
                  <a:txBody>
                    <a:bodyPr/>
                    <a:lstStyle/>
                    <a:p>
                      <a:pPr algn="l" fontAlgn="b"/>
                      <a:r>
                        <a:rPr lang="en-US" sz="1800" b="1" dirty="0">
                          <a:solidFill>
                            <a:srgbClr val="1E3E7D"/>
                          </a:solidFill>
                          <a:latin typeface="Arial" panose="020B0604020202020204" pitchFamily="34" charset="0"/>
                          <a:cs typeface="Arial" panose="020B0604020202020204" pitchFamily="34" charset="0"/>
                        </a:rPr>
                        <a:t>Substation and Relay Technician</a:t>
                      </a:r>
                    </a:p>
                  </a:txBody>
                  <a:tcPr marL="195165" marR="146374" marT="97583" marB="97583" anchor="b"/>
                </a:tc>
                <a:extLst>
                  <a:ext uri="{0D108BD9-81ED-4DB2-BD59-A6C34878D82A}">
                    <a16:rowId xmlns:a16="http://schemas.microsoft.com/office/drawing/2014/main" val="3032369083"/>
                  </a:ext>
                </a:extLst>
              </a:tr>
              <a:tr h="441556">
                <a:tc>
                  <a:txBody>
                    <a:bodyPr/>
                    <a:lstStyle/>
                    <a:p>
                      <a:pPr algn="l" fontAlgn="b"/>
                      <a:r>
                        <a:rPr lang="en-US" sz="1800" b="1" dirty="0">
                          <a:solidFill>
                            <a:srgbClr val="1E3E7D"/>
                          </a:solidFill>
                          <a:latin typeface="Arial" panose="020B0604020202020204" pitchFamily="34" charset="0"/>
                          <a:cs typeface="Arial" panose="020B0604020202020204" pitchFamily="34" charset="0"/>
                        </a:rPr>
                        <a:t>Power Plant Operators</a:t>
                      </a:r>
                    </a:p>
                  </a:txBody>
                  <a:tcPr marL="195165" marR="146374" marT="97583" marB="97583" anchor="b"/>
                </a:tc>
                <a:tc>
                  <a:txBody>
                    <a:bodyPr/>
                    <a:lstStyle/>
                    <a:p>
                      <a:pPr algn="ctr" fontAlgn="b"/>
                      <a:r>
                        <a:rPr lang="en-US" sz="1800" b="1">
                          <a:solidFill>
                            <a:srgbClr val="1E3E7D"/>
                          </a:solidFill>
                          <a:latin typeface="Arial" panose="020B0604020202020204" pitchFamily="34" charset="0"/>
                          <a:cs typeface="Arial" panose="020B0604020202020204" pitchFamily="34" charset="0"/>
                        </a:rPr>
                        <a:t>5</a:t>
                      </a:r>
                    </a:p>
                  </a:txBody>
                  <a:tcPr marL="195165" marR="146374" marT="97583" marB="97583" anchor="b"/>
                </a:tc>
                <a:tc>
                  <a:txBody>
                    <a:bodyPr/>
                    <a:lstStyle/>
                    <a:p>
                      <a:pPr algn="ctr" fontAlgn="b"/>
                      <a:r>
                        <a:rPr lang="en-US" sz="1800" b="1" dirty="0">
                          <a:solidFill>
                            <a:srgbClr val="1E3E7D"/>
                          </a:solidFill>
                          <a:latin typeface="Arial" panose="020B0604020202020204" pitchFamily="34" charset="0"/>
                          <a:cs typeface="Arial" panose="020B0604020202020204" pitchFamily="34" charset="0"/>
                        </a:rPr>
                        <a:t>3</a:t>
                      </a:r>
                    </a:p>
                  </a:txBody>
                  <a:tcPr marL="195165" marR="146374" marT="97583" marB="97583" anchor="b"/>
                </a:tc>
                <a:tc>
                  <a:txBody>
                    <a:bodyPr/>
                    <a:lstStyle/>
                    <a:p>
                      <a:pPr algn="l" fontAlgn="b"/>
                      <a:r>
                        <a:rPr lang="en-US" sz="1800" b="1" dirty="0">
                          <a:solidFill>
                            <a:srgbClr val="1E3E7D"/>
                          </a:solidFill>
                          <a:latin typeface="Arial" panose="020B0604020202020204" pitchFamily="34" charset="0"/>
                          <a:cs typeface="Arial" panose="020B0604020202020204" pitchFamily="34" charset="0"/>
                        </a:rPr>
                        <a:t>Power Plant Operator</a:t>
                      </a:r>
                    </a:p>
                  </a:txBody>
                  <a:tcPr marL="195165" marR="146374" marT="97583" marB="97583" anchor="b"/>
                </a:tc>
                <a:extLst>
                  <a:ext uri="{0D108BD9-81ED-4DB2-BD59-A6C34878D82A}">
                    <a16:rowId xmlns:a16="http://schemas.microsoft.com/office/drawing/2014/main" val="4287427686"/>
                  </a:ext>
                </a:extLst>
              </a:tr>
              <a:tr h="441556">
                <a:tc>
                  <a:txBody>
                    <a:bodyPr/>
                    <a:lstStyle/>
                    <a:p>
                      <a:pPr algn="l" fontAlgn="b"/>
                      <a:r>
                        <a:rPr lang="en-US" sz="1800" b="1" dirty="0">
                          <a:solidFill>
                            <a:srgbClr val="1E3E7D"/>
                          </a:solidFill>
                          <a:latin typeface="Arial" panose="020B0604020202020204" pitchFamily="34" charset="0"/>
                          <a:cs typeface="Arial" panose="020B0604020202020204" pitchFamily="34" charset="0"/>
                        </a:rPr>
                        <a:t>Transportation, Storage, and Distribution Managers</a:t>
                      </a:r>
                    </a:p>
                  </a:txBody>
                  <a:tcPr marL="195165" marR="146374" marT="97583" marB="97583" anchor="b"/>
                </a:tc>
                <a:tc>
                  <a:txBody>
                    <a:bodyPr/>
                    <a:lstStyle/>
                    <a:p>
                      <a:pPr algn="ctr" fontAlgn="b"/>
                      <a:r>
                        <a:rPr lang="en-US" sz="1800" b="1" dirty="0">
                          <a:solidFill>
                            <a:srgbClr val="1E3E7D"/>
                          </a:solidFill>
                          <a:latin typeface="Arial" panose="020B0604020202020204" pitchFamily="34" charset="0"/>
                          <a:cs typeface="Arial" panose="020B0604020202020204" pitchFamily="34" charset="0"/>
                        </a:rPr>
                        <a:t>5</a:t>
                      </a:r>
                    </a:p>
                  </a:txBody>
                  <a:tcPr marL="195165" marR="146374" marT="97583" marB="97583" anchor="b"/>
                </a:tc>
                <a:tc>
                  <a:txBody>
                    <a:bodyPr/>
                    <a:lstStyle/>
                    <a:p>
                      <a:pPr algn="ctr" fontAlgn="b"/>
                      <a:r>
                        <a:rPr lang="en-US" sz="1800" b="1">
                          <a:solidFill>
                            <a:srgbClr val="1E3E7D"/>
                          </a:solidFill>
                          <a:latin typeface="Arial" panose="020B0604020202020204" pitchFamily="34" charset="0"/>
                          <a:cs typeface="Arial" panose="020B0604020202020204" pitchFamily="34" charset="0"/>
                        </a:rPr>
                        <a:t>3</a:t>
                      </a:r>
                    </a:p>
                  </a:txBody>
                  <a:tcPr marL="195165" marR="146374" marT="97583" marB="97583" anchor="b"/>
                </a:tc>
                <a:tc>
                  <a:txBody>
                    <a:bodyPr/>
                    <a:lstStyle/>
                    <a:p>
                      <a:pPr algn="l" fontAlgn="b"/>
                      <a:r>
                        <a:rPr lang="en-US" sz="1800" b="1" dirty="0">
                          <a:solidFill>
                            <a:srgbClr val="1E3E7D"/>
                          </a:solidFill>
                          <a:latin typeface="Arial" panose="020B0604020202020204" pitchFamily="34" charset="0"/>
                          <a:cs typeface="Arial" panose="020B0604020202020204" pitchFamily="34" charset="0"/>
                        </a:rPr>
                        <a:t>Distribution Manager Certification</a:t>
                      </a:r>
                    </a:p>
                  </a:txBody>
                  <a:tcPr marL="195165" marR="146374" marT="97583" marB="97583" anchor="b"/>
                </a:tc>
                <a:extLst>
                  <a:ext uri="{0D108BD9-81ED-4DB2-BD59-A6C34878D82A}">
                    <a16:rowId xmlns:a16="http://schemas.microsoft.com/office/drawing/2014/main" val="3426349499"/>
                  </a:ext>
                </a:extLst>
              </a:tr>
            </a:tbl>
          </a:graphicData>
        </a:graphic>
      </p:graphicFrame>
      <p:sp>
        <p:nvSpPr>
          <p:cNvPr id="16" name="Rectangle 15">
            <a:extLst>
              <a:ext uri="{FF2B5EF4-FFF2-40B4-BE49-F238E27FC236}">
                <a16:creationId xmlns:a16="http://schemas.microsoft.com/office/drawing/2014/main" id="{628B020F-91E7-47B2-A090-C7090ACC3ABA}"/>
              </a:ext>
            </a:extLst>
          </p:cNvPr>
          <p:cNvSpPr/>
          <p:nvPr/>
        </p:nvSpPr>
        <p:spPr>
          <a:xfrm>
            <a:off x="304321" y="524229"/>
            <a:ext cx="11704580" cy="1395168"/>
          </a:xfrm>
          <a:prstGeom prst="rect">
            <a:avLst/>
          </a:prstGeom>
          <a:solidFill>
            <a:srgbClr val="00529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solidFill>
                  <a:schemeClr val="bg1"/>
                </a:solidFill>
                <a:latin typeface="Arial" panose="020B0604020202020204" pitchFamily="34" charset="0"/>
                <a:cs typeface="Arial" panose="020B0604020202020204" pitchFamily="34" charset="0"/>
              </a:rPr>
              <a:t>Career Credentials: 5 STAR (WAGE) Jobs</a:t>
            </a:r>
            <a:endParaRPr lang="en-US" sz="4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418654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710214" y="2133600"/>
            <a:ext cx="10555549" cy="3573361"/>
          </a:xfrm>
        </p:spPr>
        <p:txBody>
          <a:bodyPr/>
          <a:lstStyle/>
          <a:p>
            <a:pPr>
              <a:lnSpc>
                <a:spcPct val="100000"/>
              </a:lnSpc>
              <a:spcAft>
                <a:spcPts val="600"/>
              </a:spcAft>
            </a:pPr>
            <a:r>
              <a:rPr lang="en-US" sz="4800" dirty="0">
                <a:solidFill>
                  <a:srgbClr val="ADCD39"/>
                </a:solidFill>
                <a:latin typeface="Arial" panose="020B0604020202020204" pitchFamily="34" charset="0"/>
                <a:cs typeface="Arial" panose="020B0604020202020204" pitchFamily="34" charset="0"/>
              </a:rPr>
              <a:t>High-quality, </a:t>
            </a:r>
            <a:r>
              <a:rPr lang="en-US" sz="4800" u="sng" dirty="0">
                <a:solidFill>
                  <a:srgbClr val="ADCD39"/>
                </a:solidFill>
                <a:latin typeface="Arial" panose="020B0604020202020204" pitchFamily="34" charset="0"/>
                <a:cs typeface="Arial" panose="020B0604020202020204" pitchFamily="34" charset="0"/>
              </a:rPr>
              <a:t>non-degree</a:t>
            </a:r>
            <a:r>
              <a:rPr lang="en-US" sz="4800" dirty="0">
                <a:solidFill>
                  <a:srgbClr val="ADCD39"/>
                </a:solidFill>
                <a:latin typeface="Arial" panose="020B0604020202020204" pitchFamily="34" charset="0"/>
                <a:cs typeface="Arial" panose="020B0604020202020204" pitchFamily="34" charset="0"/>
              </a:rPr>
              <a:t> credentials </a:t>
            </a:r>
            <a:r>
              <a:rPr lang="en-US" sz="4800" u="sng" dirty="0">
                <a:solidFill>
                  <a:srgbClr val="ADCD39"/>
                </a:solidFill>
                <a:latin typeface="Arial" panose="020B0604020202020204" pitchFamily="34" charset="0"/>
                <a:cs typeface="Arial" panose="020B0604020202020204" pitchFamily="34" charset="0"/>
              </a:rPr>
              <a:t>Recognized by employers</a:t>
            </a:r>
            <a:r>
              <a:rPr lang="en-US" sz="4800" dirty="0">
                <a:solidFill>
                  <a:srgbClr val="ADCD39"/>
                </a:solidFill>
                <a:latin typeface="Arial" panose="020B0604020202020204" pitchFamily="34" charset="0"/>
                <a:cs typeface="Arial" panose="020B0604020202020204" pitchFamily="34" charset="0"/>
              </a:rPr>
              <a:t> that help workers obtain in-demand </a:t>
            </a:r>
            <a:r>
              <a:rPr lang="en-US" sz="4800" b="1" dirty="0">
                <a:solidFill>
                  <a:srgbClr val="ADCD39"/>
                </a:solidFill>
                <a:latin typeface="Arial" panose="020B0604020202020204" pitchFamily="34" charset="0"/>
                <a:cs typeface="Arial" panose="020B0604020202020204" pitchFamily="34" charset="0"/>
              </a:rPr>
              <a:t>living wage jobs</a:t>
            </a:r>
          </a:p>
        </p:txBody>
      </p:sp>
      <p:sp>
        <p:nvSpPr>
          <p:cNvPr id="6" name="Content Placeholder 5"/>
          <p:cNvSpPr>
            <a:spLocks noGrp="1"/>
          </p:cNvSpPr>
          <p:nvPr>
            <p:ph sz="quarter" idx="13"/>
          </p:nvPr>
        </p:nvSpPr>
        <p:spPr>
          <a:xfrm>
            <a:off x="264160" y="1010624"/>
            <a:ext cx="11551920" cy="1219200"/>
          </a:xfrm>
        </p:spPr>
        <p:txBody>
          <a:bodyPr/>
          <a:lstStyle/>
          <a:p>
            <a:r>
              <a:rPr lang="en-US" sz="6000" dirty="0">
                <a:solidFill>
                  <a:srgbClr val="005293"/>
                </a:solidFill>
              </a:rPr>
              <a:t>Workforce Credentials</a:t>
            </a:r>
          </a:p>
        </p:txBody>
      </p:sp>
    </p:spTree>
    <p:extLst>
      <p:ext uri="{BB962C8B-B14F-4D97-AF65-F5344CB8AC3E}">
        <p14:creationId xmlns:p14="http://schemas.microsoft.com/office/powerpoint/2010/main" val="3582620832"/>
      </p:ext>
    </p:extLst>
  </p:cSld>
  <p:clrMapOvr>
    <a:masterClrMapping/>
  </p:clrMapOvr>
  <mc:AlternateContent xmlns:mc="http://schemas.openxmlformats.org/markup-compatibility/2006" xmlns:p14="http://schemas.microsoft.com/office/powerpoint/2010/main">
    <mc:Choice Requires="p14">
      <p:transition p14:dur="250" advClick="0" advTm="10000"/>
    </mc:Choice>
    <mc:Fallback xmlns="">
      <p:transition advClick="0" advTm="1000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rrow: Right 5">
            <a:extLst>
              <a:ext uri="{FF2B5EF4-FFF2-40B4-BE49-F238E27FC236}">
                <a16:creationId xmlns:a16="http://schemas.microsoft.com/office/drawing/2014/main" id="{AF99DB2B-ABE5-4BDD-B4D5-50586903F590}"/>
              </a:ext>
            </a:extLst>
          </p:cNvPr>
          <p:cNvSpPr/>
          <p:nvPr/>
        </p:nvSpPr>
        <p:spPr>
          <a:xfrm>
            <a:off x="5437122" y="3857715"/>
            <a:ext cx="1054728"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9" name="Table 9">
            <a:extLst>
              <a:ext uri="{FF2B5EF4-FFF2-40B4-BE49-F238E27FC236}">
                <a16:creationId xmlns:a16="http://schemas.microsoft.com/office/drawing/2014/main" id="{8BBC2A32-2401-42A3-86B3-759481176EBF}"/>
              </a:ext>
            </a:extLst>
          </p:cNvPr>
          <p:cNvGraphicFramePr>
            <a:graphicFrameLocks noGrp="1"/>
          </p:cNvGraphicFramePr>
          <p:nvPr>
            <p:extLst>
              <p:ext uri="{D42A27DB-BD31-4B8C-83A1-F6EECF244321}">
                <p14:modId xmlns:p14="http://schemas.microsoft.com/office/powerpoint/2010/main" val="708150546"/>
              </p:ext>
            </p:extLst>
          </p:nvPr>
        </p:nvGraphicFramePr>
        <p:xfrm>
          <a:off x="304322" y="1950743"/>
          <a:ext cx="11704579" cy="4118744"/>
        </p:xfrm>
        <a:graphic>
          <a:graphicData uri="http://schemas.openxmlformats.org/drawingml/2006/table">
            <a:tbl>
              <a:tblPr firstRow="1" bandRow="1">
                <a:tableStyleId>{F5AB1C69-6EDB-4FF4-983F-18BD219EF322}</a:tableStyleId>
              </a:tblPr>
              <a:tblGrid>
                <a:gridCol w="4729796">
                  <a:extLst>
                    <a:ext uri="{9D8B030D-6E8A-4147-A177-3AD203B41FA5}">
                      <a16:colId xmlns:a16="http://schemas.microsoft.com/office/drawing/2014/main" val="4032680384"/>
                    </a:ext>
                  </a:extLst>
                </a:gridCol>
                <a:gridCol w="1445342">
                  <a:extLst>
                    <a:ext uri="{9D8B030D-6E8A-4147-A177-3AD203B41FA5}">
                      <a16:colId xmlns:a16="http://schemas.microsoft.com/office/drawing/2014/main" val="2524301483"/>
                    </a:ext>
                  </a:extLst>
                </a:gridCol>
                <a:gridCol w="1769807">
                  <a:extLst>
                    <a:ext uri="{9D8B030D-6E8A-4147-A177-3AD203B41FA5}">
                      <a16:colId xmlns:a16="http://schemas.microsoft.com/office/drawing/2014/main" val="516301962"/>
                    </a:ext>
                  </a:extLst>
                </a:gridCol>
                <a:gridCol w="3759634">
                  <a:extLst>
                    <a:ext uri="{9D8B030D-6E8A-4147-A177-3AD203B41FA5}">
                      <a16:colId xmlns:a16="http://schemas.microsoft.com/office/drawing/2014/main" val="13581221"/>
                    </a:ext>
                  </a:extLst>
                </a:gridCol>
              </a:tblGrid>
              <a:tr h="767439">
                <a:tc>
                  <a:txBody>
                    <a:bodyPr/>
                    <a:lstStyle/>
                    <a:p>
                      <a:pPr algn="l" fontAlgn="b"/>
                      <a:r>
                        <a:rPr lang="en-US" sz="2400" dirty="0">
                          <a:latin typeface="Arial" panose="020B0604020202020204" pitchFamily="34" charset="0"/>
                          <a:cs typeface="Arial" panose="020B0604020202020204" pitchFamily="34" charset="0"/>
                        </a:rPr>
                        <a:t>Occupation Title</a:t>
                      </a:r>
                    </a:p>
                  </a:txBody>
                  <a:tcPr marL="195165" marR="146374" marT="97583" marB="97583" anchor="b">
                    <a:solidFill>
                      <a:srgbClr val="ADCD39"/>
                    </a:solidFill>
                  </a:tcPr>
                </a:tc>
                <a:tc>
                  <a:txBody>
                    <a:bodyPr/>
                    <a:lstStyle/>
                    <a:p>
                      <a:pPr algn="l" fontAlgn="b"/>
                      <a:r>
                        <a:rPr lang="en-US" sz="1800" dirty="0">
                          <a:latin typeface="Arial" panose="020B0604020202020204" pitchFamily="34" charset="0"/>
                          <a:cs typeface="Arial" panose="020B0604020202020204" pitchFamily="34" charset="0"/>
                        </a:rPr>
                        <a:t>Wage Rating</a:t>
                      </a:r>
                    </a:p>
                  </a:txBody>
                  <a:tcPr marL="195165" marR="146374" marT="97583" marB="97583" anchor="b">
                    <a:solidFill>
                      <a:srgbClr val="ADCD39"/>
                    </a:solidFill>
                  </a:tcPr>
                </a:tc>
                <a:tc>
                  <a:txBody>
                    <a:bodyPr/>
                    <a:lstStyle/>
                    <a:p>
                      <a:pPr algn="l" fontAlgn="b"/>
                      <a:r>
                        <a:rPr lang="en-US" sz="1800" dirty="0">
                          <a:latin typeface="Arial" panose="020B0604020202020204" pitchFamily="34" charset="0"/>
                          <a:cs typeface="Arial" panose="020B0604020202020204" pitchFamily="34" charset="0"/>
                        </a:rPr>
                        <a:t>Job Opening Rating</a:t>
                      </a:r>
                    </a:p>
                  </a:txBody>
                  <a:tcPr marL="195165" marR="146374" marT="97583" marB="97583" anchor="b">
                    <a:solidFill>
                      <a:srgbClr val="ADCD39"/>
                    </a:solidFill>
                  </a:tcPr>
                </a:tc>
                <a:tc>
                  <a:txBody>
                    <a:bodyPr/>
                    <a:lstStyle/>
                    <a:p>
                      <a:pPr algn="l" fontAlgn="b"/>
                      <a:r>
                        <a:rPr lang="en-US" sz="1800" dirty="0">
                          <a:latin typeface="Arial" panose="020B0604020202020204" pitchFamily="34" charset="0"/>
                          <a:cs typeface="Arial" panose="020B0604020202020204" pitchFamily="34" charset="0"/>
                        </a:rPr>
                        <a:t>Non-degree Post Secondary Credential/Workforce Training</a:t>
                      </a:r>
                    </a:p>
                  </a:txBody>
                  <a:tcPr marL="195165" marR="146374" marT="97583" marB="97583" anchor="b">
                    <a:solidFill>
                      <a:srgbClr val="ADCD39"/>
                    </a:solidFill>
                  </a:tcPr>
                </a:tc>
                <a:extLst>
                  <a:ext uri="{0D108BD9-81ED-4DB2-BD59-A6C34878D82A}">
                    <a16:rowId xmlns:a16="http://schemas.microsoft.com/office/drawing/2014/main" val="4224134724"/>
                  </a:ext>
                </a:extLst>
              </a:tr>
              <a:tr h="204945">
                <a:tc>
                  <a:txBody>
                    <a:bodyPr/>
                    <a:lstStyle/>
                    <a:p>
                      <a:pPr algn="l" fontAlgn="b"/>
                      <a:r>
                        <a:rPr lang="en-US" b="1" dirty="0">
                          <a:solidFill>
                            <a:srgbClr val="1E3E7D"/>
                          </a:solidFill>
                          <a:latin typeface="Arial" panose="020B0604020202020204" pitchFamily="34" charset="0"/>
                          <a:cs typeface="Arial" panose="020B0604020202020204" pitchFamily="34" charset="0"/>
                        </a:rPr>
                        <a:t>Aircraft Mechanics and Service Technicians</a:t>
                      </a:r>
                    </a:p>
                  </a:txBody>
                  <a:tcPr marL="8495" marR="8495" marT="8495" marB="0" anchor="b"/>
                </a:tc>
                <a:tc>
                  <a:txBody>
                    <a:bodyPr/>
                    <a:lstStyle/>
                    <a:p>
                      <a:pPr algn="ctr" fontAlgn="b"/>
                      <a:r>
                        <a:rPr lang="en-US" b="1" dirty="0">
                          <a:solidFill>
                            <a:srgbClr val="1E3E7D"/>
                          </a:solidFill>
                          <a:latin typeface="Arial" panose="020B0604020202020204" pitchFamily="34" charset="0"/>
                          <a:cs typeface="Arial" panose="020B0604020202020204" pitchFamily="34" charset="0"/>
                        </a:rPr>
                        <a:t>4</a:t>
                      </a:r>
                    </a:p>
                  </a:txBody>
                  <a:tcPr marL="8495" marR="8495" marT="8495" marB="0" anchor="b"/>
                </a:tc>
                <a:tc>
                  <a:txBody>
                    <a:bodyPr/>
                    <a:lstStyle/>
                    <a:p>
                      <a:pPr algn="ctr" fontAlgn="b"/>
                      <a:r>
                        <a:rPr lang="en-US" b="1" dirty="0">
                          <a:solidFill>
                            <a:srgbClr val="1E3E7D"/>
                          </a:solidFill>
                          <a:latin typeface="Arial" panose="020B0604020202020204" pitchFamily="34" charset="0"/>
                          <a:cs typeface="Arial" panose="020B0604020202020204" pitchFamily="34" charset="0"/>
                        </a:rPr>
                        <a:t>4</a:t>
                      </a:r>
                    </a:p>
                  </a:txBody>
                  <a:tcPr marL="8495" marR="8495" marT="8495" marB="0" anchor="b"/>
                </a:tc>
                <a:tc>
                  <a:txBody>
                    <a:bodyPr/>
                    <a:lstStyle/>
                    <a:p>
                      <a:pPr algn="l" fontAlgn="b"/>
                      <a:r>
                        <a:rPr lang="en-US" b="1" dirty="0">
                          <a:solidFill>
                            <a:srgbClr val="1E3E7D"/>
                          </a:solidFill>
                          <a:latin typeface="Arial" panose="020B0604020202020204" pitchFamily="34" charset="0"/>
                          <a:cs typeface="Arial" panose="020B0604020202020204" pitchFamily="34" charset="0"/>
                        </a:rPr>
                        <a:t>Assembly Maintenance Certification</a:t>
                      </a:r>
                    </a:p>
                  </a:txBody>
                  <a:tcPr marL="8495" marR="8495" marT="8495" marB="0" anchor="b"/>
                </a:tc>
                <a:extLst>
                  <a:ext uri="{0D108BD9-81ED-4DB2-BD59-A6C34878D82A}">
                    <a16:rowId xmlns:a16="http://schemas.microsoft.com/office/drawing/2014/main" val="546559270"/>
                  </a:ext>
                </a:extLst>
              </a:tr>
              <a:tr h="217098">
                <a:tc>
                  <a:txBody>
                    <a:bodyPr/>
                    <a:lstStyle/>
                    <a:p>
                      <a:pPr algn="l" fontAlgn="b"/>
                      <a:r>
                        <a:rPr lang="en-US" b="1" dirty="0">
                          <a:solidFill>
                            <a:srgbClr val="1E3E7D"/>
                          </a:solidFill>
                          <a:latin typeface="Arial" panose="020B0604020202020204" pitchFamily="34" charset="0"/>
                          <a:cs typeface="Arial" panose="020B0604020202020204" pitchFamily="34" charset="0"/>
                        </a:rPr>
                        <a:t>Claims Adjusters, Examiners, and Investigators</a:t>
                      </a:r>
                    </a:p>
                  </a:txBody>
                  <a:tcPr marL="8495" marR="8495" marT="8495" marB="0" anchor="b"/>
                </a:tc>
                <a:tc>
                  <a:txBody>
                    <a:bodyPr/>
                    <a:lstStyle/>
                    <a:p>
                      <a:pPr algn="ctr" fontAlgn="b"/>
                      <a:r>
                        <a:rPr lang="en-US" b="1">
                          <a:solidFill>
                            <a:srgbClr val="1E3E7D"/>
                          </a:solidFill>
                          <a:latin typeface="Arial" panose="020B0604020202020204" pitchFamily="34" charset="0"/>
                          <a:cs typeface="Arial" panose="020B0604020202020204" pitchFamily="34" charset="0"/>
                        </a:rPr>
                        <a:t>4</a:t>
                      </a:r>
                    </a:p>
                  </a:txBody>
                  <a:tcPr marL="8495" marR="8495" marT="8495" marB="0" anchor="b"/>
                </a:tc>
                <a:tc>
                  <a:txBody>
                    <a:bodyPr/>
                    <a:lstStyle/>
                    <a:p>
                      <a:pPr algn="ctr" fontAlgn="b"/>
                      <a:r>
                        <a:rPr lang="en-US" b="1" dirty="0">
                          <a:solidFill>
                            <a:srgbClr val="1E3E7D"/>
                          </a:solidFill>
                          <a:latin typeface="Arial" panose="020B0604020202020204" pitchFamily="34" charset="0"/>
                          <a:cs typeface="Arial" panose="020B0604020202020204" pitchFamily="34" charset="0"/>
                        </a:rPr>
                        <a:t>5</a:t>
                      </a:r>
                    </a:p>
                  </a:txBody>
                  <a:tcPr marL="8495" marR="8495" marT="8495" marB="0" anchor="b"/>
                </a:tc>
                <a:tc>
                  <a:txBody>
                    <a:bodyPr/>
                    <a:lstStyle/>
                    <a:p>
                      <a:pPr algn="l" fontAlgn="b"/>
                      <a:r>
                        <a:rPr lang="en-US" b="1" dirty="0">
                          <a:solidFill>
                            <a:srgbClr val="1E3E7D"/>
                          </a:solidFill>
                          <a:latin typeface="Arial" panose="020B0604020202020204" pitchFamily="34" charset="0"/>
                          <a:cs typeface="Arial" panose="020B0604020202020204" pitchFamily="34" charset="0"/>
                        </a:rPr>
                        <a:t>Claims Adjuster</a:t>
                      </a:r>
                    </a:p>
                  </a:txBody>
                  <a:tcPr marL="8495" marR="8495" marT="8495" marB="0" anchor="b"/>
                </a:tc>
                <a:extLst>
                  <a:ext uri="{0D108BD9-81ED-4DB2-BD59-A6C34878D82A}">
                    <a16:rowId xmlns:a16="http://schemas.microsoft.com/office/drawing/2014/main" val="1365017431"/>
                  </a:ext>
                </a:extLst>
              </a:tr>
              <a:tr h="220401">
                <a:tc>
                  <a:txBody>
                    <a:bodyPr/>
                    <a:lstStyle/>
                    <a:p>
                      <a:pPr algn="l" fontAlgn="b"/>
                      <a:r>
                        <a:rPr lang="en-US" b="1" dirty="0">
                          <a:solidFill>
                            <a:srgbClr val="1E3E7D"/>
                          </a:solidFill>
                          <a:latin typeface="Arial" panose="020B0604020202020204" pitchFamily="34" charset="0"/>
                          <a:cs typeface="Arial" panose="020B0604020202020204" pitchFamily="34" charset="0"/>
                        </a:rPr>
                        <a:t>Construction and Building Inspectors</a:t>
                      </a:r>
                    </a:p>
                  </a:txBody>
                  <a:tcPr marL="8495" marR="8495" marT="8495" marB="0" anchor="b"/>
                </a:tc>
                <a:tc>
                  <a:txBody>
                    <a:bodyPr/>
                    <a:lstStyle/>
                    <a:p>
                      <a:pPr algn="ctr" fontAlgn="b"/>
                      <a:r>
                        <a:rPr lang="en-US" b="1" dirty="0">
                          <a:solidFill>
                            <a:srgbClr val="1E3E7D"/>
                          </a:solidFill>
                          <a:latin typeface="Arial" panose="020B0604020202020204" pitchFamily="34" charset="0"/>
                          <a:cs typeface="Arial" panose="020B0604020202020204" pitchFamily="34" charset="0"/>
                        </a:rPr>
                        <a:t>4</a:t>
                      </a:r>
                    </a:p>
                  </a:txBody>
                  <a:tcPr marL="8495" marR="8495" marT="8495" marB="0" anchor="b"/>
                </a:tc>
                <a:tc>
                  <a:txBody>
                    <a:bodyPr/>
                    <a:lstStyle/>
                    <a:p>
                      <a:pPr algn="ctr" fontAlgn="b"/>
                      <a:r>
                        <a:rPr lang="en-US" b="1">
                          <a:solidFill>
                            <a:srgbClr val="1E3E7D"/>
                          </a:solidFill>
                          <a:latin typeface="Arial" panose="020B0604020202020204" pitchFamily="34" charset="0"/>
                          <a:cs typeface="Arial" panose="020B0604020202020204" pitchFamily="34" charset="0"/>
                        </a:rPr>
                        <a:t>4</a:t>
                      </a:r>
                    </a:p>
                  </a:txBody>
                  <a:tcPr marL="8495" marR="8495" marT="8495" marB="0" anchor="b"/>
                </a:tc>
                <a:tc>
                  <a:txBody>
                    <a:bodyPr/>
                    <a:lstStyle/>
                    <a:p>
                      <a:pPr algn="l" fontAlgn="b"/>
                      <a:r>
                        <a:rPr lang="en-US" b="1" dirty="0">
                          <a:solidFill>
                            <a:srgbClr val="1E3E7D"/>
                          </a:solidFill>
                          <a:latin typeface="Arial" panose="020B0604020202020204" pitchFamily="34" charset="0"/>
                          <a:cs typeface="Arial" panose="020B0604020202020204" pitchFamily="34" charset="0"/>
                        </a:rPr>
                        <a:t>Inspectors</a:t>
                      </a:r>
                    </a:p>
                  </a:txBody>
                  <a:tcPr marL="8495" marR="8495" marT="8495" marB="0" anchor="b"/>
                </a:tc>
                <a:extLst>
                  <a:ext uri="{0D108BD9-81ED-4DB2-BD59-A6C34878D82A}">
                    <a16:rowId xmlns:a16="http://schemas.microsoft.com/office/drawing/2014/main" val="1067225051"/>
                  </a:ext>
                </a:extLst>
              </a:tr>
              <a:tr h="262051">
                <a:tc>
                  <a:txBody>
                    <a:bodyPr/>
                    <a:lstStyle/>
                    <a:p>
                      <a:pPr algn="l" fontAlgn="b"/>
                      <a:r>
                        <a:rPr lang="en-US" b="1" dirty="0">
                          <a:solidFill>
                            <a:srgbClr val="1E3E7D"/>
                          </a:solidFill>
                          <a:latin typeface="Arial" panose="020B0604020202020204" pitchFamily="34" charset="0"/>
                          <a:cs typeface="Arial" panose="020B0604020202020204" pitchFamily="34" charset="0"/>
                        </a:rPr>
                        <a:t>Electrical and Electronics Repairers, Commercial and Industrial Equipment</a:t>
                      </a:r>
                    </a:p>
                  </a:txBody>
                  <a:tcPr marL="8495" marR="8495" marT="8495" marB="0" anchor="b"/>
                </a:tc>
                <a:tc>
                  <a:txBody>
                    <a:bodyPr/>
                    <a:lstStyle/>
                    <a:p>
                      <a:pPr algn="ctr" fontAlgn="b"/>
                      <a:r>
                        <a:rPr lang="en-US" b="1" dirty="0">
                          <a:solidFill>
                            <a:srgbClr val="1E3E7D"/>
                          </a:solidFill>
                          <a:latin typeface="Arial" panose="020B0604020202020204" pitchFamily="34" charset="0"/>
                          <a:cs typeface="Arial" panose="020B0604020202020204" pitchFamily="34" charset="0"/>
                        </a:rPr>
                        <a:t>4</a:t>
                      </a:r>
                    </a:p>
                  </a:txBody>
                  <a:tcPr marL="8495" marR="8495" marT="8495" marB="0" anchor="b"/>
                </a:tc>
                <a:tc>
                  <a:txBody>
                    <a:bodyPr/>
                    <a:lstStyle/>
                    <a:p>
                      <a:pPr algn="ctr" fontAlgn="b"/>
                      <a:r>
                        <a:rPr lang="en-US" b="1" dirty="0">
                          <a:solidFill>
                            <a:srgbClr val="1E3E7D"/>
                          </a:solidFill>
                          <a:latin typeface="Arial" panose="020B0604020202020204" pitchFamily="34" charset="0"/>
                          <a:cs typeface="Arial" panose="020B0604020202020204" pitchFamily="34" charset="0"/>
                        </a:rPr>
                        <a:t>4</a:t>
                      </a:r>
                    </a:p>
                  </a:txBody>
                  <a:tcPr marL="8495" marR="8495" marT="8495" marB="0" anchor="b"/>
                </a:tc>
                <a:tc>
                  <a:txBody>
                    <a:bodyPr/>
                    <a:lstStyle/>
                    <a:p>
                      <a:pPr algn="l" fontAlgn="b"/>
                      <a:r>
                        <a:rPr lang="en-US" b="1" dirty="0">
                          <a:solidFill>
                            <a:srgbClr val="1E3E7D"/>
                          </a:solidFill>
                          <a:latin typeface="Arial" panose="020B0604020202020204" pitchFamily="34" charset="0"/>
                          <a:cs typeface="Arial" panose="020B0604020202020204" pitchFamily="34" charset="0"/>
                        </a:rPr>
                        <a:t>ISA Certified Control Systems Tech Level I</a:t>
                      </a:r>
                    </a:p>
                  </a:txBody>
                  <a:tcPr marL="8495" marR="8495" marT="8495" marB="0" anchor="b"/>
                </a:tc>
                <a:extLst>
                  <a:ext uri="{0D108BD9-81ED-4DB2-BD59-A6C34878D82A}">
                    <a16:rowId xmlns:a16="http://schemas.microsoft.com/office/drawing/2014/main" val="464229860"/>
                  </a:ext>
                </a:extLst>
              </a:tr>
              <a:tr h="0">
                <a:tc>
                  <a:txBody>
                    <a:bodyPr/>
                    <a:lstStyle/>
                    <a:p>
                      <a:pPr algn="l" fontAlgn="b"/>
                      <a:r>
                        <a:rPr lang="en-US" b="1" dirty="0">
                          <a:solidFill>
                            <a:srgbClr val="1E3E7D"/>
                          </a:solidFill>
                          <a:latin typeface="Arial" panose="020B0604020202020204" pitchFamily="34" charset="0"/>
                          <a:cs typeface="Arial" panose="020B0604020202020204" pitchFamily="34" charset="0"/>
                        </a:rPr>
                        <a:t>Electrical Power-Line Installers and Repairers</a:t>
                      </a:r>
                    </a:p>
                  </a:txBody>
                  <a:tcPr marL="8495" marR="8495" marT="8495" marB="0" anchor="b"/>
                </a:tc>
                <a:tc>
                  <a:txBody>
                    <a:bodyPr/>
                    <a:lstStyle/>
                    <a:p>
                      <a:pPr algn="ctr" fontAlgn="b"/>
                      <a:r>
                        <a:rPr lang="en-US" b="1">
                          <a:solidFill>
                            <a:srgbClr val="1E3E7D"/>
                          </a:solidFill>
                          <a:latin typeface="Arial" panose="020B0604020202020204" pitchFamily="34" charset="0"/>
                          <a:cs typeface="Arial" panose="020B0604020202020204" pitchFamily="34" charset="0"/>
                        </a:rPr>
                        <a:t>4</a:t>
                      </a:r>
                    </a:p>
                  </a:txBody>
                  <a:tcPr marL="8495" marR="8495" marT="8495" marB="0" anchor="b"/>
                </a:tc>
                <a:tc>
                  <a:txBody>
                    <a:bodyPr/>
                    <a:lstStyle/>
                    <a:p>
                      <a:pPr algn="ctr" fontAlgn="b"/>
                      <a:r>
                        <a:rPr lang="en-US" b="1" dirty="0">
                          <a:solidFill>
                            <a:srgbClr val="1E3E7D"/>
                          </a:solidFill>
                          <a:latin typeface="Arial" panose="020B0604020202020204" pitchFamily="34" charset="0"/>
                          <a:cs typeface="Arial" panose="020B0604020202020204" pitchFamily="34" charset="0"/>
                        </a:rPr>
                        <a:t>4</a:t>
                      </a:r>
                    </a:p>
                  </a:txBody>
                  <a:tcPr marL="8495" marR="8495" marT="8495" marB="0" anchor="b"/>
                </a:tc>
                <a:tc>
                  <a:txBody>
                    <a:bodyPr/>
                    <a:lstStyle/>
                    <a:p>
                      <a:pPr algn="l" fontAlgn="b"/>
                      <a:r>
                        <a:rPr lang="en-US" b="1" dirty="0" err="1">
                          <a:solidFill>
                            <a:srgbClr val="1E3E7D"/>
                          </a:solidFill>
                          <a:latin typeface="Arial" panose="020B0604020202020204" pitchFamily="34" charset="0"/>
                          <a:cs typeface="Arial" panose="020B0604020202020204" pitchFamily="34" charset="0"/>
                        </a:rPr>
                        <a:t>Lineworker</a:t>
                      </a:r>
                      <a:endParaRPr lang="en-US" b="1" dirty="0">
                        <a:solidFill>
                          <a:srgbClr val="1E3E7D"/>
                        </a:solidFill>
                        <a:latin typeface="Arial" panose="020B0604020202020204" pitchFamily="34" charset="0"/>
                        <a:cs typeface="Arial" panose="020B0604020202020204" pitchFamily="34" charset="0"/>
                      </a:endParaRPr>
                    </a:p>
                  </a:txBody>
                  <a:tcPr marL="8495" marR="8495" marT="8495" marB="0" anchor="b"/>
                </a:tc>
                <a:extLst>
                  <a:ext uri="{0D108BD9-81ED-4DB2-BD59-A6C34878D82A}">
                    <a16:rowId xmlns:a16="http://schemas.microsoft.com/office/drawing/2014/main" val="3108633630"/>
                  </a:ext>
                </a:extLst>
              </a:tr>
              <a:tr h="0">
                <a:tc>
                  <a:txBody>
                    <a:bodyPr/>
                    <a:lstStyle/>
                    <a:p>
                      <a:pPr algn="l" fontAlgn="b"/>
                      <a:r>
                        <a:rPr lang="en-US" b="1" dirty="0">
                          <a:solidFill>
                            <a:srgbClr val="1E3E7D"/>
                          </a:solidFill>
                          <a:latin typeface="Arial" panose="020B0604020202020204" pitchFamily="34" charset="0"/>
                          <a:cs typeface="Arial" panose="020B0604020202020204" pitchFamily="34" charset="0"/>
                        </a:rPr>
                        <a:t>First-Line Supervisors of Construction Trades and Extraction Workers</a:t>
                      </a:r>
                    </a:p>
                  </a:txBody>
                  <a:tcPr marL="8495" marR="8495" marT="8495" marB="0" anchor="b"/>
                </a:tc>
                <a:tc>
                  <a:txBody>
                    <a:bodyPr/>
                    <a:lstStyle/>
                    <a:p>
                      <a:pPr algn="ctr" fontAlgn="b"/>
                      <a:r>
                        <a:rPr lang="en-US" b="1">
                          <a:solidFill>
                            <a:srgbClr val="1E3E7D"/>
                          </a:solidFill>
                          <a:latin typeface="Arial" panose="020B0604020202020204" pitchFamily="34" charset="0"/>
                          <a:cs typeface="Arial" panose="020B0604020202020204" pitchFamily="34" charset="0"/>
                        </a:rPr>
                        <a:t>4</a:t>
                      </a:r>
                    </a:p>
                  </a:txBody>
                  <a:tcPr marL="8495" marR="8495" marT="8495" marB="0" anchor="b"/>
                </a:tc>
                <a:tc>
                  <a:txBody>
                    <a:bodyPr/>
                    <a:lstStyle/>
                    <a:p>
                      <a:pPr algn="ctr" fontAlgn="b"/>
                      <a:r>
                        <a:rPr lang="en-US" b="1" dirty="0">
                          <a:solidFill>
                            <a:srgbClr val="1E3E7D"/>
                          </a:solidFill>
                          <a:latin typeface="Arial" panose="020B0604020202020204" pitchFamily="34" charset="0"/>
                          <a:cs typeface="Arial" panose="020B0604020202020204" pitchFamily="34" charset="0"/>
                        </a:rPr>
                        <a:t>5</a:t>
                      </a:r>
                    </a:p>
                  </a:txBody>
                  <a:tcPr marL="8495" marR="8495" marT="8495" marB="0" anchor="b"/>
                </a:tc>
                <a:tc>
                  <a:txBody>
                    <a:bodyPr/>
                    <a:lstStyle/>
                    <a:p>
                      <a:pPr algn="l" fontAlgn="b"/>
                      <a:r>
                        <a:rPr lang="en-US" b="1" dirty="0">
                          <a:solidFill>
                            <a:srgbClr val="1E3E7D"/>
                          </a:solidFill>
                          <a:latin typeface="Arial" panose="020B0604020202020204" pitchFamily="34" charset="0"/>
                          <a:cs typeface="Arial" panose="020B0604020202020204" pitchFamily="34" charset="0"/>
                        </a:rPr>
                        <a:t>Project Supervision</a:t>
                      </a:r>
                    </a:p>
                  </a:txBody>
                  <a:tcPr marL="8495" marR="8495" marT="8495" marB="0" anchor="b"/>
                </a:tc>
                <a:extLst>
                  <a:ext uri="{0D108BD9-81ED-4DB2-BD59-A6C34878D82A}">
                    <a16:rowId xmlns:a16="http://schemas.microsoft.com/office/drawing/2014/main" val="3032369083"/>
                  </a:ext>
                </a:extLst>
              </a:tr>
              <a:tr h="0">
                <a:tc>
                  <a:txBody>
                    <a:bodyPr/>
                    <a:lstStyle/>
                    <a:p>
                      <a:pPr algn="l" fontAlgn="b"/>
                      <a:r>
                        <a:rPr lang="en-US" b="1" dirty="0">
                          <a:solidFill>
                            <a:srgbClr val="1E3E7D"/>
                          </a:solidFill>
                          <a:latin typeface="Arial" panose="020B0604020202020204" pitchFamily="34" charset="0"/>
                          <a:cs typeface="Arial" panose="020B0604020202020204" pitchFamily="34" charset="0"/>
                        </a:rPr>
                        <a:t>Riggers</a:t>
                      </a:r>
                    </a:p>
                  </a:txBody>
                  <a:tcPr marL="8495" marR="8495" marT="8495" marB="0" anchor="b"/>
                </a:tc>
                <a:tc>
                  <a:txBody>
                    <a:bodyPr/>
                    <a:lstStyle/>
                    <a:p>
                      <a:pPr algn="ctr" fontAlgn="b"/>
                      <a:r>
                        <a:rPr lang="en-US" b="1">
                          <a:solidFill>
                            <a:srgbClr val="1E3E7D"/>
                          </a:solidFill>
                          <a:latin typeface="Arial" panose="020B0604020202020204" pitchFamily="34" charset="0"/>
                          <a:cs typeface="Arial" panose="020B0604020202020204" pitchFamily="34" charset="0"/>
                        </a:rPr>
                        <a:t>4</a:t>
                      </a:r>
                    </a:p>
                  </a:txBody>
                  <a:tcPr marL="8495" marR="8495" marT="8495" marB="0" anchor="b"/>
                </a:tc>
                <a:tc>
                  <a:txBody>
                    <a:bodyPr/>
                    <a:lstStyle/>
                    <a:p>
                      <a:pPr algn="ctr" fontAlgn="b"/>
                      <a:r>
                        <a:rPr lang="en-US" b="1">
                          <a:solidFill>
                            <a:srgbClr val="1E3E7D"/>
                          </a:solidFill>
                          <a:latin typeface="Arial" panose="020B0604020202020204" pitchFamily="34" charset="0"/>
                          <a:cs typeface="Arial" panose="020B0604020202020204" pitchFamily="34" charset="0"/>
                        </a:rPr>
                        <a:t>2</a:t>
                      </a:r>
                    </a:p>
                  </a:txBody>
                  <a:tcPr marL="8495" marR="8495" marT="8495" marB="0" anchor="b"/>
                </a:tc>
                <a:tc>
                  <a:txBody>
                    <a:bodyPr/>
                    <a:lstStyle/>
                    <a:p>
                      <a:pPr algn="l" fontAlgn="b"/>
                      <a:r>
                        <a:rPr lang="en-US" b="1" dirty="0">
                          <a:solidFill>
                            <a:srgbClr val="1E3E7D"/>
                          </a:solidFill>
                          <a:latin typeface="Arial" panose="020B0604020202020204" pitchFamily="34" charset="0"/>
                          <a:cs typeface="Arial" panose="020B0604020202020204" pitchFamily="34" charset="0"/>
                        </a:rPr>
                        <a:t>Rigger and Signal Certification</a:t>
                      </a:r>
                    </a:p>
                  </a:txBody>
                  <a:tcPr marL="8495" marR="8495" marT="8495" marB="0" anchor="b"/>
                </a:tc>
                <a:extLst>
                  <a:ext uri="{0D108BD9-81ED-4DB2-BD59-A6C34878D82A}">
                    <a16:rowId xmlns:a16="http://schemas.microsoft.com/office/drawing/2014/main" val="3243751798"/>
                  </a:ext>
                </a:extLst>
              </a:tr>
            </a:tbl>
          </a:graphicData>
        </a:graphic>
      </p:graphicFrame>
      <p:sp>
        <p:nvSpPr>
          <p:cNvPr id="16" name="Rectangle 15">
            <a:extLst>
              <a:ext uri="{FF2B5EF4-FFF2-40B4-BE49-F238E27FC236}">
                <a16:creationId xmlns:a16="http://schemas.microsoft.com/office/drawing/2014/main" id="{628B020F-91E7-47B2-A090-C7090ACC3ABA}"/>
              </a:ext>
            </a:extLst>
          </p:cNvPr>
          <p:cNvSpPr/>
          <p:nvPr/>
        </p:nvSpPr>
        <p:spPr>
          <a:xfrm>
            <a:off x="304321" y="299673"/>
            <a:ext cx="11704580" cy="1395168"/>
          </a:xfrm>
          <a:prstGeom prst="rect">
            <a:avLst/>
          </a:prstGeom>
          <a:solidFill>
            <a:srgbClr val="00529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solidFill>
                  <a:schemeClr val="bg1"/>
                </a:solidFill>
                <a:latin typeface="Arial" panose="020B0604020202020204" pitchFamily="34" charset="0"/>
                <a:cs typeface="Arial" panose="020B0604020202020204" pitchFamily="34" charset="0"/>
              </a:rPr>
              <a:t>Career Credentials: 4 STAR (WAGE) Jobs</a:t>
            </a:r>
            <a:endParaRPr lang="en-US" sz="4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773520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rrow: Right 5">
            <a:extLst>
              <a:ext uri="{FF2B5EF4-FFF2-40B4-BE49-F238E27FC236}">
                <a16:creationId xmlns:a16="http://schemas.microsoft.com/office/drawing/2014/main" id="{AF99DB2B-ABE5-4BDD-B4D5-50586903F590}"/>
              </a:ext>
            </a:extLst>
          </p:cNvPr>
          <p:cNvSpPr/>
          <p:nvPr/>
        </p:nvSpPr>
        <p:spPr>
          <a:xfrm>
            <a:off x="5437122" y="3857715"/>
            <a:ext cx="1054728"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9" name="Table 9">
            <a:extLst>
              <a:ext uri="{FF2B5EF4-FFF2-40B4-BE49-F238E27FC236}">
                <a16:creationId xmlns:a16="http://schemas.microsoft.com/office/drawing/2014/main" id="{8BBC2A32-2401-42A3-86B3-759481176EBF}"/>
              </a:ext>
            </a:extLst>
          </p:cNvPr>
          <p:cNvGraphicFramePr>
            <a:graphicFrameLocks noGrp="1"/>
          </p:cNvGraphicFramePr>
          <p:nvPr>
            <p:extLst>
              <p:ext uri="{D42A27DB-BD31-4B8C-83A1-F6EECF244321}">
                <p14:modId xmlns:p14="http://schemas.microsoft.com/office/powerpoint/2010/main" val="2266185360"/>
              </p:ext>
            </p:extLst>
          </p:nvPr>
        </p:nvGraphicFramePr>
        <p:xfrm>
          <a:off x="304322" y="1851008"/>
          <a:ext cx="11704579" cy="3714974"/>
        </p:xfrm>
        <a:graphic>
          <a:graphicData uri="http://schemas.openxmlformats.org/drawingml/2006/table">
            <a:tbl>
              <a:tblPr firstRow="1" bandRow="1">
                <a:tableStyleId>{F5AB1C69-6EDB-4FF4-983F-18BD219EF322}</a:tableStyleId>
              </a:tblPr>
              <a:tblGrid>
                <a:gridCol w="4729796">
                  <a:extLst>
                    <a:ext uri="{9D8B030D-6E8A-4147-A177-3AD203B41FA5}">
                      <a16:colId xmlns:a16="http://schemas.microsoft.com/office/drawing/2014/main" val="4032680384"/>
                    </a:ext>
                  </a:extLst>
                </a:gridCol>
                <a:gridCol w="1327355">
                  <a:extLst>
                    <a:ext uri="{9D8B030D-6E8A-4147-A177-3AD203B41FA5}">
                      <a16:colId xmlns:a16="http://schemas.microsoft.com/office/drawing/2014/main" val="2524301483"/>
                    </a:ext>
                  </a:extLst>
                </a:gridCol>
                <a:gridCol w="1494503">
                  <a:extLst>
                    <a:ext uri="{9D8B030D-6E8A-4147-A177-3AD203B41FA5}">
                      <a16:colId xmlns:a16="http://schemas.microsoft.com/office/drawing/2014/main" val="516301962"/>
                    </a:ext>
                  </a:extLst>
                </a:gridCol>
                <a:gridCol w="4152925">
                  <a:extLst>
                    <a:ext uri="{9D8B030D-6E8A-4147-A177-3AD203B41FA5}">
                      <a16:colId xmlns:a16="http://schemas.microsoft.com/office/drawing/2014/main" val="13581221"/>
                    </a:ext>
                  </a:extLst>
                </a:gridCol>
              </a:tblGrid>
              <a:tr h="767439">
                <a:tc>
                  <a:txBody>
                    <a:bodyPr/>
                    <a:lstStyle/>
                    <a:p>
                      <a:pPr algn="l" fontAlgn="b"/>
                      <a:r>
                        <a:rPr lang="en-US" sz="2400" dirty="0">
                          <a:latin typeface="Arial" panose="020B0604020202020204" pitchFamily="34" charset="0"/>
                          <a:cs typeface="Arial" panose="020B0604020202020204" pitchFamily="34" charset="0"/>
                        </a:rPr>
                        <a:t>Occupation Title</a:t>
                      </a:r>
                    </a:p>
                  </a:txBody>
                  <a:tcPr marL="195165" marR="146374" marT="97583" marB="97583" anchor="b">
                    <a:solidFill>
                      <a:srgbClr val="ADCD39"/>
                    </a:solidFill>
                  </a:tcPr>
                </a:tc>
                <a:tc>
                  <a:txBody>
                    <a:bodyPr/>
                    <a:lstStyle/>
                    <a:p>
                      <a:pPr algn="l" fontAlgn="b"/>
                      <a:r>
                        <a:rPr lang="en-US" sz="1800" dirty="0">
                          <a:latin typeface="Arial" panose="020B0604020202020204" pitchFamily="34" charset="0"/>
                          <a:cs typeface="Arial" panose="020B0604020202020204" pitchFamily="34" charset="0"/>
                        </a:rPr>
                        <a:t>Wage Rating</a:t>
                      </a:r>
                    </a:p>
                  </a:txBody>
                  <a:tcPr marL="195165" marR="146374" marT="97583" marB="97583" anchor="b">
                    <a:solidFill>
                      <a:srgbClr val="ADCD39"/>
                    </a:solidFill>
                  </a:tcPr>
                </a:tc>
                <a:tc>
                  <a:txBody>
                    <a:bodyPr/>
                    <a:lstStyle/>
                    <a:p>
                      <a:pPr algn="l" fontAlgn="b"/>
                      <a:r>
                        <a:rPr lang="en-US" sz="1800" dirty="0">
                          <a:latin typeface="Arial" panose="020B0604020202020204" pitchFamily="34" charset="0"/>
                          <a:cs typeface="Arial" panose="020B0604020202020204" pitchFamily="34" charset="0"/>
                        </a:rPr>
                        <a:t>Job Opening Rating</a:t>
                      </a:r>
                    </a:p>
                  </a:txBody>
                  <a:tcPr marL="195165" marR="146374" marT="97583" marB="97583" anchor="b">
                    <a:solidFill>
                      <a:srgbClr val="ADCD39"/>
                    </a:solidFill>
                  </a:tcPr>
                </a:tc>
                <a:tc>
                  <a:txBody>
                    <a:bodyPr/>
                    <a:lstStyle/>
                    <a:p>
                      <a:pPr algn="l" fontAlgn="b"/>
                      <a:r>
                        <a:rPr lang="en-US" sz="1800" dirty="0">
                          <a:latin typeface="Arial" panose="020B0604020202020204" pitchFamily="34" charset="0"/>
                          <a:cs typeface="Arial" panose="020B0604020202020204" pitchFamily="34" charset="0"/>
                        </a:rPr>
                        <a:t>Non-degree Post Secondary Credential/Workforce Training</a:t>
                      </a:r>
                    </a:p>
                  </a:txBody>
                  <a:tcPr marL="195165" marR="146374" marT="97583" marB="97583" anchor="b">
                    <a:solidFill>
                      <a:srgbClr val="ADCD39"/>
                    </a:solidFill>
                  </a:tcPr>
                </a:tc>
                <a:extLst>
                  <a:ext uri="{0D108BD9-81ED-4DB2-BD59-A6C34878D82A}">
                    <a16:rowId xmlns:a16="http://schemas.microsoft.com/office/drawing/2014/main" val="4224134724"/>
                  </a:ext>
                </a:extLst>
              </a:tr>
              <a:tr h="0">
                <a:tc>
                  <a:txBody>
                    <a:bodyPr/>
                    <a:lstStyle/>
                    <a:p>
                      <a:pPr algn="l" fontAlgn="b">
                        <a:spcBef>
                          <a:spcPts val="0"/>
                        </a:spcBef>
                        <a:spcAft>
                          <a:spcPts val="0"/>
                        </a:spcAft>
                      </a:pPr>
                      <a:r>
                        <a:rPr lang="en-US" sz="1600" b="1" dirty="0">
                          <a:solidFill>
                            <a:srgbClr val="1E3E7D"/>
                          </a:solidFill>
                          <a:latin typeface="Arial" panose="020B0604020202020204" pitchFamily="34" charset="0"/>
                          <a:cs typeface="Arial" panose="020B0604020202020204" pitchFamily="34" charset="0"/>
                        </a:rPr>
                        <a:t>Automotive Body and Related Repairers</a:t>
                      </a:r>
                    </a:p>
                  </a:txBody>
                  <a:tcPr marL="8676" marR="8676" marT="8676" marB="0" anchor="b"/>
                </a:tc>
                <a:tc>
                  <a:txBody>
                    <a:bodyPr/>
                    <a:lstStyle/>
                    <a:p>
                      <a:pPr algn="ctr" fontAlgn="b">
                        <a:spcBef>
                          <a:spcPts val="0"/>
                        </a:spcBef>
                        <a:spcAft>
                          <a:spcPts val="0"/>
                        </a:spcAft>
                      </a:pPr>
                      <a:r>
                        <a:rPr lang="en-US" sz="1600" b="1" dirty="0">
                          <a:solidFill>
                            <a:srgbClr val="1E3E7D"/>
                          </a:solidFill>
                          <a:latin typeface="Arial" panose="020B0604020202020204" pitchFamily="34" charset="0"/>
                          <a:cs typeface="Arial" panose="020B0604020202020204" pitchFamily="34" charset="0"/>
                        </a:rPr>
                        <a:t>3</a:t>
                      </a:r>
                    </a:p>
                  </a:txBody>
                  <a:tcPr marL="8676" marR="8676" marT="8676" marB="0" anchor="b"/>
                </a:tc>
                <a:tc>
                  <a:txBody>
                    <a:bodyPr/>
                    <a:lstStyle/>
                    <a:p>
                      <a:pPr algn="ctr" fontAlgn="b">
                        <a:spcBef>
                          <a:spcPts val="0"/>
                        </a:spcBef>
                        <a:spcAft>
                          <a:spcPts val="0"/>
                        </a:spcAft>
                      </a:pPr>
                      <a:r>
                        <a:rPr lang="en-US" sz="1600" b="1" dirty="0">
                          <a:solidFill>
                            <a:srgbClr val="1E3E7D"/>
                          </a:solidFill>
                          <a:latin typeface="Arial" panose="020B0604020202020204" pitchFamily="34" charset="0"/>
                          <a:cs typeface="Arial" panose="020B0604020202020204" pitchFamily="34" charset="0"/>
                        </a:rPr>
                        <a:t>4</a:t>
                      </a:r>
                    </a:p>
                  </a:txBody>
                  <a:tcPr marL="8676" marR="8676" marT="8676" marB="0" anchor="b"/>
                </a:tc>
                <a:tc>
                  <a:txBody>
                    <a:bodyPr/>
                    <a:lstStyle/>
                    <a:p>
                      <a:pPr algn="l" fontAlgn="b">
                        <a:spcBef>
                          <a:spcPts val="0"/>
                        </a:spcBef>
                        <a:spcAft>
                          <a:spcPts val="0"/>
                        </a:spcAft>
                      </a:pPr>
                      <a:r>
                        <a:rPr lang="en-US" sz="1600" b="1" dirty="0">
                          <a:solidFill>
                            <a:srgbClr val="1E3E7D"/>
                          </a:solidFill>
                          <a:latin typeface="Arial" panose="020B0604020202020204" pitchFamily="34" charset="0"/>
                          <a:cs typeface="Arial" panose="020B0604020202020204" pitchFamily="34" charset="0"/>
                        </a:rPr>
                        <a:t>Collision Repair Technician</a:t>
                      </a:r>
                    </a:p>
                  </a:txBody>
                  <a:tcPr marL="8676" marR="8676" marT="8676" marB="0" anchor="b"/>
                </a:tc>
                <a:extLst>
                  <a:ext uri="{0D108BD9-81ED-4DB2-BD59-A6C34878D82A}">
                    <a16:rowId xmlns:a16="http://schemas.microsoft.com/office/drawing/2014/main" val="3303890777"/>
                  </a:ext>
                </a:extLst>
              </a:tr>
              <a:tr h="185048">
                <a:tc>
                  <a:txBody>
                    <a:bodyPr/>
                    <a:lstStyle/>
                    <a:p>
                      <a:pPr algn="l" fontAlgn="b">
                        <a:spcBef>
                          <a:spcPts val="0"/>
                        </a:spcBef>
                        <a:spcAft>
                          <a:spcPts val="0"/>
                        </a:spcAft>
                      </a:pPr>
                      <a:r>
                        <a:rPr lang="en-US" sz="1600" b="1" dirty="0">
                          <a:solidFill>
                            <a:srgbClr val="1E3E7D"/>
                          </a:solidFill>
                          <a:latin typeface="Arial" panose="020B0604020202020204" pitchFamily="34" charset="0"/>
                          <a:cs typeface="Arial" panose="020B0604020202020204" pitchFamily="34" charset="0"/>
                        </a:rPr>
                        <a:t>Automotive Service Technicians and Mechanics</a:t>
                      </a:r>
                    </a:p>
                  </a:txBody>
                  <a:tcPr marL="8676" marR="8676" marT="8676" marB="0" anchor="b"/>
                </a:tc>
                <a:tc>
                  <a:txBody>
                    <a:bodyPr/>
                    <a:lstStyle/>
                    <a:p>
                      <a:pPr algn="ctr" fontAlgn="b">
                        <a:spcBef>
                          <a:spcPts val="0"/>
                        </a:spcBef>
                        <a:spcAft>
                          <a:spcPts val="0"/>
                        </a:spcAft>
                      </a:pPr>
                      <a:r>
                        <a:rPr lang="en-US" sz="1600" b="1" dirty="0">
                          <a:solidFill>
                            <a:srgbClr val="1E3E7D"/>
                          </a:solidFill>
                          <a:latin typeface="Arial" panose="020B0604020202020204" pitchFamily="34" charset="0"/>
                          <a:cs typeface="Arial" panose="020B0604020202020204" pitchFamily="34" charset="0"/>
                        </a:rPr>
                        <a:t>3</a:t>
                      </a:r>
                    </a:p>
                  </a:txBody>
                  <a:tcPr marL="8676" marR="8676" marT="8676" marB="0" anchor="b"/>
                </a:tc>
                <a:tc>
                  <a:txBody>
                    <a:bodyPr/>
                    <a:lstStyle/>
                    <a:p>
                      <a:pPr algn="ctr" fontAlgn="b">
                        <a:spcBef>
                          <a:spcPts val="0"/>
                        </a:spcBef>
                        <a:spcAft>
                          <a:spcPts val="0"/>
                        </a:spcAft>
                      </a:pPr>
                      <a:r>
                        <a:rPr lang="en-US" sz="1600" b="1" dirty="0">
                          <a:solidFill>
                            <a:srgbClr val="1E3E7D"/>
                          </a:solidFill>
                          <a:latin typeface="Arial" panose="020B0604020202020204" pitchFamily="34" charset="0"/>
                          <a:cs typeface="Arial" panose="020B0604020202020204" pitchFamily="34" charset="0"/>
                        </a:rPr>
                        <a:t>5</a:t>
                      </a:r>
                    </a:p>
                  </a:txBody>
                  <a:tcPr marL="8676" marR="8676" marT="8676" marB="0" anchor="b"/>
                </a:tc>
                <a:tc>
                  <a:txBody>
                    <a:bodyPr/>
                    <a:lstStyle/>
                    <a:p>
                      <a:pPr algn="l" fontAlgn="b">
                        <a:spcBef>
                          <a:spcPts val="0"/>
                        </a:spcBef>
                        <a:spcAft>
                          <a:spcPts val="0"/>
                        </a:spcAft>
                      </a:pPr>
                      <a:r>
                        <a:rPr lang="en-US" sz="1600" b="1" dirty="0">
                          <a:solidFill>
                            <a:srgbClr val="1E3E7D"/>
                          </a:solidFill>
                          <a:latin typeface="Arial" panose="020B0604020202020204" pitchFamily="34" charset="0"/>
                          <a:cs typeface="Arial" panose="020B0604020202020204" pitchFamily="34" charset="0"/>
                        </a:rPr>
                        <a:t>Automotive Maintenance &amp; Light Repair</a:t>
                      </a:r>
                    </a:p>
                  </a:txBody>
                  <a:tcPr marL="8676" marR="8676" marT="8676" marB="0" anchor="b"/>
                </a:tc>
                <a:extLst>
                  <a:ext uri="{0D108BD9-81ED-4DB2-BD59-A6C34878D82A}">
                    <a16:rowId xmlns:a16="http://schemas.microsoft.com/office/drawing/2014/main" val="1659157631"/>
                  </a:ext>
                </a:extLst>
              </a:tr>
              <a:tr h="0">
                <a:tc>
                  <a:txBody>
                    <a:bodyPr/>
                    <a:lstStyle/>
                    <a:p>
                      <a:pPr algn="l" fontAlgn="b">
                        <a:spcBef>
                          <a:spcPts val="0"/>
                        </a:spcBef>
                        <a:spcAft>
                          <a:spcPts val="0"/>
                        </a:spcAft>
                      </a:pPr>
                      <a:r>
                        <a:rPr lang="en-US" sz="1600" b="1" dirty="0">
                          <a:solidFill>
                            <a:srgbClr val="1E3E7D"/>
                          </a:solidFill>
                          <a:latin typeface="Arial" panose="020B0604020202020204" pitchFamily="34" charset="0"/>
                          <a:cs typeface="Arial" panose="020B0604020202020204" pitchFamily="34" charset="0"/>
                        </a:rPr>
                        <a:t>Bus and Truck Mechanics and Diesel Engine Specialists</a:t>
                      </a:r>
                    </a:p>
                  </a:txBody>
                  <a:tcPr marL="8676" marR="8676" marT="8676" marB="0" anchor="b"/>
                </a:tc>
                <a:tc>
                  <a:txBody>
                    <a:bodyPr/>
                    <a:lstStyle/>
                    <a:p>
                      <a:pPr algn="ctr" fontAlgn="b">
                        <a:spcBef>
                          <a:spcPts val="0"/>
                        </a:spcBef>
                        <a:spcAft>
                          <a:spcPts val="0"/>
                        </a:spcAft>
                      </a:pPr>
                      <a:r>
                        <a:rPr lang="en-US" sz="1600" b="1" dirty="0">
                          <a:solidFill>
                            <a:srgbClr val="1E3E7D"/>
                          </a:solidFill>
                          <a:latin typeface="Arial" panose="020B0604020202020204" pitchFamily="34" charset="0"/>
                          <a:cs typeface="Arial" panose="020B0604020202020204" pitchFamily="34" charset="0"/>
                        </a:rPr>
                        <a:t>3</a:t>
                      </a:r>
                    </a:p>
                  </a:txBody>
                  <a:tcPr marL="8676" marR="8676" marT="8676" marB="0" anchor="b"/>
                </a:tc>
                <a:tc>
                  <a:txBody>
                    <a:bodyPr/>
                    <a:lstStyle/>
                    <a:p>
                      <a:pPr algn="ctr" fontAlgn="b">
                        <a:spcBef>
                          <a:spcPts val="0"/>
                        </a:spcBef>
                        <a:spcAft>
                          <a:spcPts val="0"/>
                        </a:spcAft>
                      </a:pPr>
                      <a:r>
                        <a:rPr lang="en-US" sz="1600" b="1" dirty="0">
                          <a:solidFill>
                            <a:srgbClr val="1E3E7D"/>
                          </a:solidFill>
                          <a:latin typeface="Arial" panose="020B0604020202020204" pitchFamily="34" charset="0"/>
                          <a:cs typeface="Arial" panose="020B0604020202020204" pitchFamily="34" charset="0"/>
                        </a:rPr>
                        <a:t>5</a:t>
                      </a:r>
                    </a:p>
                  </a:txBody>
                  <a:tcPr marL="8676" marR="8676" marT="8676" marB="0" anchor="b"/>
                </a:tc>
                <a:tc>
                  <a:txBody>
                    <a:bodyPr/>
                    <a:lstStyle/>
                    <a:p>
                      <a:pPr algn="l" fontAlgn="b">
                        <a:spcBef>
                          <a:spcPts val="0"/>
                        </a:spcBef>
                        <a:spcAft>
                          <a:spcPts val="0"/>
                        </a:spcAft>
                      </a:pPr>
                      <a:r>
                        <a:rPr lang="en-US" sz="1600" b="1" dirty="0">
                          <a:solidFill>
                            <a:srgbClr val="1E3E7D"/>
                          </a:solidFill>
                          <a:latin typeface="Arial" panose="020B0604020202020204" pitchFamily="34" charset="0"/>
                          <a:cs typeface="Arial" panose="020B0604020202020204" pitchFamily="34" charset="0"/>
                        </a:rPr>
                        <a:t>Diesel Engine Specialist</a:t>
                      </a:r>
                    </a:p>
                  </a:txBody>
                  <a:tcPr marL="8676" marR="8676" marT="8676" marB="0" anchor="b"/>
                </a:tc>
                <a:extLst>
                  <a:ext uri="{0D108BD9-81ED-4DB2-BD59-A6C34878D82A}">
                    <a16:rowId xmlns:a16="http://schemas.microsoft.com/office/drawing/2014/main" val="1214597077"/>
                  </a:ext>
                </a:extLst>
              </a:tr>
              <a:tr h="0">
                <a:tc>
                  <a:txBody>
                    <a:bodyPr/>
                    <a:lstStyle/>
                    <a:p>
                      <a:pPr algn="l" fontAlgn="b">
                        <a:spcBef>
                          <a:spcPts val="0"/>
                        </a:spcBef>
                        <a:spcAft>
                          <a:spcPts val="0"/>
                        </a:spcAft>
                      </a:pPr>
                      <a:r>
                        <a:rPr lang="en-US" sz="1600" b="1">
                          <a:solidFill>
                            <a:srgbClr val="1E3E7D"/>
                          </a:solidFill>
                          <a:latin typeface="Arial" panose="020B0604020202020204" pitchFamily="34" charset="0"/>
                          <a:cs typeface="Arial" panose="020B0604020202020204" pitchFamily="34" charset="0"/>
                        </a:rPr>
                        <a:t>Dental Assistants</a:t>
                      </a:r>
                    </a:p>
                  </a:txBody>
                  <a:tcPr marL="8676" marR="8676" marT="8676" marB="0" anchor="b"/>
                </a:tc>
                <a:tc>
                  <a:txBody>
                    <a:bodyPr/>
                    <a:lstStyle/>
                    <a:p>
                      <a:pPr algn="ctr" fontAlgn="b">
                        <a:spcBef>
                          <a:spcPts val="0"/>
                        </a:spcBef>
                        <a:spcAft>
                          <a:spcPts val="0"/>
                        </a:spcAft>
                      </a:pPr>
                      <a:r>
                        <a:rPr lang="en-US" sz="1600" b="1">
                          <a:solidFill>
                            <a:srgbClr val="1E3E7D"/>
                          </a:solidFill>
                          <a:latin typeface="Arial" panose="020B0604020202020204" pitchFamily="34" charset="0"/>
                          <a:cs typeface="Arial" panose="020B0604020202020204" pitchFamily="34" charset="0"/>
                        </a:rPr>
                        <a:t>3</a:t>
                      </a:r>
                    </a:p>
                  </a:txBody>
                  <a:tcPr marL="8676" marR="8676" marT="8676" marB="0" anchor="b"/>
                </a:tc>
                <a:tc>
                  <a:txBody>
                    <a:bodyPr/>
                    <a:lstStyle/>
                    <a:p>
                      <a:pPr algn="ctr" fontAlgn="b">
                        <a:spcBef>
                          <a:spcPts val="0"/>
                        </a:spcBef>
                        <a:spcAft>
                          <a:spcPts val="0"/>
                        </a:spcAft>
                      </a:pPr>
                      <a:r>
                        <a:rPr lang="en-US" sz="1600" b="1" dirty="0">
                          <a:solidFill>
                            <a:srgbClr val="1E3E7D"/>
                          </a:solidFill>
                          <a:latin typeface="Arial" panose="020B0604020202020204" pitchFamily="34" charset="0"/>
                          <a:cs typeface="Arial" panose="020B0604020202020204" pitchFamily="34" charset="0"/>
                        </a:rPr>
                        <a:t>5</a:t>
                      </a:r>
                    </a:p>
                  </a:txBody>
                  <a:tcPr marL="8676" marR="8676" marT="8676" marB="0" anchor="b"/>
                </a:tc>
                <a:tc>
                  <a:txBody>
                    <a:bodyPr/>
                    <a:lstStyle/>
                    <a:p>
                      <a:pPr algn="l" fontAlgn="b">
                        <a:spcBef>
                          <a:spcPts val="0"/>
                        </a:spcBef>
                        <a:spcAft>
                          <a:spcPts val="0"/>
                        </a:spcAft>
                      </a:pPr>
                      <a:r>
                        <a:rPr lang="en-US" sz="1600" b="1" dirty="0">
                          <a:solidFill>
                            <a:srgbClr val="1E3E7D"/>
                          </a:solidFill>
                          <a:latin typeface="Arial" panose="020B0604020202020204" pitchFamily="34" charset="0"/>
                          <a:cs typeface="Arial" panose="020B0604020202020204" pitchFamily="34" charset="0"/>
                        </a:rPr>
                        <a:t>Certified Dental Assistant</a:t>
                      </a:r>
                    </a:p>
                  </a:txBody>
                  <a:tcPr marL="8676" marR="8676" marT="8676" marB="0" anchor="b"/>
                </a:tc>
                <a:extLst>
                  <a:ext uri="{0D108BD9-81ED-4DB2-BD59-A6C34878D82A}">
                    <a16:rowId xmlns:a16="http://schemas.microsoft.com/office/drawing/2014/main" val="3032369083"/>
                  </a:ext>
                </a:extLst>
              </a:tr>
              <a:tr h="441556">
                <a:tc>
                  <a:txBody>
                    <a:bodyPr/>
                    <a:lstStyle/>
                    <a:p>
                      <a:pPr algn="l" fontAlgn="b">
                        <a:spcBef>
                          <a:spcPts val="0"/>
                        </a:spcBef>
                        <a:spcAft>
                          <a:spcPts val="0"/>
                        </a:spcAft>
                      </a:pPr>
                      <a:r>
                        <a:rPr lang="en-US" sz="1600" b="1">
                          <a:solidFill>
                            <a:srgbClr val="1E3E7D"/>
                          </a:solidFill>
                          <a:latin typeface="Arial" panose="020B0604020202020204" pitchFamily="34" charset="0"/>
                          <a:cs typeface="Arial" panose="020B0604020202020204" pitchFamily="34" charset="0"/>
                        </a:rPr>
                        <a:t>Dental Laboratory Technicians</a:t>
                      </a:r>
                    </a:p>
                  </a:txBody>
                  <a:tcPr marL="8676" marR="8676" marT="8676" marB="0" anchor="b"/>
                </a:tc>
                <a:tc>
                  <a:txBody>
                    <a:bodyPr/>
                    <a:lstStyle/>
                    <a:p>
                      <a:pPr algn="ctr" fontAlgn="b">
                        <a:spcBef>
                          <a:spcPts val="0"/>
                        </a:spcBef>
                        <a:spcAft>
                          <a:spcPts val="0"/>
                        </a:spcAft>
                      </a:pPr>
                      <a:r>
                        <a:rPr lang="en-US" sz="1600" b="1">
                          <a:solidFill>
                            <a:srgbClr val="1E3E7D"/>
                          </a:solidFill>
                          <a:latin typeface="Arial" panose="020B0604020202020204" pitchFamily="34" charset="0"/>
                          <a:cs typeface="Arial" panose="020B0604020202020204" pitchFamily="34" charset="0"/>
                        </a:rPr>
                        <a:t>3</a:t>
                      </a:r>
                    </a:p>
                  </a:txBody>
                  <a:tcPr marL="8676" marR="8676" marT="8676" marB="0" anchor="b"/>
                </a:tc>
                <a:tc>
                  <a:txBody>
                    <a:bodyPr/>
                    <a:lstStyle/>
                    <a:p>
                      <a:pPr algn="ctr" fontAlgn="b">
                        <a:spcBef>
                          <a:spcPts val="0"/>
                        </a:spcBef>
                        <a:spcAft>
                          <a:spcPts val="0"/>
                        </a:spcAft>
                      </a:pPr>
                      <a:r>
                        <a:rPr lang="en-US" sz="1600" b="1" dirty="0">
                          <a:solidFill>
                            <a:srgbClr val="1E3E7D"/>
                          </a:solidFill>
                          <a:latin typeface="Arial" panose="020B0604020202020204" pitchFamily="34" charset="0"/>
                          <a:cs typeface="Arial" panose="020B0604020202020204" pitchFamily="34" charset="0"/>
                        </a:rPr>
                        <a:t>3</a:t>
                      </a:r>
                    </a:p>
                  </a:txBody>
                  <a:tcPr marL="8676" marR="8676" marT="8676" marB="0" anchor="b"/>
                </a:tc>
                <a:tc>
                  <a:txBody>
                    <a:bodyPr/>
                    <a:lstStyle/>
                    <a:p>
                      <a:pPr algn="l" fontAlgn="b">
                        <a:spcBef>
                          <a:spcPts val="0"/>
                        </a:spcBef>
                        <a:spcAft>
                          <a:spcPts val="0"/>
                        </a:spcAft>
                      </a:pPr>
                      <a:r>
                        <a:rPr lang="en-US" sz="1600" b="1" dirty="0">
                          <a:solidFill>
                            <a:srgbClr val="1E3E7D"/>
                          </a:solidFill>
                          <a:latin typeface="Arial" panose="020B0604020202020204" pitchFamily="34" charset="0"/>
                          <a:cs typeface="Arial" panose="020B0604020202020204" pitchFamily="34" charset="0"/>
                        </a:rPr>
                        <a:t>Dental Laboratory Technician</a:t>
                      </a:r>
                    </a:p>
                  </a:txBody>
                  <a:tcPr marL="8676" marR="8676" marT="8676" marB="0" anchor="b"/>
                </a:tc>
                <a:extLst>
                  <a:ext uri="{0D108BD9-81ED-4DB2-BD59-A6C34878D82A}">
                    <a16:rowId xmlns:a16="http://schemas.microsoft.com/office/drawing/2014/main" val="2203989584"/>
                  </a:ext>
                </a:extLst>
              </a:tr>
              <a:tr h="0">
                <a:tc>
                  <a:txBody>
                    <a:bodyPr/>
                    <a:lstStyle/>
                    <a:p>
                      <a:pPr algn="l" fontAlgn="b">
                        <a:spcBef>
                          <a:spcPts val="0"/>
                        </a:spcBef>
                        <a:spcAft>
                          <a:spcPts val="0"/>
                        </a:spcAft>
                      </a:pPr>
                      <a:r>
                        <a:rPr lang="en-US" sz="1600" b="1">
                          <a:solidFill>
                            <a:srgbClr val="1E3E7D"/>
                          </a:solidFill>
                          <a:latin typeface="Arial" panose="020B0604020202020204" pitchFamily="34" charset="0"/>
                          <a:cs typeface="Arial" panose="020B0604020202020204" pitchFamily="34" charset="0"/>
                        </a:rPr>
                        <a:t>Electricians</a:t>
                      </a:r>
                    </a:p>
                  </a:txBody>
                  <a:tcPr marL="8676" marR="8676" marT="8676" marB="0" anchor="b"/>
                </a:tc>
                <a:tc>
                  <a:txBody>
                    <a:bodyPr/>
                    <a:lstStyle/>
                    <a:p>
                      <a:pPr algn="ctr" fontAlgn="b">
                        <a:spcBef>
                          <a:spcPts val="0"/>
                        </a:spcBef>
                        <a:spcAft>
                          <a:spcPts val="0"/>
                        </a:spcAft>
                      </a:pPr>
                      <a:r>
                        <a:rPr lang="en-US" sz="1600" b="1">
                          <a:solidFill>
                            <a:srgbClr val="1E3E7D"/>
                          </a:solidFill>
                          <a:latin typeface="Arial" panose="020B0604020202020204" pitchFamily="34" charset="0"/>
                          <a:cs typeface="Arial" panose="020B0604020202020204" pitchFamily="34" charset="0"/>
                        </a:rPr>
                        <a:t>3</a:t>
                      </a:r>
                    </a:p>
                  </a:txBody>
                  <a:tcPr marL="8676" marR="8676" marT="8676" marB="0" anchor="b"/>
                </a:tc>
                <a:tc>
                  <a:txBody>
                    <a:bodyPr/>
                    <a:lstStyle/>
                    <a:p>
                      <a:pPr algn="ctr" fontAlgn="b">
                        <a:spcBef>
                          <a:spcPts val="0"/>
                        </a:spcBef>
                        <a:spcAft>
                          <a:spcPts val="0"/>
                        </a:spcAft>
                      </a:pPr>
                      <a:r>
                        <a:rPr lang="en-US" sz="1600" b="1">
                          <a:solidFill>
                            <a:srgbClr val="1E3E7D"/>
                          </a:solidFill>
                          <a:latin typeface="Arial" panose="020B0604020202020204" pitchFamily="34" charset="0"/>
                          <a:cs typeface="Arial" panose="020B0604020202020204" pitchFamily="34" charset="0"/>
                        </a:rPr>
                        <a:t>5</a:t>
                      </a:r>
                    </a:p>
                  </a:txBody>
                  <a:tcPr marL="8676" marR="8676" marT="8676" marB="0" anchor="b"/>
                </a:tc>
                <a:tc>
                  <a:txBody>
                    <a:bodyPr/>
                    <a:lstStyle/>
                    <a:p>
                      <a:pPr algn="l" fontAlgn="b">
                        <a:spcBef>
                          <a:spcPts val="0"/>
                        </a:spcBef>
                        <a:spcAft>
                          <a:spcPts val="0"/>
                        </a:spcAft>
                      </a:pPr>
                      <a:r>
                        <a:rPr lang="en-US" sz="1600" b="1" dirty="0">
                          <a:solidFill>
                            <a:srgbClr val="1E3E7D"/>
                          </a:solidFill>
                          <a:latin typeface="Arial" panose="020B0604020202020204" pitchFamily="34" charset="0"/>
                          <a:cs typeface="Arial" panose="020B0604020202020204" pitchFamily="34" charset="0"/>
                        </a:rPr>
                        <a:t>Electrical Certification</a:t>
                      </a:r>
                    </a:p>
                  </a:txBody>
                  <a:tcPr marL="8676" marR="8676" marT="8676" marB="0" anchor="b"/>
                </a:tc>
                <a:extLst>
                  <a:ext uri="{0D108BD9-81ED-4DB2-BD59-A6C34878D82A}">
                    <a16:rowId xmlns:a16="http://schemas.microsoft.com/office/drawing/2014/main" val="3243751798"/>
                  </a:ext>
                </a:extLst>
              </a:tr>
              <a:tr h="0">
                <a:tc>
                  <a:txBody>
                    <a:bodyPr/>
                    <a:lstStyle/>
                    <a:p>
                      <a:pPr algn="l" fontAlgn="b">
                        <a:spcBef>
                          <a:spcPts val="0"/>
                        </a:spcBef>
                        <a:spcAft>
                          <a:spcPts val="0"/>
                        </a:spcAft>
                      </a:pPr>
                      <a:r>
                        <a:rPr lang="en-US" sz="1600" b="1">
                          <a:solidFill>
                            <a:srgbClr val="1E3E7D"/>
                          </a:solidFill>
                          <a:latin typeface="Arial" panose="020B0604020202020204" pitchFamily="34" charset="0"/>
                          <a:cs typeface="Arial" panose="020B0604020202020204" pitchFamily="34" charset="0"/>
                        </a:rPr>
                        <a:t>Heating, Air Conditioning, and Refrigeration Mechanics and Installers</a:t>
                      </a:r>
                    </a:p>
                  </a:txBody>
                  <a:tcPr marL="8676" marR="8676" marT="8676" marB="0" anchor="b"/>
                </a:tc>
                <a:tc>
                  <a:txBody>
                    <a:bodyPr/>
                    <a:lstStyle/>
                    <a:p>
                      <a:pPr algn="ctr" fontAlgn="b">
                        <a:spcBef>
                          <a:spcPts val="0"/>
                        </a:spcBef>
                        <a:spcAft>
                          <a:spcPts val="0"/>
                        </a:spcAft>
                      </a:pPr>
                      <a:r>
                        <a:rPr lang="en-US" sz="1600" b="1">
                          <a:solidFill>
                            <a:srgbClr val="1E3E7D"/>
                          </a:solidFill>
                          <a:latin typeface="Arial" panose="020B0604020202020204" pitchFamily="34" charset="0"/>
                          <a:cs typeface="Arial" panose="020B0604020202020204" pitchFamily="34" charset="0"/>
                        </a:rPr>
                        <a:t>3</a:t>
                      </a:r>
                    </a:p>
                  </a:txBody>
                  <a:tcPr marL="8676" marR="8676" marT="8676" marB="0" anchor="b"/>
                </a:tc>
                <a:tc>
                  <a:txBody>
                    <a:bodyPr/>
                    <a:lstStyle/>
                    <a:p>
                      <a:pPr algn="ctr" fontAlgn="b">
                        <a:spcBef>
                          <a:spcPts val="0"/>
                        </a:spcBef>
                        <a:spcAft>
                          <a:spcPts val="0"/>
                        </a:spcAft>
                      </a:pPr>
                      <a:r>
                        <a:rPr lang="en-US" sz="1600" b="1">
                          <a:solidFill>
                            <a:srgbClr val="1E3E7D"/>
                          </a:solidFill>
                          <a:latin typeface="Arial" panose="020B0604020202020204" pitchFamily="34" charset="0"/>
                          <a:cs typeface="Arial" panose="020B0604020202020204" pitchFamily="34" charset="0"/>
                        </a:rPr>
                        <a:t>5</a:t>
                      </a:r>
                    </a:p>
                  </a:txBody>
                  <a:tcPr marL="8676" marR="8676" marT="8676" marB="0" anchor="b"/>
                </a:tc>
                <a:tc>
                  <a:txBody>
                    <a:bodyPr/>
                    <a:lstStyle/>
                    <a:p>
                      <a:pPr algn="l" fontAlgn="b">
                        <a:spcBef>
                          <a:spcPts val="0"/>
                        </a:spcBef>
                        <a:spcAft>
                          <a:spcPts val="0"/>
                        </a:spcAft>
                      </a:pPr>
                      <a:r>
                        <a:rPr lang="en-US" sz="1600" b="1" dirty="0">
                          <a:solidFill>
                            <a:srgbClr val="1E3E7D"/>
                          </a:solidFill>
                          <a:latin typeface="Arial" panose="020B0604020202020204" pitchFamily="34" charset="0"/>
                          <a:cs typeface="Arial" panose="020B0604020202020204" pitchFamily="34" charset="0"/>
                        </a:rPr>
                        <a:t>HVAC Technician</a:t>
                      </a:r>
                    </a:p>
                  </a:txBody>
                  <a:tcPr marL="8676" marR="8676" marT="8676" marB="0" anchor="b"/>
                </a:tc>
                <a:extLst>
                  <a:ext uri="{0D108BD9-81ED-4DB2-BD59-A6C34878D82A}">
                    <a16:rowId xmlns:a16="http://schemas.microsoft.com/office/drawing/2014/main" val="4287427686"/>
                  </a:ext>
                </a:extLst>
              </a:tr>
              <a:tr h="0">
                <a:tc>
                  <a:txBody>
                    <a:bodyPr/>
                    <a:lstStyle/>
                    <a:p>
                      <a:pPr algn="l" fontAlgn="b">
                        <a:spcBef>
                          <a:spcPts val="0"/>
                        </a:spcBef>
                        <a:spcAft>
                          <a:spcPts val="0"/>
                        </a:spcAft>
                      </a:pPr>
                      <a:r>
                        <a:rPr lang="en-US" sz="1600" b="1">
                          <a:solidFill>
                            <a:srgbClr val="1E3E7D"/>
                          </a:solidFill>
                          <a:latin typeface="Arial" panose="020B0604020202020204" pitchFamily="34" charset="0"/>
                          <a:cs typeface="Arial" panose="020B0604020202020204" pitchFamily="34" charset="0"/>
                        </a:rPr>
                        <a:t>Heavy and Tractor-Trailer Truck Drivers</a:t>
                      </a:r>
                    </a:p>
                  </a:txBody>
                  <a:tcPr marL="8676" marR="8676" marT="8676" marB="0" anchor="b"/>
                </a:tc>
                <a:tc>
                  <a:txBody>
                    <a:bodyPr/>
                    <a:lstStyle/>
                    <a:p>
                      <a:pPr algn="ctr" fontAlgn="b">
                        <a:spcBef>
                          <a:spcPts val="0"/>
                        </a:spcBef>
                        <a:spcAft>
                          <a:spcPts val="0"/>
                        </a:spcAft>
                      </a:pPr>
                      <a:r>
                        <a:rPr lang="en-US" sz="1600" b="1">
                          <a:solidFill>
                            <a:srgbClr val="1E3E7D"/>
                          </a:solidFill>
                          <a:latin typeface="Arial" panose="020B0604020202020204" pitchFamily="34" charset="0"/>
                          <a:cs typeface="Arial" panose="020B0604020202020204" pitchFamily="34" charset="0"/>
                        </a:rPr>
                        <a:t>3</a:t>
                      </a:r>
                    </a:p>
                  </a:txBody>
                  <a:tcPr marL="8676" marR="8676" marT="8676" marB="0" anchor="b"/>
                </a:tc>
                <a:tc>
                  <a:txBody>
                    <a:bodyPr/>
                    <a:lstStyle/>
                    <a:p>
                      <a:pPr algn="ctr" fontAlgn="b">
                        <a:spcBef>
                          <a:spcPts val="0"/>
                        </a:spcBef>
                        <a:spcAft>
                          <a:spcPts val="0"/>
                        </a:spcAft>
                      </a:pPr>
                      <a:r>
                        <a:rPr lang="en-US" sz="1600" b="1">
                          <a:solidFill>
                            <a:srgbClr val="1E3E7D"/>
                          </a:solidFill>
                          <a:latin typeface="Arial" panose="020B0604020202020204" pitchFamily="34" charset="0"/>
                          <a:cs typeface="Arial" panose="020B0604020202020204" pitchFamily="34" charset="0"/>
                        </a:rPr>
                        <a:t>5</a:t>
                      </a:r>
                    </a:p>
                  </a:txBody>
                  <a:tcPr marL="8676" marR="8676" marT="8676" marB="0" anchor="b"/>
                </a:tc>
                <a:tc>
                  <a:txBody>
                    <a:bodyPr/>
                    <a:lstStyle/>
                    <a:p>
                      <a:pPr algn="l" fontAlgn="b">
                        <a:spcBef>
                          <a:spcPts val="0"/>
                        </a:spcBef>
                        <a:spcAft>
                          <a:spcPts val="0"/>
                        </a:spcAft>
                      </a:pPr>
                      <a:r>
                        <a:rPr lang="en-US" sz="1600" b="1" dirty="0">
                          <a:solidFill>
                            <a:srgbClr val="1E3E7D"/>
                          </a:solidFill>
                          <a:latin typeface="Arial" panose="020B0604020202020204" pitchFamily="34" charset="0"/>
                          <a:cs typeface="Arial" panose="020B0604020202020204" pitchFamily="34" charset="0"/>
                        </a:rPr>
                        <a:t>CDL - Class A</a:t>
                      </a:r>
                    </a:p>
                  </a:txBody>
                  <a:tcPr marL="8676" marR="8676" marT="8676" marB="0" anchor="b"/>
                </a:tc>
                <a:extLst>
                  <a:ext uri="{0D108BD9-81ED-4DB2-BD59-A6C34878D82A}">
                    <a16:rowId xmlns:a16="http://schemas.microsoft.com/office/drawing/2014/main" val="3426349499"/>
                  </a:ext>
                </a:extLst>
              </a:tr>
            </a:tbl>
          </a:graphicData>
        </a:graphic>
      </p:graphicFrame>
      <p:sp>
        <p:nvSpPr>
          <p:cNvPr id="16" name="Rectangle 15">
            <a:extLst>
              <a:ext uri="{FF2B5EF4-FFF2-40B4-BE49-F238E27FC236}">
                <a16:creationId xmlns:a16="http://schemas.microsoft.com/office/drawing/2014/main" id="{628B020F-91E7-47B2-A090-C7090ACC3ABA}"/>
              </a:ext>
            </a:extLst>
          </p:cNvPr>
          <p:cNvSpPr/>
          <p:nvPr/>
        </p:nvSpPr>
        <p:spPr>
          <a:xfrm>
            <a:off x="304321" y="60950"/>
            <a:ext cx="11704580" cy="1395168"/>
          </a:xfrm>
          <a:prstGeom prst="rect">
            <a:avLst/>
          </a:prstGeom>
          <a:solidFill>
            <a:srgbClr val="00529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solidFill>
                  <a:schemeClr val="bg1"/>
                </a:solidFill>
                <a:latin typeface="Arial" panose="020B0604020202020204" pitchFamily="34" charset="0"/>
                <a:cs typeface="Arial" panose="020B0604020202020204" pitchFamily="34" charset="0"/>
              </a:rPr>
              <a:t>Career Credentials: 3 STAR (WAGE) Jobs</a:t>
            </a:r>
            <a:endParaRPr lang="en-US" sz="4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686104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628B020F-91E7-47B2-A090-C7090ACC3ABA}"/>
              </a:ext>
            </a:extLst>
          </p:cNvPr>
          <p:cNvSpPr/>
          <p:nvPr/>
        </p:nvSpPr>
        <p:spPr>
          <a:xfrm>
            <a:off x="312710" y="352158"/>
            <a:ext cx="11704580" cy="1395168"/>
          </a:xfrm>
          <a:prstGeom prst="rect">
            <a:avLst/>
          </a:prstGeom>
          <a:solidFill>
            <a:srgbClr val="00529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solidFill>
                  <a:schemeClr val="bg1"/>
                </a:solidFill>
                <a:latin typeface="Arial" panose="020B0604020202020204" pitchFamily="34" charset="0"/>
                <a:cs typeface="Arial" panose="020B0604020202020204" pitchFamily="34" charset="0"/>
              </a:rPr>
              <a:t>Essential Credentials: </a:t>
            </a:r>
          </a:p>
          <a:p>
            <a:pPr algn="ctr"/>
            <a:r>
              <a:rPr lang="en-US" sz="4400" b="1" dirty="0">
                <a:solidFill>
                  <a:schemeClr val="bg1"/>
                </a:solidFill>
                <a:latin typeface="Arial" panose="020B0604020202020204" pitchFamily="34" charset="0"/>
                <a:cs typeface="Arial" panose="020B0604020202020204" pitchFamily="34" charset="0"/>
              </a:rPr>
              <a:t>2 STAR (WAGE) Jobs</a:t>
            </a:r>
            <a:endParaRPr lang="en-US" sz="4400" dirty="0">
              <a:solidFill>
                <a:schemeClr val="bg1"/>
              </a:solidFill>
              <a:latin typeface="Arial" panose="020B0604020202020204" pitchFamily="34" charset="0"/>
              <a:cs typeface="Arial" panose="020B0604020202020204" pitchFamily="34" charset="0"/>
            </a:endParaRPr>
          </a:p>
        </p:txBody>
      </p:sp>
      <p:graphicFrame>
        <p:nvGraphicFramePr>
          <p:cNvPr id="5" name="Content Placeholder 3">
            <a:extLst>
              <a:ext uri="{FF2B5EF4-FFF2-40B4-BE49-F238E27FC236}">
                <a16:creationId xmlns:a16="http://schemas.microsoft.com/office/drawing/2014/main" id="{F251C66E-4A19-4F69-B361-0174B236476F}"/>
              </a:ext>
            </a:extLst>
          </p:cNvPr>
          <p:cNvGraphicFramePr>
            <a:graphicFrameLocks noGrp="1"/>
          </p:cNvGraphicFramePr>
          <p:nvPr>
            <p:ph idx="1"/>
            <p:extLst>
              <p:ext uri="{D42A27DB-BD31-4B8C-83A1-F6EECF244321}">
                <p14:modId xmlns:p14="http://schemas.microsoft.com/office/powerpoint/2010/main" val="590552193"/>
              </p:ext>
            </p:extLst>
          </p:nvPr>
        </p:nvGraphicFramePr>
        <p:xfrm>
          <a:off x="450606" y="1883957"/>
          <a:ext cx="11380657" cy="4235832"/>
        </p:xfrm>
        <a:graphic>
          <a:graphicData uri="http://schemas.openxmlformats.org/drawingml/2006/table">
            <a:tbl>
              <a:tblPr/>
              <a:tblGrid>
                <a:gridCol w="3971883">
                  <a:extLst>
                    <a:ext uri="{9D8B030D-6E8A-4147-A177-3AD203B41FA5}">
                      <a16:colId xmlns:a16="http://schemas.microsoft.com/office/drawing/2014/main" val="2304233567"/>
                    </a:ext>
                  </a:extLst>
                </a:gridCol>
                <a:gridCol w="745129">
                  <a:extLst>
                    <a:ext uri="{9D8B030D-6E8A-4147-A177-3AD203B41FA5}">
                      <a16:colId xmlns:a16="http://schemas.microsoft.com/office/drawing/2014/main" val="649444598"/>
                    </a:ext>
                  </a:extLst>
                </a:gridCol>
                <a:gridCol w="1350628">
                  <a:extLst>
                    <a:ext uri="{9D8B030D-6E8A-4147-A177-3AD203B41FA5}">
                      <a16:colId xmlns:a16="http://schemas.microsoft.com/office/drawing/2014/main" val="1048853567"/>
                    </a:ext>
                  </a:extLst>
                </a:gridCol>
                <a:gridCol w="3525900">
                  <a:extLst>
                    <a:ext uri="{9D8B030D-6E8A-4147-A177-3AD203B41FA5}">
                      <a16:colId xmlns:a16="http://schemas.microsoft.com/office/drawing/2014/main" val="3505150031"/>
                    </a:ext>
                  </a:extLst>
                </a:gridCol>
                <a:gridCol w="1787117">
                  <a:extLst>
                    <a:ext uri="{9D8B030D-6E8A-4147-A177-3AD203B41FA5}">
                      <a16:colId xmlns:a16="http://schemas.microsoft.com/office/drawing/2014/main" val="2610286011"/>
                    </a:ext>
                  </a:extLst>
                </a:gridCol>
              </a:tblGrid>
              <a:tr h="475596">
                <a:tc>
                  <a:txBody>
                    <a:bodyPr/>
                    <a:lstStyle/>
                    <a:p>
                      <a:pPr algn="l" fontAlgn="b"/>
                      <a:r>
                        <a:rPr lang="en-US" sz="1600" b="1" i="0" u="none" strike="noStrike" dirty="0">
                          <a:solidFill>
                            <a:schemeClr val="bg1"/>
                          </a:solidFill>
                          <a:effectLst/>
                          <a:latin typeface="Arial" panose="020B0604020202020204" pitchFamily="34" charset="0"/>
                          <a:cs typeface="Arial" panose="020B0604020202020204" pitchFamily="34" charset="0"/>
                        </a:rPr>
                        <a:t>Occupation Title</a:t>
                      </a:r>
                    </a:p>
                  </a:txBody>
                  <a:tcPr marL="8232" marR="8232" marT="8232" marB="0" anchor="b">
                    <a:lnL>
                      <a:noFill/>
                    </a:lnL>
                    <a:lnR>
                      <a:noFill/>
                    </a:lnR>
                    <a:lnT w="6350" cap="flat" cmpd="sng" algn="ctr">
                      <a:solidFill>
                        <a:srgbClr val="4472C4"/>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ADCD39"/>
                    </a:solidFill>
                  </a:tcPr>
                </a:tc>
                <a:tc>
                  <a:txBody>
                    <a:bodyPr/>
                    <a:lstStyle/>
                    <a:p>
                      <a:pPr algn="l" fontAlgn="b"/>
                      <a:r>
                        <a:rPr lang="en-US" sz="1600" b="1" i="0" u="none" strike="noStrike" dirty="0">
                          <a:solidFill>
                            <a:schemeClr val="bg1"/>
                          </a:solidFill>
                          <a:effectLst/>
                          <a:latin typeface="Arial" panose="020B0604020202020204" pitchFamily="34" charset="0"/>
                          <a:cs typeface="Arial" panose="020B0604020202020204" pitchFamily="34" charset="0"/>
                        </a:rPr>
                        <a:t>Wage Rating</a:t>
                      </a:r>
                    </a:p>
                  </a:txBody>
                  <a:tcPr marL="8232" marR="8232" marT="8232" marB="0" anchor="b">
                    <a:lnL>
                      <a:noFill/>
                    </a:lnL>
                    <a:lnR>
                      <a:noFill/>
                    </a:lnR>
                    <a:lnT w="6350" cap="flat" cmpd="sng" algn="ctr">
                      <a:solidFill>
                        <a:srgbClr val="4472C4"/>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ADCD39"/>
                    </a:solidFill>
                  </a:tcPr>
                </a:tc>
                <a:tc>
                  <a:txBody>
                    <a:bodyPr/>
                    <a:lstStyle/>
                    <a:p>
                      <a:pPr algn="l" fontAlgn="b"/>
                      <a:r>
                        <a:rPr lang="en-US" sz="1600" b="1" i="0" u="none" strike="noStrike" dirty="0">
                          <a:solidFill>
                            <a:schemeClr val="bg1"/>
                          </a:solidFill>
                          <a:effectLst/>
                          <a:latin typeface="Arial" panose="020B0604020202020204" pitchFamily="34" charset="0"/>
                          <a:cs typeface="Arial" panose="020B0604020202020204" pitchFamily="34" charset="0"/>
                        </a:rPr>
                        <a:t>Job Opening Rating</a:t>
                      </a:r>
                    </a:p>
                  </a:txBody>
                  <a:tcPr marL="8232" marR="8232" marT="8232" marB="0" anchor="b">
                    <a:lnL>
                      <a:noFill/>
                    </a:lnL>
                    <a:lnR>
                      <a:noFill/>
                    </a:lnR>
                    <a:lnT w="6350" cap="flat" cmpd="sng" algn="ctr">
                      <a:solidFill>
                        <a:srgbClr val="4472C4"/>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ADCD39"/>
                    </a:solidFill>
                  </a:tcPr>
                </a:tc>
                <a:tc>
                  <a:txBody>
                    <a:bodyPr/>
                    <a:lstStyle/>
                    <a:p>
                      <a:pPr algn="l" fontAlgn="b"/>
                      <a:r>
                        <a:rPr lang="en-US" sz="1600" b="1" i="0" u="none" strike="noStrike" dirty="0">
                          <a:solidFill>
                            <a:schemeClr val="bg1"/>
                          </a:solidFill>
                          <a:effectLst/>
                          <a:latin typeface="Arial" panose="020B0604020202020204" pitchFamily="34" charset="0"/>
                          <a:cs typeface="Arial" panose="020B0604020202020204" pitchFamily="34" charset="0"/>
                        </a:rPr>
                        <a:t>Non-degree Post Secondary Credential/Workforce Training</a:t>
                      </a:r>
                    </a:p>
                  </a:txBody>
                  <a:tcPr marL="8232" marR="8232" marT="8232" marB="0" anchor="b">
                    <a:lnL>
                      <a:noFill/>
                    </a:lnL>
                    <a:lnR>
                      <a:noFill/>
                    </a:lnR>
                    <a:lnT w="6350" cap="flat" cmpd="sng" algn="ctr">
                      <a:solidFill>
                        <a:srgbClr val="4472C4"/>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ADCD39"/>
                    </a:solidFill>
                  </a:tcPr>
                </a:tc>
                <a:tc>
                  <a:txBody>
                    <a:bodyPr/>
                    <a:lstStyle/>
                    <a:p>
                      <a:pPr algn="l" fontAlgn="b"/>
                      <a:r>
                        <a:rPr lang="en-US" sz="1600" b="1" i="0" u="none" strike="noStrike" dirty="0">
                          <a:solidFill>
                            <a:schemeClr val="bg1"/>
                          </a:solidFill>
                          <a:effectLst/>
                          <a:latin typeface="Arial" panose="020B0604020202020204" pitchFamily="34" charset="0"/>
                          <a:cs typeface="Arial" panose="020B0604020202020204" pitchFamily="34" charset="0"/>
                        </a:rPr>
                        <a:t>Pathway</a:t>
                      </a:r>
                    </a:p>
                  </a:txBody>
                  <a:tcPr marL="8232" marR="8232" marT="8232" marB="0" anchor="b">
                    <a:lnL>
                      <a:noFill/>
                    </a:lnL>
                    <a:lnR>
                      <a:noFill/>
                    </a:lnR>
                    <a:lnT w="6350" cap="flat" cmpd="sng" algn="ctr">
                      <a:solidFill>
                        <a:srgbClr val="4472C4"/>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ADCD39"/>
                    </a:solidFill>
                  </a:tcPr>
                </a:tc>
                <a:extLst>
                  <a:ext uri="{0D108BD9-81ED-4DB2-BD59-A6C34878D82A}">
                    <a16:rowId xmlns:a16="http://schemas.microsoft.com/office/drawing/2014/main" val="2518851625"/>
                  </a:ext>
                </a:extLst>
              </a:tr>
              <a:tr h="79966">
                <a:tc>
                  <a:txBody>
                    <a:bodyPr/>
                    <a:lstStyle/>
                    <a:p>
                      <a:pPr algn="l" fontAlgn="b"/>
                      <a:r>
                        <a:rPr lang="en-US" sz="1600" b="1" i="0" u="none" strike="noStrike" dirty="0">
                          <a:solidFill>
                            <a:srgbClr val="1E3E7D"/>
                          </a:solidFill>
                          <a:effectLst/>
                          <a:latin typeface="Arial" panose="020B0604020202020204" pitchFamily="34" charset="0"/>
                          <a:cs typeface="Arial" panose="020B0604020202020204" pitchFamily="34" charset="0"/>
                        </a:rPr>
                        <a:t>Carpenters</a:t>
                      </a:r>
                    </a:p>
                  </a:txBody>
                  <a:tcPr marL="8232" marR="8232" marT="8232" marB="0" anchor="ctr">
                    <a:lnL>
                      <a:noFill/>
                    </a:lnL>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fontAlgn="b"/>
                      <a:r>
                        <a:rPr lang="en-US" sz="1600" b="1" i="0" u="none" strike="noStrike" dirty="0">
                          <a:solidFill>
                            <a:srgbClr val="1E3E7D"/>
                          </a:solidFill>
                          <a:effectLst/>
                          <a:latin typeface="Arial" panose="020B0604020202020204" pitchFamily="34" charset="0"/>
                          <a:cs typeface="Arial" panose="020B0604020202020204" pitchFamily="34" charset="0"/>
                        </a:rPr>
                        <a:t>2</a:t>
                      </a:r>
                    </a:p>
                  </a:txBody>
                  <a:tcPr marL="8232" marR="8232" marT="8232" marB="0" anchor="ctr">
                    <a:lnL>
                      <a:noFill/>
                    </a:lnL>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fontAlgn="b"/>
                      <a:r>
                        <a:rPr lang="en-US" sz="1600" b="1" i="0" u="none" strike="noStrike">
                          <a:solidFill>
                            <a:srgbClr val="1E3E7D"/>
                          </a:solidFill>
                          <a:effectLst/>
                          <a:latin typeface="Arial" panose="020B0604020202020204" pitchFamily="34" charset="0"/>
                          <a:cs typeface="Arial" panose="020B0604020202020204" pitchFamily="34" charset="0"/>
                        </a:rPr>
                        <a:t>5</a:t>
                      </a:r>
                    </a:p>
                  </a:txBody>
                  <a:tcPr marL="8232" marR="8232" marT="8232" marB="0" anchor="ctr">
                    <a:lnL>
                      <a:noFill/>
                    </a:lnL>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l" fontAlgn="b"/>
                      <a:r>
                        <a:rPr lang="en-US" sz="1600" b="1" i="0" u="none" strike="noStrike" dirty="0">
                          <a:solidFill>
                            <a:srgbClr val="1E3E7D"/>
                          </a:solidFill>
                          <a:effectLst/>
                          <a:latin typeface="Arial" panose="020B0604020202020204" pitchFamily="34" charset="0"/>
                          <a:cs typeface="Arial" panose="020B0604020202020204" pitchFamily="34" charset="0"/>
                        </a:rPr>
                        <a:t>Carpentry</a:t>
                      </a:r>
                    </a:p>
                  </a:txBody>
                  <a:tcPr marL="8232" marR="8232" marT="8232" marB="0" anchor="ctr">
                    <a:lnL>
                      <a:noFill/>
                    </a:lnL>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l" fontAlgn="b"/>
                      <a:r>
                        <a:rPr lang="en-US" sz="1600" b="1" i="0" u="none" strike="noStrike" dirty="0">
                          <a:solidFill>
                            <a:srgbClr val="1E3E7D"/>
                          </a:solidFill>
                          <a:effectLst/>
                          <a:latin typeface="Arial" panose="020B0604020202020204" pitchFamily="34" charset="0"/>
                          <a:cs typeface="Arial" panose="020B0604020202020204" pitchFamily="34" charset="0"/>
                        </a:rPr>
                        <a:t>Skilled Trades</a:t>
                      </a:r>
                    </a:p>
                  </a:txBody>
                  <a:tcPr marL="8232" marR="8232" marT="8232" marB="0" anchor="ctr">
                    <a:lnL>
                      <a:noFill/>
                    </a:lnL>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072524732"/>
                  </a:ext>
                </a:extLst>
              </a:tr>
              <a:tr h="243032">
                <a:tc>
                  <a:txBody>
                    <a:bodyPr/>
                    <a:lstStyle/>
                    <a:p>
                      <a:pPr algn="l" fontAlgn="b"/>
                      <a:r>
                        <a:rPr lang="en-US" sz="1600" b="1" i="0" u="none" strike="noStrike" dirty="0">
                          <a:solidFill>
                            <a:srgbClr val="1E3E7D"/>
                          </a:solidFill>
                          <a:effectLst/>
                          <a:latin typeface="Arial" panose="020B0604020202020204" pitchFamily="34" charset="0"/>
                          <a:cs typeface="Arial" panose="020B0604020202020204" pitchFamily="34" charset="0"/>
                        </a:rPr>
                        <a:t>Drywall and Ceiling Tile Installers</a:t>
                      </a:r>
                    </a:p>
                  </a:txBody>
                  <a:tcPr marL="8232" marR="8232" marT="8232" marB="0" anchor="ctr">
                    <a:lnL>
                      <a:noFill/>
                    </a:lnL>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fontAlgn="b"/>
                      <a:r>
                        <a:rPr lang="en-US" sz="1600" b="1" i="0" u="none" strike="noStrike" dirty="0">
                          <a:solidFill>
                            <a:srgbClr val="1E3E7D"/>
                          </a:solidFill>
                          <a:effectLst/>
                          <a:latin typeface="Arial" panose="020B0604020202020204" pitchFamily="34" charset="0"/>
                          <a:cs typeface="Arial" panose="020B0604020202020204" pitchFamily="34" charset="0"/>
                        </a:rPr>
                        <a:t>2</a:t>
                      </a:r>
                    </a:p>
                  </a:txBody>
                  <a:tcPr marL="8232" marR="8232" marT="8232" marB="0" anchor="ctr">
                    <a:lnL>
                      <a:noFill/>
                    </a:lnL>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fontAlgn="b"/>
                      <a:r>
                        <a:rPr lang="en-US" sz="1600" b="1" i="0" u="none" strike="noStrike" dirty="0">
                          <a:solidFill>
                            <a:srgbClr val="1E3E7D"/>
                          </a:solidFill>
                          <a:effectLst/>
                          <a:latin typeface="Arial" panose="020B0604020202020204" pitchFamily="34" charset="0"/>
                          <a:cs typeface="Arial" panose="020B0604020202020204" pitchFamily="34" charset="0"/>
                        </a:rPr>
                        <a:t>3</a:t>
                      </a:r>
                    </a:p>
                  </a:txBody>
                  <a:tcPr marL="8232" marR="8232" marT="8232" marB="0" anchor="ctr">
                    <a:lnL>
                      <a:noFill/>
                    </a:lnL>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l" fontAlgn="b"/>
                      <a:r>
                        <a:rPr lang="en-US" sz="1600" b="1" i="0" u="none" strike="noStrike" dirty="0">
                          <a:solidFill>
                            <a:srgbClr val="1E3E7D"/>
                          </a:solidFill>
                          <a:effectLst/>
                          <a:latin typeface="Arial" panose="020B0604020202020204" pitchFamily="34" charset="0"/>
                          <a:cs typeface="Arial" panose="020B0604020202020204" pitchFamily="34" charset="0"/>
                        </a:rPr>
                        <a:t>Drywall</a:t>
                      </a:r>
                    </a:p>
                  </a:txBody>
                  <a:tcPr marL="8232" marR="8232" marT="8232" marB="0" anchor="ctr">
                    <a:lnL>
                      <a:noFill/>
                    </a:lnL>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l" fontAlgn="b"/>
                      <a:r>
                        <a:rPr lang="en-US" sz="1600" b="1" i="0" u="none" strike="noStrike" dirty="0">
                          <a:solidFill>
                            <a:srgbClr val="1E3E7D"/>
                          </a:solidFill>
                          <a:effectLst/>
                          <a:latin typeface="Arial" panose="020B0604020202020204" pitchFamily="34" charset="0"/>
                          <a:cs typeface="Arial" panose="020B0604020202020204" pitchFamily="34" charset="0"/>
                        </a:rPr>
                        <a:t>Skilled Trades</a:t>
                      </a:r>
                    </a:p>
                  </a:txBody>
                  <a:tcPr marL="8232" marR="8232" marT="8232" marB="0" anchor="ctr">
                    <a:lnL>
                      <a:noFill/>
                    </a:lnL>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38506315"/>
                  </a:ext>
                </a:extLst>
              </a:tr>
              <a:tr h="243032">
                <a:tc>
                  <a:txBody>
                    <a:bodyPr/>
                    <a:lstStyle/>
                    <a:p>
                      <a:pPr algn="l" fontAlgn="b"/>
                      <a:r>
                        <a:rPr lang="en-US" sz="1600" b="1" i="0" u="none" strike="noStrike" dirty="0">
                          <a:solidFill>
                            <a:srgbClr val="1E3E7D"/>
                          </a:solidFill>
                          <a:effectLst/>
                          <a:latin typeface="Arial" panose="020B0604020202020204" pitchFamily="34" charset="0"/>
                          <a:cs typeface="Arial" panose="020B0604020202020204" pitchFamily="34" charset="0"/>
                        </a:rPr>
                        <a:t>Emergency Medical Technicians and Paramedics</a:t>
                      </a:r>
                    </a:p>
                  </a:txBody>
                  <a:tcPr marL="8232" marR="8232" marT="8232" marB="0" anchor="ctr">
                    <a:lnL>
                      <a:noFill/>
                    </a:lnL>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fontAlgn="b"/>
                      <a:r>
                        <a:rPr lang="en-US" sz="1600" b="1" i="0" u="none" strike="noStrike" dirty="0">
                          <a:solidFill>
                            <a:srgbClr val="1E3E7D"/>
                          </a:solidFill>
                          <a:effectLst/>
                          <a:latin typeface="Arial" panose="020B0604020202020204" pitchFamily="34" charset="0"/>
                          <a:cs typeface="Arial" panose="020B0604020202020204" pitchFamily="34" charset="0"/>
                        </a:rPr>
                        <a:t>2</a:t>
                      </a:r>
                    </a:p>
                  </a:txBody>
                  <a:tcPr marL="8232" marR="8232" marT="8232" marB="0" anchor="ctr">
                    <a:lnL>
                      <a:noFill/>
                    </a:lnL>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fontAlgn="b"/>
                      <a:r>
                        <a:rPr lang="en-US" sz="1600" b="1" i="0" u="none" strike="noStrike" dirty="0">
                          <a:solidFill>
                            <a:srgbClr val="1E3E7D"/>
                          </a:solidFill>
                          <a:effectLst/>
                          <a:latin typeface="Arial" panose="020B0604020202020204" pitchFamily="34" charset="0"/>
                          <a:cs typeface="Arial" panose="020B0604020202020204" pitchFamily="34" charset="0"/>
                        </a:rPr>
                        <a:t>5</a:t>
                      </a:r>
                    </a:p>
                  </a:txBody>
                  <a:tcPr marL="8232" marR="8232" marT="8232" marB="0" anchor="ctr">
                    <a:lnL>
                      <a:noFill/>
                    </a:lnL>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l" fontAlgn="b"/>
                      <a:r>
                        <a:rPr lang="en-US" sz="1600" b="1" i="0" u="none" strike="noStrike" dirty="0">
                          <a:solidFill>
                            <a:srgbClr val="1E3E7D"/>
                          </a:solidFill>
                          <a:effectLst/>
                          <a:latin typeface="Arial" panose="020B0604020202020204" pitchFamily="34" charset="0"/>
                          <a:cs typeface="Arial" panose="020B0604020202020204" pitchFamily="34" charset="0"/>
                        </a:rPr>
                        <a:t>EMT</a:t>
                      </a:r>
                    </a:p>
                  </a:txBody>
                  <a:tcPr marL="8232" marR="8232" marT="8232" marB="0" anchor="ctr">
                    <a:lnL>
                      <a:noFill/>
                    </a:lnL>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l" fontAlgn="b"/>
                      <a:r>
                        <a:rPr lang="en-US" sz="1600" b="1" i="0" u="none" strike="noStrike" dirty="0">
                          <a:solidFill>
                            <a:srgbClr val="1E3E7D"/>
                          </a:solidFill>
                          <a:effectLst/>
                          <a:latin typeface="Arial" panose="020B0604020202020204" pitchFamily="34" charset="0"/>
                          <a:cs typeface="Arial" panose="020B0604020202020204" pitchFamily="34" charset="0"/>
                        </a:rPr>
                        <a:t>Healthcare Occupations</a:t>
                      </a:r>
                    </a:p>
                  </a:txBody>
                  <a:tcPr marL="8232" marR="8232" marT="8232" marB="0" anchor="ctr">
                    <a:lnL>
                      <a:noFill/>
                    </a:lnL>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159838380"/>
                  </a:ext>
                </a:extLst>
              </a:tr>
              <a:tr h="243032">
                <a:tc>
                  <a:txBody>
                    <a:bodyPr/>
                    <a:lstStyle/>
                    <a:p>
                      <a:pPr algn="l" fontAlgn="b"/>
                      <a:r>
                        <a:rPr lang="en-US" sz="1600" b="1" i="0" u="none" strike="noStrike" dirty="0">
                          <a:solidFill>
                            <a:srgbClr val="1E3E7D"/>
                          </a:solidFill>
                          <a:effectLst/>
                          <a:latin typeface="Arial" panose="020B0604020202020204" pitchFamily="34" charset="0"/>
                          <a:cs typeface="Arial" panose="020B0604020202020204" pitchFamily="34" charset="0"/>
                        </a:rPr>
                        <a:t>Excavating and Loading Machine and Dragline Operators</a:t>
                      </a:r>
                    </a:p>
                  </a:txBody>
                  <a:tcPr marL="8232" marR="8232" marT="8232" marB="0" anchor="ctr">
                    <a:lnL>
                      <a:noFill/>
                    </a:lnL>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fontAlgn="b"/>
                      <a:r>
                        <a:rPr lang="en-US" sz="1600" b="1" i="0" u="none" strike="noStrike">
                          <a:solidFill>
                            <a:srgbClr val="1E3E7D"/>
                          </a:solidFill>
                          <a:effectLst/>
                          <a:latin typeface="Arial" panose="020B0604020202020204" pitchFamily="34" charset="0"/>
                          <a:cs typeface="Arial" panose="020B0604020202020204" pitchFamily="34" charset="0"/>
                        </a:rPr>
                        <a:t>2</a:t>
                      </a:r>
                    </a:p>
                  </a:txBody>
                  <a:tcPr marL="8232" marR="8232" marT="8232" marB="0" anchor="ctr">
                    <a:lnL>
                      <a:noFill/>
                    </a:lnL>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fontAlgn="b"/>
                      <a:r>
                        <a:rPr lang="en-US" sz="1600" b="1" i="0" u="none" strike="noStrike" dirty="0">
                          <a:solidFill>
                            <a:srgbClr val="1E3E7D"/>
                          </a:solidFill>
                          <a:effectLst/>
                          <a:latin typeface="Arial" panose="020B0604020202020204" pitchFamily="34" charset="0"/>
                          <a:cs typeface="Arial" panose="020B0604020202020204" pitchFamily="34" charset="0"/>
                        </a:rPr>
                        <a:t>3</a:t>
                      </a:r>
                    </a:p>
                  </a:txBody>
                  <a:tcPr marL="8232" marR="8232" marT="8232" marB="0" anchor="ctr">
                    <a:lnL>
                      <a:noFill/>
                    </a:lnL>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l" fontAlgn="b"/>
                      <a:r>
                        <a:rPr lang="en-US" sz="1600" b="1" i="0" u="none" strike="noStrike" dirty="0">
                          <a:solidFill>
                            <a:srgbClr val="1E3E7D"/>
                          </a:solidFill>
                          <a:effectLst/>
                          <a:latin typeface="Arial" panose="020B0604020202020204" pitchFamily="34" charset="0"/>
                          <a:cs typeface="Arial" panose="020B0604020202020204" pitchFamily="34" charset="0"/>
                        </a:rPr>
                        <a:t>Heavy Equipment</a:t>
                      </a:r>
                    </a:p>
                  </a:txBody>
                  <a:tcPr marL="8232" marR="8232" marT="8232" marB="0" anchor="ctr">
                    <a:lnL>
                      <a:noFill/>
                    </a:lnL>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l" fontAlgn="b"/>
                      <a:r>
                        <a:rPr lang="en-US" sz="1600" b="1" i="0" u="none" strike="noStrike" dirty="0">
                          <a:solidFill>
                            <a:srgbClr val="1E3E7D"/>
                          </a:solidFill>
                          <a:effectLst/>
                          <a:latin typeface="Arial" panose="020B0604020202020204" pitchFamily="34" charset="0"/>
                          <a:cs typeface="Arial" panose="020B0604020202020204" pitchFamily="34" charset="0"/>
                        </a:rPr>
                        <a:t>Skilled Trades</a:t>
                      </a:r>
                    </a:p>
                  </a:txBody>
                  <a:tcPr marL="8232" marR="8232" marT="8232" marB="0" anchor="ctr">
                    <a:lnL>
                      <a:noFill/>
                    </a:lnL>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179874710"/>
                  </a:ext>
                </a:extLst>
              </a:tr>
              <a:tr h="0">
                <a:tc>
                  <a:txBody>
                    <a:bodyPr/>
                    <a:lstStyle/>
                    <a:p>
                      <a:pPr algn="l" fontAlgn="b"/>
                      <a:r>
                        <a:rPr lang="en-US" sz="1600" b="1" i="0" u="none" strike="noStrike" dirty="0">
                          <a:solidFill>
                            <a:srgbClr val="1E3E7D"/>
                          </a:solidFill>
                          <a:effectLst/>
                          <a:latin typeface="Arial" panose="020B0604020202020204" pitchFamily="34" charset="0"/>
                          <a:cs typeface="Arial" panose="020B0604020202020204" pitchFamily="34" charset="0"/>
                        </a:rPr>
                        <a:t>Highway Maintenance Workers</a:t>
                      </a:r>
                    </a:p>
                  </a:txBody>
                  <a:tcPr marL="8232" marR="8232" marT="8232" marB="0" anchor="ctr">
                    <a:lnL>
                      <a:noFill/>
                    </a:lnL>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fontAlgn="b"/>
                      <a:r>
                        <a:rPr lang="en-US" sz="1600" b="1" i="0" u="none" strike="noStrike" dirty="0">
                          <a:solidFill>
                            <a:srgbClr val="1E3E7D"/>
                          </a:solidFill>
                          <a:effectLst/>
                          <a:latin typeface="Arial" panose="020B0604020202020204" pitchFamily="34" charset="0"/>
                          <a:cs typeface="Arial" panose="020B0604020202020204" pitchFamily="34" charset="0"/>
                        </a:rPr>
                        <a:t>2</a:t>
                      </a:r>
                    </a:p>
                  </a:txBody>
                  <a:tcPr marL="8232" marR="8232" marT="8232" marB="0" anchor="ctr">
                    <a:lnL>
                      <a:noFill/>
                    </a:lnL>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fontAlgn="b"/>
                      <a:r>
                        <a:rPr lang="en-US" sz="1600" b="1" i="0" u="none" strike="noStrike" dirty="0">
                          <a:solidFill>
                            <a:srgbClr val="1E3E7D"/>
                          </a:solidFill>
                          <a:effectLst/>
                          <a:latin typeface="Arial" panose="020B0604020202020204" pitchFamily="34" charset="0"/>
                          <a:cs typeface="Arial" panose="020B0604020202020204" pitchFamily="34" charset="0"/>
                        </a:rPr>
                        <a:t>4</a:t>
                      </a:r>
                    </a:p>
                  </a:txBody>
                  <a:tcPr marL="8232" marR="8232" marT="8232" marB="0" anchor="ctr">
                    <a:lnL>
                      <a:noFill/>
                    </a:lnL>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l" fontAlgn="b"/>
                      <a:r>
                        <a:rPr lang="en-US" sz="1600" b="1" i="0" u="none" strike="noStrike" dirty="0">
                          <a:solidFill>
                            <a:srgbClr val="1E3E7D"/>
                          </a:solidFill>
                          <a:effectLst/>
                          <a:latin typeface="Arial" panose="020B0604020202020204" pitchFamily="34" charset="0"/>
                          <a:cs typeface="Arial" panose="020B0604020202020204" pitchFamily="34" charset="0"/>
                        </a:rPr>
                        <a:t>Highway Construction Trades</a:t>
                      </a:r>
                    </a:p>
                  </a:txBody>
                  <a:tcPr marL="8232" marR="8232" marT="8232" marB="0" anchor="ctr">
                    <a:lnL>
                      <a:noFill/>
                    </a:lnL>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l" fontAlgn="b"/>
                      <a:r>
                        <a:rPr lang="en-US" sz="1600" b="1" i="0" u="none" strike="noStrike" dirty="0">
                          <a:solidFill>
                            <a:srgbClr val="1E3E7D"/>
                          </a:solidFill>
                          <a:effectLst/>
                          <a:latin typeface="Arial" panose="020B0604020202020204" pitchFamily="34" charset="0"/>
                          <a:cs typeface="Arial" panose="020B0604020202020204" pitchFamily="34" charset="0"/>
                        </a:rPr>
                        <a:t>Skilled Trades</a:t>
                      </a:r>
                    </a:p>
                  </a:txBody>
                  <a:tcPr marL="8232" marR="8232" marT="8232" marB="0" anchor="ctr">
                    <a:lnL>
                      <a:noFill/>
                    </a:lnL>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3154515224"/>
                  </a:ext>
                </a:extLst>
              </a:tr>
              <a:tr h="243032">
                <a:tc>
                  <a:txBody>
                    <a:bodyPr/>
                    <a:lstStyle/>
                    <a:p>
                      <a:pPr algn="l" fontAlgn="b"/>
                      <a:r>
                        <a:rPr lang="en-US" sz="1600" b="1" i="0" u="none" strike="noStrike" dirty="0">
                          <a:solidFill>
                            <a:srgbClr val="1E3E7D"/>
                          </a:solidFill>
                          <a:effectLst/>
                          <a:latin typeface="Arial" panose="020B0604020202020204" pitchFamily="34" charset="0"/>
                          <a:cs typeface="Arial" panose="020B0604020202020204" pitchFamily="34" charset="0"/>
                        </a:rPr>
                        <a:t>Industrial Truck and Tractor Operators</a:t>
                      </a:r>
                    </a:p>
                  </a:txBody>
                  <a:tcPr marL="8232" marR="8232" marT="8232" marB="0" anchor="ctr">
                    <a:lnL>
                      <a:noFill/>
                    </a:lnL>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fontAlgn="b"/>
                      <a:r>
                        <a:rPr lang="en-US" sz="1600" b="1" i="0" u="none" strike="noStrike" dirty="0">
                          <a:solidFill>
                            <a:srgbClr val="1E3E7D"/>
                          </a:solidFill>
                          <a:effectLst/>
                          <a:latin typeface="Arial" panose="020B0604020202020204" pitchFamily="34" charset="0"/>
                          <a:cs typeface="Arial" panose="020B0604020202020204" pitchFamily="34" charset="0"/>
                        </a:rPr>
                        <a:t>2</a:t>
                      </a:r>
                    </a:p>
                  </a:txBody>
                  <a:tcPr marL="8232" marR="8232" marT="8232" marB="0" anchor="ctr">
                    <a:lnL>
                      <a:noFill/>
                    </a:lnL>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fontAlgn="b"/>
                      <a:r>
                        <a:rPr lang="en-US" sz="1600" b="1" i="0" u="none" strike="noStrike" dirty="0">
                          <a:solidFill>
                            <a:srgbClr val="1E3E7D"/>
                          </a:solidFill>
                          <a:effectLst/>
                          <a:latin typeface="Arial" panose="020B0604020202020204" pitchFamily="34" charset="0"/>
                          <a:cs typeface="Arial" panose="020B0604020202020204" pitchFamily="34" charset="0"/>
                        </a:rPr>
                        <a:t>5</a:t>
                      </a:r>
                    </a:p>
                  </a:txBody>
                  <a:tcPr marL="8232" marR="8232" marT="8232" marB="0" anchor="ctr">
                    <a:lnL>
                      <a:noFill/>
                    </a:lnL>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l" fontAlgn="b"/>
                      <a:r>
                        <a:rPr lang="en-US" sz="1600" b="1" i="0" u="none" strike="noStrike" dirty="0">
                          <a:solidFill>
                            <a:srgbClr val="1E3E7D"/>
                          </a:solidFill>
                          <a:effectLst/>
                          <a:latin typeface="Arial" panose="020B0604020202020204" pitchFamily="34" charset="0"/>
                          <a:cs typeface="Arial" panose="020B0604020202020204" pitchFamily="34" charset="0"/>
                        </a:rPr>
                        <a:t>CDL - Class B</a:t>
                      </a:r>
                    </a:p>
                  </a:txBody>
                  <a:tcPr marL="8232" marR="8232" marT="8232" marB="0" anchor="ctr">
                    <a:lnL>
                      <a:noFill/>
                    </a:lnL>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l" fontAlgn="b"/>
                      <a:r>
                        <a:rPr lang="en-US" sz="1600" b="1" i="0" u="none" strike="noStrike" dirty="0">
                          <a:solidFill>
                            <a:srgbClr val="1E3E7D"/>
                          </a:solidFill>
                          <a:effectLst/>
                          <a:latin typeface="Arial" panose="020B0604020202020204" pitchFamily="34" charset="0"/>
                          <a:cs typeface="Arial" panose="020B0604020202020204" pitchFamily="34" charset="0"/>
                        </a:rPr>
                        <a:t>Logistics / TOMS</a:t>
                      </a:r>
                    </a:p>
                  </a:txBody>
                  <a:tcPr marL="8232" marR="8232" marT="8232" marB="0" anchor="ctr">
                    <a:lnL>
                      <a:noFill/>
                    </a:lnL>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3070752022"/>
                  </a:ext>
                </a:extLst>
              </a:tr>
              <a:tr h="243032">
                <a:tc>
                  <a:txBody>
                    <a:bodyPr/>
                    <a:lstStyle/>
                    <a:p>
                      <a:pPr algn="l" fontAlgn="b"/>
                      <a:r>
                        <a:rPr lang="en-US" sz="1600" b="1" i="0" u="none" strike="noStrike" dirty="0">
                          <a:solidFill>
                            <a:srgbClr val="1E3E7D"/>
                          </a:solidFill>
                          <a:effectLst/>
                          <a:latin typeface="Arial" panose="020B0604020202020204" pitchFamily="34" charset="0"/>
                          <a:cs typeface="Arial" panose="020B0604020202020204" pitchFamily="34" charset="0"/>
                        </a:rPr>
                        <a:t>Medical Assistants</a:t>
                      </a:r>
                    </a:p>
                  </a:txBody>
                  <a:tcPr marL="8232" marR="8232" marT="8232" marB="0" anchor="ctr">
                    <a:lnL>
                      <a:noFill/>
                    </a:lnL>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fontAlgn="b"/>
                      <a:r>
                        <a:rPr lang="en-US" sz="1600" b="1" i="0" u="none" strike="noStrike">
                          <a:solidFill>
                            <a:srgbClr val="1E3E7D"/>
                          </a:solidFill>
                          <a:effectLst/>
                          <a:latin typeface="Arial" panose="020B0604020202020204" pitchFamily="34" charset="0"/>
                          <a:cs typeface="Arial" panose="020B0604020202020204" pitchFamily="34" charset="0"/>
                        </a:rPr>
                        <a:t>2</a:t>
                      </a:r>
                    </a:p>
                  </a:txBody>
                  <a:tcPr marL="8232" marR="8232" marT="8232" marB="0" anchor="ctr">
                    <a:lnL>
                      <a:noFill/>
                    </a:lnL>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fontAlgn="b"/>
                      <a:r>
                        <a:rPr lang="en-US" sz="1600" b="1" i="0" u="none" strike="noStrike" dirty="0">
                          <a:solidFill>
                            <a:srgbClr val="1E3E7D"/>
                          </a:solidFill>
                          <a:effectLst/>
                          <a:latin typeface="Arial" panose="020B0604020202020204" pitchFamily="34" charset="0"/>
                          <a:cs typeface="Arial" panose="020B0604020202020204" pitchFamily="34" charset="0"/>
                        </a:rPr>
                        <a:t>5</a:t>
                      </a:r>
                    </a:p>
                  </a:txBody>
                  <a:tcPr marL="8232" marR="8232" marT="8232" marB="0" anchor="ctr">
                    <a:lnL>
                      <a:noFill/>
                    </a:lnL>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l" fontAlgn="b"/>
                      <a:r>
                        <a:rPr lang="en-US" sz="1600" b="1" i="0" u="none" strike="noStrike" dirty="0">
                          <a:solidFill>
                            <a:srgbClr val="1E3E7D"/>
                          </a:solidFill>
                          <a:effectLst/>
                          <a:latin typeface="Arial" panose="020B0604020202020204" pitchFamily="34" charset="0"/>
                          <a:cs typeface="Arial" panose="020B0604020202020204" pitchFamily="34" charset="0"/>
                        </a:rPr>
                        <a:t>Medical Assistant</a:t>
                      </a:r>
                    </a:p>
                  </a:txBody>
                  <a:tcPr marL="8232" marR="8232" marT="8232" marB="0" anchor="ctr">
                    <a:lnL>
                      <a:noFill/>
                    </a:lnL>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l" fontAlgn="b"/>
                      <a:r>
                        <a:rPr lang="en-US" sz="1600" b="1" i="0" u="none" strike="noStrike" dirty="0">
                          <a:solidFill>
                            <a:srgbClr val="1E3E7D"/>
                          </a:solidFill>
                          <a:effectLst/>
                          <a:latin typeface="Arial" panose="020B0604020202020204" pitchFamily="34" charset="0"/>
                          <a:cs typeface="Arial" panose="020B0604020202020204" pitchFamily="34" charset="0"/>
                        </a:rPr>
                        <a:t>Healthcare Occupations</a:t>
                      </a:r>
                    </a:p>
                  </a:txBody>
                  <a:tcPr marL="8232" marR="8232" marT="8232" marB="0" anchor="ctr">
                    <a:lnL>
                      <a:noFill/>
                    </a:lnL>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933149593"/>
                  </a:ext>
                </a:extLst>
              </a:tr>
              <a:tr h="243032">
                <a:tc>
                  <a:txBody>
                    <a:bodyPr/>
                    <a:lstStyle/>
                    <a:p>
                      <a:pPr algn="l" fontAlgn="b"/>
                      <a:r>
                        <a:rPr lang="en-US" sz="1600" b="1" i="0" u="none" strike="noStrike" dirty="0">
                          <a:solidFill>
                            <a:srgbClr val="1E3E7D"/>
                          </a:solidFill>
                          <a:effectLst/>
                          <a:latin typeface="Arial" panose="020B0604020202020204" pitchFamily="34" charset="0"/>
                          <a:cs typeface="Arial" panose="020B0604020202020204" pitchFamily="34" charset="0"/>
                        </a:rPr>
                        <a:t>Pharmacy Technicians</a:t>
                      </a:r>
                    </a:p>
                  </a:txBody>
                  <a:tcPr marL="8232" marR="8232" marT="8232" marB="0" anchor="ctr">
                    <a:lnL>
                      <a:noFill/>
                    </a:lnL>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fontAlgn="b"/>
                      <a:r>
                        <a:rPr lang="en-US" sz="1600" b="1" i="0" u="none" strike="noStrike" dirty="0">
                          <a:solidFill>
                            <a:srgbClr val="1E3E7D"/>
                          </a:solidFill>
                          <a:effectLst/>
                          <a:latin typeface="Arial" panose="020B0604020202020204" pitchFamily="34" charset="0"/>
                          <a:cs typeface="Arial" panose="020B0604020202020204" pitchFamily="34" charset="0"/>
                        </a:rPr>
                        <a:t>2</a:t>
                      </a:r>
                    </a:p>
                  </a:txBody>
                  <a:tcPr marL="8232" marR="8232" marT="8232" marB="0" anchor="ctr">
                    <a:lnL>
                      <a:noFill/>
                    </a:lnL>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fontAlgn="b"/>
                      <a:r>
                        <a:rPr lang="en-US" sz="1600" b="1" i="0" u="none" strike="noStrike" dirty="0">
                          <a:solidFill>
                            <a:srgbClr val="1E3E7D"/>
                          </a:solidFill>
                          <a:effectLst/>
                          <a:latin typeface="Arial" panose="020B0604020202020204" pitchFamily="34" charset="0"/>
                          <a:cs typeface="Arial" panose="020B0604020202020204" pitchFamily="34" charset="0"/>
                        </a:rPr>
                        <a:t>5</a:t>
                      </a:r>
                    </a:p>
                  </a:txBody>
                  <a:tcPr marL="8232" marR="8232" marT="8232" marB="0" anchor="ctr">
                    <a:lnL>
                      <a:noFill/>
                    </a:lnL>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l" fontAlgn="b"/>
                      <a:r>
                        <a:rPr lang="en-US" sz="1600" b="1" i="0" u="none" strike="noStrike" dirty="0">
                          <a:solidFill>
                            <a:srgbClr val="1E3E7D"/>
                          </a:solidFill>
                          <a:effectLst/>
                          <a:latin typeface="Arial" panose="020B0604020202020204" pitchFamily="34" charset="0"/>
                          <a:cs typeface="Arial" panose="020B0604020202020204" pitchFamily="34" charset="0"/>
                        </a:rPr>
                        <a:t>Pharmacy Technician</a:t>
                      </a:r>
                    </a:p>
                  </a:txBody>
                  <a:tcPr marL="8232" marR="8232" marT="8232" marB="0" anchor="ctr">
                    <a:lnL>
                      <a:noFill/>
                    </a:lnL>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l" fontAlgn="b"/>
                      <a:r>
                        <a:rPr lang="en-US" sz="1600" b="1" i="0" u="none" strike="noStrike" dirty="0">
                          <a:solidFill>
                            <a:srgbClr val="1E3E7D"/>
                          </a:solidFill>
                          <a:effectLst/>
                          <a:latin typeface="Arial" panose="020B0604020202020204" pitchFamily="34" charset="0"/>
                          <a:cs typeface="Arial" panose="020B0604020202020204" pitchFamily="34" charset="0"/>
                        </a:rPr>
                        <a:t>Healthcare Occupations</a:t>
                      </a:r>
                    </a:p>
                  </a:txBody>
                  <a:tcPr marL="8232" marR="8232" marT="8232" marB="0" anchor="ctr">
                    <a:lnL>
                      <a:noFill/>
                    </a:lnL>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809947853"/>
                  </a:ext>
                </a:extLst>
              </a:tr>
              <a:tr h="243032">
                <a:tc>
                  <a:txBody>
                    <a:bodyPr/>
                    <a:lstStyle/>
                    <a:p>
                      <a:pPr algn="l" fontAlgn="b"/>
                      <a:r>
                        <a:rPr lang="en-US" sz="1600" b="1" i="0" u="none" strike="noStrike" dirty="0">
                          <a:solidFill>
                            <a:srgbClr val="1E3E7D"/>
                          </a:solidFill>
                          <a:effectLst/>
                          <a:latin typeface="Arial" panose="020B0604020202020204" pitchFamily="34" charset="0"/>
                          <a:cs typeface="Arial" panose="020B0604020202020204" pitchFamily="34" charset="0"/>
                        </a:rPr>
                        <a:t>Phlebotomists</a:t>
                      </a:r>
                    </a:p>
                  </a:txBody>
                  <a:tcPr marL="8232" marR="8232" marT="8232" marB="0" anchor="ctr">
                    <a:lnL>
                      <a:noFill/>
                    </a:lnL>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fontAlgn="b"/>
                      <a:r>
                        <a:rPr lang="en-US" sz="1600" b="1" i="0" u="none" strike="noStrike" dirty="0">
                          <a:solidFill>
                            <a:srgbClr val="1E3E7D"/>
                          </a:solidFill>
                          <a:effectLst/>
                          <a:latin typeface="Arial" panose="020B0604020202020204" pitchFamily="34" charset="0"/>
                          <a:cs typeface="Arial" panose="020B0604020202020204" pitchFamily="34" charset="0"/>
                        </a:rPr>
                        <a:t>2</a:t>
                      </a:r>
                    </a:p>
                  </a:txBody>
                  <a:tcPr marL="8232" marR="8232" marT="8232" marB="0" anchor="ctr">
                    <a:lnL>
                      <a:noFill/>
                    </a:lnL>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fontAlgn="b"/>
                      <a:r>
                        <a:rPr lang="en-US" sz="1600" b="1" i="0" u="none" strike="noStrike" dirty="0">
                          <a:solidFill>
                            <a:srgbClr val="1E3E7D"/>
                          </a:solidFill>
                          <a:effectLst/>
                          <a:latin typeface="Arial" panose="020B0604020202020204" pitchFamily="34" charset="0"/>
                          <a:cs typeface="Arial" panose="020B0604020202020204" pitchFamily="34" charset="0"/>
                        </a:rPr>
                        <a:t>5</a:t>
                      </a:r>
                    </a:p>
                  </a:txBody>
                  <a:tcPr marL="8232" marR="8232" marT="8232" marB="0" anchor="ctr">
                    <a:lnL>
                      <a:noFill/>
                    </a:lnL>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l" fontAlgn="b"/>
                      <a:r>
                        <a:rPr lang="en-US" sz="1600" b="1" i="0" u="none" strike="noStrike" dirty="0">
                          <a:solidFill>
                            <a:srgbClr val="1E3E7D"/>
                          </a:solidFill>
                          <a:effectLst/>
                          <a:latin typeface="Arial" panose="020B0604020202020204" pitchFamily="34" charset="0"/>
                          <a:cs typeface="Arial" panose="020B0604020202020204" pitchFamily="34" charset="0"/>
                        </a:rPr>
                        <a:t>Phlebotomist</a:t>
                      </a:r>
                    </a:p>
                  </a:txBody>
                  <a:tcPr marL="8232" marR="8232" marT="8232" marB="0" anchor="ctr">
                    <a:lnL>
                      <a:noFill/>
                    </a:lnL>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l" fontAlgn="b"/>
                      <a:r>
                        <a:rPr lang="en-US" sz="1600" b="1" i="0" u="none" strike="noStrike" dirty="0">
                          <a:solidFill>
                            <a:srgbClr val="1E3E7D"/>
                          </a:solidFill>
                          <a:effectLst/>
                          <a:latin typeface="Arial" panose="020B0604020202020204" pitchFamily="34" charset="0"/>
                          <a:cs typeface="Arial" panose="020B0604020202020204" pitchFamily="34" charset="0"/>
                        </a:rPr>
                        <a:t>Healthcare Occupations</a:t>
                      </a:r>
                    </a:p>
                  </a:txBody>
                  <a:tcPr marL="8232" marR="8232" marT="8232" marB="0" anchor="ctr">
                    <a:lnL>
                      <a:noFill/>
                    </a:lnL>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61249443"/>
                  </a:ext>
                </a:extLst>
              </a:tr>
              <a:tr h="243032">
                <a:tc>
                  <a:txBody>
                    <a:bodyPr/>
                    <a:lstStyle/>
                    <a:p>
                      <a:pPr algn="l" fontAlgn="b"/>
                      <a:r>
                        <a:rPr lang="en-US" sz="1600" b="1" i="0" u="none" strike="noStrike">
                          <a:solidFill>
                            <a:srgbClr val="1E3E7D"/>
                          </a:solidFill>
                          <a:effectLst/>
                          <a:latin typeface="Arial" panose="020B0604020202020204" pitchFamily="34" charset="0"/>
                          <a:cs typeface="Arial" panose="020B0604020202020204" pitchFamily="34" charset="0"/>
                        </a:rPr>
                        <a:t>Sheet Metal Workers</a:t>
                      </a:r>
                    </a:p>
                  </a:txBody>
                  <a:tcPr marL="8232" marR="8232" marT="8232" marB="0" anchor="ctr">
                    <a:lnL>
                      <a:noFill/>
                    </a:lnL>
                    <a:lnR>
                      <a:noFill/>
                    </a:lnR>
                    <a:lnT w="12700" cap="flat" cmpd="sng" algn="ctr">
                      <a:solidFill>
                        <a:schemeClr val="tx2"/>
                      </a:solidFill>
                      <a:prstDash val="solid"/>
                      <a:round/>
                      <a:headEnd type="none" w="med" len="med"/>
                      <a:tailEnd type="none" w="med" len="med"/>
                    </a:lnT>
                    <a:lnB>
                      <a:noFill/>
                    </a:lnB>
                  </a:tcPr>
                </a:tc>
                <a:tc>
                  <a:txBody>
                    <a:bodyPr/>
                    <a:lstStyle/>
                    <a:p>
                      <a:pPr algn="ctr" fontAlgn="b"/>
                      <a:r>
                        <a:rPr lang="en-US" sz="1600" b="1" i="0" u="none" strike="noStrike">
                          <a:solidFill>
                            <a:srgbClr val="1E3E7D"/>
                          </a:solidFill>
                          <a:effectLst/>
                          <a:latin typeface="Arial" panose="020B0604020202020204" pitchFamily="34" charset="0"/>
                          <a:cs typeface="Arial" panose="020B0604020202020204" pitchFamily="34" charset="0"/>
                        </a:rPr>
                        <a:t>2</a:t>
                      </a:r>
                    </a:p>
                  </a:txBody>
                  <a:tcPr marL="8232" marR="8232" marT="8232" marB="0" anchor="ctr">
                    <a:lnL>
                      <a:noFill/>
                    </a:lnL>
                    <a:lnR>
                      <a:noFill/>
                    </a:lnR>
                    <a:lnT w="12700" cap="flat" cmpd="sng" algn="ctr">
                      <a:solidFill>
                        <a:schemeClr val="tx2"/>
                      </a:solidFill>
                      <a:prstDash val="solid"/>
                      <a:round/>
                      <a:headEnd type="none" w="med" len="med"/>
                      <a:tailEnd type="none" w="med" len="med"/>
                    </a:lnT>
                    <a:lnB>
                      <a:noFill/>
                    </a:lnB>
                  </a:tcPr>
                </a:tc>
                <a:tc>
                  <a:txBody>
                    <a:bodyPr/>
                    <a:lstStyle/>
                    <a:p>
                      <a:pPr algn="ctr" fontAlgn="b"/>
                      <a:r>
                        <a:rPr lang="en-US" sz="1600" b="1" i="0" u="none" strike="noStrike" dirty="0">
                          <a:solidFill>
                            <a:srgbClr val="1E3E7D"/>
                          </a:solidFill>
                          <a:effectLst/>
                          <a:latin typeface="Arial" panose="020B0604020202020204" pitchFamily="34" charset="0"/>
                          <a:cs typeface="Arial" panose="020B0604020202020204" pitchFamily="34" charset="0"/>
                        </a:rPr>
                        <a:t>4</a:t>
                      </a:r>
                    </a:p>
                  </a:txBody>
                  <a:tcPr marL="8232" marR="8232" marT="8232" marB="0" anchor="ctr">
                    <a:lnL>
                      <a:noFill/>
                    </a:lnL>
                    <a:lnR>
                      <a:noFill/>
                    </a:lnR>
                    <a:lnT w="12700" cap="flat" cmpd="sng" algn="ctr">
                      <a:solidFill>
                        <a:schemeClr val="tx2"/>
                      </a:solidFill>
                      <a:prstDash val="solid"/>
                      <a:round/>
                      <a:headEnd type="none" w="med" len="med"/>
                      <a:tailEnd type="none" w="med" len="med"/>
                    </a:lnT>
                    <a:lnB>
                      <a:noFill/>
                    </a:lnB>
                  </a:tcPr>
                </a:tc>
                <a:tc>
                  <a:txBody>
                    <a:bodyPr/>
                    <a:lstStyle/>
                    <a:p>
                      <a:pPr algn="l" fontAlgn="b"/>
                      <a:r>
                        <a:rPr lang="en-US" sz="1600" b="1" i="0" u="none" strike="noStrike" dirty="0">
                          <a:solidFill>
                            <a:srgbClr val="1E3E7D"/>
                          </a:solidFill>
                          <a:effectLst/>
                          <a:latin typeface="Arial" panose="020B0604020202020204" pitchFamily="34" charset="0"/>
                          <a:cs typeface="Arial" panose="020B0604020202020204" pitchFamily="34" charset="0"/>
                        </a:rPr>
                        <a:t>Sheetmetal Worker</a:t>
                      </a:r>
                    </a:p>
                  </a:txBody>
                  <a:tcPr marL="8232" marR="8232" marT="8232" marB="0" anchor="ctr">
                    <a:lnL>
                      <a:noFill/>
                    </a:lnL>
                    <a:lnR>
                      <a:noFill/>
                    </a:lnR>
                    <a:lnT w="12700" cap="flat" cmpd="sng" algn="ctr">
                      <a:solidFill>
                        <a:schemeClr val="tx2"/>
                      </a:solidFill>
                      <a:prstDash val="solid"/>
                      <a:round/>
                      <a:headEnd type="none" w="med" len="med"/>
                      <a:tailEnd type="none" w="med" len="med"/>
                    </a:lnT>
                    <a:lnB>
                      <a:noFill/>
                    </a:lnB>
                  </a:tcPr>
                </a:tc>
                <a:tc>
                  <a:txBody>
                    <a:bodyPr/>
                    <a:lstStyle/>
                    <a:p>
                      <a:pPr algn="l" fontAlgn="b"/>
                      <a:r>
                        <a:rPr lang="en-US" sz="1600" b="1" i="0" u="none" strike="noStrike" dirty="0">
                          <a:solidFill>
                            <a:srgbClr val="1E3E7D"/>
                          </a:solidFill>
                          <a:effectLst/>
                          <a:latin typeface="Arial" panose="020B0604020202020204" pitchFamily="34" charset="0"/>
                          <a:cs typeface="Arial" panose="020B0604020202020204" pitchFamily="34" charset="0"/>
                        </a:rPr>
                        <a:t>Skilled Trades</a:t>
                      </a:r>
                    </a:p>
                  </a:txBody>
                  <a:tcPr marL="8232" marR="8232" marT="8232" marB="0" anchor="ctr">
                    <a:lnL>
                      <a:noFill/>
                    </a:lnL>
                    <a:lnR>
                      <a:noFill/>
                    </a:lnR>
                    <a:lnT w="12700" cap="flat" cmpd="sng" algn="ctr">
                      <a:solidFill>
                        <a:schemeClr val="tx2"/>
                      </a:solidFill>
                      <a:prstDash val="solid"/>
                      <a:round/>
                      <a:headEnd type="none" w="med" len="med"/>
                      <a:tailEnd type="none" w="med" len="med"/>
                    </a:lnT>
                    <a:lnB>
                      <a:noFill/>
                    </a:lnB>
                  </a:tcPr>
                </a:tc>
                <a:extLst>
                  <a:ext uri="{0D108BD9-81ED-4DB2-BD59-A6C34878D82A}">
                    <a16:rowId xmlns:a16="http://schemas.microsoft.com/office/drawing/2014/main" val="3961896941"/>
                  </a:ext>
                </a:extLst>
              </a:tr>
            </a:tbl>
          </a:graphicData>
        </a:graphic>
      </p:graphicFrame>
    </p:spTree>
    <p:extLst>
      <p:ext uri="{BB962C8B-B14F-4D97-AF65-F5344CB8AC3E}">
        <p14:creationId xmlns:p14="http://schemas.microsoft.com/office/powerpoint/2010/main" val="10165038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628B020F-91E7-47B2-A090-C7090ACC3ABA}"/>
              </a:ext>
            </a:extLst>
          </p:cNvPr>
          <p:cNvSpPr/>
          <p:nvPr/>
        </p:nvSpPr>
        <p:spPr>
          <a:xfrm>
            <a:off x="243709" y="362953"/>
            <a:ext cx="11704580" cy="1395168"/>
          </a:xfrm>
          <a:prstGeom prst="rect">
            <a:avLst/>
          </a:prstGeom>
          <a:solidFill>
            <a:srgbClr val="00529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solidFill>
                  <a:schemeClr val="bg1"/>
                </a:solidFill>
                <a:latin typeface="Arial" panose="020B0604020202020204" pitchFamily="34" charset="0"/>
                <a:cs typeface="Arial" panose="020B0604020202020204" pitchFamily="34" charset="0"/>
              </a:rPr>
              <a:t>Essential Credentials: </a:t>
            </a:r>
          </a:p>
          <a:p>
            <a:pPr algn="ctr"/>
            <a:r>
              <a:rPr lang="en-US" sz="4400" b="1" dirty="0">
                <a:solidFill>
                  <a:schemeClr val="bg1"/>
                </a:solidFill>
                <a:latin typeface="Arial" panose="020B0604020202020204" pitchFamily="34" charset="0"/>
                <a:cs typeface="Arial" panose="020B0604020202020204" pitchFamily="34" charset="0"/>
              </a:rPr>
              <a:t>1 STAR (WAGE) Jobs</a:t>
            </a:r>
            <a:endParaRPr lang="en-US" sz="4400" dirty="0">
              <a:solidFill>
                <a:schemeClr val="bg1"/>
              </a:solidFill>
              <a:latin typeface="Arial" panose="020B0604020202020204" pitchFamily="34" charset="0"/>
              <a:cs typeface="Arial" panose="020B0604020202020204" pitchFamily="34" charset="0"/>
            </a:endParaRPr>
          </a:p>
        </p:txBody>
      </p:sp>
      <p:graphicFrame>
        <p:nvGraphicFramePr>
          <p:cNvPr id="7" name="Content Placeholder 3">
            <a:extLst>
              <a:ext uri="{FF2B5EF4-FFF2-40B4-BE49-F238E27FC236}">
                <a16:creationId xmlns:a16="http://schemas.microsoft.com/office/drawing/2014/main" id="{85451340-997E-4D0F-8F25-E25225CB6F3E}"/>
              </a:ext>
            </a:extLst>
          </p:cNvPr>
          <p:cNvGraphicFramePr>
            <a:graphicFrameLocks noGrp="1"/>
          </p:cNvGraphicFramePr>
          <p:nvPr>
            <p:ph idx="1"/>
            <p:extLst>
              <p:ext uri="{D42A27DB-BD31-4B8C-83A1-F6EECF244321}">
                <p14:modId xmlns:p14="http://schemas.microsoft.com/office/powerpoint/2010/main" val="751862827"/>
              </p:ext>
            </p:extLst>
          </p:nvPr>
        </p:nvGraphicFramePr>
        <p:xfrm>
          <a:off x="450606" y="2034959"/>
          <a:ext cx="11290787" cy="4128688"/>
        </p:xfrm>
        <a:graphic>
          <a:graphicData uri="http://schemas.openxmlformats.org/drawingml/2006/table">
            <a:tbl>
              <a:tblPr/>
              <a:tblGrid>
                <a:gridCol w="3971883">
                  <a:extLst>
                    <a:ext uri="{9D8B030D-6E8A-4147-A177-3AD203B41FA5}">
                      <a16:colId xmlns:a16="http://schemas.microsoft.com/office/drawing/2014/main" val="2304233567"/>
                    </a:ext>
                  </a:extLst>
                </a:gridCol>
                <a:gridCol w="1206500">
                  <a:extLst>
                    <a:ext uri="{9D8B030D-6E8A-4147-A177-3AD203B41FA5}">
                      <a16:colId xmlns:a16="http://schemas.microsoft.com/office/drawing/2014/main" val="649444598"/>
                    </a:ext>
                  </a:extLst>
                </a:gridCol>
                <a:gridCol w="1485900">
                  <a:extLst>
                    <a:ext uri="{9D8B030D-6E8A-4147-A177-3AD203B41FA5}">
                      <a16:colId xmlns:a16="http://schemas.microsoft.com/office/drawing/2014/main" val="1048853567"/>
                    </a:ext>
                  </a:extLst>
                </a:gridCol>
                <a:gridCol w="2839387">
                  <a:extLst>
                    <a:ext uri="{9D8B030D-6E8A-4147-A177-3AD203B41FA5}">
                      <a16:colId xmlns:a16="http://schemas.microsoft.com/office/drawing/2014/main" val="3505150031"/>
                    </a:ext>
                  </a:extLst>
                </a:gridCol>
                <a:gridCol w="1787117">
                  <a:extLst>
                    <a:ext uri="{9D8B030D-6E8A-4147-A177-3AD203B41FA5}">
                      <a16:colId xmlns:a16="http://schemas.microsoft.com/office/drawing/2014/main" val="2610286011"/>
                    </a:ext>
                  </a:extLst>
                </a:gridCol>
              </a:tblGrid>
              <a:tr h="475596">
                <a:tc>
                  <a:txBody>
                    <a:bodyPr/>
                    <a:lstStyle/>
                    <a:p>
                      <a:pPr algn="l" fontAlgn="b"/>
                      <a:r>
                        <a:rPr lang="en-US" sz="1800" b="1" i="0" u="none" strike="noStrike" dirty="0">
                          <a:solidFill>
                            <a:schemeClr val="bg1"/>
                          </a:solidFill>
                          <a:effectLst/>
                          <a:latin typeface="Arial" panose="020B0604020202020204" pitchFamily="34" charset="0"/>
                          <a:cs typeface="Arial" panose="020B0604020202020204" pitchFamily="34" charset="0"/>
                        </a:rPr>
                        <a:t>Occupation Title</a:t>
                      </a:r>
                    </a:p>
                  </a:txBody>
                  <a:tcPr marL="8232" marR="8232" marT="8232" marB="0" anchor="b">
                    <a:lnL>
                      <a:noFill/>
                    </a:lnL>
                    <a:lnR>
                      <a:noFill/>
                    </a:lnR>
                    <a:lnT w="6350" cap="flat" cmpd="sng" algn="ctr">
                      <a:solidFill>
                        <a:srgbClr val="4472C4"/>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ADCD39"/>
                    </a:solidFill>
                  </a:tcPr>
                </a:tc>
                <a:tc>
                  <a:txBody>
                    <a:bodyPr/>
                    <a:lstStyle/>
                    <a:p>
                      <a:pPr algn="l" fontAlgn="b"/>
                      <a:r>
                        <a:rPr lang="en-US" sz="1800" b="1" i="0" u="none" strike="noStrike" dirty="0">
                          <a:solidFill>
                            <a:schemeClr val="bg1"/>
                          </a:solidFill>
                          <a:effectLst/>
                          <a:latin typeface="Arial" panose="020B0604020202020204" pitchFamily="34" charset="0"/>
                          <a:cs typeface="Arial" panose="020B0604020202020204" pitchFamily="34" charset="0"/>
                        </a:rPr>
                        <a:t>Wage Rating</a:t>
                      </a:r>
                    </a:p>
                  </a:txBody>
                  <a:tcPr marL="8232" marR="8232" marT="8232" marB="0" anchor="b">
                    <a:lnL>
                      <a:noFill/>
                    </a:lnL>
                    <a:lnR>
                      <a:noFill/>
                    </a:lnR>
                    <a:lnT w="6350" cap="flat" cmpd="sng" algn="ctr">
                      <a:solidFill>
                        <a:srgbClr val="4472C4"/>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ADCD39"/>
                    </a:solidFill>
                  </a:tcPr>
                </a:tc>
                <a:tc>
                  <a:txBody>
                    <a:bodyPr/>
                    <a:lstStyle/>
                    <a:p>
                      <a:pPr algn="l" fontAlgn="b"/>
                      <a:r>
                        <a:rPr lang="en-US" sz="1800" b="1" i="0" u="none" strike="noStrike" dirty="0">
                          <a:solidFill>
                            <a:schemeClr val="bg1"/>
                          </a:solidFill>
                          <a:effectLst/>
                          <a:latin typeface="Arial" panose="020B0604020202020204" pitchFamily="34" charset="0"/>
                          <a:cs typeface="Arial" panose="020B0604020202020204" pitchFamily="34" charset="0"/>
                        </a:rPr>
                        <a:t>Job Opening Rating</a:t>
                      </a:r>
                    </a:p>
                  </a:txBody>
                  <a:tcPr marL="8232" marR="8232" marT="8232" marB="0" anchor="b">
                    <a:lnL>
                      <a:noFill/>
                    </a:lnL>
                    <a:lnR>
                      <a:noFill/>
                    </a:lnR>
                    <a:lnT w="6350" cap="flat" cmpd="sng" algn="ctr">
                      <a:solidFill>
                        <a:srgbClr val="4472C4"/>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ADCD39"/>
                    </a:solidFill>
                  </a:tcPr>
                </a:tc>
                <a:tc>
                  <a:txBody>
                    <a:bodyPr/>
                    <a:lstStyle/>
                    <a:p>
                      <a:pPr algn="l" fontAlgn="b"/>
                      <a:r>
                        <a:rPr lang="en-US" sz="1800" b="1" i="0" u="none" strike="noStrike" dirty="0">
                          <a:solidFill>
                            <a:schemeClr val="bg1"/>
                          </a:solidFill>
                          <a:effectLst/>
                          <a:latin typeface="Arial" panose="020B0604020202020204" pitchFamily="34" charset="0"/>
                          <a:cs typeface="Arial" panose="020B0604020202020204" pitchFamily="34" charset="0"/>
                        </a:rPr>
                        <a:t>Non-degree Post Secondary Credential/Workforce Training</a:t>
                      </a:r>
                    </a:p>
                  </a:txBody>
                  <a:tcPr marL="8232" marR="8232" marT="8232" marB="0" anchor="b">
                    <a:lnL>
                      <a:noFill/>
                    </a:lnL>
                    <a:lnR>
                      <a:noFill/>
                    </a:lnR>
                    <a:lnT w="6350" cap="flat" cmpd="sng" algn="ctr">
                      <a:solidFill>
                        <a:srgbClr val="4472C4"/>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ADCD39"/>
                    </a:solidFill>
                  </a:tcPr>
                </a:tc>
                <a:tc>
                  <a:txBody>
                    <a:bodyPr/>
                    <a:lstStyle/>
                    <a:p>
                      <a:pPr algn="l" fontAlgn="b"/>
                      <a:r>
                        <a:rPr lang="en-US" sz="1800" b="1" i="0" u="none" strike="noStrike" dirty="0">
                          <a:solidFill>
                            <a:schemeClr val="bg1"/>
                          </a:solidFill>
                          <a:effectLst/>
                          <a:latin typeface="Arial" panose="020B0604020202020204" pitchFamily="34" charset="0"/>
                          <a:cs typeface="Arial" panose="020B0604020202020204" pitchFamily="34" charset="0"/>
                        </a:rPr>
                        <a:t>Pathway</a:t>
                      </a:r>
                    </a:p>
                  </a:txBody>
                  <a:tcPr marL="8232" marR="8232" marT="8232" marB="0" anchor="b">
                    <a:lnL>
                      <a:noFill/>
                    </a:lnL>
                    <a:lnR>
                      <a:noFill/>
                    </a:lnR>
                    <a:lnT w="6350" cap="flat" cmpd="sng" algn="ctr">
                      <a:solidFill>
                        <a:srgbClr val="4472C4"/>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ADCD39"/>
                    </a:solidFill>
                  </a:tcPr>
                </a:tc>
                <a:extLst>
                  <a:ext uri="{0D108BD9-81ED-4DB2-BD59-A6C34878D82A}">
                    <a16:rowId xmlns:a16="http://schemas.microsoft.com/office/drawing/2014/main" val="2518851625"/>
                  </a:ext>
                </a:extLst>
              </a:tr>
              <a:tr h="243032">
                <a:tc>
                  <a:txBody>
                    <a:bodyPr/>
                    <a:lstStyle/>
                    <a:p>
                      <a:pPr algn="l" fontAlgn="b"/>
                      <a:r>
                        <a:rPr lang="en-US" sz="1600" b="1" dirty="0">
                          <a:solidFill>
                            <a:srgbClr val="1E3E7D"/>
                          </a:solidFill>
                          <a:latin typeface="Arial" panose="020B0604020202020204" pitchFamily="34" charset="0"/>
                          <a:cs typeface="Arial" panose="020B0604020202020204" pitchFamily="34" charset="0"/>
                        </a:rPr>
                        <a:t>Cabinetmakers and Bench Carpenters</a:t>
                      </a:r>
                    </a:p>
                  </a:txBody>
                  <a:tcPr marL="12137" marR="12137" marT="12137" marB="0" anchor="b">
                    <a:lnL>
                      <a:noFill/>
                    </a:lnL>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fontAlgn="b"/>
                      <a:r>
                        <a:rPr lang="en-US" sz="1600" b="1" dirty="0">
                          <a:solidFill>
                            <a:srgbClr val="1E3E7D"/>
                          </a:solidFill>
                          <a:latin typeface="Arial" panose="020B0604020202020204" pitchFamily="34" charset="0"/>
                          <a:cs typeface="Arial" panose="020B0604020202020204" pitchFamily="34" charset="0"/>
                        </a:rPr>
                        <a:t>1</a:t>
                      </a:r>
                    </a:p>
                  </a:txBody>
                  <a:tcPr marL="12137" marR="12137" marT="12137" marB="0" anchor="b">
                    <a:lnL>
                      <a:noFill/>
                    </a:lnL>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fontAlgn="b"/>
                      <a:r>
                        <a:rPr lang="en-US" sz="1600" b="1" dirty="0">
                          <a:solidFill>
                            <a:srgbClr val="1E3E7D"/>
                          </a:solidFill>
                          <a:latin typeface="Arial" panose="020B0604020202020204" pitchFamily="34" charset="0"/>
                          <a:cs typeface="Arial" panose="020B0604020202020204" pitchFamily="34" charset="0"/>
                        </a:rPr>
                        <a:t>4</a:t>
                      </a:r>
                    </a:p>
                  </a:txBody>
                  <a:tcPr marL="12137" marR="12137" marT="12137" marB="0" anchor="b">
                    <a:lnL>
                      <a:noFill/>
                    </a:lnL>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l" fontAlgn="b"/>
                      <a:r>
                        <a:rPr lang="en-US" sz="1600" b="1" dirty="0">
                          <a:solidFill>
                            <a:srgbClr val="1E3E7D"/>
                          </a:solidFill>
                          <a:latin typeface="Arial" panose="020B0604020202020204" pitchFamily="34" charset="0"/>
                          <a:cs typeface="Arial" panose="020B0604020202020204" pitchFamily="34" charset="0"/>
                        </a:rPr>
                        <a:t>Cabinetmaking</a:t>
                      </a:r>
                    </a:p>
                  </a:txBody>
                  <a:tcPr marL="12137" marR="12137" marT="12137" marB="0" anchor="b">
                    <a:lnL>
                      <a:noFill/>
                    </a:lnL>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l" fontAlgn="b"/>
                      <a:r>
                        <a:rPr lang="en-US" sz="1600" b="1" dirty="0">
                          <a:solidFill>
                            <a:srgbClr val="1E3E7D"/>
                          </a:solidFill>
                          <a:latin typeface="Arial" panose="020B0604020202020204" pitchFamily="34" charset="0"/>
                          <a:cs typeface="Arial" panose="020B0604020202020204" pitchFamily="34" charset="0"/>
                        </a:rPr>
                        <a:t>Skilled Trades</a:t>
                      </a:r>
                    </a:p>
                  </a:txBody>
                  <a:tcPr marL="12137" marR="12137" marT="12137" marB="0" anchor="b">
                    <a:lnL>
                      <a:noFill/>
                    </a:lnL>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38506315"/>
                  </a:ext>
                </a:extLst>
              </a:tr>
              <a:tr h="0">
                <a:tc>
                  <a:txBody>
                    <a:bodyPr/>
                    <a:lstStyle/>
                    <a:p>
                      <a:pPr algn="l" fontAlgn="b"/>
                      <a:r>
                        <a:rPr lang="en-US" sz="1600" b="1" dirty="0">
                          <a:solidFill>
                            <a:srgbClr val="1E3E7D"/>
                          </a:solidFill>
                          <a:latin typeface="Arial" panose="020B0604020202020204" pitchFamily="34" charset="0"/>
                          <a:cs typeface="Arial" panose="020B0604020202020204" pitchFamily="34" charset="0"/>
                        </a:rPr>
                        <a:t>Childcare Workers</a:t>
                      </a:r>
                    </a:p>
                  </a:txBody>
                  <a:tcPr marL="12137" marR="12137" marT="12137" marB="0" anchor="b">
                    <a:lnL>
                      <a:noFill/>
                    </a:lnL>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fontAlgn="b"/>
                      <a:r>
                        <a:rPr lang="en-US" sz="1600" b="1">
                          <a:solidFill>
                            <a:srgbClr val="1E3E7D"/>
                          </a:solidFill>
                          <a:latin typeface="Arial" panose="020B0604020202020204" pitchFamily="34" charset="0"/>
                          <a:cs typeface="Arial" panose="020B0604020202020204" pitchFamily="34" charset="0"/>
                        </a:rPr>
                        <a:t>1</a:t>
                      </a:r>
                    </a:p>
                  </a:txBody>
                  <a:tcPr marL="12137" marR="12137" marT="12137" marB="0" anchor="b">
                    <a:lnL>
                      <a:noFill/>
                    </a:lnL>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fontAlgn="b"/>
                      <a:r>
                        <a:rPr lang="en-US" sz="1600" b="1">
                          <a:solidFill>
                            <a:srgbClr val="1E3E7D"/>
                          </a:solidFill>
                          <a:latin typeface="Arial" panose="020B0604020202020204" pitchFamily="34" charset="0"/>
                          <a:cs typeface="Arial" panose="020B0604020202020204" pitchFamily="34" charset="0"/>
                        </a:rPr>
                        <a:t>5</a:t>
                      </a:r>
                    </a:p>
                  </a:txBody>
                  <a:tcPr marL="12137" marR="12137" marT="12137" marB="0" anchor="b">
                    <a:lnL>
                      <a:noFill/>
                    </a:lnL>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l" fontAlgn="b"/>
                      <a:r>
                        <a:rPr lang="en-US" sz="1600" b="1" dirty="0">
                          <a:solidFill>
                            <a:srgbClr val="1E3E7D"/>
                          </a:solidFill>
                          <a:latin typeface="Arial" panose="020B0604020202020204" pitchFamily="34" charset="0"/>
                          <a:cs typeface="Arial" panose="020B0604020202020204" pitchFamily="34" charset="0"/>
                        </a:rPr>
                        <a:t>Childcare attendant</a:t>
                      </a:r>
                    </a:p>
                  </a:txBody>
                  <a:tcPr marL="12137" marR="12137" marT="12137" marB="0" anchor="b">
                    <a:lnL>
                      <a:noFill/>
                    </a:lnL>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l" fontAlgn="b"/>
                      <a:r>
                        <a:rPr lang="en-US" sz="1600" b="1" dirty="0">
                          <a:solidFill>
                            <a:srgbClr val="1E3E7D"/>
                          </a:solidFill>
                          <a:latin typeface="Arial" panose="020B0604020202020204" pitchFamily="34" charset="0"/>
                          <a:cs typeface="Arial" panose="020B0604020202020204" pitchFamily="34" charset="0"/>
                        </a:rPr>
                        <a:t>Childcare Teacher</a:t>
                      </a:r>
                    </a:p>
                  </a:txBody>
                  <a:tcPr marL="12137" marR="12137" marT="12137" marB="0" anchor="b">
                    <a:lnL>
                      <a:noFill/>
                    </a:lnL>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538716748"/>
                  </a:ext>
                </a:extLst>
              </a:tr>
              <a:tr h="243032">
                <a:tc>
                  <a:txBody>
                    <a:bodyPr/>
                    <a:lstStyle/>
                    <a:p>
                      <a:pPr algn="l" fontAlgn="b"/>
                      <a:r>
                        <a:rPr lang="en-US" sz="1600" b="1" dirty="0">
                          <a:solidFill>
                            <a:srgbClr val="1E3E7D"/>
                          </a:solidFill>
                          <a:latin typeface="Arial" panose="020B0604020202020204" pitchFamily="34" charset="0"/>
                          <a:cs typeface="Arial" panose="020B0604020202020204" pitchFamily="34" charset="0"/>
                        </a:rPr>
                        <a:t>Construction Laborers</a:t>
                      </a:r>
                    </a:p>
                  </a:txBody>
                  <a:tcPr marL="12137" marR="12137" marT="12137" marB="0" anchor="b">
                    <a:lnL>
                      <a:noFill/>
                    </a:lnL>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fontAlgn="b"/>
                      <a:r>
                        <a:rPr lang="en-US" sz="1600" b="1">
                          <a:solidFill>
                            <a:srgbClr val="1E3E7D"/>
                          </a:solidFill>
                          <a:latin typeface="Arial" panose="020B0604020202020204" pitchFamily="34" charset="0"/>
                          <a:cs typeface="Arial" panose="020B0604020202020204" pitchFamily="34" charset="0"/>
                        </a:rPr>
                        <a:t>1</a:t>
                      </a:r>
                    </a:p>
                  </a:txBody>
                  <a:tcPr marL="12137" marR="12137" marT="12137" marB="0" anchor="b">
                    <a:lnL>
                      <a:noFill/>
                    </a:lnL>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fontAlgn="b"/>
                      <a:r>
                        <a:rPr lang="en-US" sz="1600" b="1">
                          <a:solidFill>
                            <a:srgbClr val="1E3E7D"/>
                          </a:solidFill>
                          <a:latin typeface="Arial" panose="020B0604020202020204" pitchFamily="34" charset="0"/>
                          <a:cs typeface="Arial" panose="020B0604020202020204" pitchFamily="34" charset="0"/>
                        </a:rPr>
                        <a:t>5</a:t>
                      </a:r>
                    </a:p>
                  </a:txBody>
                  <a:tcPr marL="12137" marR="12137" marT="12137" marB="0" anchor="b">
                    <a:lnL>
                      <a:noFill/>
                    </a:lnL>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l" fontAlgn="b"/>
                      <a:r>
                        <a:rPr lang="en-US" sz="1600" b="1" dirty="0">
                          <a:solidFill>
                            <a:srgbClr val="1E3E7D"/>
                          </a:solidFill>
                          <a:latin typeface="Arial" panose="020B0604020202020204" pitchFamily="34" charset="0"/>
                          <a:cs typeface="Arial" panose="020B0604020202020204" pitchFamily="34" charset="0"/>
                        </a:rPr>
                        <a:t>Multiple</a:t>
                      </a:r>
                    </a:p>
                  </a:txBody>
                  <a:tcPr marL="12137" marR="12137" marT="12137" marB="0" anchor="b">
                    <a:lnL>
                      <a:noFill/>
                    </a:lnL>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l" fontAlgn="b"/>
                      <a:r>
                        <a:rPr lang="en-US" sz="1600" b="1">
                          <a:solidFill>
                            <a:srgbClr val="1E3E7D"/>
                          </a:solidFill>
                          <a:latin typeface="Arial" panose="020B0604020202020204" pitchFamily="34" charset="0"/>
                          <a:cs typeface="Arial" panose="020B0604020202020204" pitchFamily="34" charset="0"/>
                        </a:rPr>
                        <a:t>Skilled Trades</a:t>
                      </a:r>
                    </a:p>
                  </a:txBody>
                  <a:tcPr marL="12137" marR="12137" marT="12137" marB="0" anchor="b">
                    <a:lnL>
                      <a:noFill/>
                    </a:lnL>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159838380"/>
                  </a:ext>
                </a:extLst>
              </a:tr>
              <a:tr h="243032">
                <a:tc>
                  <a:txBody>
                    <a:bodyPr/>
                    <a:lstStyle/>
                    <a:p>
                      <a:pPr algn="l" fontAlgn="b"/>
                      <a:r>
                        <a:rPr lang="en-US" sz="1600" b="1" dirty="0">
                          <a:solidFill>
                            <a:srgbClr val="1E3E7D"/>
                          </a:solidFill>
                          <a:latin typeface="Arial" panose="020B0604020202020204" pitchFamily="34" charset="0"/>
                          <a:cs typeface="Arial" panose="020B0604020202020204" pitchFamily="34" charset="0"/>
                        </a:rPr>
                        <a:t>Home Health Aides</a:t>
                      </a:r>
                    </a:p>
                  </a:txBody>
                  <a:tcPr marL="12137" marR="12137" marT="12137" marB="0" anchor="b">
                    <a:lnL>
                      <a:noFill/>
                    </a:lnL>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fontAlgn="b"/>
                      <a:r>
                        <a:rPr lang="en-US" sz="1600" b="1" dirty="0">
                          <a:solidFill>
                            <a:srgbClr val="1E3E7D"/>
                          </a:solidFill>
                          <a:latin typeface="Arial" panose="020B0604020202020204" pitchFamily="34" charset="0"/>
                          <a:cs typeface="Arial" panose="020B0604020202020204" pitchFamily="34" charset="0"/>
                        </a:rPr>
                        <a:t>1</a:t>
                      </a:r>
                    </a:p>
                  </a:txBody>
                  <a:tcPr marL="12137" marR="12137" marT="12137" marB="0" anchor="b">
                    <a:lnL>
                      <a:noFill/>
                    </a:lnL>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fontAlgn="b"/>
                      <a:r>
                        <a:rPr lang="en-US" sz="1600" b="1">
                          <a:solidFill>
                            <a:srgbClr val="1E3E7D"/>
                          </a:solidFill>
                          <a:latin typeface="Arial" panose="020B0604020202020204" pitchFamily="34" charset="0"/>
                          <a:cs typeface="Arial" panose="020B0604020202020204" pitchFamily="34" charset="0"/>
                        </a:rPr>
                        <a:t>5</a:t>
                      </a:r>
                    </a:p>
                  </a:txBody>
                  <a:tcPr marL="12137" marR="12137" marT="12137" marB="0" anchor="b">
                    <a:lnL>
                      <a:noFill/>
                    </a:lnL>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l" fontAlgn="b"/>
                      <a:r>
                        <a:rPr lang="en-US" sz="1600" b="1">
                          <a:solidFill>
                            <a:srgbClr val="1E3E7D"/>
                          </a:solidFill>
                          <a:latin typeface="Arial" panose="020B0604020202020204" pitchFamily="34" charset="0"/>
                          <a:cs typeface="Arial" panose="020B0604020202020204" pitchFamily="34" charset="0"/>
                        </a:rPr>
                        <a:t>Home Health Aide</a:t>
                      </a:r>
                    </a:p>
                  </a:txBody>
                  <a:tcPr marL="12137" marR="12137" marT="12137" marB="0" anchor="b">
                    <a:lnL>
                      <a:noFill/>
                    </a:lnL>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l" fontAlgn="b"/>
                      <a:r>
                        <a:rPr lang="en-US" sz="1600" b="1" dirty="0">
                          <a:solidFill>
                            <a:srgbClr val="1E3E7D"/>
                          </a:solidFill>
                          <a:latin typeface="Arial" panose="020B0604020202020204" pitchFamily="34" charset="0"/>
                          <a:cs typeface="Arial" panose="020B0604020202020204" pitchFamily="34" charset="0"/>
                        </a:rPr>
                        <a:t>Healthcare Occupations</a:t>
                      </a:r>
                    </a:p>
                  </a:txBody>
                  <a:tcPr marL="12137" marR="12137" marT="12137" marB="0" anchor="b">
                    <a:lnL>
                      <a:noFill/>
                    </a:lnL>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179874710"/>
                  </a:ext>
                </a:extLst>
              </a:tr>
              <a:tr h="0">
                <a:tc>
                  <a:txBody>
                    <a:bodyPr/>
                    <a:lstStyle/>
                    <a:p>
                      <a:pPr algn="l" fontAlgn="b"/>
                      <a:r>
                        <a:rPr lang="en-US" sz="1600" b="1">
                          <a:solidFill>
                            <a:srgbClr val="1E3E7D"/>
                          </a:solidFill>
                          <a:latin typeface="Arial" panose="020B0604020202020204" pitchFamily="34" charset="0"/>
                          <a:cs typeface="Arial" panose="020B0604020202020204" pitchFamily="34" charset="0"/>
                        </a:rPr>
                        <a:t>Light Truck or Delivery Services Drivers</a:t>
                      </a:r>
                    </a:p>
                  </a:txBody>
                  <a:tcPr marL="12137" marR="12137" marT="12137" marB="0" anchor="b">
                    <a:lnL>
                      <a:noFill/>
                    </a:lnL>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fontAlgn="b"/>
                      <a:r>
                        <a:rPr lang="en-US" sz="1600" b="1" dirty="0">
                          <a:solidFill>
                            <a:srgbClr val="1E3E7D"/>
                          </a:solidFill>
                          <a:latin typeface="Arial" panose="020B0604020202020204" pitchFamily="34" charset="0"/>
                          <a:cs typeface="Arial" panose="020B0604020202020204" pitchFamily="34" charset="0"/>
                        </a:rPr>
                        <a:t>1</a:t>
                      </a:r>
                    </a:p>
                  </a:txBody>
                  <a:tcPr marL="12137" marR="12137" marT="12137" marB="0" anchor="b">
                    <a:lnL>
                      <a:noFill/>
                    </a:lnL>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fontAlgn="b"/>
                      <a:r>
                        <a:rPr lang="en-US" sz="1600" b="1" dirty="0">
                          <a:solidFill>
                            <a:srgbClr val="1E3E7D"/>
                          </a:solidFill>
                          <a:latin typeface="Arial" panose="020B0604020202020204" pitchFamily="34" charset="0"/>
                          <a:cs typeface="Arial" panose="020B0604020202020204" pitchFamily="34" charset="0"/>
                        </a:rPr>
                        <a:t>5</a:t>
                      </a:r>
                    </a:p>
                  </a:txBody>
                  <a:tcPr marL="12137" marR="12137" marT="12137" marB="0" anchor="b">
                    <a:lnL>
                      <a:noFill/>
                    </a:lnL>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l" fontAlgn="b"/>
                      <a:r>
                        <a:rPr lang="en-US" sz="1600" b="1">
                          <a:solidFill>
                            <a:srgbClr val="1E3E7D"/>
                          </a:solidFill>
                          <a:latin typeface="Arial" panose="020B0604020202020204" pitchFamily="34" charset="0"/>
                          <a:cs typeface="Arial" panose="020B0604020202020204" pitchFamily="34" charset="0"/>
                        </a:rPr>
                        <a:t>CDL - Class C</a:t>
                      </a:r>
                    </a:p>
                  </a:txBody>
                  <a:tcPr marL="12137" marR="12137" marT="12137" marB="0" anchor="b">
                    <a:lnL>
                      <a:noFill/>
                    </a:lnL>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l" fontAlgn="b"/>
                      <a:r>
                        <a:rPr lang="en-US" sz="1600" b="1" dirty="0">
                          <a:solidFill>
                            <a:srgbClr val="1E3E7D"/>
                          </a:solidFill>
                          <a:latin typeface="Arial" panose="020B0604020202020204" pitchFamily="34" charset="0"/>
                          <a:cs typeface="Arial" panose="020B0604020202020204" pitchFamily="34" charset="0"/>
                        </a:rPr>
                        <a:t>Logistics / TOMS</a:t>
                      </a:r>
                    </a:p>
                  </a:txBody>
                  <a:tcPr marL="12137" marR="12137" marT="12137" marB="0" anchor="b">
                    <a:lnL>
                      <a:noFill/>
                    </a:lnL>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708749942"/>
                  </a:ext>
                </a:extLst>
              </a:tr>
              <a:tr h="0">
                <a:tc>
                  <a:txBody>
                    <a:bodyPr/>
                    <a:lstStyle/>
                    <a:p>
                      <a:pPr algn="l" fontAlgn="b"/>
                      <a:r>
                        <a:rPr lang="en-US" sz="1600" b="1">
                          <a:solidFill>
                            <a:srgbClr val="1E3E7D"/>
                          </a:solidFill>
                          <a:latin typeface="Arial" panose="020B0604020202020204" pitchFamily="34" charset="0"/>
                          <a:cs typeface="Arial" panose="020B0604020202020204" pitchFamily="34" charset="0"/>
                        </a:rPr>
                        <a:t>Nursing Assistants</a:t>
                      </a:r>
                    </a:p>
                  </a:txBody>
                  <a:tcPr marL="12137" marR="12137" marT="12137" marB="0" anchor="b">
                    <a:lnL>
                      <a:noFill/>
                    </a:lnL>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fontAlgn="b"/>
                      <a:r>
                        <a:rPr lang="en-US" sz="1600" b="1">
                          <a:solidFill>
                            <a:srgbClr val="1E3E7D"/>
                          </a:solidFill>
                          <a:latin typeface="Arial" panose="020B0604020202020204" pitchFamily="34" charset="0"/>
                          <a:cs typeface="Arial" panose="020B0604020202020204" pitchFamily="34" charset="0"/>
                        </a:rPr>
                        <a:t>1</a:t>
                      </a:r>
                    </a:p>
                  </a:txBody>
                  <a:tcPr marL="12137" marR="12137" marT="12137" marB="0" anchor="b">
                    <a:lnL>
                      <a:noFill/>
                    </a:lnL>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fontAlgn="b"/>
                      <a:r>
                        <a:rPr lang="en-US" sz="1600" b="1" dirty="0">
                          <a:solidFill>
                            <a:srgbClr val="1E3E7D"/>
                          </a:solidFill>
                          <a:latin typeface="Arial" panose="020B0604020202020204" pitchFamily="34" charset="0"/>
                          <a:cs typeface="Arial" panose="020B0604020202020204" pitchFamily="34" charset="0"/>
                        </a:rPr>
                        <a:t>5</a:t>
                      </a:r>
                    </a:p>
                  </a:txBody>
                  <a:tcPr marL="12137" marR="12137" marT="12137" marB="0" anchor="b">
                    <a:lnL>
                      <a:noFill/>
                    </a:lnL>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l" fontAlgn="b"/>
                      <a:r>
                        <a:rPr lang="en-US" sz="1600" b="1" dirty="0">
                          <a:solidFill>
                            <a:srgbClr val="1E3E7D"/>
                          </a:solidFill>
                          <a:latin typeface="Arial" panose="020B0604020202020204" pitchFamily="34" charset="0"/>
                          <a:cs typeface="Arial" panose="020B0604020202020204" pitchFamily="34" charset="0"/>
                        </a:rPr>
                        <a:t>Nurse Aide I</a:t>
                      </a:r>
                    </a:p>
                  </a:txBody>
                  <a:tcPr marL="12137" marR="12137" marT="12137" marB="0" anchor="b">
                    <a:lnL>
                      <a:noFill/>
                    </a:lnL>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l" fontAlgn="b"/>
                      <a:r>
                        <a:rPr lang="en-US" sz="1600" b="1" dirty="0">
                          <a:solidFill>
                            <a:srgbClr val="1E3E7D"/>
                          </a:solidFill>
                          <a:latin typeface="Arial" panose="020B0604020202020204" pitchFamily="34" charset="0"/>
                          <a:cs typeface="Arial" panose="020B0604020202020204" pitchFamily="34" charset="0"/>
                        </a:rPr>
                        <a:t>Healthcare Occupations</a:t>
                      </a:r>
                    </a:p>
                  </a:txBody>
                  <a:tcPr marL="12137" marR="12137" marT="12137" marB="0" anchor="b">
                    <a:lnL>
                      <a:noFill/>
                    </a:lnL>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3154515224"/>
                  </a:ext>
                </a:extLst>
              </a:tr>
              <a:tr h="243032">
                <a:tc>
                  <a:txBody>
                    <a:bodyPr/>
                    <a:lstStyle/>
                    <a:p>
                      <a:pPr algn="l" fontAlgn="b"/>
                      <a:r>
                        <a:rPr lang="en-US" sz="1600" b="1">
                          <a:solidFill>
                            <a:srgbClr val="1E3E7D"/>
                          </a:solidFill>
                          <a:latin typeface="Arial" panose="020B0604020202020204" pitchFamily="34" charset="0"/>
                          <a:cs typeface="Arial" panose="020B0604020202020204" pitchFamily="34" charset="0"/>
                        </a:rPr>
                        <a:t>Personal Care Aides</a:t>
                      </a:r>
                    </a:p>
                  </a:txBody>
                  <a:tcPr marL="12137" marR="12137" marT="12137" marB="0" anchor="b">
                    <a:lnL>
                      <a:noFill/>
                    </a:lnL>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fontAlgn="b"/>
                      <a:r>
                        <a:rPr lang="en-US" sz="1600" b="1">
                          <a:solidFill>
                            <a:srgbClr val="1E3E7D"/>
                          </a:solidFill>
                          <a:latin typeface="Arial" panose="020B0604020202020204" pitchFamily="34" charset="0"/>
                          <a:cs typeface="Arial" panose="020B0604020202020204" pitchFamily="34" charset="0"/>
                        </a:rPr>
                        <a:t>1</a:t>
                      </a:r>
                    </a:p>
                  </a:txBody>
                  <a:tcPr marL="12137" marR="12137" marT="12137" marB="0" anchor="b">
                    <a:lnL>
                      <a:noFill/>
                    </a:lnL>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fontAlgn="b"/>
                      <a:r>
                        <a:rPr lang="en-US" sz="1600" b="1">
                          <a:solidFill>
                            <a:srgbClr val="1E3E7D"/>
                          </a:solidFill>
                          <a:latin typeface="Arial" panose="020B0604020202020204" pitchFamily="34" charset="0"/>
                          <a:cs typeface="Arial" panose="020B0604020202020204" pitchFamily="34" charset="0"/>
                        </a:rPr>
                        <a:t>5</a:t>
                      </a:r>
                    </a:p>
                  </a:txBody>
                  <a:tcPr marL="12137" marR="12137" marT="12137" marB="0" anchor="b">
                    <a:lnL>
                      <a:noFill/>
                    </a:lnL>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l" fontAlgn="b"/>
                      <a:r>
                        <a:rPr lang="en-US" sz="1600" b="1" dirty="0">
                          <a:solidFill>
                            <a:srgbClr val="1E3E7D"/>
                          </a:solidFill>
                          <a:latin typeface="Arial" panose="020B0604020202020204" pitchFamily="34" charset="0"/>
                          <a:cs typeface="Arial" panose="020B0604020202020204" pitchFamily="34" charset="0"/>
                        </a:rPr>
                        <a:t>Personal Care Aides</a:t>
                      </a:r>
                    </a:p>
                  </a:txBody>
                  <a:tcPr marL="12137" marR="12137" marT="12137" marB="0" anchor="b">
                    <a:lnL>
                      <a:noFill/>
                    </a:lnL>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l" fontAlgn="b"/>
                      <a:r>
                        <a:rPr lang="en-US" sz="1600" b="1" dirty="0">
                          <a:solidFill>
                            <a:srgbClr val="1E3E7D"/>
                          </a:solidFill>
                          <a:latin typeface="Arial" panose="020B0604020202020204" pitchFamily="34" charset="0"/>
                          <a:cs typeface="Arial" panose="020B0604020202020204" pitchFamily="34" charset="0"/>
                        </a:rPr>
                        <a:t>Healthcare Occupations</a:t>
                      </a:r>
                    </a:p>
                  </a:txBody>
                  <a:tcPr marL="12137" marR="12137" marT="12137" marB="0" anchor="b">
                    <a:lnL>
                      <a:noFill/>
                    </a:lnL>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3070752022"/>
                  </a:ext>
                </a:extLst>
              </a:tr>
              <a:tr h="0">
                <a:tc>
                  <a:txBody>
                    <a:bodyPr/>
                    <a:lstStyle/>
                    <a:p>
                      <a:pPr algn="l" fontAlgn="b"/>
                      <a:r>
                        <a:rPr lang="en-US" sz="1600" b="1" dirty="0">
                          <a:solidFill>
                            <a:srgbClr val="1E3E7D"/>
                          </a:solidFill>
                          <a:latin typeface="Arial" panose="020B0604020202020204" pitchFamily="34" charset="0"/>
                          <a:cs typeface="Arial" panose="020B0604020202020204" pitchFamily="34" charset="0"/>
                        </a:rPr>
                        <a:t>Tire Repairers and Changers</a:t>
                      </a:r>
                    </a:p>
                  </a:txBody>
                  <a:tcPr marL="12137" marR="12137" marT="12137" marB="0" anchor="b">
                    <a:lnL>
                      <a:noFill/>
                    </a:lnL>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fontAlgn="b"/>
                      <a:r>
                        <a:rPr lang="en-US" sz="1600" b="1">
                          <a:solidFill>
                            <a:srgbClr val="1E3E7D"/>
                          </a:solidFill>
                          <a:latin typeface="Arial" panose="020B0604020202020204" pitchFamily="34" charset="0"/>
                          <a:cs typeface="Arial" panose="020B0604020202020204" pitchFamily="34" charset="0"/>
                        </a:rPr>
                        <a:t>1</a:t>
                      </a:r>
                    </a:p>
                  </a:txBody>
                  <a:tcPr marL="12137" marR="12137" marT="12137" marB="0" anchor="b">
                    <a:lnL>
                      <a:noFill/>
                    </a:lnL>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fontAlgn="b"/>
                      <a:r>
                        <a:rPr lang="en-US" sz="1600" b="1">
                          <a:solidFill>
                            <a:srgbClr val="1E3E7D"/>
                          </a:solidFill>
                          <a:latin typeface="Arial" panose="020B0604020202020204" pitchFamily="34" charset="0"/>
                          <a:cs typeface="Arial" panose="020B0604020202020204" pitchFamily="34" charset="0"/>
                        </a:rPr>
                        <a:t>4</a:t>
                      </a:r>
                    </a:p>
                  </a:txBody>
                  <a:tcPr marL="12137" marR="12137" marT="12137" marB="0" anchor="b">
                    <a:lnL>
                      <a:noFill/>
                    </a:lnL>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l" fontAlgn="b"/>
                      <a:r>
                        <a:rPr lang="en-US" sz="1600" b="1" dirty="0">
                          <a:solidFill>
                            <a:srgbClr val="1E3E7D"/>
                          </a:solidFill>
                          <a:latin typeface="Arial" panose="020B0604020202020204" pitchFamily="34" charset="0"/>
                          <a:cs typeface="Arial" panose="020B0604020202020204" pitchFamily="34" charset="0"/>
                        </a:rPr>
                        <a:t>Certified Tire Installation Technician</a:t>
                      </a:r>
                    </a:p>
                  </a:txBody>
                  <a:tcPr marL="12137" marR="12137" marT="12137" marB="0" anchor="b">
                    <a:lnL>
                      <a:noFill/>
                    </a:lnL>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l" fontAlgn="b"/>
                      <a:r>
                        <a:rPr lang="en-US" sz="1600" b="1" dirty="0">
                          <a:solidFill>
                            <a:srgbClr val="1E3E7D"/>
                          </a:solidFill>
                          <a:latin typeface="Arial" panose="020B0604020202020204" pitchFamily="34" charset="0"/>
                          <a:cs typeface="Arial" panose="020B0604020202020204" pitchFamily="34" charset="0"/>
                        </a:rPr>
                        <a:t>Automotive Technician</a:t>
                      </a:r>
                    </a:p>
                  </a:txBody>
                  <a:tcPr marL="12137" marR="12137" marT="12137" marB="0" anchor="b">
                    <a:lnL>
                      <a:noFill/>
                    </a:lnL>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933149593"/>
                  </a:ext>
                </a:extLst>
              </a:tr>
            </a:tbl>
          </a:graphicData>
        </a:graphic>
      </p:graphicFrame>
    </p:spTree>
    <p:extLst>
      <p:ext uri="{BB962C8B-B14F-4D97-AF65-F5344CB8AC3E}">
        <p14:creationId xmlns:p14="http://schemas.microsoft.com/office/powerpoint/2010/main" val="23653374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525EB0-F30B-4AA7-A12A-DB6084AAE87E}"/>
              </a:ext>
            </a:extLst>
          </p:cNvPr>
          <p:cNvSpPr>
            <a:spLocks noGrp="1"/>
          </p:cNvSpPr>
          <p:nvPr>
            <p:ph type="title"/>
          </p:nvPr>
        </p:nvSpPr>
        <p:spPr/>
        <p:txBody>
          <a:bodyPr/>
          <a:lstStyle/>
          <a:p>
            <a:r>
              <a:rPr lang="en-US" b="1" dirty="0"/>
              <a:t>Workforce Continuing Education</a:t>
            </a:r>
          </a:p>
        </p:txBody>
      </p:sp>
      <p:sp>
        <p:nvSpPr>
          <p:cNvPr id="3" name="Content Placeholder 2">
            <a:extLst>
              <a:ext uri="{FF2B5EF4-FFF2-40B4-BE49-F238E27FC236}">
                <a16:creationId xmlns:a16="http://schemas.microsoft.com/office/drawing/2014/main" id="{5C5BD246-1664-4251-A29B-C90EF15DDB91}"/>
              </a:ext>
            </a:extLst>
          </p:cNvPr>
          <p:cNvSpPr>
            <a:spLocks noGrp="1"/>
          </p:cNvSpPr>
          <p:nvPr>
            <p:ph idx="1"/>
          </p:nvPr>
        </p:nvSpPr>
        <p:spPr>
          <a:xfrm>
            <a:off x="2799470" y="1825625"/>
            <a:ext cx="8554329" cy="4351338"/>
          </a:xfrm>
        </p:spPr>
        <p:txBody>
          <a:bodyPr>
            <a:normAutofit lnSpcReduction="10000"/>
          </a:bodyPr>
          <a:lstStyle/>
          <a:p>
            <a:endParaRPr lang="en-US" dirty="0"/>
          </a:p>
          <a:p>
            <a:r>
              <a:rPr lang="en-US" dirty="0"/>
              <a:t>Skills needed  for NC workforce demand</a:t>
            </a:r>
          </a:p>
          <a:p>
            <a:pPr marL="0" indent="0">
              <a:buNone/>
            </a:pPr>
            <a:endParaRPr lang="en-US" dirty="0"/>
          </a:p>
          <a:p>
            <a:pPr marL="0" indent="0">
              <a:buNone/>
            </a:pPr>
            <a:endParaRPr lang="en-US" dirty="0"/>
          </a:p>
          <a:p>
            <a:r>
              <a:rPr lang="en-US" dirty="0"/>
              <a:t>Training for the jobs needed today</a:t>
            </a:r>
          </a:p>
          <a:p>
            <a:endParaRPr lang="en-US" dirty="0"/>
          </a:p>
          <a:p>
            <a:endParaRPr lang="en-US" dirty="0"/>
          </a:p>
          <a:p>
            <a:r>
              <a:rPr lang="en-US" dirty="0"/>
              <a:t>Structure to support training for today’s job into education for tomorrow’s career</a:t>
            </a:r>
          </a:p>
        </p:txBody>
      </p:sp>
      <p:grpSp>
        <p:nvGrpSpPr>
          <p:cNvPr id="4" name="Group 3">
            <a:extLst>
              <a:ext uri="{FF2B5EF4-FFF2-40B4-BE49-F238E27FC236}">
                <a16:creationId xmlns:a16="http://schemas.microsoft.com/office/drawing/2014/main" id="{42A8E8E8-DEA5-4A60-B3AA-5C2C2CD3D9C1}"/>
              </a:ext>
            </a:extLst>
          </p:cNvPr>
          <p:cNvGrpSpPr/>
          <p:nvPr/>
        </p:nvGrpSpPr>
        <p:grpSpPr>
          <a:xfrm>
            <a:off x="920919" y="1993570"/>
            <a:ext cx="1142885" cy="1200304"/>
            <a:chOff x="388316" y="2570346"/>
            <a:chExt cx="1876885" cy="1755537"/>
          </a:xfrm>
        </p:grpSpPr>
        <p:sp>
          <p:nvSpPr>
            <p:cNvPr id="5" name="Oval 4">
              <a:extLst>
                <a:ext uri="{FF2B5EF4-FFF2-40B4-BE49-F238E27FC236}">
                  <a16:creationId xmlns:a16="http://schemas.microsoft.com/office/drawing/2014/main" id="{F64CA998-A783-465E-A0FF-840629E44EAD}"/>
                </a:ext>
              </a:extLst>
            </p:cNvPr>
            <p:cNvSpPr/>
            <p:nvPr/>
          </p:nvSpPr>
          <p:spPr>
            <a:xfrm>
              <a:off x="776578" y="2570346"/>
              <a:ext cx="1144899" cy="1037273"/>
            </a:xfrm>
            <a:prstGeom prst="ellipse">
              <a:avLst/>
            </a:prstGeom>
            <a:solidFill>
              <a:schemeClr val="accent5"/>
            </a:solidFill>
          </p:spPr>
          <p:style>
            <a:lnRef idx="0">
              <a:schemeClr val="lt1">
                <a:alpha val="0"/>
                <a:hueOff val="0"/>
                <a:satOff val="0"/>
                <a:lumOff val="0"/>
                <a:alphaOff val="0"/>
              </a:schemeClr>
            </a:lnRef>
            <a:fillRef idx="1">
              <a:scrgbClr r="0" g="0" b="0"/>
            </a:fillRef>
            <a:effectRef idx="0">
              <a:schemeClr val="accent2">
                <a:hueOff val="0"/>
                <a:satOff val="0"/>
                <a:lumOff val="0"/>
                <a:alphaOff val="0"/>
              </a:schemeClr>
            </a:effectRef>
            <a:fontRef idx="minor"/>
          </p:style>
        </p:sp>
        <p:sp>
          <p:nvSpPr>
            <p:cNvPr id="6" name="Rectangle 5">
              <a:extLst>
                <a:ext uri="{FF2B5EF4-FFF2-40B4-BE49-F238E27FC236}">
                  <a16:creationId xmlns:a16="http://schemas.microsoft.com/office/drawing/2014/main" id="{05CF2153-225C-4DE4-9275-57E6BDC4DAA2}"/>
                </a:ext>
              </a:extLst>
            </p:cNvPr>
            <p:cNvSpPr/>
            <p:nvPr/>
          </p:nvSpPr>
          <p:spPr>
            <a:xfrm>
              <a:off x="1016868" y="2798801"/>
              <a:ext cx="656909" cy="595157"/>
            </a:xfrm>
            <a:prstGeom prst="rect">
              <a:avLst/>
            </a:prstGeom>
            <a: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sp>
        <p:sp>
          <p:nvSpPr>
            <p:cNvPr id="7" name="TextBox 6">
              <a:extLst>
                <a:ext uri="{FF2B5EF4-FFF2-40B4-BE49-F238E27FC236}">
                  <a16:creationId xmlns:a16="http://schemas.microsoft.com/office/drawing/2014/main" id="{58A22C7D-F5D2-40AC-8037-28D420437C4A}"/>
                </a:ext>
              </a:extLst>
            </p:cNvPr>
            <p:cNvSpPr txBox="1"/>
            <p:nvPr/>
          </p:nvSpPr>
          <p:spPr>
            <a:xfrm>
              <a:off x="388316" y="3645703"/>
              <a:ext cx="1876885" cy="68018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933450">
                <a:lnSpc>
                  <a:spcPct val="100000"/>
                </a:lnSpc>
                <a:spcBef>
                  <a:spcPct val="0"/>
                </a:spcBef>
                <a:spcAft>
                  <a:spcPct val="35000"/>
                </a:spcAft>
                <a:buNone/>
                <a:defRPr cap="all"/>
              </a:pPr>
              <a:r>
                <a:rPr lang="en-US" b="1" kern="1200" dirty="0"/>
                <a:t>Right course</a:t>
              </a:r>
            </a:p>
          </p:txBody>
        </p:sp>
      </p:grpSp>
      <p:grpSp>
        <p:nvGrpSpPr>
          <p:cNvPr id="8" name="Group 7">
            <a:extLst>
              <a:ext uri="{FF2B5EF4-FFF2-40B4-BE49-F238E27FC236}">
                <a16:creationId xmlns:a16="http://schemas.microsoft.com/office/drawing/2014/main" id="{37AED7AF-10E9-4BCE-871F-E5321D51CCA8}"/>
              </a:ext>
            </a:extLst>
          </p:cNvPr>
          <p:cNvGrpSpPr/>
          <p:nvPr/>
        </p:nvGrpSpPr>
        <p:grpSpPr>
          <a:xfrm>
            <a:off x="794820" y="3529437"/>
            <a:ext cx="1268984" cy="1260275"/>
            <a:chOff x="2493057" y="4729551"/>
            <a:chExt cx="1848365" cy="1847939"/>
          </a:xfrm>
        </p:grpSpPr>
        <p:sp>
          <p:nvSpPr>
            <p:cNvPr id="9" name="Oval 8">
              <a:extLst>
                <a:ext uri="{FF2B5EF4-FFF2-40B4-BE49-F238E27FC236}">
                  <a16:creationId xmlns:a16="http://schemas.microsoft.com/office/drawing/2014/main" id="{BF9169CB-365A-4330-B680-E6DA0BAD7E12}"/>
                </a:ext>
              </a:extLst>
            </p:cNvPr>
            <p:cNvSpPr/>
            <p:nvPr/>
          </p:nvSpPr>
          <p:spPr>
            <a:xfrm>
              <a:off x="2921572" y="4729551"/>
              <a:ext cx="1127502" cy="1071982"/>
            </a:xfrm>
            <a:prstGeom prst="ellipse">
              <a:avLst/>
            </a:prstGeom>
            <a:solidFill>
              <a:schemeClr val="accent6"/>
            </a:solidFill>
          </p:spPr>
          <p:style>
            <a:lnRef idx="0">
              <a:schemeClr val="lt1">
                <a:alpha val="0"/>
                <a:hueOff val="0"/>
                <a:satOff val="0"/>
                <a:lumOff val="0"/>
                <a:alphaOff val="0"/>
              </a:schemeClr>
            </a:lnRef>
            <a:fillRef idx="1">
              <a:scrgbClr r="0" g="0" b="0"/>
            </a:fillRef>
            <a:effectRef idx="0">
              <a:schemeClr val="accent3">
                <a:hueOff val="0"/>
                <a:satOff val="0"/>
                <a:lumOff val="0"/>
                <a:alphaOff val="0"/>
              </a:schemeClr>
            </a:effectRef>
            <a:fontRef idx="minor"/>
          </p:style>
        </p:sp>
        <p:sp>
          <p:nvSpPr>
            <p:cNvPr id="10" name="Rectangle 9" descr="Stopwatch">
              <a:extLst>
                <a:ext uri="{FF2B5EF4-FFF2-40B4-BE49-F238E27FC236}">
                  <a16:creationId xmlns:a16="http://schemas.microsoft.com/office/drawing/2014/main" id="{05149C9A-4400-4906-92D2-640423015D47}"/>
                </a:ext>
              </a:extLst>
            </p:cNvPr>
            <p:cNvSpPr/>
            <p:nvPr/>
          </p:nvSpPr>
          <p:spPr>
            <a:xfrm>
              <a:off x="3161859" y="4958006"/>
              <a:ext cx="646927" cy="615072"/>
            </a:xfrm>
            <a:prstGeom prst="rect">
              <a:avLst/>
            </a:prstGeom>
            <a: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sp>
        <p:sp>
          <p:nvSpPr>
            <p:cNvPr id="11" name="TextBox 10">
              <a:extLst>
                <a:ext uri="{FF2B5EF4-FFF2-40B4-BE49-F238E27FC236}">
                  <a16:creationId xmlns:a16="http://schemas.microsoft.com/office/drawing/2014/main" id="{7F34C539-95F7-4171-93E6-60CC60EF5901}"/>
                </a:ext>
              </a:extLst>
            </p:cNvPr>
            <p:cNvSpPr txBox="1"/>
            <p:nvPr/>
          </p:nvSpPr>
          <p:spPr>
            <a:xfrm>
              <a:off x="2493057" y="5874550"/>
              <a:ext cx="1848365" cy="70294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933450">
                <a:lnSpc>
                  <a:spcPct val="100000"/>
                </a:lnSpc>
                <a:spcBef>
                  <a:spcPct val="0"/>
                </a:spcBef>
                <a:spcAft>
                  <a:spcPct val="35000"/>
                </a:spcAft>
                <a:buNone/>
                <a:defRPr cap="all"/>
              </a:pPr>
              <a:r>
                <a:rPr lang="en-US" b="1" kern="1200" dirty="0"/>
                <a:t>Right time</a:t>
              </a:r>
            </a:p>
          </p:txBody>
        </p:sp>
      </p:grpSp>
      <p:grpSp>
        <p:nvGrpSpPr>
          <p:cNvPr id="12" name="Group 11">
            <a:extLst>
              <a:ext uri="{FF2B5EF4-FFF2-40B4-BE49-F238E27FC236}">
                <a16:creationId xmlns:a16="http://schemas.microsoft.com/office/drawing/2014/main" id="{F87AC640-B7CE-436A-85BA-4C8DD5A91876}"/>
              </a:ext>
            </a:extLst>
          </p:cNvPr>
          <p:cNvGrpSpPr/>
          <p:nvPr/>
        </p:nvGrpSpPr>
        <p:grpSpPr>
          <a:xfrm>
            <a:off x="915033" y="4870304"/>
            <a:ext cx="1208802" cy="1082494"/>
            <a:chOff x="4580570" y="4577151"/>
            <a:chExt cx="1848365" cy="1833302"/>
          </a:xfrm>
        </p:grpSpPr>
        <p:sp>
          <p:nvSpPr>
            <p:cNvPr id="13" name="Oval 12">
              <a:extLst>
                <a:ext uri="{FF2B5EF4-FFF2-40B4-BE49-F238E27FC236}">
                  <a16:creationId xmlns:a16="http://schemas.microsoft.com/office/drawing/2014/main" id="{F4DD6A66-DBE8-4C32-960A-FA5887B8ED24}"/>
                </a:ext>
              </a:extLst>
            </p:cNvPr>
            <p:cNvSpPr/>
            <p:nvPr/>
          </p:nvSpPr>
          <p:spPr>
            <a:xfrm>
              <a:off x="4941002" y="4577151"/>
              <a:ext cx="1127502" cy="1071982"/>
            </a:xfrm>
            <a:prstGeom prst="ellipse">
              <a:avLst/>
            </a:prstGeom>
          </p:spPr>
          <p:style>
            <a:lnRef idx="0">
              <a:schemeClr val="lt1">
                <a:alpha val="0"/>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p:style>
        </p:sp>
        <p:sp>
          <p:nvSpPr>
            <p:cNvPr id="14" name="Rectangle 13" descr="Arrow: Slight curve">
              <a:extLst>
                <a:ext uri="{FF2B5EF4-FFF2-40B4-BE49-F238E27FC236}">
                  <a16:creationId xmlns:a16="http://schemas.microsoft.com/office/drawing/2014/main" id="{D90DCF01-5057-4DFE-8B00-DB78F219FF2B}"/>
                </a:ext>
              </a:extLst>
            </p:cNvPr>
            <p:cNvSpPr/>
            <p:nvPr/>
          </p:nvSpPr>
          <p:spPr>
            <a:xfrm>
              <a:off x="5181289" y="4805606"/>
              <a:ext cx="646927" cy="615072"/>
            </a:xfrm>
            <a:prstGeom prst="rect">
              <a:avLst/>
            </a:prstGeom>
            <a: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sp>
        <p:sp>
          <p:nvSpPr>
            <p:cNvPr id="15" name="TextBox 14">
              <a:extLst>
                <a:ext uri="{FF2B5EF4-FFF2-40B4-BE49-F238E27FC236}">
                  <a16:creationId xmlns:a16="http://schemas.microsoft.com/office/drawing/2014/main" id="{002800C8-F1DB-4911-9826-C65D155C402C}"/>
                </a:ext>
              </a:extLst>
            </p:cNvPr>
            <p:cNvSpPr txBox="1"/>
            <p:nvPr/>
          </p:nvSpPr>
          <p:spPr>
            <a:xfrm>
              <a:off x="4580570" y="5707513"/>
              <a:ext cx="1848365" cy="70294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933450">
                <a:lnSpc>
                  <a:spcPct val="100000"/>
                </a:lnSpc>
                <a:spcBef>
                  <a:spcPct val="0"/>
                </a:spcBef>
                <a:spcAft>
                  <a:spcPct val="35000"/>
                </a:spcAft>
                <a:buNone/>
                <a:defRPr cap="all"/>
              </a:pPr>
              <a:r>
                <a:rPr lang="en-US" b="1" kern="1200" dirty="0"/>
                <a:t>Right path</a:t>
              </a:r>
            </a:p>
          </p:txBody>
        </p:sp>
      </p:grpSp>
    </p:spTree>
    <p:extLst>
      <p:ext uri="{BB962C8B-B14F-4D97-AF65-F5344CB8AC3E}">
        <p14:creationId xmlns:p14="http://schemas.microsoft.com/office/powerpoint/2010/main" val="8906716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94A58B-4652-4466-861D-3552ED18C0D2}"/>
              </a:ext>
            </a:extLst>
          </p:cNvPr>
          <p:cNvSpPr>
            <a:spLocks noGrp="1"/>
          </p:cNvSpPr>
          <p:nvPr>
            <p:ph type="title"/>
          </p:nvPr>
        </p:nvSpPr>
        <p:spPr/>
        <p:txBody>
          <a:bodyPr/>
          <a:lstStyle/>
          <a:p>
            <a:r>
              <a:rPr lang="en-US" b="1" dirty="0"/>
              <a:t>Create Pathways and Accelerate Attainment: Credit for Prior Learning</a:t>
            </a:r>
          </a:p>
        </p:txBody>
      </p:sp>
      <p:sp>
        <p:nvSpPr>
          <p:cNvPr id="3" name="Content Placeholder 2">
            <a:extLst>
              <a:ext uri="{FF2B5EF4-FFF2-40B4-BE49-F238E27FC236}">
                <a16:creationId xmlns:a16="http://schemas.microsoft.com/office/drawing/2014/main" id="{9BB7E2E5-26A6-4B41-B694-0721390BF309}"/>
              </a:ext>
            </a:extLst>
          </p:cNvPr>
          <p:cNvSpPr>
            <a:spLocks noGrp="1"/>
          </p:cNvSpPr>
          <p:nvPr>
            <p:ph idx="1"/>
          </p:nvPr>
        </p:nvSpPr>
        <p:spPr>
          <a:xfrm>
            <a:off x="2588454" y="1825625"/>
            <a:ext cx="8765345" cy="4351338"/>
          </a:xfrm>
        </p:spPr>
        <p:txBody>
          <a:bodyPr/>
          <a:lstStyle/>
          <a:p>
            <a:r>
              <a:rPr lang="en-US" dirty="0"/>
              <a:t>CE to CU Articulation</a:t>
            </a:r>
          </a:p>
          <a:p>
            <a:r>
              <a:rPr lang="en-US" dirty="0"/>
              <a:t>Credit for Credentials</a:t>
            </a:r>
          </a:p>
          <a:p>
            <a:r>
              <a:rPr lang="en-US" dirty="0"/>
              <a:t>Military Credit</a:t>
            </a:r>
          </a:p>
          <a:p>
            <a:r>
              <a:rPr lang="en-US" dirty="0"/>
              <a:t>Apprenticeships</a:t>
            </a:r>
          </a:p>
          <a:p>
            <a:r>
              <a:rPr lang="en-US" dirty="0"/>
              <a:t>Exams</a:t>
            </a:r>
          </a:p>
          <a:p>
            <a:r>
              <a:rPr lang="en-US" dirty="0"/>
              <a:t>Portfolios</a:t>
            </a:r>
          </a:p>
          <a:p>
            <a:r>
              <a:rPr lang="en-US" dirty="0"/>
              <a:t>HS to CU Articulation</a:t>
            </a:r>
          </a:p>
        </p:txBody>
      </p:sp>
      <p:grpSp>
        <p:nvGrpSpPr>
          <p:cNvPr id="4" name="Group 3">
            <a:extLst>
              <a:ext uri="{FF2B5EF4-FFF2-40B4-BE49-F238E27FC236}">
                <a16:creationId xmlns:a16="http://schemas.microsoft.com/office/drawing/2014/main" id="{7E3CB003-B259-445B-A6D5-7FCF6679228C}"/>
              </a:ext>
            </a:extLst>
          </p:cNvPr>
          <p:cNvGrpSpPr/>
          <p:nvPr/>
        </p:nvGrpSpPr>
        <p:grpSpPr>
          <a:xfrm>
            <a:off x="920919" y="1993570"/>
            <a:ext cx="1142885" cy="1200304"/>
            <a:chOff x="388316" y="2570346"/>
            <a:chExt cx="1876885" cy="1755537"/>
          </a:xfrm>
        </p:grpSpPr>
        <p:sp>
          <p:nvSpPr>
            <p:cNvPr id="5" name="Oval 4">
              <a:extLst>
                <a:ext uri="{FF2B5EF4-FFF2-40B4-BE49-F238E27FC236}">
                  <a16:creationId xmlns:a16="http://schemas.microsoft.com/office/drawing/2014/main" id="{0FB9E054-84BC-4B08-AB0D-8A5D57E8DB85}"/>
                </a:ext>
              </a:extLst>
            </p:cNvPr>
            <p:cNvSpPr/>
            <p:nvPr/>
          </p:nvSpPr>
          <p:spPr>
            <a:xfrm>
              <a:off x="776578" y="2570346"/>
              <a:ext cx="1144899" cy="1037273"/>
            </a:xfrm>
            <a:prstGeom prst="ellipse">
              <a:avLst/>
            </a:prstGeom>
            <a:solidFill>
              <a:schemeClr val="accent5"/>
            </a:solidFill>
          </p:spPr>
          <p:style>
            <a:lnRef idx="0">
              <a:schemeClr val="lt1">
                <a:alpha val="0"/>
                <a:hueOff val="0"/>
                <a:satOff val="0"/>
                <a:lumOff val="0"/>
                <a:alphaOff val="0"/>
              </a:schemeClr>
            </a:lnRef>
            <a:fillRef idx="1">
              <a:scrgbClr r="0" g="0" b="0"/>
            </a:fillRef>
            <a:effectRef idx="0">
              <a:schemeClr val="accent2">
                <a:hueOff val="0"/>
                <a:satOff val="0"/>
                <a:lumOff val="0"/>
                <a:alphaOff val="0"/>
              </a:schemeClr>
            </a:effectRef>
            <a:fontRef idx="minor"/>
          </p:style>
        </p:sp>
        <p:sp>
          <p:nvSpPr>
            <p:cNvPr id="6" name="Rectangle 5">
              <a:extLst>
                <a:ext uri="{FF2B5EF4-FFF2-40B4-BE49-F238E27FC236}">
                  <a16:creationId xmlns:a16="http://schemas.microsoft.com/office/drawing/2014/main" id="{FB25A5B8-6009-44F1-87F2-B902D6DD2AF9}"/>
                </a:ext>
              </a:extLst>
            </p:cNvPr>
            <p:cNvSpPr/>
            <p:nvPr/>
          </p:nvSpPr>
          <p:spPr>
            <a:xfrm>
              <a:off x="1016868" y="2798801"/>
              <a:ext cx="656909" cy="595157"/>
            </a:xfrm>
            <a:prstGeom prst="rect">
              <a:avLst/>
            </a:prstGeom>
            <a: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sp>
        <p:sp>
          <p:nvSpPr>
            <p:cNvPr id="7" name="TextBox 6">
              <a:extLst>
                <a:ext uri="{FF2B5EF4-FFF2-40B4-BE49-F238E27FC236}">
                  <a16:creationId xmlns:a16="http://schemas.microsoft.com/office/drawing/2014/main" id="{8F50D712-5095-4228-A7CA-5E1F31EDAB7A}"/>
                </a:ext>
              </a:extLst>
            </p:cNvPr>
            <p:cNvSpPr txBox="1"/>
            <p:nvPr/>
          </p:nvSpPr>
          <p:spPr>
            <a:xfrm>
              <a:off x="388316" y="3645703"/>
              <a:ext cx="1876885" cy="68018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933450">
                <a:lnSpc>
                  <a:spcPct val="100000"/>
                </a:lnSpc>
                <a:spcBef>
                  <a:spcPct val="0"/>
                </a:spcBef>
                <a:spcAft>
                  <a:spcPct val="35000"/>
                </a:spcAft>
                <a:buNone/>
                <a:defRPr cap="all"/>
              </a:pPr>
              <a:r>
                <a:rPr lang="en-US" b="1" kern="1200" dirty="0"/>
                <a:t>Right course</a:t>
              </a:r>
            </a:p>
          </p:txBody>
        </p:sp>
      </p:grpSp>
      <p:grpSp>
        <p:nvGrpSpPr>
          <p:cNvPr id="8" name="Group 7">
            <a:extLst>
              <a:ext uri="{FF2B5EF4-FFF2-40B4-BE49-F238E27FC236}">
                <a16:creationId xmlns:a16="http://schemas.microsoft.com/office/drawing/2014/main" id="{7C4F48D9-5F0C-4DCB-A4FD-3C24C4A1724B}"/>
              </a:ext>
            </a:extLst>
          </p:cNvPr>
          <p:cNvGrpSpPr/>
          <p:nvPr/>
        </p:nvGrpSpPr>
        <p:grpSpPr>
          <a:xfrm>
            <a:off x="838200" y="3453633"/>
            <a:ext cx="1268984" cy="1260275"/>
            <a:chOff x="2493057" y="4729551"/>
            <a:chExt cx="1848365" cy="1847939"/>
          </a:xfrm>
        </p:grpSpPr>
        <p:sp>
          <p:nvSpPr>
            <p:cNvPr id="9" name="Oval 8">
              <a:extLst>
                <a:ext uri="{FF2B5EF4-FFF2-40B4-BE49-F238E27FC236}">
                  <a16:creationId xmlns:a16="http://schemas.microsoft.com/office/drawing/2014/main" id="{44BF8E02-0ADA-4637-9DFB-362AA6BFE280}"/>
                </a:ext>
              </a:extLst>
            </p:cNvPr>
            <p:cNvSpPr/>
            <p:nvPr/>
          </p:nvSpPr>
          <p:spPr>
            <a:xfrm>
              <a:off x="2921572" y="4729551"/>
              <a:ext cx="1127502" cy="1071982"/>
            </a:xfrm>
            <a:prstGeom prst="ellipse">
              <a:avLst/>
            </a:prstGeom>
            <a:solidFill>
              <a:schemeClr val="accent6"/>
            </a:solidFill>
          </p:spPr>
          <p:style>
            <a:lnRef idx="0">
              <a:schemeClr val="lt1">
                <a:alpha val="0"/>
                <a:hueOff val="0"/>
                <a:satOff val="0"/>
                <a:lumOff val="0"/>
                <a:alphaOff val="0"/>
              </a:schemeClr>
            </a:lnRef>
            <a:fillRef idx="1">
              <a:scrgbClr r="0" g="0" b="0"/>
            </a:fillRef>
            <a:effectRef idx="0">
              <a:schemeClr val="accent3">
                <a:hueOff val="0"/>
                <a:satOff val="0"/>
                <a:lumOff val="0"/>
                <a:alphaOff val="0"/>
              </a:schemeClr>
            </a:effectRef>
            <a:fontRef idx="minor"/>
          </p:style>
        </p:sp>
        <p:sp>
          <p:nvSpPr>
            <p:cNvPr id="10" name="Rectangle 9" descr="Stopwatch">
              <a:extLst>
                <a:ext uri="{FF2B5EF4-FFF2-40B4-BE49-F238E27FC236}">
                  <a16:creationId xmlns:a16="http://schemas.microsoft.com/office/drawing/2014/main" id="{CAC29CF9-2171-4073-AFE0-681454D958B4}"/>
                </a:ext>
              </a:extLst>
            </p:cNvPr>
            <p:cNvSpPr/>
            <p:nvPr/>
          </p:nvSpPr>
          <p:spPr>
            <a:xfrm>
              <a:off x="3161859" y="4958006"/>
              <a:ext cx="646927" cy="615072"/>
            </a:xfrm>
            <a:prstGeom prst="rect">
              <a:avLst/>
            </a:prstGeom>
            <a: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sp>
        <p:sp>
          <p:nvSpPr>
            <p:cNvPr id="11" name="TextBox 10">
              <a:extLst>
                <a:ext uri="{FF2B5EF4-FFF2-40B4-BE49-F238E27FC236}">
                  <a16:creationId xmlns:a16="http://schemas.microsoft.com/office/drawing/2014/main" id="{929C98DC-C15E-4AA4-AFE3-F301B55723B7}"/>
                </a:ext>
              </a:extLst>
            </p:cNvPr>
            <p:cNvSpPr txBox="1"/>
            <p:nvPr/>
          </p:nvSpPr>
          <p:spPr>
            <a:xfrm>
              <a:off x="2493057" y="5874550"/>
              <a:ext cx="1848365" cy="70294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933450">
                <a:lnSpc>
                  <a:spcPct val="100000"/>
                </a:lnSpc>
                <a:spcBef>
                  <a:spcPct val="0"/>
                </a:spcBef>
                <a:spcAft>
                  <a:spcPct val="35000"/>
                </a:spcAft>
                <a:buNone/>
                <a:defRPr cap="all"/>
              </a:pPr>
              <a:r>
                <a:rPr lang="en-US" b="1" kern="1200" dirty="0"/>
                <a:t>Right time</a:t>
              </a:r>
            </a:p>
          </p:txBody>
        </p:sp>
      </p:grpSp>
      <p:grpSp>
        <p:nvGrpSpPr>
          <p:cNvPr id="12" name="Group 11">
            <a:extLst>
              <a:ext uri="{FF2B5EF4-FFF2-40B4-BE49-F238E27FC236}">
                <a16:creationId xmlns:a16="http://schemas.microsoft.com/office/drawing/2014/main" id="{99D7A9CE-1A5B-4813-8EF5-0C956EC1E9ED}"/>
              </a:ext>
            </a:extLst>
          </p:cNvPr>
          <p:cNvGrpSpPr/>
          <p:nvPr/>
        </p:nvGrpSpPr>
        <p:grpSpPr>
          <a:xfrm>
            <a:off x="915033" y="4870304"/>
            <a:ext cx="1208802" cy="1082494"/>
            <a:chOff x="4580570" y="4577151"/>
            <a:chExt cx="1848365" cy="1833302"/>
          </a:xfrm>
        </p:grpSpPr>
        <p:sp>
          <p:nvSpPr>
            <p:cNvPr id="13" name="Oval 12">
              <a:extLst>
                <a:ext uri="{FF2B5EF4-FFF2-40B4-BE49-F238E27FC236}">
                  <a16:creationId xmlns:a16="http://schemas.microsoft.com/office/drawing/2014/main" id="{E9ED9626-C97D-45F9-B7FC-C72E352E9160}"/>
                </a:ext>
              </a:extLst>
            </p:cNvPr>
            <p:cNvSpPr/>
            <p:nvPr/>
          </p:nvSpPr>
          <p:spPr>
            <a:xfrm>
              <a:off x="4941002" y="4577151"/>
              <a:ext cx="1127502" cy="1071982"/>
            </a:xfrm>
            <a:prstGeom prst="ellipse">
              <a:avLst/>
            </a:prstGeom>
          </p:spPr>
          <p:style>
            <a:lnRef idx="0">
              <a:schemeClr val="lt1">
                <a:alpha val="0"/>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p:style>
        </p:sp>
        <p:sp>
          <p:nvSpPr>
            <p:cNvPr id="14" name="Rectangle 13" descr="Arrow: Slight curve">
              <a:extLst>
                <a:ext uri="{FF2B5EF4-FFF2-40B4-BE49-F238E27FC236}">
                  <a16:creationId xmlns:a16="http://schemas.microsoft.com/office/drawing/2014/main" id="{2F60F1FB-50E6-4840-9AF4-C70688053100}"/>
                </a:ext>
              </a:extLst>
            </p:cNvPr>
            <p:cNvSpPr/>
            <p:nvPr/>
          </p:nvSpPr>
          <p:spPr>
            <a:xfrm>
              <a:off x="5181289" y="4805606"/>
              <a:ext cx="646927" cy="615072"/>
            </a:xfrm>
            <a:prstGeom prst="rect">
              <a:avLst/>
            </a:prstGeom>
            <a: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sp>
        <p:sp>
          <p:nvSpPr>
            <p:cNvPr id="15" name="TextBox 14">
              <a:extLst>
                <a:ext uri="{FF2B5EF4-FFF2-40B4-BE49-F238E27FC236}">
                  <a16:creationId xmlns:a16="http://schemas.microsoft.com/office/drawing/2014/main" id="{B967689B-A1FF-497B-9A27-2BEC0BC135B6}"/>
                </a:ext>
              </a:extLst>
            </p:cNvPr>
            <p:cNvSpPr txBox="1"/>
            <p:nvPr/>
          </p:nvSpPr>
          <p:spPr>
            <a:xfrm>
              <a:off x="4580570" y="5707513"/>
              <a:ext cx="1848365" cy="70294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933450">
                <a:lnSpc>
                  <a:spcPct val="100000"/>
                </a:lnSpc>
                <a:spcBef>
                  <a:spcPct val="0"/>
                </a:spcBef>
                <a:spcAft>
                  <a:spcPct val="35000"/>
                </a:spcAft>
                <a:buNone/>
                <a:defRPr cap="all"/>
              </a:pPr>
              <a:r>
                <a:rPr lang="en-US" b="1" kern="1200" dirty="0"/>
                <a:t>Right path</a:t>
              </a:r>
            </a:p>
          </p:txBody>
        </p:sp>
      </p:grpSp>
      <p:pic>
        <p:nvPicPr>
          <p:cNvPr id="19" name="Picture 18" descr="A picture containing drawing&#10;&#10;Description automatically generated">
            <a:extLst>
              <a:ext uri="{FF2B5EF4-FFF2-40B4-BE49-F238E27FC236}">
                <a16:creationId xmlns:a16="http://schemas.microsoft.com/office/drawing/2014/main" id="{9CF9122B-3453-4954-83CE-9CDAFA0F8CD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067074" y="1111008"/>
            <a:ext cx="3362141" cy="1765124"/>
          </a:xfrm>
          <a:prstGeom prst="rect">
            <a:avLst/>
          </a:prstGeom>
        </p:spPr>
      </p:pic>
    </p:spTree>
    <p:extLst>
      <p:ext uri="{BB962C8B-B14F-4D97-AF65-F5344CB8AC3E}">
        <p14:creationId xmlns:p14="http://schemas.microsoft.com/office/powerpoint/2010/main" val="37554416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2C8F7C2-B1D3-4ABE-9235-E45ABBECBAF5}"/>
              </a:ext>
            </a:extLst>
          </p:cNvPr>
          <p:cNvSpPr>
            <a:spLocks noGrp="1"/>
          </p:cNvSpPr>
          <p:nvPr>
            <p:ph type="title"/>
          </p:nvPr>
        </p:nvSpPr>
        <p:spPr/>
        <p:txBody>
          <a:bodyPr/>
          <a:lstStyle/>
          <a:p>
            <a:r>
              <a:rPr lang="en-US" dirty="0"/>
              <a:t>WCE Workforce Credential</a:t>
            </a:r>
          </a:p>
        </p:txBody>
      </p:sp>
      <p:sp>
        <p:nvSpPr>
          <p:cNvPr id="8" name="Content Placeholder 7">
            <a:extLst>
              <a:ext uri="{FF2B5EF4-FFF2-40B4-BE49-F238E27FC236}">
                <a16:creationId xmlns:a16="http://schemas.microsoft.com/office/drawing/2014/main" id="{346A5E5F-B4D9-4C62-9592-1CD71439B00C}"/>
              </a:ext>
            </a:extLst>
          </p:cNvPr>
          <p:cNvSpPr>
            <a:spLocks noGrp="1"/>
          </p:cNvSpPr>
          <p:nvPr>
            <p:ph idx="1"/>
          </p:nvPr>
        </p:nvSpPr>
        <p:spPr>
          <a:xfrm>
            <a:off x="838200" y="1825625"/>
            <a:ext cx="6111240" cy="4351338"/>
          </a:xfrm>
        </p:spPr>
        <p:txBody>
          <a:bodyPr>
            <a:normAutofit/>
          </a:bodyPr>
          <a:lstStyle/>
          <a:p>
            <a:r>
              <a:rPr lang="en-US" dirty="0"/>
              <a:t>Leads to Identified Workforce Credential</a:t>
            </a:r>
          </a:p>
          <a:p>
            <a:pPr lvl="1"/>
            <a:r>
              <a:rPr lang="en-US" dirty="0"/>
              <a:t>Starting Point Credential</a:t>
            </a:r>
          </a:p>
          <a:p>
            <a:pPr lvl="2"/>
            <a:r>
              <a:rPr lang="en-US" dirty="0"/>
              <a:t>Requires pathway to career credential</a:t>
            </a:r>
          </a:p>
          <a:p>
            <a:pPr lvl="1"/>
            <a:r>
              <a:rPr lang="en-US" dirty="0"/>
              <a:t>Career Credential</a:t>
            </a:r>
          </a:p>
          <a:p>
            <a:pPr lvl="1"/>
            <a:r>
              <a:rPr lang="en-US" dirty="0"/>
              <a:t>Boosting Credential</a:t>
            </a:r>
          </a:p>
          <a:p>
            <a:r>
              <a:rPr lang="en-US" dirty="0"/>
              <a:t>Supports Credit for Prior Learning</a:t>
            </a:r>
          </a:p>
          <a:p>
            <a:r>
              <a:rPr lang="en-US" dirty="0"/>
              <a:t>Measure for myFutureNC</a:t>
            </a:r>
          </a:p>
          <a:p>
            <a:pPr lvl="1"/>
            <a:r>
              <a:rPr lang="en-US" dirty="0"/>
              <a:t>Potential for Performance Funding</a:t>
            </a:r>
          </a:p>
        </p:txBody>
      </p:sp>
      <p:pic>
        <p:nvPicPr>
          <p:cNvPr id="11" name="Picture 10">
            <a:extLst>
              <a:ext uri="{FF2B5EF4-FFF2-40B4-BE49-F238E27FC236}">
                <a16:creationId xmlns:a16="http://schemas.microsoft.com/office/drawing/2014/main" id="{354EE66B-3716-4FCF-BAF8-FD2478C89CB8}"/>
              </a:ext>
            </a:extLst>
          </p:cNvPr>
          <p:cNvPicPr>
            <a:picLocks noChangeAspect="1"/>
          </p:cNvPicPr>
          <p:nvPr/>
        </p:nvPicPr>
        <p:blipFill>
          <a:blip r:embed="rId3"/>
          <a:stretch>
            <a:fillRect/>
          </a:stretch>
        </p:blipFill>
        <p:spPr>
          <a:xfrm>
            <a:off x="6096000" y="2347465"/>
            <a:ext cx="5742674" cy="1325564"/>
          </a:xfrm>
          <a:prstGeom prst="rect">
            <a:avLst/>
          </a:prstGeom>
        </p:spPr>
      </p:pic>
      <p:sp>
        <p:nvSpPr>
          <p:cNvPr id="12" name="TextBox 11">
            <a:extLst>
              <a:ext uri="{FF2B5EF4-FFF2-40B4-BE49-F238E27FC236}">
                <a16:creationId xmlns:a16="http://schemas.microsoft.com/office/drawing/2014/main" id="{A11E91FA-7919-4876-835B-0FBAF4765EC8}"/>
              </a:ext>
            </a:extLst>
          </p:cNvPr>
          <p:cNvSpPr txBox="1"/>
          <p:nvPr/>
        </p:nvSpPr>
        <p:spPr>
          <a:xfrm>
            <a:off x="8119374" y="2093996"/>
            <a:ext cx="1868397" cy="369332"/>
          </a:xfrm>
          <a:prstGeom prst="rect">
            <a:avLst/>
          </a:prstGeom>
          <a:noFill/>
        </p:spPr>
        <p:txBody>
          <a:bodyPr wrap="none" rtlCol="0">
            <a:spAutoFit/>
          </a:bodyPr>
          <a:lstStyle/>
          <a:p>
            <a:r>
              <a:rPr lang="en-US" b="1" dirty="0"/>
              <a:t>Pathway Example</a:t>
            </a:r>
          </a:p>
        </p:txBody>
      </p:sp>
    </p:spTree>
    <p:extLst>
      <p:ext uri="{BB962C8B-B14F-4D97-AF65-F5344CB8AC3E}">
        <p14:creationId xmlns:p14="http://schemas.microsoft.com/office/powerpoint/2010/main" val="35231647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quarter" idx="13"/>
          </p:nvPr>
        </p:nvSpPr>
        <p:spPr>
          <a:xfrm>
            <a:off x="293507" y="1828800"/>
            <a:ext cx="11547973" cy="1828788"/>
          </a:xfrm>
        </p:spPr>
        <p:txBody>
          <a:bodyPr/>
          <a:lstStyle/>
          <a:p>
            <a:r>
              <a:rPr lang="en-US" sz="7333" dirty="0"/>
              <a:t>Next steps for </a:t>
            </a:r>
          </a:p>
          <a:p>
            <a:r>
              <a:rPr lang="en-US" sz="7333" dirty="0"/>
              <a:t>NC Workforce Recognized Credentials</a:t>
            </a:r>
          </a:p>
        </p:txBody>
      </p:sp>
    </p:spTree>
    <p:extLst>
      <p:ext uri="{BB962C8B-B14F-4D97-AF65-F5344CB8AC3E}">
        <p14:creationId xmlns:p14="http://schemas.microsoft.com/office/powerpoint/2010/main" val="28852495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EEAE597-A45C-4437-B5E3-E728181E0BFE}"/>
              </a:ext>
            </a:extLst>
          </p:cNvPr>
          <p:cNvSpPr/>
          <p:nvPr/>
        </p:nvSpPr>
        <p:spPr>
          <a:xfrm>
            <a:off x="243710" y="50631"/>
            <a:ext cx="11704580" cy="1395168"/>
          </a:xfrm>
          <a:prstGeom prst="rect">
            <a:avLst/>
          </a:prstGeom>
          <a:solidFill>
            <a:srgbClr val="00529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latin typeface="Arial" panose="020B0604020202020204" pitchFamily="34" charset="0"/>
                <a:cs typeface="Arial" panose="020B0604020202020204" pitchFamily="34" charset="0"/>
              </a:rPr>
              <a:t>Timeline</a:t>
            </a:r>
            <a:endParaRPr lang="en-US" sz="5400" dirty="0">
              <a:solidFill>
                <a:schemeClr val="bg1"/>
              </a:solidFill>
              <a:latin typeface="Arial" panose="020B0604020202020204" pitchFamily="34" charset="0"/>
              <a:cs typeface="Arial" panose="020B0604020202020204" pitchFamily="34" charset="0"/>
            </a:endParaRPr>
          </a:p>
        </p:txBody>
      </p:sp>
      <p:graphicFrame>
        <p:nvGraphicFramePr>
          <p:cNvPr id="3" name="Content Placeholder 9">
            <a:extLst>
              <a:ext uri="{FF2B5EF4-FFF2-40B4-BE49-F238E27FC236}">
                <a16:creationId xmlns:a16="http://schemas.microsoft.com/office/drawing/2014/main" id="{24260FDB-1B32-4BF1-946D-1C07C684250D}"/>
              </a:ext>
            </a:extLst>
          </p:cNvPr>
          <p:cNvGraphicFramePr>
            <a:graphicFrameLocks/>
          </p:cNvGraphicFramePr>
          <p:nvPr>
            <p:extLst>
              <p:ext uri="{D42A27DB-BD31-4B8C-83A1-F6EECF244321}">
                <p14:modId xmlns:p14="http://schemas.microsoft.com/office/powerpoint/2010/main" val="4160008164"/>
              </p:ext>
            </p:extLst>
          </p:nvPr>
        </p:nvGraphicFramePr>
        <p:xfrm>
          <a:off x="487420" y="1666136"/>
          <a:ext cx="11353800" cy="50323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685743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74EFA06-E1C5-4346-9AFA-60532B281A34}"/>
              </a:ext>
            </a:extLst>
          </p:cNvPr>
          <p:cNvSpPr txBox="1"/>
          <p:nvPr/>
        </p:nvSpPr>
        <p:spPr>
          <a:xfrm>
            <a:off x="194165" y="5498835"/>
            <a:ext cx="3613490" cy="707886"/>
          </a:xfrm>
          <a:prstGeom prst="rect">
            <a:avLst/>
          </a:prstGeom>
          <a:noFill/>
        </p:spPr>
        <p:txBody>
          <a:bodyPr wrap="none" rtlCol="0">
            <a:spAutoFit/>
          </a:bodyPr>
          <a:lstStyle/>
          <a:p>
            <a:pPr algn="ctr" defTabSz="609585">
              <a:defRPr/>
            </a:pPr>
            <a:r>
              <a:rPr lang="en-US" sz="4000" dirty="0">
                <a:solidFill>
                  <a:prstClr val="white"/>
                </a:solidFill>
                <a:latin typeface="Arial" panose="020B0604020202020204" pitchFamily="34" charset="0"/>
                <a:cs typeface="Arial" panose="020B0604020202020204" pitchFamily="34" charset="0"/>
              </a:rPr>
              <a:t>@</a:t>
            </a:r>
            <a:r>
              <a:rPr lang="en-US" sz="4000" dirty="0" err="1">
                <a:solidFill>
                  <a:prstClr val="white"/>
                </a:solidFill>
                <a:latin typeface="Arial" panose="020B0604020202020204" pitchFamily="34" charset="0"/>
                <a:cs typeface="Arial" panose="020B0604020202020204" pitchFamily="34" charset="0"/>
              </a:rPr>
              <a:t>myFutureNC</a:t>
            </a:r>
            <a:endParaRPr lang="en-US" sz="4000" dirty="0">
              <a:solidFill>
                <a:prstClr val="white"/>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B39D44B0-54D9-474A-BF86-A5557C16AF49}"/>
              </a:ext>
            </a:extLst>
          </p:cNvPr>
          <p:cNvSpPr/>
          <p:nvPr/>
        </p:nvSpPr>
        <p:spPr>
          <a:xfrm>
            <a:off x="6659880" y="3538960"/>
            <a:ext cx="4617720" cy="701040"/>
          </a:xfrm>
          <a:prstGeom prst="rect">
            <a:avLst/>
          </a:prstGeom>
          <a:solidFill>
            <a:srgbClr val="015DA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09585">
              <a:defRPr/>
            </a:pPr>
            <a:endParaRPr lang="en-US" sz="2400">
              <a:solidFill>
                <a:prstClr val="white"/>
              </a:solidFill>
              <a:latin typeface="Calibri"/>
            </a:endParaRPr>
          </a:p>
        </p:txBody>
      </p:sp>
      <p:pic>
        <p:nvPicPr>
          <p:cNvPr id="6" name="Picture 5">
            <a:extLst>
              <a:ext uri="{FF2B5EF4-FFF2-40B4-BE49-F238E27FC236}">
                <a16:creationId xmlns:a16="http://schemas.microsoft.com/office/drawing/2014/main" id="{FB4B8F27-91DF-9B41-AF4F-6F752629DBDE}"/>
              </a:ext>
            </a:extLst>
          </p:cNvPr>
          <p:cNvPicPr>
            <a:picLocks noChangeAspect="1"/>
          </p:cNvPicPr>
          <p:nvPr/>
        </p:nvPicPr>
        <p:blipFill>
          <a:blip r:embed="rId2"/>
          <a:stretch>
            <a:fillRect/>
          </a:stretch>
        </p:blipFill>
        <p:spPr>
          <a:xfrm>
            <a:off x="0" y="931844"/>
            <a:ext cx="12192000" cy="4994313"/>
          </a:xfrm>
          <a:prstGeom prst="rect">
            <a:avLst/>
          </a:prstGeom>
        </p:spPr>
      </p:pic>
      <p:sp>
        <p:nvSpPr>
          <p:cNvPr id="7" name="TextBox 6">
            <a:extLst>
              <a:ext uri="{FF2B5EF4-FFF2-40B4-BE49-F238E27FC236}">
                <a16:creationId xmlns:a16="http://schemas.microsoft.com/office/drawing/2014/main" id="{A9A6F701-ABA6-F845-8714-96E38AFAA7F9}"/>
              </a:ext>
            </a:extLst>
          </p:cNvPr>
          <p:cNvSpPr txBox="1"/>
          <p:nvPr/>
        </p:nvSpPr>
        <p:spPr>
          <a:xfrm>
            <a:off x="7351196" y="5495268"/>
            <a:ext cx="3892412" cy="707886"/>
          </a:xfrm>
          <a:prstGeom prst="rect">
            <a:avLst/>
          </a:prstGeom>
          <a:noFill/>
        </p:spPr>
        <p:txBody>
          <a:bodyPr wrap="none" rtlCol="0">
            <a:spAutoFit/>
          </a:bodyPr>
          <a:lstStyle/>
          <a:p>
            <a:pPr algn="ctr" defTabSz="609585">
              <a:defRPr/>
            </a:pPr>
            <a:r>
              <a:rPr lang="en-US" sz="4000" dirty="0">
                <a:solidFill>
                  <a:prstClr val="white"/>
                </a:solidFill>
                <a:latin typeface="Arial" panose="020B0604020202020204" pitchFamily="34" charset="0"/>
                <a:cs typeface="Arial" panose="020B0604020202020204" pitchFamily="34" charset="0"/>
              </a:rPr>
              <a:t>#2millionby2030</a:t>
            </a:r>
          </a:p>
        </p:txBody>
      </p:sp>
    </p:spTree>
    <p:extLst>
      <p:ext uri="{BB962C8B-B14F-4D97-AF65-F5344CB8AC3E}">
        <p14:creationId xmlns:p14="http://schemas.microsoft.com/office/powerpoint/2010/main" val="4728162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quarter" idx="13"/>
          </p:nvPr>
        </p:nvSpPr>
        <p:spPr>
          <a:xfrm>
            <a:off x="293507" y="2438388"/>
            <a:ext cx="11547973" cy="1219200"/>
          </a:xfrm>
        </p:spPr>
        <p:txBody>
          <a:bodyPr/>
          <a:lstStyle/>
          <a:p>
            <a:r>
              <a:rPr lang="en-US" sz="7333" dirty="0"/>
              <a:t>THE PROBLEM in </a:t>
            </a:r>
            <a:r>
              <a:rPr lang="en-US" sz="7333" dirty="0" err="1"/>
              <a:t>nc</a:t>
            </a:r>
            <a:endParaRPr lang="en-US" sz="7333" dirty="0"/>
          </a:p>
        </p:txBody>
      </p:sp>
    </p:spTree>
    <p:extLst>
      <p:ext uri="{BB962C8B-B14F-4D97-AF65-F5344CB8AC3E}">
        <p14:creationId xmlns:p14="http://schemas.microsoft.com/office/powerpoint/2010/main" val="22638494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quarter" idx="13"/>
          </p:nvPr>
        </p:nvSpPr>
        <p:spPr>
          <a:xfrm>
            <a:off x="293507" y="2438388"/>
            <a:ext cx="11547973" cy="1219200"/>
          </a:xfrm>
        </p:spPr>
        <p:txBody>
          <a:bodyPr/>
          <a:lstStyle/>
          <a:p>
            <a:r>
              <a:rPr lang="en-US" sz="7333" dirty="0"/>
              <a:t>Thank you</a:t>
            </a:r>
          </a:p>
          <a:p>
            <a:endParaRPr lang="en-US" sz="2400" dirty="0"/>
          </a:p>
        </p:txBody>
      </p:sp>
    </p:spTree>
    <p:extLst>
      <p:ext uri="{BB962C8B-B14F-4D97-AF65-F5344CB8AC3E}">
        <p14:creationId xmlns:p14="http://schemas.microsoft.com/office/powerpoint/2010/main" val="8310505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C292EB-7737-6A42-8741-4EC1142D6FA9}"/>
              </a:ext>
            </a:extLst>
          </p:cNvPr>
          <p:cNvSpPr>
            <a:spLocks noGrp="1"/>
          </p:cNvSpPr>
          <p:nvPr>
            <p:ph type="title"/>
          </p:nvPr>
        </p:nvSpPr>
        <p:spPr>
          <a:xfrm>
            <a:off x="601094" y="271071"/>
            <a:ext cx="11213331" cy="582369"/>
          </a:xfrm>
        </p:spPr>
        <p:txBody>
          <a:bodyPr>
            <a:normAutofit/>
          </a:bodyPr>
          <a:lstStyle/>
          <a:p>
            <a:r>
              <a:rPr lang="en-US" dirty="0"/>
              <a:t>The Problem: 2026 Employment projections</a:t>
            </a:r>
          </a:p>
        </p:txBody>
      </p:sp>
      <p:sp>
        <p:nvSpPr>
          <p:cNvPr id="3" name="TextBox 2">
            <a:extLst>
              <a:ext uri="{FF2B5EF4-FFF2-40B4-BE49-F238E27FC236}">
                <a16:creationId xmlns:a16="http://schemas.microsoft.com/office/drawing/2014/main" id="{589F409A-9F90-4AAC-A052-6F76BBB0A37C}"/>
              </a:ext>
            </a:extLst>
          </p:cNvPr>
          <p:cNvSpPr txBox="1"/>
          <p:nvPr/>
        </p:nvSpPr>
        <p:spPr>
          <a:xfrm>
            <a:off x="518160" y="1391920"/>
            <a:ext cx="10728960" cy="4031873"/>
          </a:xfrm>
          <a:prstGeom prst="rect">
            <a:avLst/>
          </a:prstGeom>
          <a:noFill/>
        </p:spPr>
        <p:txBody>
          <a:bodyPr wrap="square" rtlCol="0">
            <a:spAutoFit/>
          </a:bodyPr>
          <a:lstStyle/>
          <a:p>
            <a:pPr marL="457200" indent="-457200">
              <a:buFont typeface="Arial" panose="020B0604020202020204" pitchFamily="34" charset="0"/>
              <a:buChar char="•"/>
            </a:pPr>
            <a:r>
              <a:rPr lang="en-US" sz="3200" dirty="0">
                <a:solidFill>
                  <a:srgbClr val="1E3E7D"/>
                </a:solidFill>
                <a:latin typeface="Arial" panose="020B0604020202020204" pitchFamily="34" charset="0"/>
                <a:cs typeface="Arial" panose="020B0604020202020204" pitchFamily="34" charset="0"/>
              </a:rPr>
              <a:t>North Carolina is projected to add more than 389,000 new jobs between 2017 and 2026. </a:t>
            </a:r>
          </a:p>
          <a:p>
            <a:pPr marL="457200" indent="-457200">
              <a:buFont typeface="Arial" panose="020B0604020202020204" pitchFamily="34" charset="0"/>
              <a:buChar char="•"/>
            </a:pPr>
            <a:r>
              <a:rPr lang="en-US" sz="3200" dirty="0">
                <a:solidFill>
                  <a:srgbClr val="1E3E7D"/>
                </a:solidFill>
                <a:latin typeface="Arial" panose="020B0604020202020204" pitchFamily="34" charset="0"/>
                <a:cs typeface="Arial" panose="020B0604020202020204" pitchFamily="34" charset="0"/>
              </a:rPr>
              <a:t>Job openings due to separations of existing employees will provide significantly more opportunities for job seekers than openings from new growth. </a:t>
            </a:r>
          </a:p>
          <a:p>
            <a:pPr marL="457200" indent="-457200">
              <a:buFont typeface="Arial" panose="020B0604020202020204" pitchFamily="34" charset="0"/>
              <a:buChar char="•"/>
            </a:pPr>
            <a:r>
              <a:rPr lang="en-US" sz="3200" dirty="0">
                <a:solidFill>
                  <a:srgbClr val="1E3E7D"/>
                </a:solidFill>
                <a:latin typeface="Arial" panose="020B0604020202020204" pitchFamily="34" charset="0"/>
                <a:cs typeface="Arial" panose="020B0604020202020204" pitchFamily="34" charset="0"/>
              </a:rPr>
              <a:t>For each new job created each year, there will be more than 12 vacancies available due to occupational transfers and exits. </a:t>
            </a:r>
          </a:p>
        </p:txBody>
      </p:sp>
    </p:spTree>
    <p:extLst>
      <p:ext uri="{BB962C8B-B14F-4D97-AF65-F5344CB8AC3E}">
        <p14:creationId xmlns:p14="http://schemas.microsoft.com/office/powerpoint/2010/main" val="15551644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C292EB-7737-6A42-8741-4EC1142D6FA9}"/>
              </a:ext>
            </a:extLst>
          </p:cNvPr>
          <p:cNvSpPr>
            <a:spLocks noGrp="1"/>
          </p:cNvSpPr>
          <p:nvPr>
            <p:ph type="title"/>
          </p:nvPr>
        </p:nvSpPr>
        <p:spPr>
          <a:xfrm>
            <a:off x="651894" y="250798"/>
            <a:ext cx="10888211" cy="916992"/>
          </a:xfrm>
        </p:spPr>
        <p:txBody>
          <a:bodyPr>
            <a:normAutofit fontScale="90000"/>
          </a:bodyPr>
          <a:lstStyle/>
          <a:p>
            <a:r>
              <a:rPr lang="en-US" dirty="0"/>
              <a:t>The Problem: fastest growing jobs require more education </a:t>
            </a:r>
          </a:p>
        </p:txBody>
      </p:sp>
      <p:sp>
        <p:nvSpPr>
          <p:cNvPr id="3" name="Rectangle 2">
            <a:extLst>
              <a:ext uri="{FF2B5EF4-FFF2-40B4-BE49-F238E27FC236}">
                <a16:creationId xmlns:a16="http://schemas.microsoft.com/office/drawing/2014/main" id="{E3CC5B21-8D84-4373-8363-F73FB55F1771}"/>
              </a:ext>
            </a:extLst>
          </p:cNvPr>
          <p:cNvSpPr/>
          <p:nvPr/>
        </p:nvSpPr>
        <p:spPr>
          <a:xfrm>
            <a:off x="6370320" y="1281935"/>
            <a:ext cx="5506720" cy="4579715"/>
          </a:xfrm>
          <a:prstGeom prst="rect">
            <a:avLst/>
          </a:prstGeom>
        </p:spPr>
        <p:txBody>
          <a:bodyPr wrap="square">
            <a:spAutoFit/>
          </a:bodyPr>
          <a:lstStyle/>
          <a:p>
            <a:pPr>
              <a:lnSpc>
                <a:spcPct val="90000"/>
              </a:lnSpc>
              <a:spcAft>
                <a:spcPts val="600"/>
              </a:spcAft>
            </a:pPr>
            <a:r>
              <a:rPr lang="en-US" sz="3600" dirty="0">
                <a:solidFill>
                  <a:srgbClr val="1E3E7D"/>
                </a:solidFill>
                <a:latin typeface="Arial" panose="020B0604020202020204" pitchFamily="34" charset="0"/>
                <a:cs typeface="Arial" panose="020B0604020202020204" pitchFamily="34" charset="0"/>
              </a:rPr>
              <a:t>The fastest-growing jobs require a postsecondary degree or nondegree credential. The growth of jobs requiring a nondegree credential or postsecondary degree is projected to outpace total job growth.</a:t>
            </a:r>
          </a:p>
        </p:txBody>
      </p:sp>
      <p:pic>
        <p:nvPicPr>
          <p:cNvPr id="7" name="Content Placeholder 3">
            <a:extLst>
              <a:ext uri="{FF2B5EF4-FFF2-40B4-BE49-F238E27FC236}">
                <a16:creationId xmlns:a16="http://schemas.microsoft.com/office/drawing/2014/main" id="{BB12D484-4EAE-44EF-AF00-99BD341BC71E}"/>
              </a:ext>
            </a:extLst>
          </p:cNvPr>
          <p:cNvPicPr>
            <a:picLocks noGrp="1" noChangeAspect="1"/>
          </p:cNvPicPr>
          <p:nvPr>
            <p:ph idx="1"/>
          </p:nvPr>
        </p:nvPicPr>
        <p:blipFill>
          <a:blip r:embed="rId3"/>
          <a:stretch>
            <a:fillRect/>
          </a:stretch>
        </p:blipFill>
        <p:spPr>
          <a:xfrm>
            <a:off x="226829" y="1442698"/>
            <a:ext cx="6250769" cy="4583897"/>
          </a:xfrm>
          <a:prstGeom prst="rect">
            <a:avLst/>
          </a:prstGeom>
        </p:spPr>
      </p:pic>
      <p:sp>
        <p:nvSpPr>
          <p:cNvPr id="9" name="Oval 8">
            <a:extLst>
              <a:ext uri="{FF2B5EF4-FFF2-40B4-BE49-F238E27FC236}">
                <a16:creationId xmlns:a16="http://schemas.microsoft.com/office/drawing/2014/main" id="{7AF37963-B320-4312-8C77-07A6632E25E2}"/>
              </a:ext>
            </a:extLst>
          </p:cNvPr>
          <p:cNvSpPr/>
          <p:nvPr/>
        </p:nvSpPr>
        <p:spPr>
          <a:xfrm>
            <a:off x="2520008" y="2265852"/>
            <a:ext cx="973393" cy="3595798"/>
          </a:xfrm>
          <a:prstGeom prst="ellipse">
            <a:avLst/>
          </a:prstGeom>
          <a:noFill/>
          <a:ln w="38100">
            <a:solidFill>
              <a:srgbClr val="ADCD3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676357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quarter" idx="13"/>
          </p:nvPr>
        </p:nvSpPr>
        <p:spPr>
          <a:xfrm>
            <a:off x="293507" y="2438388"/>
            <a:ext cx="11547973" cy="1219200"/>
          </a:xfrm>
        </p:spPr>
        <p:txBody>
          <a:bodyPr/>
          <a:lstStyle/>
          <a:p>
            <a:r>
              <a:rPr lang="en-US" sz="7333" dirty="0"/>
              <a:t>THE solution for </a:t>
            </a:r>
            <a:r>
              <a:rPr lang="en-US" sz="7333" dirty="0" err="1"/>
              <a:t>nc</a:t>
            </a:r>
            <a:r>
              <a:rPr lang="en-US" sz="7333" dirty="0"/>
              <a:t> </a:t>
            </a:r>
          </a:p>
        </p:txBody>
      </p:sp>
    </p:spTree>
    <p:extLst>
      <p:ext uri="{BB962C8B-B14F-4D97-AF65-F5344CB8AC3E}">
        <p14:creationId xmlns:p14="http://schemas.microsoft.com/office/powerpoint/2010/main" val="11029286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AB64B1C-A3F4-9D46-AD49-08980DBF8592}"/>
              </a:ext>
            </a:extLst>
          </p:cNvPr>
          <p:cNvPicPr>
            <a:picLocks noChangeAspect="1"/>
          </p:cNvPicPr>
          <p:nvPr/>
        </p:nvPicPr>
        <p:blipFill rotWithShape="1">
          <a:blip r:embed="rId3"/>
          <a:srcRect l="54071" t="54764" b="26549"/>
          <a:stretch/>
        </p:blipFill>
        <p:spPr>
          <a:xfrm>
            <a:off x="10841567" y="6223000"/>
            <a:ext cx="1117600" cy="186267"/>
          </a:xfrm>
          <a:prstGeom prst="rect">
            <a:avLst/>
          </a:prstGeom>
        </p:spPr>
      </p:pic>
      <p:pic>
        <p:nvPicPr>
          <p:cNvPr id="3" name="Picture 2">
            <a:extLst>
              <a:ext uri="{FF2B5EF4-FFF2-40B4-BE49-F238E27FC236}">
                <a16:creationId xmlns:a16="http://schemas.microsoft.com/office/drawing/2014/main" id="{F5C4B23B-114F-A14F-900F-37E8A08C906C}"/>
              </a:ext>
            </a:extLst>
          </p:cNvPr>
          <p:cNvPicPr>
            <a:picLocks noChangeAspect="1"/>
          </p:cNvPicPr>
          <p:nvPr/>
        </p:nvPicPr>
        <p:blipFill rotWithShape="1">
          <a:blip r:embed="rId4"/>
          <a:srcRect t="33251" r="9043"/>
          <a:stretch/>
        </p:blipFill>
        <p:spPr>
          <a:xfrm>
            <a:off x="828871" y="496710"/>
            <a:ext cx="10505172" cy="5128785"/>
          </a:xfrm>
          <a:prstGeom prst="rect">
            <a:avLst/>
          </a:prstGeom>
          <a:ln w="44450">
            <a:solidFill>
              <a:schemeClr val="bg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9911036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107B25-7395-9C42-AF91-4A5A562C3C28}"/>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48D1CAFC-2EF1-B744-8909-D2438365922A}"/>
              </a:ext>
            </a:extLst>
          </p:cNvPr>
          <p:cNvSpPr>
            <a:spLocks noGrp="1"/>
          </p:cNvSpPr>
          <p:nvPr>
            <p:ph type="subTitle" idx="1"/>
          </p:nvPr>
        </p:nvSpPr>
        <p:spPr/>
        <p:txBody>
          <a:bodyPr/>
          <a:lstStyle/>
          <a:p>
            <a:endParaRPr lang="en-US"/>
          </a:p>
        </p:txBody>
      </p:sp>
      <p:pic>
        <p:nvPicPr>
          <p:cNvPr id="5" name="Picture 4">
            <a:extLst>
              <a:ext uri="{FF2B5EF4-FFF2-40B4-BE49-F238E27FC236}">
                <a16:creationId xmlns:a16="http://schemas.microsoft.com/office/drawing/2014/main" id="{35555429-2163-CC4E-97C9-31DD0F093641}"/>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7429237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E41AC04-17EE-41DD-8993-6EA1C9080E44}"/>
              </a:ext>
            </a:extLst>
          </p:cNvPr>
          <p:cNvPicPr>
            <a:picLocks noChangeAspect="1"/>
          </p:cNvPicPr>
          <p:nvPr/>
        </p:nvPicPr>
        <p:blipFill rotWithShape="1">
          <a:blip r:embed="rId2"/>
          <a:srcRect r="5802"/>
          <a:stretch/>
        </p:blipFill>
        <p:spPr>
          <a:xfrm>
            <a:off x="0" y="2459401"/>
            <a:ext cx="7554725" cy="3178628"/>
          </a:xfrm>
          <a:prstGeom prst="rect">
            <a:avLst/>
          </a:prstGeom>
        </p:spPr>
      </p:pic>
      <p:sp>
        <p:nvSpPr>
          <p:cNvPr id="6" name="Rectangle 5">
            <a:extLst>
              <a:ext uri="{FF2B5EF4-FFF2-40B4-BE49-F238E27FC236}">
                <a16:creationId xmlns:a16="http://schemas.microsoft.com/office/drawing/2014/main" id="{858F929F-8DF4-4086-B19C-81EAADE85C2E}"/>
              </a:ext>
            </a:extLst>
          </p:cNvPr>
          <p:cNvSpPr/>
          <p:nvPr/>
        </p:nvSpPr>
        <p:spPr>
          <a:xfrm>
            <a:off x="166338" y="91440"/>
            <a:ext cx="11822462" cy="1434124"/>
          </a:xfrm>
          <a:prstGeom prst="rect">
            <a:avLst/>
          </a:prstGeom>
          <a:solidFill>
            <a:srgbClr val="00529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latin typeface="Arial" panose="020B0604020202020204" pitchFamily="34" charset="0"/>
                <a:cs typeface="Arial" panose="020B0604020202020204" pitchFamily="34" charset="0"/>
              </a:rPr>
              <a:t>MyFutureNC Goal</a:t>
            </a:r>
          </a:p>
          <a:p>
            <a:pPr algn="ctr"/>
            <a:r>
              <a:rPr lang="en-US" sz="2400" dirty="0">
                <a:solidFill>
                  <a:schemeClr val="bg1"/>
                </a:solidFill>
                <a:latin typeface="Arial" panose="020B0604020202020204" pitchFamily="34" charset="0"/>
                <a:cs typeface="Arial" panose="020B0604020202020204" pitchFamily="34" charset="0"/>
              </a:rPr>
              <a:t>2M North Carolinians with high quality credential or post-secondary degree</a:t>
            </a:r>
          </a:p>
        </p:txBody>
      </p:sp>
      <p:sp>
        <p:nvSpPr>
          <p:cNvPr id="8" name="Rectangle 7">
            <a:extLst>
              <a:ext uri="{FF2B5EF4-FFF2-40B4-BE49-F238E27FC236}">
                <a16:creationId xmlns:a16="http://schemas.microsoft.com/office/drawing/2014/main" id="{65775117-DF76-4068-9F12-97468B5DF125}"/>
              </a:ext>
            </a:extLst>
          </p:cNvPr>
          <p:cNvSpPr/>
          <p:nvPr/>
        </p:nvSpPr>
        <p:spPr>
          <a:xfrm>
            <a:off x="7976382" y="3064311"/>
            <a:ext cx="3894536" cy="3429491"/>
          </a:xfrm>
          <a:prstGeom prst="rect">
            <a:avLst/>
          </a:prstGeom>
          <a:solidFill>
            <a:srgbClr val="ADCD3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005293"/>
                </a:solidFill>
                <a:latin typeface="Arial" panose="020B0604020202020204" pitchFamily="34" charset="0"/>
                <a:cs typeface="Arial" panose="020B0604020202020204" pitchFamily="34" charset="0"/>
              </a:rPr>
              <a:t>NC Workforce Credentials</a:t>
            </a:r>
          </a:p>
          <a:p>
            <a:pPr algn="ctr"/>
            <a:endParaRPr lang="en-US" sz="2400" b="1" dirty="0">
              <a:solidFill>
                <a:srgbClr val="005293"/>
              </a:solidFill>
              <a:latin typeface="Arial" panose="020B0604020202020204" pitchFamily="34" charset="0"/>
              <a:cs typeface="Arial" panose="020B0604020202020204" pitchFamily="34" charset="0"/>
            </a:endParaRPr>
          </a:p>
          <a:p>
            <a:pPr algn="ctr"/>
            <a:r>
              <a:rPr lang="en-US" sz="2400" b="1" dirty="0">
                <a:solidFill>
                  <a:srgbClr val="005293"/>
                </a:solidFill>
                <a:latin typeface="Arial" panose="020B0604020202020204" pitchFamily="34" charset="0"/>
                <a:cs typeface="Arial" panose="020B0604020202020204" pitchFamily="34" charset="0"/>
              </a:rPr>
              <a:t>High-quality, </a:t>
            </a:r>
            <a:r>
              <a:rPr lang="en-US" sz="2400" b="1" u="sng" dirty="0">
                <a:solidFill>
                  <a:srgbClr val="005293"/>
                </a:solidFill>
                <a:latin typeface="Arial" panose="020B0604020202020204" pitchFamily="34" charset="0"/>
                <a:cs typeface="Arial" panose="020B0604020202020204" pitchFamily="34" charset="0"/>
              </a:rPr>
              <a:t>non-degree </a:t>
            </a:r>
            <a:r>
              <a:rPr lang="en-US" sz="2400" b="1" dirty="0">
                <a:solidFill>
                  <a:srgbClr val="005293"/>
                </a:solidFill>
                <a:latin typeface="Arial" panose="020B0604020202020204" pitchFamily="34" charset="0"/>
                <a:cs typeface="Arial" panose="020B0604020202020204" pitchFamily="34" charset="0"/>
              </a:rPr>
              <a:t>credentials valued by NC employers that support North Carolinians in obtaining  in-demand living wage jobs</a:t>
            </a:r>
          </a:p>
        </p:txBody>
      </p:sp>
      <p:cxnSp>
        <p:nvCxnSpPr>
          <p:cNvPr id="23" name="Straight Arrow Connector 22">
            <a:extLst>
              <a:ext uri="{FF2B5EF4-FFF2-40B4-BE49-F238E27FC236}">
                <a16:creationId xmlns:a16="http://schemas.microsoft.com/office/drawing/2014/main" id="{F533414F-98C2-484B-B0CC-C087F4E828FB}"/>
              </a:ext>
            </a:extLst>
          </p:cNvPr>
          <p:cNvCxnSpPr>
            <a:cxnSpLocks/>
            <a:stCxn id="8" idx="1"/>
          </p:cNvCxnSpPr>
          <p:nvPr/>
        </p:nvCxnSpPr>
        <p:spPr>
          <a:xfrm flipH="1" flipV="1">
            <a:off x="7047914" y="3848553"/>
            <a:ext cx="928468" cy="930504"/>
          </a:xfrm>
          <a:prstGeom prst="straightConnector1">
            <a:avLst/>
          </a:prstGeom>
          <a:ln w="50800">
            <a:solidFill>
              <a:srgbClr val="005293"/>
            </a:solidFill>
            <a:tailEnd type="triangle" w="lg" len="lg"/>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E688703A-A688-4A63-AD19-7AEB4C94BDC4}"/>
              </a:ext>
            </a:extLst>
          </p:cNvPr>
          <p:cNvSpPr/>
          <p:nvPr/>
        </p:nvSpPr>
        <p:spPr>
          <a:xfrm>
            <a:off x="7976382" y="2459401"/>
            <a:ext cx="3894536" cy="604911"/>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Arial" panose="020B0604020202020204" pitchFamily="34" charset="0"/>
                <a:cs typeface="Arial" panose="020B0604020202020204" pitchFamily="34" charset="0"/>
              </a:rPr>
              <a:t>Determining what counts</a:t>
            </a:r>
          </a:p>
        </p:txBody>
      </p:sp>
    </p:spTree>
    <p:extLst>
      <p:ext uri="{BB962C8B-B14F-4D97-AF65-F5344CB8AC3E}">
        <p14:creationId xmlns:p14="http://schemas.microsoft.com/office/powerpoint/2010/main" val="388277459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MFNC_2MR_PPT_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MFNC 1723_PPT Template_sans tagline_Final" id="{6D15E604-2D24-D145-AC1B-02D61D9B6B57}" vid="{52EC478C-0243-AF4A-A512-E7ABFF183D1D}"/>
    </a:ext>
  </a:extLst>
</a:theme>
</file>

<file path=ppt/theme/theme3.xml><?xml version="1.0" encoding="utf-8"?>
<a:theme xmlns:a="http://schemas.openxmlformats.org/drawingml/2006/main" name="MFNC_2MR_PPT_Template">
  <a:themeElements>
    <a:clrScheme name="Custom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FFF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MFNC 1723_PPT Template_Final.r1 (Read-Only)" id="{27A26117-D3A8-9F41-BAF2-1ED371D5A5A4}" vid="{18FAAB00-50B9-AD4C-A72B-9AD239F6115D}"/>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1523</TotalTime>
  <Words>2450</Words>
  <Application>Microsoft Office PowerPoint</Application>
  <PresentationFormat>Widescreen</PresentationFormat>
  <Paragraphs>419</Paragraphs>
  <Slides>30</Slides>
  <Notes>14</Notes>
  <HiddenSlides>3</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30</vt:i4>
      </vt:variant>
    </vt:vector>
  </HeadingPairs>
  <TitlesOfParts>
    <vt:vector size="38" baseType="lpstr">
      <vt:lpstr>Arial</vt:lpstr>
      <vt:lpstr>Calibri</vt:lpstr>
      <vt:lpstr>Calibri Light</vt:lpstr>
      <vt:lpstr>Cambria</vt:lpstr>
      <vt:lpstr>Wingdings</vt:lpstr>
      <vt:lpstr>Office Theme</vt:lpstr>
      <vt:lpstr>1_MFNC_2MR_PPT_Template</vt:lpstr>
      <vt:lpstr>MFNC_2MR_PPT_Template</vt:lpstr>
      <vt:lpstr>PowerPoint Presentation</vt:lpstr>
      <vt:lpstr>PowerPoint Presentation</vt:lpstr>
      <vt:lpstr>PowerPoint Presentation</vt:lpstr>
      <vt:lpstr>The Problem: 2026 Employment projections</vt:lpstr>
      <vt:lpstr>The Problem: fastest growing jobs require more education </vt:lpstr>
      <vt:lpstr>PowerPoint Presentation</vt:lpstr>
      <vt:lpstr>PowerPoint Presentation</vt:lpstr>
      <vt:lpstr>PowerPoint Presentation</vt:lpstr>
      <vt:lpstr>PowerPoint Presentation</vt:lpstr>
      <vt:lpstr>PowerPoint Presentation</vt:lpstr>
      <vt:lpstr>PowerPoint Presentation</vt:lpstr>
      <vt:lpstr>NC COV</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Workforce Continuing Education</vt:lpstr>
      <vt:lpstr>Create Pathways and Accelerate Attainment: Credit for Prior Learning</vt:lpstr>
      <vt:lpstr>WCE Workforce Credential</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NC Credentials of Value  (NC COV) Partner Kick-off Meeting  February 5, 2020</dc:title>
  <dc:creator>Jeni Corn</dc:creator>
  <cp:lastModifiedBy>Margaret Roberton</cp:lastModifiedBy>
  <cp:revision>108</cp:revision>
  <cp:lastPrinted>2020-03-23T09:40:38Z</cp:lastPrinted>
  <dcterms:created xsi:type="dcterms:W3CDTF">2020-02-03T22:03:39Z</dcterms:created>
  <dcterms:modified xsi:type="dcterms:W3CDTF">2020-03-23T11:03:07Z</dcterms:modified>
</cp:coreProperties>
</file>