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6"/>
  </p:notesMasterIdLst>
  <p:handoutMasterIdLst>
    <p:handoutMasterId r:id="rId17"/>
  </p:handoutMasterIdLst>
  <p:sldIdLst>
    <p:sldId id="256" r:id="rId5"/>
    <p:sldId id="262" r:id="rId6"/>
    <p:sldId id="273" r:id="rId7"/>
    <p:sldId id="276" r:id="rId8"/>
    <p:sldId id="277" r:id="rId9"/>
    <p:sldId id="263" r:id="rId10"/>
    <p:sldId id="274" r:id="rId11"/>
    <p:sldId id="266" r:id="rId12"/>
    <p:sldId id="271" r:id="rId13"/>
    <p:sldId id="275" r:id="rId14"/>
    <p:sldId id="26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7407" autoAdjust="0"/>
  </p:normalViewPr>
  <p:slideViewPr>
    <p:cSldViewPr snapToGrid="0">
      <p:cViewPr varScale="1">
        <p:scale>
          <a:sx n="51" d="100"/>
          <a:sy n="51" d="100"/>
        </p:scale>
        <p:origin x="78" y="204"/>
      </p:cViewPr>
      <p:guideLst/>
    </p:cSldViewPr>
  </p:slideViewPr>
  <p:notesTextViewPr>
    <p:cViewPr>
      <p:scale>
        <a:sx n="1" d="1"/>
        <a:sy n="1" d="1"/>
      </p:scale>
      <p:origin x="0" y="0"/>
    </p:cViewPr>
  </p:notesTextViewPr>
  <p:notesViewPr>
    <p:cSldViewPr snapToGrid="0">
      <p:cViewPr varScale="1">
        <p:scale>
          <a:sx n="60" d="100"/>
          <a:sy n="60" d="100"/>
        </p:scale>
        <p:origin x="167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2E547D-1406-4A6F-8F93-E441204CE6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6667F8A-B889-49B3-AC77-5DDF11A08AF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3B2889B-A0AC-4482-8592-5C96F2309420}" type="datetimeFigureOut">
              <a:rPr lang="en-US" smtClean="0"/>
              <a:t>6/11/2019</a:t>
            </a:fld>
            <a:endParaRPr lang="en-US"/>
          </a:p>
        </p:txBody>
      </p:sp>
      <p:sp>
        <p:nvSpPr>
          <p:cNvPr id="4" name="Footer Placeholder 3">
            <a:extLst>
              <a:ext uri="{FF2B5EF4-FFF2-40B4-BE49-F238E27FC236}">
                <a16:creationId xmlns:a16="http://schemas.microsoft.com/office/drawing/2014/main" id="{567AFD4F-C0E7-421C-AF77-6F9CC963C9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074AB9F-6726-4FB1-8769-82E23336CE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D529299-61FF-4B93-ADA6-2FD5975D62F6}" type="slidenum">
              <a:rPr lang="en-US" smtClean="0"/>
              <a:t>‹#›</a:t>
            </a:fld>
            <a:endParaRPr lang="en-US"/>
          </a:p>
        </p:txBody>
      </p:sp>
    </p:spTree>
    <p:extLst>
      <p:ext uri="{BB962C8B-B14F-4D97-AF65-F5344CB8AC3E}">
        <p14:creationId xmlns:p14="http://schemas.microsoft.com/office/powerpoint/2010/main" val="141627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EB223-FFC0-462A-A3B8-EAA7CE0F8CBD}" type="datetimeFigureOut">
              <a:rPr lang="en-US" smtClean="0"/>
              <a:t>6/11/2019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49E9A-41F7-4779-A581-48A7C374A227}" type="slidenum">
              <a:rPr lang="en-US" smtClean="0"/>
              <a:t>‹#›</a:t>
            </a:fld>
            <a:endParaRPr lang="en-US" dirty="0"/>
          </a:p>
        </p:txBody>
      </p:sp>
    </p:spTree>
    <p:extLst>
      <p:ext uri="{BB962C8B-B14F-4D97-AF65-F5344CB8AC3E}">
        <p14:creationId xmlns:p14="http://schemas.microsoft.com/office/powerpoint/2010/main" val="1155518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49E9A-41F7-4779-A581-48A7C374A227}" type="slidenum">
              <a:rPr lang="en-US" smtClean="0"/>
              <a:t>1</a:t>
            </a:fld>
            <a:endParaRPr lang="en-US" dirty="0"/>
          </a:p>
        </p:txBody>
      </p:sp>
    </p:spTree>
    <p:extLst>
      <p:ext uri="{BB962C8B-B14F-4D97-AF65-F5344CB8AC3E}">
        <p14:creationId xmlns:p14="http://schemas.microsoft.com/office/powerpoint/2010/main" val="666002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2</a:t>
            </a:fld>
            <a:endParaRPr lang="en-US" dirty="0"/>
          </a:p>
        </p:txBody>
      </p:sp>
    </p:spTree>
    <p:extLst>
      <p:ext uri="{BB962C8B-B14F-4D97-AF65-F5344CB8AC3E}">
        <p14:creationId xmlns:p14="http://schemas.microsoft.com/office/powerpoint/2010/main" val="1335805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6</a:t>
            </a:fld>
            <a:endParaRPr lang="en-US" dirty="0"/>
          </a:p>
        </p:txBody>
      </p:sp>
    </p:spTree>
    <p:extLst>
      <p:ext uri="{BB962C8B-B14F-4D97-AF65-F5344CB8AC3E}">
        <p14:creationId xmlns:p14="http://schemas.microsoft.com/office/powerpoint/2010/main" val="182534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8</a:t>
            </a:fld>
            <a:endParaRPr lang="en-US" dirty="0"/>
          </a:p>
        </p:txBody>
      </p:sp>
    </p:spTree>
    <p:extLst>
      <p:ext uri="{BB962C8B-B14F-4D97-AF65-F5344CB8AC3E}">
        <p14:creationId xmlns:p14="http://schemas.microsoft.com/office/powerpoint/2010/main" val="2295961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11</a:t>
            </a:fld>
            <a:endParaRPr lang="en-US" dirty="0"/>
          </a:p>
        </p:txBody>
      </p:sp>
    </p:spTree>
    <p:extLst>
      <p:ext uri="{BB962C8B-B14F-4D97-AF65-F5344CB8AC3E}">
        <p14:creationId xmlns:p14="http://schemas.microsoft.com/office/powerpoint/2010/main" val="644202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18B7-7F68-4CC9-8291-332587FA31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81D6BB-0446-49E8-8677-EADF274E95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5AEE24-534A-40F1-99E4-00B7D5FD9124}"/>
              </a:ext>
            </a:extLst>
          </p:cNvPr>
          <p:cNvSpPr>
            <a:spLocks noGrp="1"/>
          </p:cNvSpPr>
          <p:nvPr>
            <p:ph type="dt" sz="half" idx="10"/>
          </p:nvPr>
        </p:nvSpPr>
        <p:spPr/>
        <p:txBody>
          <a:bodyPr/>
          <a:lstStyle/>
          <a:p>
            <a:fld id="{DECF21A4-E71B-4D3A-AF45-E989C23A7BB1}" type="datetimeFigureOut">
              <a:rPr lang="en-US" smtClean="0"/>
              <a:t>6/11/2019</a:t>
            </a:fld>
            <a:endParaRPr lang="en-US" dirty="0"/>
          </a:p>
        </p:txBody>
      </p:sp>
      <p:sp>
        <p:nvSpPr>
          <p:cNvPr id="5" name="Footer Placeholder 4">
            <a:extLst>
              <a:ext uri="{FF2B5EF4-FFF2-40B4-BE49-F238E27FC236}">
                <a16:creationId xmlns:a16="http://schemas.microsoft.com/office/drawing/2014/main" id="{CD594011-48FF-493D-8286-F62D345525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880EFCD-7E72-4882-86DC-2F371D7D9516}"/>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152813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47D73-EDDA-49A6-BA12-1CA980DA9B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9B82E-4CA1-47A5-B133-FBD4D8A8398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8A267F-D142-4D04-9F03-6CB099E6FA32}"/>
              </a:ext>
            </a:extLst>
          </p:cNvPr>
          <p:cNvSpPr>
            <a:spLocks noGrp="1"/>
          </p:cNvSpPr>
          <p:nvPr>
            <p:ph type="dt" sz="half" idx="10"/>
          </p:nvPr>
        </p:nvSpPr>
        <p:spPr/>
        <p:txBody>
          <a:bodyPr/>
          <a:lstStyle/>
          <a:p>
            <a:fld id="{DECF21A4-E71B-4D3A-AF45-E989C23A7BB1}" type="datetimeFigureOut">
              <a:rPr lang="en-US" smtClean="0"/>
              <a:t>6/11/2019</a:t>
            </a:fld>
            <a:endParaRPr lang="en-US" dirty="0"/>
          </a:p>
        </p:txBody>
      </p:sp>
      <p:sp>
        <p:nvSpPr>
          <p:cNvPr id="5" name="Footer Placeholder 4">
            <a:extLst>
              <a:ext uri="{FF2B5EF4-FFF2-40B4-BE49-F238E27FC236}">
                <a16:creationId xmlns:a16="http://schemas.microsoft.com/office/drawing/2014/main" id="{705127CA-154D-4E90-B776-A2EE71F78D2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5F0BA5-F4EE-4282-B111-76B869BE267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067408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56E92A-52E0-4710-BDEF-0A15346854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A240E1-5EB0-47FD-AA37-BF945D136CC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A14243-F1E4-487A-ABEC-30516A01DF2B}"/>
              </a:ext>
            </a:extLst>
          </p:cNvPr>
          <p:cNvSpPr>
            <a:spLocks noGrp="1"/>
          </p:cNvSpPr>
          <p:nvPr>
            <p:ph type="dt" sz="half" idx="10"/>
          </p:nvPr>
        </p:nvSpPr>
        <p:spPr/>
        <p:txBody>
          <a:bodyPr/>
          <a:lstStyle/>
          <a:p>
            <a:fld id="{DECF21A4-E71B-4D3A-AF45-E989C23A7BB1}" type="datetimeFigureOut">
              <a:rPr lang="en-US" smtClean="0"/>
              <a:t>6/11/2019</a:t>
            </a:fld>
            <a:endParaRPr lang="en-US" dirty="0"/>
          </a:p>
        </p:txBody>
      </p:sp>
      <p:sp>
        <p:nvSpPr>
          <p:cNvPr id="5" name="Footer Placeholder 4">
            <a:extLst>
              <a:ext uri="{FF2B5EF4-FFF2-40B4-BE49-F238E27FC236}">
                <a16:creationId xmlns:a16="http://schemas.microsoft.com/office/drawing/2014/main" id="{AC358244-98FD-472D-AB8C-075F71C10B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998D5A-820D-4519-967F-33320971CBAB}"/>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4024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334F3-0709-471B-A734-C4B404F55B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795016-AF78-4708-9C5F-21110C197B0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EA2D1-B124-4454-AFDC-EA60A14BA121}"/>
              </a:ext>
            </a:extLst>
          </p:cNvPr>
          <p:cNvSpPr>
            <a:spLocks noGrp="1"/>
          </p:cNvSpPr>
          <p:nvPr>
            <p:ph type="dt" sz="half" idx="10"/>
          </p:nvPr>
        </p:nvSpPr>
        <p:spPr/>
        <p:txBody>
          <a:bodyPr/>
          <a:lstStyle/>
          <a:p>
            <a:fld id="{DECF21A4-E71B-4D3A-AF45-E989C23A7BB1}" type="datetimeFigureOut">
              <a:rPr lang="en-US" smtClean="0"/>
              <a:t>6/11/2019</a:t>
            </a:fld>
            <a:endParaRPr lang="en-US" dirty="0"/>
          </a:p>
        </p:txBody>
      </p:sp>
      <p:sp>
        <p:nvSpPr>
          <p:cNvPr id="5" name="Footer Placeholder 4">
            <a:extLst>
              <a:ext uri="{FF2B5EF4-FFF2-40B4-BE49-F238E27FC236}">
                <a16:creationId xmlns:a16="http://schemas.microsoft.com/office/drawing/2014/main" id="{B4F58000-F9D7-4A53-A6C5-E5E815422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0D22AAD-0D08-4F47-8D5A-EFE29017E8D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21304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36159-1280-4EE9-96D3-A56BD58266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A27A78-1874-488A-B215-7D763D3381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84BB3D1-3138-4B69-BF5D-4B1A213451CA}"/>
              </a:ext>
            </a:extLst>
          </p:cNvPr>
          <p:cNvSpPr>
            <a:spLocks noGrp="1"/>
          </p:cNvSpPr>
          <p:nvPr>
            <p:ph type="dt" sz="half" idx="10"/>
          </p:nvPr>
        </p:nvSpPr>
        <p:spPr/>
        <p:txBody>
          <a:bodyPr/>
          <a:lstStyle/>
          <a:p>
            <a:fld id="{DECF21A4-E71B-4D3A-AF45-E989C23A7BB1}" type="datetimeFigureOut">
              <a:rPr lang="en-US" smtClean="0"/>
              <a:t>6/11/2019</a:t>
            </a:fld>
            <a:endParaRPr lang="en-US" dirty="0"/>
          </a:p>
        </p:txBody>
      </p:sp>
      <p:sp>
        <p:nvSpPr>
          <p:cNvPr id="5" name="Footer Placeholder 4">
            <a:extLst>
              <a:ext uri="{FF2B5EF4-FFF2-40B4-BE49-F238E27FC236}">
                <a16:creationId xmlns:a16="http://schemas.microsoft.com/office/drawing/2014/main" id="{0EFF90C5-31F4-4A22-AC00-3FB5ED291B2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1F787E-B946-4091-ABC6-F9DB06BBEE3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272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CAA11-CC97-44E5-AE4D-808FD741A0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3AB6CB-9460-4BCA-86C5-5F26357AB80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FAB0F6-401D-4BAF-A300-65AD684DF96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561BBA-B185-4B45-B152-3D320E15F550}"/>
              </a:ext>
            </a:extLst>
          </p:cNvPr>
          <p:cNvSpPr>
            <a:spLocks noGrp="1"/>
          </p:cNvSpPr>
          <p:nvPr>
            <p:ph type="dt" sz="half" idx="10"/>
          </p:nvPr>
        </p:nvSpPr>
        <p:spPr/>
        <p:txBody>
          <a:bodyPr/>
          <a:lstStyle/>
          <a:p>
            <a:fld id="{DECF21A4-E71B-4D3A-AF45-E989C23A7BB1}" type="datetimeFigureOut">
              <a:rPr lang="en-US" smtClean="0"/>
              <a:t>6/11/2019</a:t>
            </a:fld>
            <a:endParaRPr lang="en-US" dirty="0"/>
          </a:p>
        </p:txBody>
      </p:sp>
      <p:sp>
        <p:nvSpPr>
          <p:cNvPr id="6" name="Footer Placeholder 5">
            <a:extLst>
              <a:ext uri="{FF2B5EF4-FFF2-40B4-BE49-F238E27FC236}">
                <a16:creationId xmlns:a16="http://schemas.microsoft.com/office/drawing/2014/main" id="{D61CD760-96AC-4821-A56B-0B805F2FAD4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F750665-D5B5-4D0B-B2F0-CB6B027CDEC7}"/>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138061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47C3-C498-415A-A057-E19BCEB5F2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F6677F-2712-4810-A3AA-56FA75386D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871B54A-6775-4978-8E19-32694C9B5E3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BA1303-B245-476D-BD02-A4E4A359F6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E8E898F-5B79-46F1-89C1-F827997CC48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417A4D-2EC9-4294-BFF4-EAE22EE1099A}"/>
              </a:ext>
            </a:extLst>
          </p:cNvPr>
          <p:cNvSpPr>
            <a:spLocks noGrp="1"/>
          </p:cNvSpPr>
          <p:nvPr>
            <p:ph type="dt" sz="half" idx="10"/>
          </p:nvPr>
        </p:nvSpPr>
        <p:spPr/>
        <p:txBody>
          <a:bodyPr/>
          <a:lstStyle/>
          <a:p>
            <a:fld id="{DECF21A4-E71B-4D3A-AF45-E989C23A7BB1}" type="datetimeFigureOut">
              <a:rPr lang="en-US" smtClean="0"/>
              <a:t>6/11/2019</a:t>
            </a:fld>
            <a:endParaRPr lang="en-US" dirty="0"/>
          </a:p>
        </p:txBody>
      </p:sp>
      <p:sp>
        <p:nvSpPr>
          <p:cNvPr id="8" name="Footer Placeholder 7">
            <a:extLst>
              <a:ext uri="{FF2B5EF4-FFF2-40B4-BE49-F238E27FC236}">
                <a16:creationId xmlns:a16="http://schemas.microsoft.com/office/drawing/2014/main" id="{6150E317-3602-42A1-BB7F-0184072E8D5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0CE2C97-E26C-4A8B-93A0-B01E2C7F4522}"/>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22586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F68FC-5755-447A-8D7F-9ADED3E994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B50287-81AA-46CA-8CB3-53A7F8313741}"/>
              </a:ext>
            </a:extLst>
          </p:cNvPr>
          <p:cNvSpPr>
            <a:spLocks noGrp="1"/>
          </p:cNvSpPr>
          <p:nvPr>
            <p:ph type="dt" sz="half" idx="10"/>
          </p:nvPr>
        </p:nvSpPr>
        <p:spPr/>
        <p:txBody>
          <a:bodyPr/>
          <a:lstStyle/>
          <a:p>
            <a:fld id="{DECF21A4-E71B-4D3A-AF45-E989C23A7BB1}" type="datetimeFigureOut">
              <a:rPr lang="en-US" smtClean="0"/>
              <a:t>6/11/2019</a:t>
            </a:fld>
            <a:endParaRPr lang="en-US" dirty="0"/>
          </a:p>
        </p:txBody>
      </p:sp>
      <p:sp>
        <p:nvSpPr>
          <p:cNvPr id="4" name="Footer Placeholder 3">
            <a:extLst>
              <a:ext uri="{FF2B5EF4-FFF2-40B4-BE49-F238E27FC236}">
                <a16:creationId xmlns:a16="http://schemas.microsoft.com/office/drawing/2014/main" id="{2F1BA4AA-02C9-459E-9362-3DA60E3B597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B2A2C8F-DBB4-4235-A67E-FB4039D9AA2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068395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6ACAA5-F8E7-46E9-8BA7-A510948B62CC}"/>
              </a:ext>
            </a:extLst>
          </p:cNvPr>
          <p:cNvSpPr>
            <a:spLocks noGrp="1"/>
          </p:cNvSpPr>
          <p:nvPr>
            <p:ph type="dt" sz="half" idx="10"/>
          </p:nvPr>
        </p:nvSpPr>
        <p:spPr/>
        <p:txBody>
          <a:bodyPr/>
          <a:lstStyle/>
          <a:p>
            <a:fld id="{DECF21A4-E71B-4D3A-AF45-E989C23A7BB1}" type="datetimeFigureOut">
              <a:rPr lang="en-US" smtClean="0"/>
              <a:t>6/11/2019</a:t>
            </a:fld>
            <a:endParaRPr lang="en-US" dirty="0"/>
          </a:p>
        </p:txBody>
      </p:sp>
      <p:sp>
        <p:nvSpPr>
          <p:cNvPr id="3" name="Footer Placeholder 2">
            <a:extLst>
              <a:ext uri="{FF2B5EF4-FFF2-40B4-BE49-F238E27FC236}">
                <a16:creationId xmlns:a16="http://schemas.microsoft.com/office/drawing/2014/main" id="{D1F2DEE8-5654-4DCA-A8D0-D883E52B6FB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0B179A5-4329-4057-9DEB-5B6E3AD1183F}"/>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62179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1DA80-336B-4DBB-91A1-6E3E4B3C20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40D456-F0A3-4789-A310-A23F01B2EC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8A8B05-7071-44D4-80F7-3E8191C9A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5D8562E-E6F1-449B-909C-98426BA86B36}"/>
              </a:ext>
            </a:extLst>
          </p:cNvPr>
          <p:cNvSpPr>
            <a:spLocks noGrp="1"/>
          </p:cNvSpPr>
          <p:nvPr>
            <p:ph type="dt" sz="half" idx="10"/>
          </p:nvPr>
        </p:nvSpPr>
        <p:spPr/>
        <p:txBody>
          <a:bodyPr/>
          <a:lstStyle/>
          <a:p>
            <a:fld id="{DECF21A4-E71B-4D3A-AF45-E989C23A7BB1}" type="datetimeFigureOut">
              <a:rPr lang="en-US" smtClean="0"/>
              <a:t>6/11/2019</a:t>
            </a:fld>
            <a:endParaRPr lang="en-US" dirty="0"/>
          </a:p>
        </p:txBody>
      </p:sp>
      <p:sp>
        <p:nvSpPr>
          <p:cNvPr id="6" name="Footer Placeholder 5">
            <a:extLst>
              <a:ext uri="{FF2B5EF4-FFF2-40B4-BE49-F238E27FC236}">
                <a16:creationId xmlns:a16="http://schemas.microsoft.com/office/drawing/2014/main" id="{7EB47A9A-FB08-407B-A73A-0AC513F0FD5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BFF841F-796A-4FE6-B5E0-C8A4986793EE}"/>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84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D474D-6779-4C23-BD3C-82F5DC3E3E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21096C-E430-49C7-A801-21C0BD95DC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024828F-334F-4A50-850D-10684F2452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33293F4-2B70-4BB5-A982-219E4133E251}"/>
              </a:ext>
            </a:extLst>
          </p:cNvPr>
          <p:cNvSpPr>
            <a:spLocks noGrp="1"/>
          </p:cNvSpPr>
          <p:nvPr>
            <p:ph type="dt" sz="half" idx="10"/>
          </p:nvPr>
        </p:nvSpPr>
        <p:spPr/>
        <p:txBody>
          <a:bodyPr/>
          <a:lstStyle/>
          <a:p>
            <a:fld id="{DECF21A4-E71B-4D3A-AF45-E989C23A7BB1}" type="datetimeFigureOut">
              <a:rPr lang="en-US" smtClean="0"/>
              <a:t>6/11/2019</a:t>
            </a:fld>
            <a:endParaRPr lang="en-US" dirty="0"/>
          </a:p>
        </p:txBody>
      </p:sp>
      <p:sp>
        <p:nvSpPr>
          <p:cNvPr id="6" name="Footer Placeholder 5">
            <a:extLst>
              <a:ext uri="{FF2B5EF4-FFF2-40B4-BE49-F238E27FC236}">
                <a16:creationId xmlns:a16="http://schemas.microsoft.com/office/drawing/2014/main" id="{C4F9A86F-B378-4759-B50E-2E0BFAE624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0A95BDC-FC58-4638-AA59-A3DA9931FD3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790833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80BC3B-525F-4038-9330-0729879F91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629186-93D7-46FA-AE02-36D9426043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BF1CEB-0530-4996-BAEF-2E6A04DAD6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CF21A4-E71B-4D3A-AF45-E989C23A7BB1}" type="datetimeFigureOut">
              <a:rPr lang="en-US" smtClean="0"/>
              <a:t>6/11/2019</a:t>
            </a:fld>
            <a:endParaRPr lang="en-US" dirty="0"/>
          </a:p>
        </p:txBody>
      </p:sp>
      <p:sp>
        <p:nvSpPr>
          <p:cNvPr id="5" name="Footer Placeholder 4">
            <a:extLst>
              <a:ext uri="{FF2B5EF4-FFF2-40B4-BE49-F238E27FC236}">
                <a16:creationId xmlns:a16="http://schemas.microsoft.com/office/drawing/2014/main" id="{C8DCFF3D-7353-4B4D-9E75-FA835E06E7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382C8D6-8B0B-4982-9EE4-AA823C69C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AF1B4E-90EC-4A51-B6E5-B702C054ECB0}" type="slidenum">
              <a:rPr lang="en-US" smtClean="0"/>
              <a:t>‹#›</a:t>
            </a:fld>
            <a:endParaRPr lang="en-US" dirty="0"/>
          </a:p>
        </p:txBody>
      </p:sp>
    </p:spTree>
    <p:extLst>
      <p:ext uri="{BB962C8B-B14F-4D97-AF65-F5344CB8AC3E}">
        <p14:creationId xmlns:p14="http://schemas.microsoft.com/office/powerpoint/2010/main" val="4010604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10" Type="http://schemas.openxmlformats.org/officeDocument/2006/relationships/image" Target="../media/image4.svg"/><Relationship Id="rId4" Type="http://schemas.openxmlformats.org/officeDocument/2006/relationships/image" Target="../media/image8.svg"/><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svg"/><Relationship Id="rId4" Type="http://schemas.openxmlformats.org/officeDocument/2006/relationships/image" Target="../media/image9.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svg"/><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11.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F6E384F5-137A-40B1-97F0-694CC6ECD5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22218"/>
            <a:ext cx="3730752" cy="4735782"/>
          </a:xfrm>
          <a:custGeom>
            <a:avLst/>
            <a:gdLst>
              <a:gd name="connsiteX0" fmla="*/ 640080 w 3730752"/>
              <a:gd name="connsiteY0" fmla="*/ 0 h 4735782"/>
              <a:gd name="connsiteX1" fmla="*/ 3730752 w 3730752"/>
              <a:gd name="connsiteY1" fmla="*/ 3090672 h 4735782"/>
              <a:gd name="connsiteX2" fmla="*/ 3357725 w 3730752"/>
              <a:gd name="connsiteY2" fmla="*/ 4563870 h 4735782"/>
              <a:gd name="connsiteX3" fmla="*/ 3253285 w 3730752"/>
              <a:gd name="connsiteY3" fmla="*/ 4735782 h 4735782"/>
              <a:gd name="connsiteX4" fmla="*/ 0 w 3730752"/>
              <a:gd name="connsiteY4" fmla="*/ 4735782 h 4735782"/>
              <a:gd name="connsiteX5" fmla="*/ 0 w 3730752"/>
              <a:gd name="connsiteY5" fmla="*/ 67215 h 4735782"/>
              <a:gd name="connsiteX6" fmla="*/ 17202 w 3730752"/>
              <a:gd name="connsiteY6" fmla="*/ 62792 h 4735782"/>
              <a:gd name="connsiteX7" fmla="*/ 640080 w 3730752"/>
              <a:gd name="connsiteY7" fmla="*/ 0 h 4735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30752" h="4735782">
                <a:moveTo>
                  <a:pt x="640080" y="0"/>
                </a:moveTo>
                <a:cubicBezTo>
                  <a:pt x="2347011" y="0"/>
                  <a:pt x="3730752" y="1383741"/>
                  <a:pt x="3730752" y="3090672"/>
                </a:cubicBezTo>
                <a:cubicBezTo>
                  <a:pt x="3730752" y="3624088"/>
                  <a:pt x="3595621" y="4125943"/>
                  <a:pt x="3357725" y="4563870"/>
                </a:cubicBezTo>
                <a:lnTo>
                  <a:pt x="3253285" y="4735782"/>
                </a:lnTo>
                <a:lnTo>
                  <a:pt x="0" y="4735782"/>
                </a:lnTo>
                <a:lnTo>
                  <a:pt x="0" y="67215"/>
                </a:lnTo>
                <a:lnTo>
                  <a:pt x="17202" y="62792"/>
                </a:lnTo>
                <a:cubicBezTo>
                  <a:pt x="218397" y="21621"/>
                  <a:pt x="426714" y="0"/>
                  <a:pt x="640080"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EBA87361-6D30-46E4-834B-719CF5905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88332"/>
            <a:ext cx="3564638" cy="4569668"/>
          </a:xfrm>
          <a:custGeom>
            <a:avLst/>
            <a:gdLst>
              <a:gd name="connsiteX0" fmla="*/ 640080 w 3564638"/>
              <a:gd name="connsiteY0" fmla="*/ 0 h 4569668"/>
              <a:gd name="connsiteX1" fmla="*/ 3564638 w 3564638"/>
              <a:gd name="connsiteY1" fmla="*/ 2924558 h 4569668"/>
              <a:gd name="connsiteX2" fmla="*/ 3065170 w 3564638"/>
              <a:gd name="connsiteY2" fmla="*/ 4559707 h 4569668"/>
              <a:gd name="connsiteX3" fmla="*/ 3057720 w 3564638"/>
              <a:gd name="connsiteY3" fmla="*/ 4569668 h 4569668"/>
              <a:gd name="connsiteX4" fmla="*/ 0 w 3564638"/>
              <a:gd name="connsiteY4" fmla="*/ 4569668 h 4569668"/>
              <a:gd name="connsiteX5" fmla="*/ 0 w 3564638"/>
              <a:gd name="connsiteY5" fmla="*/ 72448 h 4569668"/>
              <a:gd name="connsiteX6" fmla="*/ 50679 w 3564638"/>
              <a:gd name="connsiteY6" fmla="*/ 59417 h 4569668"/>
              <a:gd name="connsiteX7" fmla="*/ 640080 w 3564638"/>
              <a:gd name="connsiteY7" fmla="*/ 0 h 4569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64638" h="4569668">
                <a:moveTo>
                  <a:pt x="640080" y="0"/>
                </a:moveTo>
                <a:cubicBezTo>
                  <a:pt x="2255269" y="0"/>
                  <a:pt x="3564638" y="1309369"/>
                  <a:pt x="3564638" y="2924558"/>
                </a:cubicBezTo>
                <a:cubicBezTo>
                  <a:pt x="3564638" y="3530254"/>
                  <a:pt x="3380508" y="4092944"/>
                  <a:pt x="3065170" y="4559707"/>
                </a:cubicBezTo>
                <a:lnTo>
                  <a:pt x="3057720" y="4569668"/>
                </a:lnTo>
                <a:lnTo>
                  <a:pt x="0" y="4569668"/>
                </a:lnTo>
                <a:lnTo>
                  <a:pt x="0" y="72448"/>
                </a:lnTo>
                <a:lnTo>
                  <a:pt x="50679" y="59417"/>
                </a:lnTo>
                <a:cubicBezTo>
                  <a:pt x="241061" y="20459"/>
                  <a:pt x="438181" y="0"/>
                  <a:pt x="64008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0924" y="3621724"/>
            <a:ext cx="2594886" cy="2594886"/>
          </a:xfrm>
          <a:prstGeom prst="rect">
            <a:avLst/>
          </a:prstGeom>
        </p:spPr>
      </p:pic>
      <p:sp>
        <p:nvSpPr>
          <p:cNvPr id="41" name="Freeform: Shape 40">
            <a:extLst>
              <a:ext uri="{FF2B5EF4-FFF2-40B4-BE49-F238E27FC236}">
                <a16:creationId xmlns:a16="http://schemas.microsoft.com/office/drawing/2014/main" id="{31103AB2-C090-458F-B752-294F23AFA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2568" y="-4331"/>
            <a:ext cx="3439432" cy="3785157"/>
          </a:xfrm>
          <a:custGeom>
            <a:avLst/>
            <a:gdLst>
              <a:gd name="connsiteX0" fmla="*/ 198262 w 3439432"/>
              <a:gd name="connsiteY0" fmla="*/ 0 h 3785157"/>
              <a:gd name="connsiteX1" fmla="*/ 3439432 w 3439432"/>
              <a:gd name="connsiteY1" fmla="*/ 0 h 3785157"/>
              <a:gd name="connsiteX2" fmla="*/ 3439432 w 3439432"/>
              <a:gd name="connsiteY2" fmla="*/ 3697836 h 3785157"/>
              <a:gd name="connsiteX3" fmla="*/ 3318024 w 3439432"/>
              <a:gd name="connsiteY3" fmla="*/ 3729054 h 3785157"/>
              <a:gd name="connsiteX4" fmla="*/ 2761488 w 3439432"/>
              <a:gd name="connsiteY4" fmla="*/ 3785157 h 3785157"/>
              <a:gd name="connsiteX5" fmla="*/ 0 w 3439432"/>
              <a:gd name="connsiteY5" fmla="*/ 1023669 h 3785157"/>
              <a:gd name="connsiteX6" fmla="*/ 124151 w 3439432"/>
              <a:gd name="connsiteY6" fmla="*/ 202487 h 3785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9432" h="3785157">
                <a:moveTo>
                  <a:pt x="198262" y="0"/>
                </a:moveTo>
                <a:lnTo>
                  <a:pt x="3439432" y="0"/>
                </a:lnTo>
                <a:lnTo>
                  <a:pt x="3439432" y="3697836"/>
                </a:lnTo>
                <a:lnTo>
                  <a:pt x="3318024" y="3729054"/>
                </a:lnTo>
                <a:cubicBezTo>
                  <a:pt x="3138258" y="3765839"/>
                  <a:pt x="2952129" y="3785157"/>
                  <a:pt x="2761488" y="3785157"/>
                </a:cubicBezTo>
                <a:cubicBezTo>
                  <a:pt x="1236360" y="3785157"/>
                  <a:pt x="0" y="2548797"/>
                  <a:pt x="0" y="1023669"/>
                </a:cubicBezTo>
                <a:cubicBezTo>
                  <a:pt x="0" y="737708"/>
                  <a:pt x="43466" y="461898"/>
                  <a:pt x="124151" y="202487"/>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3" name="Freeform: Shape 42">
            <a:extLst>
              <a:ext uri="{FF2B5EF4-FFF2-40B4-BE49-F238E27FC236}">
                <a16:creationId xmlns:a16="http://schemas.microsoft.com/office/drawing/2014/main" id="{83D471F3-782A-4BA1-9CAB-FF5CDF0A75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8761" y="-4332"/>
            <a:ext cx="3273238" cy="3618965"/>
          </a:xfrm>
          <a:custGeom>
            <a:avLst/>
            <a:gdLst>
              <a:gd name="connsiteX0" fmla="*/ 210437 w 3273238"/>
              <a:gd name="connsiteY0" fmla="*/ 0 h 3618965"/>
              <a:gd name="connsiteX1" fmla="*/ 3273238 w 3273238"/>
              <a:gd name="connsiteY1" fmla="*/ 0 h 3618965"/>
              <a:gd name="connsiteX2" fmla="*/ 3273238 w 3273238"/>
              <a:gd name="connsiteY2" fmla="*/ 3526409 h 3618965"/>
              <a:gd name="connsiteX3" fmla="*/ 3118338 w 3273238"/>
              <a:gd name="connsiteY3" fmla="*/ 3566238 h 3618965"/>
              <a:gd name="connsiteX4" fmla="*/ 2595295 w 3273238"/>
              <a:gd name="connsiteY4" fmla="*/ 3618965 h 3618965"/>
              <a:gd name="connsiteX5" fmla="*/ 0 w 3273238"/>
              <a:gd name="connsiteY5" fmla="*/ 1023670 h 3618965"/>
              <a:gd name="connsiteX6" fmla="*/ 203951 w 3273238"/>
              <a:gd name="connsiteY6" fmla="*/ 13464 h 3618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73238" h="3618965">
                <a:moveTo>
                  <a:pt x="210437" y="0"/>
                </a:moveTo>
                <a:lnTo>
                  <a:pt x="3273238" y="0"/>
                </a:lnTo>
                <a:lnTo>
                  <a:pt x="3273238" y="3526409"/>
                </a:lnTo>
                <a:lnTo>
                  <a:pt x="3118338" y="3566238"/>
                </a:lnTo>
                <a:cubicBezTo>
                  <a:pt x="2949390" y="3600810"/>
                  <a:pt x="2774463" y="3618965"/>
                  <a:pt x="2595295" y="3618965"/>
                </a:cubicBezTo>
                <a:cubicBezTo>
                  <a:pt x="1161953" y="3618965"/>
                  <a:pt x="0" y="2457012"/>
                  <a:pt x="0" y="1023670"/>
                </a:cubicBezTo>
                <a:cubicBezTo>
                  <a:pt x="0" y="665335"/>
                  <a:pt x="72622" y="323961"/>
                  <a:pt x="203951" y="13464"/>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725024" y="327889"/>
            <a:ext cx="2260711" cy="2260711"/>
          </a:xfrm>
          <a:prstGeom prst="rect">
            <a:avLst/>
          </a:prstGeom>
        </p:spPr>
      </p:pic>
      <p:sp>
        <p:nvSpPr>
          <p:cNvPr id="37" name="Oval 36">
            <a:extLst>
              <a:ext uri="{FF2B5EF4-FFF2-40B4-BE49-F238E27FC236}">
                <a16:creationId xmlns:a16="http://schemas.microsoft.com/office/drawing/2014/main" id="{78418A25-6EAC-4140-BFE6-284E1925B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117" y="615908"/>
            <a:ext cx="3182112" cy="3182112"/>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9" name="Oval 38">
            <a:extLst>
              <a:ext uri="{FF2B5EF4-FFF2-40B4-BE49-F238E27FC236}">
                <a16:creationId xmlns:a16="http://schemas.microsoft.com/office/drawing/2014/main" id="{08163D1C-ED91-4D5F-A33B-CF1256B27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67709" y="780500"/>
            <a:ext cx="2852928" cy="28529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Graphic 4" descr="Chat">
            <a:extLst>
              <a:ext uri="{FF2B5EF4-FFF2-40B4-BE49-F238E27FC236}">
                <a16:creationId xmlns:a16="http://schemas.microsoft.com/office/drawing/2014/main" id="{EB71843F-0A0B-4317-B205-4B0A0B97C0F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980302" y="1293093"/>
            <a:ext cx="1827742" cy="1827742"/>
          </a:xfrm>
          <a:prstGeom prst="rect">
            <a:avLst/>
          </a:prstGeom>
        </p:spPr>
      </p:pic>
      <p:sp>
        <p:nvSpPr>
          <p:cNvPr id="33" name="Freeform: Shape 32">
            <a:extLst>
              <a:ext uri="{FF2B5EF4-FFF2-40B4-BE49-F238E27FC236}">
                <a16:creationId xmlns:a16="http://schemas.microsoft.com/office/drawing/2014/main" id="{9DBC4630-03DA-474F-BBCB-BA3AE6B31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1982" y="-4332"/>
            <a:ext cx="4242816" cy="2454158"/>
          </a:xfrm>
          <a:custGeom>
            <a:avLst/>
            <a:gdLst>
              <a:gd name="connsiteX0" fmla="*/ 28633 w 4242816"/>
              <a:gd name="connsiteY0" fmla="*/ 0 h 2454158"/>
              <a:gd name="connsiteX1" fmla="*/ 4214183 w 4242816"/>
              <a:gd name="connsiteY1" fmla="*/ 0 h 2454158"/>
              <a:gd name="connsiteX2" fmla="*/ 4231864 w 4242816"/>
              <a:gd name="connsiteY2" fmla="*/ 115848 h 2454158"/>
              <a:gd name="connsiteX3" fmla="*/ 4242816 w 4242816"/>
              <a:gd name="connsiteY3" fmla="*/ 332750 h 2454158"/>
              <a:gd name="connsiteX4" fmla="*/ 2121408 w 4242816"/>
              <a:gd name="connsiteY4" fmla="*/ 2454158 h 2454158"/>
              <a:gd name="connsiteX5" fmla="*/ 0 w 4242816"/>
              <a:gd name="connsiteY5" fmla="*/ 332750 h 2454158"/>
              <a:gd name="connsiteX6" fmla="*/ 10953 w 4242816"/>
              <a:gd name="connsiteY6" fmla="*/ 115848 h 2454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42816" h="2454158">
                <a:moveTo>
                  <a:pt x="28633" y="0"/>
                </a:moveTo>
                <a:lnTo>
                  <a:pt x="4214183" y="0"/>
                </a:lnTo>
                <a:lnTo>
                  <a:pt x="4231864" y="115848"/>
                </a:lnTo>
                <a:cubicBezTo>
                  <a:pt x="4239106" y="187164"/>
                  <a:pt x="4242816" y="259524"/>
                  <a:pt x="4242816" y="332750"/>
                </a:cubicBezTo>
                <a:cubicBezTo>
                  <a:pt x="4242816" y="1504371"/>
                  <a:pt x="3293029" y="2454158"/>
                  <a:pt x="2121408" y="2454158"/>
                </a:cubicBezTo>
                <a:cubicBezTo>
                  <a:pt x="949787" y="2454158"/>
                  <a:pt x="0" y="1504371"/>
                  <a:pt x="0" y="332750"/>
                </a:cubicBezTo>
                <a:cubicBezTo>
                  <a:pt x="0" y="259524"/>
                  <a:pt x="3710" y="187164"/>
                  <a:pt x="10953" y="115848"/>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D89DB1C0-FEEC-4CB6-88B2-F9C5562E09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574" y="0"/>
            <a:ext cx="3913632" cy="2285234"/>
          </a:xfrm>
          <a:custGeom>
            <a:avLst/>
            <a:gdLst>
              <a:gd name="connsiteX0" fmla="*/ 29691 w 3913632"/>
              <a:gd name="connsiteY0" fmla="*/ 0 h 2285234"/>
              <a:gd name="connsiteX1" fmla="*/ 3883942 w 3913632"/>
              <a:gd name="connsiteY1" fmla="*/ 0 h 2285234"/>
              <a:gd name="connsiteX2" fmla="*/ 3903529 w 3913632"/>
              <a:gd name="connsiteY2" fmla="*/ 128345 h 2285234"/>
              <a:gd name="connsiteX3" fmla="*/ 3913632 w 3913632"/>
              <a:gd name="connsiteY3" fmla="*/ 328418 h 2285234"/>
              <a:gd name="connsiteX4" fmla="*/ 1956816 w 3913632"/>
              <a:gd name="connsiteY4" fmla="*/ 2285234 h 2285234"/>
              <a:gd name="connsiteX5" fmla="*/ 0 w 3913632"/>
              <a:gd name="connsiteY5" fmla="*/ 328418 h 2285234"/>
              <a:gd name="connsiteX6" fmla="*/ 10103 w 3913632"/>
              <a:gd name="connsiteY6" fmla="*/ 128345 h 2285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13632" h="2285234">
                <a:moveTo>
                  <a:pt x="29691" y="0"/>
                </a:moveTo>
                <a:lnTo>
                  <a:pt x="3883942" y="0"/>
                </a:lnTo>
                <a:lnTo>
                  <a:pt x="3903529" y="128345"/>
                </a:lnTo>
                <a:cubicBezTo>
                  <a:pt x="3910210" y="194127"/>
                  <a:pt x="3913632" y="260873"/>
                  <a:pt x="3913632" y="328418"/>
                </a:cubicBezTo>
                <a:cubicBezTo>
                  <a:pt x="3913632" y="1409138"/>
                  <a:pt x="3037536" y="2285234"/>
                  <a:pt x="1956816" y="2285234"/>
                </a:cubicBezTo>
                <a:cubicBezTo>
                  <a:pt x="876096" y="2285234"/>
                  <a:pt x="0" y="1409138"/>
                  <a:pt x="0" y="328418"/>
                </a:cubicBezTo>
                <a:cubicBezTo>
                  <a:pt x="0" y="260873"/>
                  <a:pt x="3422" y="194127"/>
                  <a:pt x="10103" y="12834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9" name="Graphic 8" descr="Open Book">
            <a:extLst>
              <a:ext uri="{FF2B5EF4-FFF2-40B4-BE49-F238E27FC236}">
                <a16:creationId xmlns:a16="http://schemas.microsoft.com/office/drawing/2014/main" id="{93E427C7-0218-4592-82DA-2431E4BF875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385250" y="164573"/>
            <a:ext cx="1636279" cy="1636279"/>
          </a:xfrm>
          <a:prstGeom prst="rect">
            <a:avLst/>
          </a:prstGeom>
        </p:spPr>
      </p:pic>
      <p:sp>
        <p:nvSpPr>
          <p:cNvPr id="3" name="Subtitle 2">
            <a:extLst>
              <a:ext uri="{FF2B5EF4-FFF2-40B4-BE49-F238E27FC236}">
                <a16:creationId xmlns:a16="http://schemas.microsoft.com/office/drawing/2014/main" id="{814253EE-4FA2-4843-BE27-C7D5B08FFB81}"/>
              </a:ext>
            </a:extLst>
          </p:cNvPr>
          <p:cNvSpPr>
            <a:spLocks noGrp="1"/>
          </p:cNvSpPr>
          <p:nvPr>
            <p:ph type="subTitle" idx="1"/>
          </p:nvPr>
        </p:nvSpPr>
        <p:spPr>
          <a:xfrm>
            <a:off x="4654296" y="3945418"/>
            <a:ext cx="5609219" cy="576738"/>
          </a:xfrm>
        </p:spPr>
        <p:txBody>
          <a:bodyPr anchor="b">
            <a:normAutofit/>
          </a:bodyPr>
          <a:lstStyle/>
          <a:p>
            <a:pPr algn="l"/>
            <a:r>
              <a:rPr lang="en-US" sz="2000" dirty="0">
                <a:latin typeface="Franklin Gothic Book" panose="020B0503020102020204" pitchFamily="34" charset="0"/>
              </a:rPr>
              <a:t>Disability Academy Module 12</a:t>
            </a:r>
          </a:p>
        </p:txBody>
      </p:sp>
      <p:sp>
        <p:nvSpPr>
          <p:cNvPr id="2" name="Title 1">
            <a:extLst>
              <a:ext uri="{FF2B5EF4-FFF2-40B4-BE49-F238E27FC236}">
                <a16:creationId xmlns:a16="http://schemas.microsoft.com/office/drawing/2014/main" id="{E561AC0E-7195-4ACF-AA0A-5E2923A987F7}"/>
              </a:ext>
            </a:extLst>
          </p:cNvPr>
          <p:cNvSpPr>
            <a:spLocks noGrp="1"/>
          </p:cNvSpPr>
          <p:nvPr>
            <p:ph type="ctrTitle"/>
          </p:nvPr>
        </p:nvSpPr>
        <p:spPr>
          <a:xfrm>
            <a:off x="4654295" y="4522156"/>
            <a:ext cx="5609222" cy="1363215"/>
          </a:xfrm>
        </p:spPr>
        <p:txBody>
          <a:bodyPr anchor="t">
            <a:normAutofit/>
          </a:bodyPr>
          <a:lstStyle/>
          <a:p>
            <a:pPr algn="l"/>
            <a:r>
              <a:rPr lang="en-US" sz="4400" dirty="0">
                <a:latin typeface="Franklin Gothic Book" panose="020B0503020102020204" pitchFamily="34" charset="0"/>
                <a:cs typeface="Segoe UI" panose="020B0502040204020203" pitchFamily="34" charset="0"/>
              </a:rPr>
              <a:t>Appendix II: Policies</a:t>
            </a:r>
          </a:p>
        </p:txBody>
      </p:sp>
    </p:spTree>
    <p:extLst>
      <p:ext uri="{BB962C8B-B14F-4D97-AF65-F5344CB8AC3E}">
        <p14:creationId xmlns:p14="http://schemas.microsoft.com/office/powerpoint/2010/main" val="32239897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97723-C582-4560-8EDD-F9C6308CCAFA}"/>
              </a:ext>
            </a:extLst>
          </p:cNvPr>
          <p:cNvSpPr>
            <a:spLocks noGrp="1"/>
          </p:cNvSpPr>
          <p:nvPr>
            <p:ph type="title"/>
          </p:nvPr>
        </p:nvSpPr>
        <p:spPr/>
        <p:txBody>
          <a:bodyPr/>
          <a:lstStyle/>
          <a:p>
            <a:r>
              <a:rPr lang="en-US" dirty="0"/>
              <a:t>Grievance Procedure Committee</a:t>
            </a:r>
          </a:p>
        </p:txBody>
      </p:sp>
      <p:sp>
        <p:nvSpPr>
          <p:cNvPr id="3" name="Content Placeholder 2">
            <a:extLst>
              <a:ext uri="{FF2B5EF4-FFF2-40B4-BE49-F238E27FC236}">
                <a16:creationId xmlns:a16="http://schemas.microsoft.com/office/drawing/2014/main" id="{02C00823-2BED-47E4-808E-08E11F04BDC3}"/>
              </a:ext>
            </a:extLst>
          </p:cNvPr>
          <p:cNvSpPr>
            <a:spLocks noGrp="1"/>
          </p:cNvSpPr>
          <p:nvPr>
            <p:ph idx="1"/>
          </p:nvPr>
        </p:nvSpPr>
        <p:spPr/>
        <p:txBody>
          <a:bodyPr/>
          <a:lstStyle/>
          <a:p>
            <a:r>
              <a:rPr lang="en-US" dirty="0"/>
              <a:t>Process through committee</a:t>
            </a:r>
          </a:p>
          <a:p>
            <a:pPr lvl="1"/>
            <a:r>
              <a:rPr lang="en-US" dirty="0"/>
              <a:t>Forsyth Tech Community College policy example </a:t>
            </a:r>
          </a:p>
          <a:p>
            <a:pPr lvl="2"/>
            <a:r>
              <a:rPr lang="en-US" dirty="0"/>
              <a:t>“If a student feels his/her rights have been violated and /or does not agree with the decisions made by the Disability Services Office, they may appeal the decision. The student must put their grievance in writing asking for an appeal concerning the decisions made about accommodations they are asking for. Once the notice has been received, the Disability Services Review Committee will be notified and a meeting shall occur. The Disability Services Review Committee consists of faculty/staff at Forsyth Tech in different areas of academia.”</a:t>
            </a:r>
          </a:p>
          <a:p>
            <a:pPr lvl="2"/>
            <a:endParaRPr lang="en-US" dirty="0"/>
          </a:p>
        </p:txBody>
      </p:sp>
    </p:spTree>
    <p:extLst>
      <p:ext uri="{BB962C8B-B14F-4D97-AF65-F5344CB8AC3E}">
        <p14:creationId xmlns:p14="http://schemas.microsoft.com/office/powerpoint/2010/main" val="1875307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4" name="Straight Connector 23">
            <a:extLst>
              <a:ext uri="{FF2B5EF4-FFF2-40B4-BE49-F238E27FC236}">
                <a16:creationId xmlns:a16="http://schemas.microsoft.com/office/drawing/2014/main" id="{3217665F-0036-444A-8D4A-33AF36A36A4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9" name="Graphic 8" descr="Open Book">
            <a:extLst>
              <a:ext uri="{FF2B5EF4-FFF2-40B4-BE49-F238E27FC236}">
                <a16:creationId xmlns:a16="http://schemas.microsoft.com/office/drawing/2014/main" id="{93E427C7-0218-4592-82DA-2431E4BF87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225269" y="1004677"/>
            <a:ext cx="2648372" cy="2648372"/>
          </a:xfrm>
          <a:prstGeom prst="rect">
            <a:avLst/>
          </a:prstGeom>
        </p:spPr>
      </p:pic>
      <p:cxnSp>
        <p:nvCxnSpPr>
          <p:cNvPr id="22" name="Straight Connector 21">
            <a:extLst>
              <a:ext uri="{FF2B5EF4-FFF2-40B4-BE49-F238E27FC236}">
                <a16:creationId xmlns:a16="http://schemas.microsoft.com/office/drawing/2014/main" id="{00C9EB70-BC82-414A-BF8D-AD7FC67276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6609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56859" y="982364"/>
            <a:ext cx="2648371" cy="2648371"/>
          </a:xfrm>
          <a:prstGeom prst="rect">
            <a:avLst/>
          </a:prstGeom>
        </p:spPr>
      </p:pic>
      <p:cxnSp>
        <p:nvCxnSpPr>
          <p:cNvPr id="20" name="Straight Connector 19">
            <a:extLst>
              <a:ext uri="{FF2B5EF4-FFF2-40B4-BE49-F238E27FC236}">
                <a16:creationId xmlns:a16="http://schemas.microsoft.com/office/drawing/2014/main" id="{942B920A-73AD-402A-8EEF-B88E1A9398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768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5" name="Graphic 4" descr="Chat">
            <a:extLst>
              <a:ext uri="{FF2B5EF4-FFF2-40B4-BE49-F238E27FC236}">
                <a16:creationId xmlns:a16="http://schemas.microsoft.com/office/drawing/2014/main" id="{EB71843F-0A0B-4317-B205-4B0A0B97C0F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290143" y="983211"/>
            <a:ext cx="2646677" cy="2646677"/>
          </a:xfrm>
          <a:prstGeom prst="rect">
            <a:avLst/>
          </a:prstGeom>
        </p:spPr>
      </p:pic>
      <p:cxnSp>
        <p:nvCxnSpPr>
          <p:cNvPr id="16" name="Straight Connector 15">
            <a:extLst>
              <a:ext uri="{FF2B5EF4-FFF2-40B4-BE49-F238E27FC236}">
                <a16:creationId xmlns:a16="http://schemas.microsoft.com/office/drawing/2014/main" id="{DFDA47BC-3069-47F5-8257-24B3B1F76A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2927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0041" y="982364"/>
            <a:ext cx="2659472" cy="2659472"/>
          </a:xfrm>
          <a:prstGeom prst="rect">
            <a:avLst/>
          </a:prstGeom>
        </p:spPr>
      </p:pic>
      <p:sp>
        <p:nvSpPr>
          <p:cNvPr id="18" name="Rectangle 17">
            <a:extLst>
              <a:ext uri="{FF2B5EF4-FFF2-40B4-BE49-F238E27FC236}">
                <a16:creationId xmlns:a16="http://schemas.microsoft.com/office/drawing/2014/main" id="{7AE95D8F-9825-4222-8846-E3461598C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814253EE-4FA2-4843-BE27-C7D5B08FFB81}"/>
              </a:ext>
            </a:extLst>
          </p:cNvPr>
          <p:cNvSpPr>
            <a:spLocks noGrp="1"/>
          </p:cNvSpPr>
          <p:nvPr>
            <p:ph type="subTitle" idx="1"/>
          </p:nvPr>
        </p:nvSpPr>
        <p:spPr>
          <a:xfrm>
            <a:off x="1339362" y="5815698"/>
            <a:ext cx="9144000" cy="420001"/>
          </a:xfrm>
        </p:spPr>
        <p:txBody>
          <a:bodyPr>
            <a:normAutofit/>
          </a:bodyPr>
          <a:lstStyle/>
          <a:p>
            <a:r>
              <a:rPr lang="en-US" sz="2000" dirty="0">
                <a:solidFill>
                  <a:srgbClr val="E7E6E6"/>
                </a:solidFill>
                <a:latin typeface="Segoe UI" panose="020B0502040204020203" pitchFamily="34" charset="0"/>
                <a:cs typeface="Segoe UI" panose="020B0502040204020203" pitchFamily="34" charset="0"/>
              </a:rPr>
              <a:t> Presented by Renee Macemore</a:t>
            </a:r>
          </a:p>
        </p:txBody>
      </p:sp>
      <p:sp>
        <p:nvSpPr>
          <p:cNvPr id="2" name="Title 1">
            <a:extLst>
              <a:ext uri="{FF2B5EF4-FFF2-40B4-BE49-F238E27FC236}">
                <a16:creationId xmlns:a16="http://schemas.microsoft.com/office/drawing/2014/main" id="{E561AC0E-7195-4ACF-AA0A-5E2923A987F7}"/>
              </a:ext>
            </a:extLst>
          </p:cNvPr>
          <p:cNvSpPr>
            <a:spLocks noGrp="1"/>
          </p:cNvSpPr>
          <p:nvPr>
            <p:ph type="ctrTitle"/>
          </p:nvPr>
        </p:nvSpPr>
        <p:spPr>
          <a:xfrm>
            <a:off x="527538" y="4756638"/>
            <a:ext cx="11139854" cy="930447"/>
          </a:xfrm>
        </p:spPr>
        <p:txBody>
          <a:bodyPr>
            <a:normAutofit/>
          </a:bodyPr>
          <a:lstStyle/>
          <a:p>
            <a:r>
              <a:rPr lang="en-US" sz="5400" dirty="0">
                <a:solidFill>
                  <a:srgbClr val="FFFFFF"/>
                </a:solidFill>
                <a:latin typeface="Franklin Gothic Book" panose="020B0503020102020204" pitchFamily="34" charset="0"/>
                <a:cs typeface="Segoe UI" panose="020B0502040204020203" pitchFamily="34" charset="0"/>
              </a:rPr>
              <a:t>Policies</a:t>
            </a:r>
          </a:p>
        </p:txBody>
      </p:sp>
    </p:spTree>
    <p:extLst>
      <p:ext uri="{BB962C8B-B14F-4D97-AF65-F5344CB8AC3E}">
        <p14:creationId xmlns:p14="http://schemas.microsoft.com/office/powerpoint/2010/main" val="2372968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590430A8-7125-464C-98BA-3409573DB57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41431" y="816337"/>
            <a:ext cx="5225327" cy="5225327"/>
          </a:xfrm>
          <a:prstGeom prst="rect">
            <a:avLst/>
          </a:prstGeom>
        </p:spPr>
      </p:pic>
      <p:pic>
        <p:nvPicPr>
          <p:cNvPr id="4" name="Graphic 3" descr="Chat">
            <a:extLst>
              <a:ext uri="{FF2B5EF4-FFF2-40B4-BE49-F238E27FC236}">
                <a16:creationId xmlns:a16="http://schemas.microsoft.com/office/drawing/2014/main" id="{AEE98CC8-0F49-4433-9FD0-35E20C04B5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38200" y="2880360"/>
            <a:ext cx="1097280" cy="1097280"/>
          </a:xfrm>
          <a:prstGeom prst="rect">
            <a:avLst/>
          </a:prstGeom>
        </p:spPr>
      </p:pic>
      <p:sp>
        <p:nvSpPr>
          <p:cNvPr id="2" name="Title 1">
            <a:extLst>
              <a:ext uri="{FF2B5EF4-FFF2-40B4-BE49-F238E27FC236}">
                <a16:creationId xmlns:a16="http://schemas.microsoft.com/office/drawing/2014/main" id="{A98F6D58-1A39-41ED-99F7-0CE9F03BD344}"/>
              </a:ext>
            </a:extLst>
          </p:cNvPr>
          <p:cNvSpPr>
            <a:spLocks noGrp="1"/>
          </p:cNvSpPr>
          <p:nvPr>
            <p:ph type="title"/>
          </p:nvPr>
        </p:nvSpPr>
        <p:spPr>
          <a:xfrm>
            <a:off x="2257214" y="2694018"/>
            <a:ext cx="5406902" cy="1469965"/>
          </a:xfrm>
        </p:spPr>
        <p:txBody>
          <a:bodyPr anchor="ctr">
            <a:normAutofit/>
          </a:bodyPr>
          <a:lstStyle/>
          <a:p>
            <a:r>
              <a:rPr lang="en-US" dirty="0">
                <a:latin typeface="Franklin Gothic Book" panose="020B0503020102020204" pitchFamily="34" charset="0"/>
                <a:cs typeface="Segoe UI" panose="020B0502040204020203" pitchFamily="34" charset="0"/>
              </a:rPr>
              <a:t>Attendance</a:t>
            </a:r>
          </a:p>
        </p:txBody>
      </p:sp>
    </p:spTree>
    <p:extLst>
      <p:ext uri="{BB962C8B-B14F-4D97-AF65-F5344CB8AC3E}">
        <p14:creationId xmlns:p14="http://schemas.microsoft.com/office/powerpoint/2010/main" val="2880909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6CBF8-1936-4CED-A753-AFE54AC2D836}"/>
              </a:ext>
            </a:extLst>
          </p:cNvPr>
          <p:cNvSpPr>
            <a:spLocks noGrp="1"/>
          </p:cNvSpPr>
          <p:nvPr>
            <p:ph type="title"/>
          </p:nvPr>
        </p:nvSpPr>
        <p:spPr/>
        <p:txBody>
          <a:bodyPr/>
          <a:lstStyle/>
          <a:p>
            <a:r>
              <a:rPr lang="en-US" dirty="0"/>
              <a:t>Attendance Policy</a:t>
            </a:r>
          </a:p>
        </p:txBody>
      </p:sp>
      <p:sp>
        <p:nvSpPr>
          <p:cNvPr id="3" name="Content Placeholder 2">
            <a:extLst>
              <a:ext uri="{FF2B5EF4-FFF2-40B4-BE49-F238E27FC236}">
                <a16:creationId xmlns:a16="http://schemas.microsoft.com/office/drawing/2014/main" id="{8FD2896D-8375-4370-9BEE-4BD4B003875D}"/>
              </a:ext>
            </a:extLst>
          </p:cNvPr>
          <p:cNvSpPr>
            <a:spLocks noGrp="1"/>
          </p:cNvSpPr>
          <p:nvPr>
            <p:ph idx="1"/>
          </p:nvPr>
        </p:nvSpPr>
        <p:spPr/>
        <p:txBody>
          <a:bodyPr>
            <a:normAutofit/>
          </a:bodyPr>
          <a:lstStyle/>
          <a:p>
            <a:r>
              <a:rPr lang="en-US" dirty="0"/>
              <a:t>Disability Services does not create or change attendance policies</a:t>
            </a:r>
          </a:p>
          <a:p>
            <a:r>
              <a:rPr lang="en-US" dirty="0"/>
              <a:t>Legal guidelines do say that instructors</a:t>
            </a:r>
          </a:p>
          <a:p>
            <a:pPr lvl="1"/>
            <a:r>
              <a:rPr lang="en-US" dirty="0"/>
              <a:t>Inform students of their attendance policy</a:t>
            </a:r>
          </a:p>
          <a:p>
            <a:pPr lvl="1"/>
            <a:r>
              <a:rPr lang="en-US" dirty="0"/>
              <a:t>Meet with students who wish to discuss the attendance policy</a:t>
            </a:r>
          </a:p>
          <a:p>
            <a:pPr lvl="1"/>
            <a:r>
              <a:rPr lang="en-US" dirty="0"/>
              <a:t>Explain why they will or will not alter their attendance policy and the rationale for this decision</a:t>
            </a:r>
          </a:p>
          <a:p>
            <a:r>
              <a:rPr lang="en-US" dirty="0"/>
              <a:t>If allow reasonable attendance adjustments, discuss guidelines from the Office of Civil Rights (OCR) with the instructor and responsibilities and expectations with the student</a:t>
            </a:r>
          </a:p>
          <a:p>
            <a:pPr lvl="1"/>
            <a:endParaRPr lang="en-US" dirty="0"/>
          </a:p>
        </p:txBody>
      </p:sp>
    </p:spTree>
    <p:extLst>
      <p:ext uri="{BB962C8B-B14F-4D97-AF65-F5344CB8AC3E}">
        <p14:creationId xmlns:p14="http://schemas.microsoft.com/office/powerpoint/2010/main" val="3133541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6CBF8-1936-4CED-A753-AFE54AC2D836}"/>
              </a:ext>
            </a:extLst>
          </p:cNvPr>
          <p:cNvSpPr>
            <a:spLocks noGrp="1"/>
          </p:cNvSpPr>
          <p:nvPr>
            <p:ph type="title"/>
          </p:nvPr>
        </p:nvSpPr>
        <p:spPr/>
        <p:txBody>
          <a:bodyPr/>
          <a:lstStyle/>
          <a:p>
            <a:r>
              <a:rPr lang="en-US" dirty="0"/>
              <a:t>Attendance Guidelines for Faculty</a:t>
            </a:r>
          </a:p>
        </p:txBody>
      </p:sp>
      <p:sp>
        <p:nvSpPr>
          <p:cNvPr id="3" name="Content Placeholder 2">
            <a:extLst>
              <a:ext uri="{FF2B5EF4-FFF2-40B4-BE49-F238E27FC236}">
                <a16:creationId xmlns:a16="http://schemas.microsoft.com/office/drawing/2014/main" id="{8FD2896D-8375-4370-9BEE-4BD4B003875D}"/>
              </a:ext>
            </a:extLst>
          </p:cNvPr>
          <p:cNvSpPr>
            <a:spLocks noGrp="1"/>
          </p:cNvSpPr>
          <p:nvPr>
            <p:ph idx="1"/>
          </p:nvPr>
        </p:nvSpPr>
        <p:spPr/>
        <p:txBody>
          <a:bodyPr>
            <a:normAutofit fontScale="92500"/>
          </a:bodyPr>
          <a:lstStyle/>
          <a:p>
            <a:r>
              <a:rPr lang="en-US" dirty="0"/>
              <a:t>OCR guidelines in determining whether attendance is an essential aspect of the course</a:t>
            </a:r>
          </a:p>
          <a:p>
            <a:pPr lvl="1"/>
            <a:r>
              <a:rPr lang="en-US" dirty="0"/>
              <a:t>What does the course description and syllabus say</a:t>
            </a:r>
          </a:p>
          <a:p>
            <a:pPr lvl="1"/>
            <a:r>
              <a:rPr lang="en-US" dirty="0"/>
              <a:t>What elements of the class experience are used to calculate the final grade</a:t>
            </a:r>
          </a:p>
          <a:p>
            <a:pPr lvl="1"/>
            <a:r>
              <a:rPr lang="en-US" dirty="0"/>
              <a:t>What are the classroom practices and policies regarding attendance</a:t>
            </a:r>
          </a:p>
          <a:p>
            <a:pPr lvl="1"/>
            <a:r>
              <a:rPr lang="en-US" dirty="0"/>
              <a:t>To what extent is there classroom interaction between the instructor and students and among students</a:t>
            </a:r>
          </a:p>
          <a:p>
            <a:pPr lvl="1"/>
            <a:r>
              <a:rPr lang="en-US" dirty="0"/>
              <a:t>Do student contributions constitute a significant component of the learning process</a:t>
            </a:r>
          </a:p>
          <a:p>
            <a:pPr lvl="1"/>
            <a:r>
              <a:rPr lang="en-US" dirty="0"/>
              <a:t>Does the fundamental nature of the course rely on student participation as an essential method of learning</a:t>
            </a:r>
          </a:p>
          <a:p>
            <a:pPr lvl="1"/>
            <a:r>
              <a:rPr lang="en-US" dirty="0"/>
              <a:t>To what degree does a student’s failure to attend constitute a significant loss to an educational experience of other student in the class</a:t>
            </a:r>
          </a:p>
        </p:txBody>
      </p:sp>
    </p:spTree>
    <p:extLst>
      <p:ext uri="{BB962C8B-B14F-4D97-AF65-F5344CB8AC3E}">
        <p14:creationId xmlns:p14="http://schemas.microsoft.com/office/powerpoint/2010/main" val="3104211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6CBF8-1936-4CED-A753-AFE54AC2D836}"/>
              </a:ext>
            </a:extLst>
          </p:cNvPr>
          <p:cNvSpPr>
            <a:spLocks noGrp="1"/>
          </p:cNvSpPr>
          <p:nvPr>
            <p:ph type="title"/>
          </p:nvPr>
        </p:nvSpPr>
        <p:spPr/>
        <p:txBody>
          <a:bodyPr/>
          <a:lstStyle/>
          <a:p>
            <a:r>
              <a:rPr lang="en-US" dirty="0"/>
              <a:t>Attendance- Student Responsibilities</a:t>
            </a:r>
          </a:p>
        </p:txBody>
      </p:sp>
      <p:sp>
        <p:nvSpPr>
          <p:cNvPr id="3" name="Content Placeholder 2">
            <a:extLst>
              <a:ext uri="{FF2B5EF4-FFF2-40B4-BE49-F238E27FC236}">
                <a16:creationId xmlns:a16="http://schemas.microsoft.com/office/drawing/2014/main" id="{8FD2896D-8375-4370-9BEE-4BD4B003875D}"/>
              </a:ext>
            </a:extLst>
          </p:cNvPr>
          <p:cNvSpPr>
            <a:spLocks noGrp="1"/>
          </p:cNvSpPr>
          <p:nvPr>
            <p:ph idx="1"/>
          </p:nvPr>
        </p:nvSpPr>
        <p:spPr/>
        <p:txBody>
          <a:bodyPr>
            <a:normAutofit fontScale="92500" lnSpcReduction="20000"/>
          </a:bodyPr>
          <a:lstStyle/>
          <a:p>
            <a:r>
              <a:rPr lang="en-US" dirty="0"/>
              <a:t>Student responsibilities when reasonable attendance adjustment is granted as an accommodation</a:t>
            </a:r>
          </a:p>
          <a:p>
            <a:pPr lvl="1"/>
            <a:r>
              <a:rPr lang="en-US" dirty="0"/>
              <a:t>Follow medical advice</a:t>
            </a:r>
          </a:p>
          <a:p>
            <a:pPr lvl="1"/>
            <a:r>
              <a:rPr lang="en-US" dirty="0"/>
              <a:t>Schedule medical appointments around class schedule to the extent possible</a:t>
            </a:r>
          </a:p>
          <a:p>
            <a:pPr lvl="1"/>
            <a:r>
              <a:rPr lang="en-US" dirty="0"/>
              <a:t>Understand the wording of reasonable attendance adjustment- this is not a free pass</a:t>
            </a:r>
          </a:p>
          <a:p>
            <a:pPr lvl="1"/>
            <a:r>
              <a:rPr lang="en-US" dirty="0"/>
              <a:t>Understand the nature of in-class activities and the implications this will have for unavoidable disability related absences</a:t>
            </a:r>
          </a:p>
          <a:p>
            <a:pPr lvl="1"/>
            <a:r>
              <a:rPr lang="en-US" dirty="0"/>
              <a:t>Ensure that conversations with faculty include specific instructions for how each one wishes to communicate about absences and makeup work</a:t>
            </a:r>
          </a:p>
          <a:p>
            <a:pPr lvl="1"/>
            <a:r>
              <a:rPr lang="en-US" dirty="0"/>
              <a:t>Regularly receive and review notes for classes missed. Work ahead if possible to meet deadlines during flare ups</a:t>
            </a:r>
          </a:p>
          <a:p>
            <a:pPr lvl="1"/>
            <a:r>
              <a:rPr lang="en-US" dirty="0"/>
              <a:t>Be aware of the deadlines to drop a class</a:t>
            </a:r>
          </a:p>
          <a:p>
            <a:pPr lvl="1"/>
            <a:r>
              <a:rPr lang="en-US" dirty="0"/>
              <a:t>Remember the schools attendance policy- attendance is expected and considered an important part of a students’ educational experience</a:t>
            </a:r>
          </a:p>
        </p:txBody>
      </p:sp>
    </p:spTree>
    <p:extLst>
      <p:ext uri="{BB962C8B-B14F-4D97-AF65-F5344CB8AC3E}">
        <p14:creationId xmlns:p14="http://schemas.microsoft.com/office/powerpoint/2010/main" val="2103203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B6C7BDF7-D7AC-4209-A6A9-11B953F882E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41431" y="816337"/>
            <a:ext cx="5225327" cy="5225327"/>
          </a:xfrm>
          <a:prstGeom prst="rect">
            <a:avLst/>
          </a:prstGeom>
        </p:spPr>
      </p:pic>
      <p:pic>
        <p:nvPicPr>
          <p:cNvPr id="4" name="Graphic 3" descr="Blackboard">
            <a:extLst>
              <a:ext uri="{FF2B5EF4-FFF2-40B4-BE49-F238E27FC236}">
                <a16:creationId xmlns:a16="http://schemas.microsoft.com/office/drawing/2014/main" id="{A4298283-DDB8-4365-95A1-90935E16BE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38200" y="2880360"/>
            <a:ext cx="1097280" cy="1097280"/>
          </a:xfrm>
          <a:prstGeom prst="rect">
            <a:avLst/>
          </a:prstGeom>
        </p:spPr>
      </p:pic>
      <p:sp>
        <p:nvSpPr>
          <p:cNvPr id="2" name="Title 1">
            <a:extLst>
              <a:ext uri="{FF2B5EF4-FFF2-40B4-BE49-F238E27FC236}">
                <a16:creationId xmlns:a16="http://schemas.microsoft.com/office/drawing/2014/main" id="{DD648CF1-C72A-4313-8FC7-BF6DD4642AFE}"/>
              </a:ext>
            </a:extLst>
          </p:cNvPr>
          <p:cNvSpPr>
            <a:spLocks noGrp="1"/>
          </p:cNvSpPr>
          <p:nvPr>
            <p:ph type="title"/>
          </p:nvPr>
        </p:nvSpPr>
        <p:spPr>
          <a:xfrm>
            <a:off x="2165533" y="2507675"/>
            <a:ext cx="5406902" cy="1469965"/>
          </a:xfrm>
        </p:spPr>
        <p:txBody>
          <a:bodyPr anchor="ctr">
            <a:normAutofit/>
          </a:bodyPr>
          <a:lstStyle/>
          <a:p>
            <a:r>
              <a:rPr lang="en-US" dirty="0">
                <a:latin typeface="Franklin Gothic Book" panose="020B0503020102020204" pitchFamily="34" charset="0"/>
                <a:cs typeface="Segoe UI" panose="020B0502040204020203" pitchFamily="34" charset="0"/>
              </a:rPr>
              <a:t>Code of Conduct</a:t>
            </a:r>
          </a:p>
        </p:txBody>
      </p:sp>
    </p:spTree>
    <p:extLst>
      <p:ext uri="{BB962C8B-B14F-4D97-AF65-F5344CB8AC3E}">
        <p14:creationId xmlns:p14="http://schemas.microsoft.com/office/powerpoint/2010/main" val="3514892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6CBF8-1936-4CED-A753-AFE54AC2D836}"/>
              </a:ext>
            </a:extLst>
          </p:cNvPr>
          <p:cNvSpPr>
            <a:spLocks noGrp="1"/>
          </p:cNvSpPr>
          <p:nvPr>
            <p:ph type="title"/>
          </p:nvPr>
        </p:nvSpPr>
        <p:spPr/>
        <p:txBody>
          <a:bodyPr/>
          <a:lstStyle/>
          <a:p>
            <a:r>
              <a:rPr lang="en-US" dirty="0"/>
              <a:t>Code of Conduct Policies</a:t>
            </a:r>
          </a:p>
        </p:txBody>
      </p:sp>
      <p:sp>
        <p:nvSpPr>
          <p:cNvPr id="3" name="Content Placeholder 2">
            <a:extLst>
              <a:ext uri="{FF2B5EF4-FFF2-40B4-BE49-F238E27FC236}">
                <a16:creationId xmlns:a16="http://schemas.microsoft.com/office/drawing/2014/main" id="{8FD2896D-8375-4370-9BEE-4BD4B003875D}"/>
              </a:ext>
            </a:extLst>
          </p:cNvPr>
          <p:cNvSpPr>
            <a:spLocks noGrp="1"/>
          </p:cNvSpPr>
          <p:nvPr>
            <p:ph idx="1"/>
          </p:nvPr>
        </p:nvSpPr>
        <p:spPr/>
        <p:txBody>
          <a:bodyPr>
            <a:normAutofit fontScale="77500" lnSpcReduction="20000"/>
          </a:bodyPr>
          <a:lstStyle/>
          <a:p>
            <a:r>
              <a:rPr lang="en-US" dirty="0"/>
              <a:t>Alamance Community College Example</a:t>
            </a:r>
          </a:p>
          <a:p>
            <a:pPr lvl="1"/>
            <a:r>
              <a:rPr lang="en-US" sz="2500" dirty="0"/>
              <a:t>“The Office of Disability Services takes seriously its responsibility to protect and promote a positive learning environment at Alamance Community College, and all students are expected to adhere to the College’s Student Code of Conduct policies. Students are expected to be responsible for their behavior.  The rights and feelings of others must be respected both in the classroom and outside it.  In the area of academics, students are expected not to give or receive help during quizzes, tests or exams, not to submit papers or reports (that are supposed to be original work) which are not entirely their own, and not to cite source materials improperly. Students, who furnish false oral, written or forged documentation for a medical condition or disability to deliberately misrepresent, alter or modify forms and/or reports used to determine eligibility and/or accommodations will be reported to the Dean of Student Development for appropriate disciplinary action. The ACC Student Code of Conduct details offenses which may lead to sanctions and is printed in the Curriculum Student Handbook.”</a:t>
            </a:r>
          </a:p>
          <a:p>
            <a:r>
              <a:rPr lang="en-US" dirty="0"/>
              <a:t>Wilkes Community College Example</a:t>
            </a:r>
          </a:p>
          <a:p>
            <a:pPr lvl="1"/>
            <a:r>
              <a:rPr lang="en-US" dirty="0"/>
              <a:t>“Student with disabilities are subject to the same code of conduct as other Wilkes Community College students. Any inappropriate behavior will be reported to the Dean of Instruction and Student Services and to the Campus Police if the behavior presents a threat to self or others.”</a:t>
            </a:r>
          </a:p>
          <a:p>
            <a:pPr lvl="1"/>
            <a:endParaRPr lang="en-US" dirty="0"/>
          </a:p>
        </p:txBody>
      </p:sp>
    </p:spTree>
    <p:extLst>
      <p:ext uri="{BB962C8B-B14F-4D97-AF65-F5344CB8AC3E}">
        <p14:creationId xmlns:p14="http://schemas.microsoft.com/office/powerpoint/2010/main" val="1413606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35127EDA-5861-47AB-8729-620CFC7DAC0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41431" y="816337"/>
            <a:ext cx="5225327" cy="5225327"/>
          </a:xfrm>
          <a:prstGeom prst="rect">
            <a:avLst/>
          </a:prstGeom>
        </p:spPr>
      </p:pic>
      <p:pic>
        <p:nvPicPr>
          <p:cNvPr id="5" name="Graphic 4" descr="Open Book">
            <a:extLst>
              <a:ext uri="{FF2B5EF4-FFF2-40B4-BE49-F238E27FC236}">
                <a16:creationId xmlns:a16="http://schemas.microsoft.com/office/drawing/2014/main" id="{DEFE964D-9F1C-4F69-ADD3-0E1AB324E1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38200" y="2880360"/>
            <a:ext cx="1097280" cy="1097280"/>
          </a:xfrm>
          <a:prstGeom prst="rect">
            <a:avLst/>
          </a:prstGeom>
        </p:spPr>
      </p:pic>
      <p:sp>
        <p:nvSpPr>
          <p:cNvPr id="2" name="Title 1">
            <a:extLst>
              <a:ext uri="{FF2B5EF4-FFF2-40B4-BE49-F238E27FC236}">
                <a16:creationId xmlns:a16="http://schemas.microsoft.com/office/drawing/2014/main" id="{EA0D9B4E-C292-45AA-8116-562703040382}"/>
              </a:ext>
            </a:extLst>
          </p:cNvPr>
          <p:cNvSpPr>
            <a:spLocks noGrp="1"/>
          </p:cNvSpPr>
          <p:nvPr>
            <p:ph type="title"/>
          </p:nvPr>
        </p:nvSpPr>
        <p:spPr>
          <a:xfrm>
            <a:off x="2257214" y="2694018"/>
            <a:ext cx="5406902" cy="1469965"/>
          </a:xfrm>
        </p:spPr>
        <p:txBody>
          <a:bodyPr anchor="ctr">
            <a:normAutofit/>
          </a:bodyPr>
          <a:lstStyle/>
          <a:p>
            <a:r>
              <a:rPr lang="en-US" dirty="0">
                <a:latin typeface="Franklin Gothic Book" panose="020B0503020102020204" pitchFamily="34" charset="0"/>
                <a:cs typeface="Segoe UI" panose="020B0502040204020203" pitchFamily="34" charset="0"/>
              </a:rPr>
              <a:t>Grievances</a:t>
            </a:r>
          </a:p>
        </p:txBody>
      </p:sp>
    </p:spTree>
    <p:extLst>
      <p:ext uri="{BB962C8B-B14F-4D97-AF65-F5344CB8AC3E}">
        <p14:creationId xmlns:p14="http://schemas.microsoft.com/office/powerpoint/2010/main" val="381659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6CBF8-1936-4CED-A753-AFE54AC2D836}"/>
              </a:ext>
            </a:extLst>
          </p:cNvPr>
          <p:cNvSpPr>
            <a:spLocks noGrp="1"/>
          </p:cNvSpPr>
          <p:nvPr>
            <p:ph type="title"/>
          </p:nvPr>
        </p:nvSpPr>
        <p:spPr/>
        <p:txBody>
          <a:bodyPr/>
          <a:lstStyle/>
          <a:p>
            <a:r>
              <a:rPr lang="en-US" dirty="0"/>
              <a:t>Grievance Procedure</a:t>
            </a:r>
          </a:p>
        </p:txBody>
      </p:sp>
      <p:sp>
        <p:nvSpPr>
          <p:cNvPr id="3" name="Content Placeholder 2">
            <a:extLst>
              <a:ext uri="{FF2B5EF4-FFF2-40B4-BE49-F238E27FC236}">
                <a16:creationId xmlns:a16="http://schemas.microsoft.com/office/drawing/2014/main" id="{8FD2896D-8375-4370-9BEE-4BD4B003875D}"/>
              </a:ext>
            </a:extLst>
          </p:cNvPr>
          <p:cNvSpPr>
            <a:spLocks noGrp="1"/>
          </p:cNvSpPr>
          <p:nvPr>
            <p:ph idx="1"/>
          </p:nvPr>
        </p:nvSpPr>
        <p:spPr/>
        <p:txBody>
          <a:bodyPr>
            <a:normAutofit lnSpcReduction="10000"/>
          </a:bodyPr>
          <a:lstStyle/>
          <a:p>
            <a:r>
              <a:rPr lang="en-US" dirty="0"/>
              <a:t>Process through individuals</a:t>
            </a:r>
          </a:p>
          <a:p>
            <a:pPr lvl="1"/>
            <a:r>
              <a:rPr lang="en-US" dirty="0"/>
              <a:t>Wilkes Community College policy example </a:t>
            </a:r>
          </a:p>
          <a:p>
            <a:pPr lvl="2"/>
            <a:r>
              <a:rPr lang="en-US" dirty="0"/>
              <a:t>“Students with disabilities can resolve most grievances through an informal meeting with the faculty or staff involved. If the grievance is not resolved to the student’s satisfaction, the student should meet with the Director of Disability Services. If the complaint is against the Office of Disability Services, the student should contact the Dean of Instructional Support Services who will conduce an investigation for resolution.”</a:t>
            </a:r>
          </a:p>
          <a:p>
            <a:pPr lvl="1"/>
            <a:r>
              <a:rPr lang="en-US" dirty="0"/>
              <a:t>Cape Fear Community College policy example</a:t>
            </a:r>
          </a:p>
          <a:p>
            <a:pPr lvl="2"/>
            <a:r>
              <a:rPr lang="en-US" dirty="0"/>
              <a:t>“A student with a grievance based on discrimination, accommodation issue and/or denial of services based on a disability, are to be filed initially with the Director of Disability Support Services. If this action does not result in an acceptable resolution of the issue within the standards of CFCC’s policies and procedures and/or the standards of the class/curriculum, then the student should consult with the Dean of Student Affairs by referring to the Complaint Form for Alleged Violation webpage. </a:t>
            </a:r>
          </a:p>
        </p:txBody>
      </p:sp>
    </p:spTree>
    <p:extLst>
      <p:ext uri="{BB962C8B-B14F-4D97-AF65-F5344CB8AC3E}">
        <p14:creationId xmlns:p14="http://schemas.microsoft.com/office/powerpoint/2010/main" val="3356329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44781794_Research presentation_RVA_v3" id="{DF2794B4-2314-4F87-8639-5DCB9EEE28EE}" vid="{3B969E49-204F-4FF6-BD10-D26195B8D4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5CA875DA-F9FD-4F83-A049-3B1027B542DE}">
  <ds:schemaRefs>
    <ds:schemaRef ds:uri="http://schemas.microsoft.com/sharepoint/v3/contenttype/forms"/>
  </ds:schemaRefs>
</ds:datastoreItem>
</file>

<file path=customXml/itemProps2.xml><?xml version="1.0" encoding="utf-8"?>
<ds:datastoreItem xmlns:ds="http://schemas.openxmlformats.org/officeDocument/2006/customXml" ds:itemID="{B2AB02E3-5ADF-4BF0-9C1B-35CDF3FE95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3C7D9E6-B0D9-433E-BD46-EB60F64F4DA8}">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16c05727-aa75-4e4a-9b5f-8a80a1165891"/>
    <ds:schemaRef ds:uri="71af3243-3dd4-4a8d-8c0d-dd76da1f02a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Research presentation</Template>
  <TotalTime>0</TotalTime>
  <Words>875</Words>
  <Application>Microsoft Office PowerPoint</Application>
  <PresentationFormat>Widescreen</PresentationFormat>
  <Paragraphs>53</Paragraphs>
  <Slides>11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Franklin Gothic Book</vt:lpstr>
      <vt:lpstr>Segoe UI</vt:lpstr>
      <vt:lpstr>Office Theme</vt:lpstr>
      <vt:lpstr>Appendix II: Policies</vt:lpstr>
      <vt:lpstr>Attendance</vt:lpstr>
      <vt:lpstr>Attendance Policy</vt:lpstr>
      <vt:lpstr>Attendance Guidelines for Faculty</vt:lpstr>
      <vt:lpstr>Attendance- Student Responsibilities</vt:lpstr>
      <vt:lpstr>Code of Conduct</vt:lpstr>
      <vt:lpstr>Code of Conduct Policies</vt:lpstr>
      <vt:lpstr>Grievances</vt:lpstr>
      <vt:lpstr>Grievance Procedure</vt:lpstr>
      <vt:lpstr>Grievance Procedure Committee</vt:lpstr>
      <vt:lpstr>Policies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2019-05-21T13:39:07Z</dcterms:created>
  <dcterms:modified xsi:type="dcterms:W3CDTF">2019-06-11T14:53:26Z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