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56" d="100"/>
          <a:sy n="56" d="100"/>
        </p:scale>
        <p:origin x="84" y="1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1BE9A-DBD7-4D17-8489-5DBED796B5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FE3DB9C-9F93-474B-BAEF-B4FA73C40E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CE7C675-0C9D-45DB-A279-3092E8C1EF77}"/>
              </a:ext>
            </a:extLst>
          </p:cNvPr>
          <p:cNvSpPr>
            <a:spLocks noGrp="1"/>
          </p:cNvSpPr>
          <p:nvPr>
            <p:ph type="dt" sz="half" idx="10"/>
          </p:nvPr>
        </p:nvSpPr>
        <p:spPr/>
        <p:txBody>
          <a:bodyPr/>
          <a:lstStyle/>
          <a:p>
            <a:fld id="{840400ED-E2BE-45F3-98F3-3A473BB89C3E}" type="datetimeFigureOut">
              <a:rPr lang="en-US" smtClean="0"/>
              <a:t>7/29/2019</a:t>
            </a:fld>
            <a:endParaRPr lang="en-US"/>
          </a:p>
        </p:txBody>
      </p:sp>
      <p:sp>
        <p:nvSpPr>
          <p:cNvPr id="5" name="Footer Placeholder 4">
            <a:extLst>
              <a:ext uri="{FF2B5EF4-FFF2-40B4-BE49-F238E27FC236}">
                <a16:creationId xmlns:a16="http://schemas.microsoft.com/office/drawing/2014/main" id="{1E403F84-717C-4360-B582-8B58546DD1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5D8D26-0AD9-4BF3-8908-68D9C8829514}"/>
              </a:ext>
            </a:extLst>
          </p:cNvPr>
          <p:cNvSpPr>
            <a:spLocks noGrp="1"/>
          </p:cNvSpPr>
          <p:nvPr>
            <p:ph type="sldNum" sz="quarter" idx="12"/>
          </p:nvPr>
        </p:nvSpPr>
        <p:spPr/>
        <p:txBody>
          <a:bodyPr/>
          <a:lstStyle/>
          <a:p>
            <a:fld id="{D4A4A745-5748-40CD-9479-93ED3EE7E748}" type="slidenum">
              <a:rPr lang="en-US" smtClean="0"/>
              <a:t>‹#›</a:t>
            </a:fld>
            <a:endParaRPr lang="en-US"/>
          </a:p>
        </p:txBody>
      </p:sp>
    </p:spTree>
    <p:extLst>
      <p:ext uri="{BB962C8B-B14F-4D97-AF65-F5344CB8AC3E}">
        <p14:creationId xmlns:p14="http://schemas.microsoft.com/office/powerpoint/2010/main" val="4069008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6C1D5-C4A4-44A2-B187-DDB94EE3E33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BF962CA-7E04-4FF6-8C64-A70EA15A602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D894E3-9690-4D49-8663-362D71C5541A}"/>
              </a:ext>
            </a:extLst>
          </p:cNvPr>
          <p:cNvSpPr>
            <a:spLocks noGrp="1"/>
          </p:cNvSpPr>
          <p:nvPr>
            <p:ph type="dt" sz="half" idx="10"/>
          </p:nvPr>
        </p:nvSpPr>
        <p:spPr/>
        <p:txBody>
          <a:bodyPr/>
          <a:lstStyle/>
          <a:p>
            <a:fld id="{840400ED-E2BE-45F3-98F3-3A473BB89C3E}" type="datetimeFigureOut">
              <a:rPr lang="en-US" smtClean="0"/>
              <a:t>7/29/2019</a:t>
            </a:fld>
            <a:endParaRPr lang="en-US"/>
          </a:p>
        </p:txBody>
      </p:sp>
      <p:sp>
        <p:nvSpPr>
          <p:cNvPr id="5" name="Footer Placeholder 4">
            <a:extLst>
              <a:ext uri="{FF2B5EF4-FFF2-40B4-BE49-F238E27FC236}">
                <a16:creationId xmlns:a16="http://schemas.microsoft.com/office/drawing/2014/main" id="{1877E348-E6E4-40AD-9B27-1523168869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CFD034-B4D5-47D9-886E-A878486BEC4F}"/>
              </a:ext>
            </a:extLst>
          </p:cNvPr>
          <p:cNvSpPr>
            <a:spLocks noGrp="1"/>
          </p:cNvSpPr>
          <p:nvPr>
            <p:ph type="sldNum" sz="quarter" idx="12"/>
          </p:nvPr>
        </p:nvSpPr>
        <p:spPr/>
        <p:txBody>
          <a:bodyPr/>
          <a:lstStyle/>
          <a:p>
            <a:fld id="{D4A4A745-5748-40CD-9479-93ED3EE7E748}" type="slidenum">
              <a:rPr lang="en-US" smtClean="0"/>
              <a:t>‹#›</a:t>
            </a:fld>
            <a:endParaRPr lang="en-US"/>
          </a:p>
        </p:txBody>
      </p:sp>
    </p:spTree>
    <p:extLst>
      <p:ext uri="{BB962C8B-B14F-4D97-AF65-F5344CB8AC3E}">
        <p14:creationId xmlns:p14="http://schemas.microsoft.com/office/powerpoint/2010/main" val="4126828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12E13F-FBDF-442F-A300-A9ABF17344F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6D15790-0A86-46D2-AEE1-6C5B873C685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390C66-AC32-4105-82B7-491362B962CE}"/>
              </a:ext>
            </a:extLst>
          </p:cNvPr>
          <p:cNvSpPr>
            <a:spLocks noGrp="1"/>
          </p:cNvSpPr>
          <p:nvPr>
            <p:ph type="dt" sz="half" idx="10"/>
          </p:nvPr>
        </p:nvSpPr>
        <p:spPr/>
        <p:txBody>
          <a:bodyPr/>
          <a:lstStyle/>
          <a:p>
            <a:fld id="{840400ED-E2BE-45F3-98F3-3A473BB89C3E}" type="datetimeFigureOut">
              <a:rPr lang="en-US" smtClean="0"/>
              <a:t>7/29/2019</a:t>
            </a:fld>
            <a:endParaRPr lang="en-US"/>
          </a:p>
        </p:txBody>
      </p:sp>
      <p:sp>
        <p:nvSpPr>
          <p:cNvPr id="5" name="Footer Placeholder 4">
            <a:extLst>
              <a:ext uri="{FF2B5EF4-FFF2-40B4-BE49-F238E27FC236}">
                <a16:creationId xmlns:a16="http://schemas.microsoft.com/office/drawing/2014/main" id="{8B7938F0-669D-4F46-8588-0ED9575C9C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578C86-CE15-4A03-9415-66A7B14D05B3}"/>
              </a:ext>
            </a:extLst>
          </p:cNvPr>
          <p:cNvSpPr>
            <a:spLocks noGrp="1"/>
          </p:cNvSpPr>
          <p:nvPr>
            <p:ph type="sldNum" sz="quarter" idx="12"/>
          </p:nvPr>
        </p:nvSpPr>
        <p:spPr/>
        <p:txBody>
          <a:bodyPr/>
          <a:lstStyle/>
          <a:p>
            <a:fld id="{D4A4A745-5748-40CD-9479-93ED3EE7E748}" type="slidenum">
              <a:rPr lang="en-US" smtClean="0"/>
              <a:t>‹#›</a:t>
            </a:fld>
            <a:endParaRPr lang="en-US"/>
          </a:p>
        </p:txBody>
      </p:sp>
    </p:spTree>
    <p:extLst>
      <p:ext uri="{BB962C8B-B14F-4D97-AF65-F5344CB8AC3E}">
        <p14:creationId xmlns:p14="http://schemas.microsoft.com/office/powerpoint/2010/main" val="4020308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A1BC9-80B0-4C34-804F-28FB735B38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25AFD1-6DA0-4B9D-8A22-2B4F49ADDD6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C31C3A-729E-447B-AB31-5B5295437BB3}"/>
              </a:ext>
            </a:extLst>
          </p:cNvPr>
          <p:cNvSpPr>
            <a:spLocks noGrp="1"/>
          </p:cNvSpPr>
          <p:nvPr>
            <p:ph type="dt" sz="half" idx="10"/>
          </p:nvPr>
        </p:nvSpPr>
        <p:spPr/>
        <p:txBody>
          <a:bodyPr/>
          <a:lstStyle/>
          <a:p>
            <a:fld id="{840400ED-E2BE-45F3-98F3-3A473BB89C3E}" type="datetimeFigureOut">
              <a:rPr lang="en-US" smtClean="0"/>
              <a:t>7/29/2019</a:t>
            </a:fld>
            <a:endParaRPr lang="en-US"/>
          </a:p>
        </p:txBody>
      </p:sp>
      <p:sp>
        <p:nvSpPr>
          <p:cNvPr id="5" name="Footer Placeholder 4">
            <a:extLst>
              <a:ext uri="{FF2B5EF4-FFF2-40B4-BE49-F238E27FC236}">
                <a16:creationId xmlns:a16="http://schemas.microsoft.com/office/drawing/2014/main" id="{497AD56D-733E-4DE4-B5BA-C5A8C2B7BB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B7845B-4E09-4BE6-BFAF-6DE261BC1711}"/>
              </a:ext>
            </a:extLst>
          </p:cNvPr>
          <p:cNvSpPr>
            <a:spLocks noGrp="1"/>
          </p:cNvSpPr>
          <p:nvPr>
            <p:ph type="sldNum" sz="quarter" idx="12"/>
          </p:nvPr>
        </p:nvSpPr>
        <p:spPr/>
        <p:txBody>
          <a:bodyPr/>
          <a:lstStyle/>
          <a:p>
            <a:fld id="{D4A4A745-5748-40CD-9479-93ED3EE7E748}" type="slidenum">
              <a:rPr lang="en-US" smtClean="0"/>
              <a:t>‹#›</a:t>
            </a:fld>
            <a:endParaRPr lang="en-US"/>
          </a:p>
        </p:txBody>
      </p:sp>
    </p:spTree>
    <p:extLst>
      <p:ext uri="{BB962C8B-B14F-4D97-AF65-F5344CB8AC3E}">
        <p14:creationId xmlns:p14="http://schemas.microsoft.com/office/powerpoint/2010/main" val="3729918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20BF6-B4B9-48D9-96C7-4393973327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3F76D4D-2349-41AE-BAA8-7451BB7361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CDAACAC-7B40-4466-AD9F-EEA360B4D3F0}"/>
              </a:ext>
            </a:extLst>
          </p:cNvPr>
          <p:cNvSpPr>
            <a:spLocks noGrp="1"/>
          </p:cNvSpPr>
          <p:nvPr>
            <p:ph type="dt" sz="half" idx="10"/>
          </p:nvPr>
        </p:nvSpPr>
        <p:spPr/>
        <p:txBody>
          <a:bodyPr/>
          <a:lstStyle/>
          <a:p>
            <a:fld id="{840400ED-E2BE-45F3-98F3-3A473BB89C3E}" type="datetimeFigureOut">
              <a:rPr lang="en-US" smtClean="0"/>
              <a:t>7/29/2019</a:t>
            </a:fld>
            <a:endParaRPr lang="en-US"/>
          </a:p>
        </p:txBody>
      </p:sp>
      <p:sp>
        <p:nvSpPr>
          <p:cNvPr id="5" name="Footer Placeholder 4">
            <a:extLst>
              <a:ext uri="{FF2B5EF4-FFF2-40B4-BE49-F238E27FC236}">
                <a16:creationId xmlns:a16="http://schemas.microsoft.com/office/drawing/2014/main" id="{DFB72973-2EB6-4D5C-BC33-51EE614C39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C0A404-A885-4D3E-94D9-CC59E6104DEB}"/>
              </a:ext>
            </a:extLst>
          </p:cNvPr>
          <p:cNvSpPr>
            <a:spLocks noGrp="1"/>
          </p:cNvSpPr>
          <p:nvPr>
            <p:ph type="sldNum" sz="quarter" idx="12"/>
          </p:nvPr>
        </p:nvSpPr>
        <p:spPr/>
        <p:txBody>
          <a:bodyPr/>
          <a:lstStyle/>
          <a:p>
            <a:fld id="{D4A4A745-5748-40CD-9479-93ED3EE7E748}" type="slidenum">
              <a:rPr lang="en-US" smtClean="0"/>
              <a:t>‹#›</a:t>
            </a:fld>
            <a:endParaRPr lang="en-US"/>
          </a:p>
        </p:txBody>
      </p:sp>
    </p:spTree>
    <p:extLst>
      <p:ext uri="{BB962C8B-B14F-4D97-AF65-F5344CB8AC3E}">
        <p14:creationId xmlns:p14="http://schemas.microsoft.com/office/powerpoint/2010/main" val="943671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155BA-683F-4E87-B185-43282B3E52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78CB09-7807-43C6-8403-6AB746D856D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2DC42D-8946-456A-9FC9-DCD6526087C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B5535A-78CC-4D0D-ABF3-97BC785E9D3D}"/>
              </a:ext>
            </a:extLst>
          </p:cNvPr>
          <p:cNvSpPr>
            <a:spLocks noGrp="1"/>
          </p:cNvSpPr>
          <p:nvPr>
            <p:ph type="dt" sz="half" idx="10"/>
          </p:nvPr>
        </p:nvSpPr>
        <p:spPr/>
        <p:txBody>
          <a:bodyPr/>
          <a:lstStyle/>
          <a:p>
            <a:fld id="{840400ED-E2BE-45F3-98F3-3A473BB89C3E}" type="datetimeFigureOut">
              <a:rPr lang="en-US" smtClean="0"/>
              <a:t>7/29/2019</a:t>
            </a:fld>
            <a:endParaRPr lang="en-US"/>
          </a:p>
        </p:txBody>
      </p:sp>
      <p:sp>
        <p:nvSpPr>
          <p:cNvPr id="6" name="Footer Placeholder 5">
            <a:extLst>
              <a:ext uri="{FF2B5EF4-FFF2-40B4-BE49-F238E27FC236}">
                <a16:creationId xmlns:a16="http://schemas.microsoft.com/office/drawing/2014/main" id="{D0C24E5C-F678-4A6C-A4C7-FF316B157C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EEA967-97F6-4C9C-8C72-462B8272AF2F}"/>
              </a:ext>
            </a:extLst>
          </p:cNvPr>
          <p:cNvSpPr>
            <a:spLocks noGrp="1"/>
          </p:cNvSpPr>
          <p:nvPr>
            <p:ph type="sldNum" sz="quarter" idx="12"/>
          </p:nvPr>
        </p:nvSpPr>
        <p:spPr/>
        <p:txBody>
          <a:bodyPr/>
          <a:lstStyle/>
          <a:p>
            <a:fld id="{D4A4A745-5748-40CD-9479-93ED3EE7E748}" type="slidenum">
              <a:rPr lang="en-US" smtClean="0"/>
              <a:t>‹#›</a:t>
            </a:fld>
            <a:endParaRPr lang="en-US"/>
          </a:p>
        </p:txBody>
      </p:sp>
    </p:spTree>
    <p:extLst>
      <p:ext uri="{BB962C8B-B14F-4D97-AF65-F5344CB8AC3E}">
        <p14:creationId xmlns:p14="http://schemas.microsoft.com/office/powerpoint/2010/main" val="3359135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428B9-141E-4913-B24E-F1C2F937B4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65CAB16-CB2D-4F32-BE3D-EE38300865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82518F8-C265-47E7-B672-C45BB42C354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3FB8AD-2825-44A9-8490-901D02B6EA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8A1F1CF-4CBA-48ED-9F46-AAA291C54C8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0803F5C-EA2B-4A3F-8765-ABAA76094915}"/>
              </a:ext>
            </a:extLst>
          </p:cNvPr>
          <p:cNvSpPr>
            <a:spLocks noGrp="1"/>
          </p:cNvSpPr>
          <p:nvPr>
            <p:ph type="dt" sz="half" idx="10"/>
          </p:nvPr>
        </p:nvSpPr>
        <p:spPr/>
        <p:txBody>
          <a:bodyPr/>
          <a:lstStyle/>
          <a:p>
            <a:fld id="{840400ED-E2BE-45F3-98F3-3A473BB89C3E}" type="datetimeFigureOut">
              <a:rPr lang="en-US" smtClean="0"/>
              <a:t>7/29/2019</a:t>
            </a:fld>
            <a:endParaRPr lang="en-US"/>
          </a:p>
        </p:txBody>
      </p:sp>
      <p:sp>
        <p:nvSpPr>
          <p:cNvPr id="8" name="Footer Placeholder 7">
            <a:extLst>
              <a:ext uri="{FF2B5EF4-FFF2-40B4-BE49-F238E27FC236}">
                <a16:creationId xmlns:a16="http://schemas.microsoft.com/office/drawing/2014/main" id="{A27292E8-ED72-48FB-A35C-DD309577D45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3F7262F-95B8-4A5B-AC42-D1A782C8D44D}"/>
              </a:ext>
            </a:extLst>
          </p:cNvPr>
          <p:cNvSpPr>
            <a:spLocks noGrp="1"/>
          </p:cNvSpPr>
          <p:nvPr>
            <p:ph type="sldNum" sz="quarter" idx="12"/>
          </p:nvPr>
        </p:nvSpPr>
        <p:spPr/>
        <p:txBody>
          <a:bodyPr/>
          <a:lstStyle/>
          <a:p>
            <a:fld id="{D4A4A745-5748-40CD-9479-93ED3EE7E748}" type="slidenum">
              <a:rPr lang="en-US" smtClean="0"/>
              <a:t>‹#›</a:t>
            </a:fld>
            <a:endParaRPr lang="en-US"/>
          </a:p>
        </p:txBody>
      </p:sp>
    </p:spTree>
    <p:extLst>
      <p:ext uri="{BB962C8B-B14F-4D97-AF65-F5344CB8AC3E}">
        <p14:creationId xmlns:p14="http://schemas.microsoft.com/office/powerpoint/2010/main" val="2010410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D07EE-5A95-47A0-9E76-E5615864ACD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A1E443-2744-4FD5-AFE5-C6C5E531F235}"/>
              </a:ext>
            </a:extLst>
          </p:cNvPr>
          <p:cNvSpPr>
            <a:spLocks noGrp="1"/>
          </p:cNvSpPr>
          <p:nvPr>
            <p:ph type="dt" sz="half" idx="10"/>
          </p:nvPr>
        </p:nvSpPr>
        <p:spPr/>
        <p:txBody>
          <a:bodyPr/>
          <a:lstStyle/>
          <a:p>
            <a:fld id="{840400ED-E2BE-45F3-98F3-3A473BB89C3E}" type="datetimeFigureOut">
              <a:rPr lang="en-US" smtClean="0"/>
              <a:t>7/29/2019</a:t>
            </a:fld>
            <a:endParaRPr lang="en-US"/>
          </a:p>
        </p:txBody>
      </p:sp>
      <p:sp>
        <p:nvSpPr>
          <p:cNvPr id="4" name="Footer Placeholder 3">
            <a:extLst>
              <a:ext uri="{FF2B5EF4-FFF2-40B4-BE49-F238E27FC236}">
                <a16:creationId xmlns:a16="http://schemas.microsoft.com/office/drawing/2014/main" id="{D9C5C346-7761-482F-8B1E-C42E4030E0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48E4F13-3632-4E66-A1EE-D64B62A16BBF}"/>
              </a:ext>
            </a:extLst>
          </p:cNvPr>
          <p:cNvSpPr>
            <a:spLocks noGrp="1"/>
          </p:cNvSpPr>
          <p:nvPr>
            <p:ph type="sldNum" sz="quarter" idx="12"/>
          </p:nvPr>
        </p:nvSpPr>
        <p:spPr/>
        <p:txBody>
          <a:bodyPr/>
          <a:lstStyle/>
          <a:p>
            <a:fld id="{D4A4A745-5748-40CD-9479-93ED3EE7E748}" type="slidenum">
              <a:rPr lang="en-US" smtClean="0"/>
              <a:t>‹#›</a:t>
            </a:fld>
            <a:endParaRPr lang="en-US"/>
          </a:p>
        </p:txBody>
      </p:sp>
    </p:spTree>
    <p:extLst>
      <p:ext uri="{BB962C8B-B14F-4D97-AF65-F5344CB8AC3E}">
        <p14:creationId xmlns:p14="http://schemas.microsoft.com/office/powerpoint/2010/main" val="2838789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15C1D9-FC2D-4390-B808-87ADB827A8A7}"/>
              </a:ext>
            </a:extLst>
          </p:cNvPr>
          <p:cNvSpPr>
            <a:spLocks noGrp="1"/>
          </p:cNvSpPr>
          <p:nvPr>
            <p:ph type="dt" sz="half" idx="10"/>
          </p:nvPr>
        </p:nvSpPr>
        <p:spPr/>
        <p:txBody>
          <a:bodyPr/>
          <a:lstStyle/>
          <a:p>
            <a:fld id="{840400ED-E2BE-45F3-98F3-3A473BB89C3E}" type="datetimeFigureOut">
              <a:rPr lang="en-US" smtClean="0"/>
              <a:t>7/29/2019</a:t>
            </a:fld>
            <a:endParaRPr lang="en-US"/>
          </a:p>
        </p:txBody>
      </p:sp>
      <p:sp>
        <p:nvSpPr>
          <p:cNvPr id="3" name="Footer Placeholder 2">
            <a:extLst>
              <a:ext uri="{FF2B5EF4-FFF2-40B4-BE49-F238E27FC236}">
                <a16:creationId xmlns:a16="http://schemas.microsoft.com/office/drawing/2014/main" id="{A11C1C4C-0DF6-4361-996A-B453B99752D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D2F58B7-9D1C-4F1E-9506-63B29B427A12}"/>
              </a:ext>
            </a:extLst>
          </p:cNvPr>
          <p:cNvSpPr>
            <a:spLocks noGrp="1"/>
          </p:cNvSpPr>
          <p:nvPr>
            <p:ph type="sldNum" sz="quarter" idx="12"/>
          </p:nvPr>
        </p:nvSpPr>
        <p:spPr/>
        <p:txBody>
          <a:bodyPr/>
          <a:lstStyle/>
          <a:p>
            <a:fld id="{D4A4A745-5748-40CD-9479-93ED3EE7E748}" type="slidenum">
              <a:rPr lang="en-US" smtClean="0"/>
              <a:t>‹#›</a:t>
            </a:fld>
            <a:endParaRPr lang="en-US"/>
          </a:p>
        </p:txBody>
      </p:sp>
    </p:spTree>
    <p:extLst>
      <p:ext uri="{BB962C8B-B14F-4D97-AF65-F5344CB8AC3E}">
        <p14:creationId xmlns:p14="http://schemas.microsoft.com/office/powerpoint/2010/main" val="1886857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A5C35-C7F3-45FC-BA1C-FD46240153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F63EEC8-5ECC-4F92-AE30-40CFCAEF85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A4FE71-F094-4F92-91A2-F8E0C868F9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8D8C68D-C295-48EB-9AB2-3F3C2A41C5B2}"/>
              </a:ext>
            </a:extLst>
          </p:cNvPr>
          <p:cNvSpPr>
            <a:spLocks noGrp="1"/>
          </p:cNvSpPr>
          <p:nvPr>
            <p:ph type="dt" sz="half" idx="10"/>
          </p:nvPr>
        </p:nvSpPr>
        <p:spPr/>
        <p:txBody>
          <a:bodyPr/>
          <a:lstStyle/>
          <a:p>
            <a:fld id="{840400ED-E2BE-45F3-98F3-3A473BB89C3E}" type="datetimeFigureOut">
              <a:rPr lang="en-US" smtClean="0"/>
              <a:t>7/29/2019</a:t>
            </a:fld>
            <a:endParaRPr lang="en-US"/>
          </a:p>
        </p:txBody>
      </p:sp>
      <p:sp>
        <p:nvSpPr>
          <p:cNvPr id="6" name="Footer Placeholder 5">
            <a:extLst>
              <a:ext uri="{FF2B5EF4-FFF2-40B4-BE49-F238E27FC236}">
                <a16:creationId xmlns:a16="http://schemas.microsoft.com/office/drawing/2014/main" id="{6912B760-530A-45BE-9DB0-B2F1959A0D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EBAC21-6EE6-4C73-9AA0-D7F1D323AC49}"/>
              </a:ext>
            </a:extLst>
          </p:cNvPr>
          <p:cNvSpPr>
            <a:spLocks noGrp="1"/>
          </p:cNvSpPr>
          <p:nvPr>
            <p:ph type="sldNum" sz="quarter" idx="12"/>
          </p:nvPr>
        </p:nvSpPr>
        <p:spPr/>
        <p:txBody>
          <a:bodyPr/>
          <a:lstStyle/>
          <a:p>
            <a:fld id="{D4A4A745-5748-40CD-9479-93ED3EE7E748}" type="slidenum">
              <a:rPr lang="en-US" smtClean="0"/>
              <a:t>‹#›</a:t>
            </a:fld>
            <a:endParaRPr lang="en-US"/>
          </a:p>
        </p:txBody>
      </p:sp>
    </p:spTree>
    <p:extLst>
      <p:ext uri="{BB962C8B-B14F-4D97-AF65-F5344CB8AC3E}">
        <p14:creationId xmlns:p14="http://schemas.microsoft.com/office/powerpoint/2010/main" val="991791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9A604-F0C6-454E-BC91-BD96F4BB20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050B3E5-663C-4B03-BB2A-B88A198CB4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4543239-D408-484D-BE82-557BA29253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9569A44-A6F7-40D3-A5F8-AD5E9D9263F6}"/>
              </a:ext>
            </a:extLst>
          </p:cNvPr>
          <p:cNvSpPr>
            <a:spLocks noGrp="1"/>
          </p:cNvSpPr>
          <p:nvPr>
            <p:ph type="dt" sz="half" idx="10"/>
          </p:nvPr>
        </p:nvSpPr>
        <p:spPr/>
        <p:txBody>
          <a:bodyPr/>
          <a:lstStyle/>
          <a:p>
            <a:fld id="{840400ED-E2BE-45F3-98F3-3A473BB89C3E}" type="datetimeFigureOut">
              <a:rPr lang="en-US" smtClean="0"/>
              <a:t>7/29/2019</a:t>
            </a:fld>
            <a:endParaRPr lang="en-US"/>
          </a:p>
        </p:txBody>
      </p:sp>
      <p:sp>
        <p:nvSpPr>
          <p:cNvPr id="6" name="Footer Placeholder 5">
            <a:extLst>
              <a:ext uri="{FF2B5EF4-FFF2-40B4-BE49-F238E27FC236}">
                <a16:creationId xmlns:a16="http://schemas.microsoft.com/office/drawing/2014/main" id="{F02108B3-9138-4AD9-84F9-97BD0B355A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D11913-8FED-488B-B73D-78924101FF8D}"/>
              </a:ext>
            </a:extLst>
          </p:cNvPr>
          <p:cNvSpPr>
            <a:spLocks noGrp="1"/>
          </p:cNvSpPr>
          <p:nvPr>
            <p:ph type="sldNum" sz="quarter" idx="12"/>
          </p:nvPr>
        </p:nvSpPr>
        <p:spPr/>
        <p:txBody>
          <a:bodyPr/>
          <a:lstStyle/>
          <a:p>
            <a:fld id="{D4A4A745-5748-40CD-9479-93ED3EE7E748}" type="slidenum">
              <a:rPr lang="en-US" smtClean="0"/>
              <a:t>‹#›</a:t>
            </a:fld>
            <a:endParaRPr lang="en-US"/>
          </a:p>
        </p:txBody>
      </p:sp>
    </p:spTree>
    <p:extLst>
      <p:ext uri="{BB962C8B-B14F-4D97-AF65-F5344CB8AC3E}">
        <p14:creationId xmlns:p14="http://schemas.microsoft.com/office/powerpoint/2010/main" val="770309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C0DBC8-006C-4EE6-859D-0B9B564C06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E78D1F5-99AC-43E5-B3B7-758AF7FCDF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7EA57C-D026-48A7-B1A2-4BAB1F37CD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0400ED-E2BE-45F3-98F3-3A473BB89C3E}" type="datetimeFigureOut">
              <a:rPr lang="en-US" smtClean="0"/>
              <a:t>7/29/2019</a:t>
            </a:fld>
            <a:endParaRPr lang="en-US"/>
          </a:p>
        </p:txBody>
      </p:sp>
      <p:sp>
        <p:nvSpPr>
          <p:cNvPr id="5" name="Footer Placeholder 4">
            <a:extLst>
              <a:ext uri="{FF2B5EF4-FFF2-40B4-BE49-F238E27FC236}">
                <a16:creationId xmlns:a16="http://schemas.microsoft.com/office/drawing/2014/main" id="{807C2DCF-7593-40C5-B24D-A53158E595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DADC8DC-6E59-436B-91DB-EB023D6A66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A4A745-5748-40CD-9479-93ED3EE7E748}" type="slidenum">
              <a:rPr lang="en-US" smtClean="0"/>
              <a:t>‹#›</a:t>
            </a:fld>
            <a:endParaRPr lang="en-US"/>
          </a:p>
        </p:txBody>
      </p:sp>
    </p:spTree>
    <p:extLst>
      <p:ext uri="{BB962C8B-B14F-4D97-AF65-F5344CB8AC3E}">
        <p14:creationId xmlns:p14="http://schemas.microsoft.com/office/powerpoint/2010/main" val="3114223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ahead.org/about-ahead/about-overview/affiliates/north-carolina" TargetMode="External"/><Relationship Id="rId2" Type="http://schemas.openxmlformats.org/officeDocument/2006/relationships/hyperlink" Target="https://www.ahead.org/professional-resources/program-standards-ethic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wintac.org/topic-areas/pre-employment-transition-services/overview/work-based-learning-experiences" TargetMode="External"/><Relationship Id="rId2" Type="http://schemas.openxmlformats.org/officeDocument/2006/relationships/hyperlink" Target="http://www.wintac.org/topic-areas/pre-employment-transition-services/overview/job-exploration-counseling#overlay-context=topic-areas/pre-employment-transition-services/overview/job-exploration-counseling" TargetMode="External"/><Relationship Id="rId1" Type="http://schemas.openxmlformats.org/officeDocument/2006/relationships/slideLayout" Target="../slideLayouts/slideLayout2.xml"/><Relationship Id="rId6" Type="http://schemas.openxmlformats.org/officeDocument/2006/relationships/hyperlink" Target="http://www.wintac.org/topic-areas/pre-employment-transition-services/overview/instruction-self-advocacy" TargetMode="External"/><Relationship Id="rId5" Type="http://schemas.openxmlformats.org/officeDocument/2006/relationships/hyperlink" Target="http://www.wintac.org/topic-areas/pre-employment-transition-services/overview/workplace-readiness-training" TargetMode="External"/><Relationship Id="rId4" Type="http://schemas.openxmlformats.org/officeDocument/2006/relationships/hyperlink" Target="http://www.wintac.org/topic-areas/pre-employment-transition-services/overview/counseling-opportunities-enrollmen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doleta.gov/usworkforce/pdf/career_pathways_toolkit.pdf" TargetMode="External"/><Relationship Id="rId2" Type="http://schemas.openxmlformats.org/officeDocument/2006/relationships/hyperlink" Target="http://www.wintac.org/" TargetMode="External"/><Relationship Id="rId1" Type="http://schemas.openxmlformats.org/officeDocument/2006/relationships/slideLayout" Target="../slideLayouts/slideLayout2.xml"/><Relationship Id="rId4" Type="http://schemas.openxmlformats.org/officeDocument/2006/relationships/hyperlink" Target="https://lincs.ed.gov/resource-collection?keys=career%20pathway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www.ahead.org/professional-resources/information-services-portal/data-collection-and-management/performance-indicator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5C8C4-4100-4193-B9B1-2458EFC7452F}"/>
              </a:ext>
            </a:extLst>
          </p:cNvPr>
          <p:cNvSpPr>
            <a:spLocks noGrp="1"/>
          </p:cNvSpPr>
          <p:nvPr>
            <p:ph type="ctrTitle"/>
          </p:nvPr>
        </p:nvSpPr>
        <p:spPr/>
        <p:txBody>
          <a:bodyPr>
            <a:normAutofit fontScale="90000"/>
          </a:bodyPr>
          <a:lstStyle/>
          <a:p>
            <a:r>
              <a:rPr lang="en-US" dirty="0">
                <a:latin typeface="Arial" panose="020B0604020202020204" pitchFamily="34" charset="0"/>
                <a:cs typeface="Arial" panose="020B0604020202020204" pitchFamily="34" charset="0"/>
              </a:rPr>
              <a:t>Workforce Innovation and Opportunity Act </a:t>
            </a:r>
            <a:r>
              <a:rPr lang="en-US">
                <a:latin typeface="Arial" panose="020B0604020202020204" pitchFamily="34" charset="0"/>
                <a:cs typeface="Arial" panose="020B0604020202020204" pitchFamily="34" charset="0"/>
              </a:rPr>
              <a:t>(WIOA) and </a:t>
            </a:r>
            <a:r>
              <a:rPr lang="en-US" dirty="0">
                <a:latin typeface="Arial" panose="020B0604020202020204" pitchFamily="34" charset="0"/>
                <a:cs typeface="Arial" panose="020B0604020202020204" pitchFamily="34" charset="0"/>
              </a:rPr>
              <a:t>Students with Disabilities</a:t>
            </a:r>
          </a:p>
        </p:txBody>
      </p:sp>
      <p:sp>
        <p:nvSpPr>
          <p:cNvPr id="8" name="Subtitle 7" hidden="1">
            <a:extLst>
              <a:ext uri="{FF2B5EF4-FFF2-40B4-BE49-F238E27FC236}">
                <a16:creationId xmlns:a16="http://schemas.microsoft.com/office/drawing/2014/main" id="{6EE8D8BC-D40B-4729-B35B-7E51269F9E16}"/>
              </a:ext>
            </a:extLst>
          </p:cNvPr>
          <p:cNvSpPr>
            <a:spLocks noGrp="1"/>
          </p:cNvSpPr>
          <p:nvPr>
            <p:ph type="subTitle" idx="1"/>
          </p:nvPr>
        </p:nvSpPr>
        <p:spPr>
          <a:xfrm>
            <a:off x="1524000" y="7100150"/>
            <a:ext cx="9144000" cy="1655762"/>
          </a:xfrm>
        </p:spPr>
        <p:txBody>
          <a:bodyPr/>
          <a:lstStyle/>
          <a:p>
            <a:endParaRPr lang="en-US" dirty="0"/>
          </a:p>
        </p:txBody>
      </p:sp>
    </p:spTree>
    <p:extLst>
      <p:ext uri="{BB962C8B-B14F-4D97-AF65-F5344CB8AC3E}">
        <p14:creationId xmlns:p14="http://schemas.microsoft.com/office/powerpoint/2010/main" val="4068794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D2AAE-5FF2-423C-AC57-7B608B39F9C2}"/>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A73CBDB0-FFCB-47C4-A4CE-2697D402167C}"/>
              </a:ext>
            </a:extLst>
          </p:cNvPr>
          <p:cNvSpPr>
            <a:spLocks noGrp="1"/>
          </p:cNvSpPr>
          <p:nvPr>
            <p:ph idx="1"/>
          </p:nvPr>
        </p:nvSpPr>
        <p:spPr/>
        <p:txBody>
          <a:bodyPr/>
          <a:lstStyle/>
          <a:p>
            <a:pPr marL="0" indent="0">
              <a:buNone/>
            </a:pPr>
            <a:r>
              <a:rPr lang="en-US" dirty="0">
                <a:latin typeface="Arial" panose="020B0604020202020204" pitchFamily="34" charset="0"/>
                <a:cs typeface="Arial" panose="020B0604020202020204" pitchFamily="34" charset="0"/>
              </a:rPr>
              <a:t>AHEAD Standards, Ethics, and  Performance indicators:</a:t>
            </a:r>
          </a:p>
          <a:p>
            <a:pPr marL="0" indent="0">
              <a:buNone/>
            </a:pPr>
            <a:r>
              <a:rPr lang="en-US" dirty="0">
                <a:hlinkClick r:id="rId2" tooltip="AHEAD website"/>
              </a:rPr>
              <a:t>https://www.ahead.org/professional-resources/program-standards-ethics</a:t>
            </a:r>
            <a:r>
              <a:rPr lang="en-US" dirty="0"/>
              <a:t>  (opens in new window)</a:t>
            </a:r>
          </a:p>
          <a:p>
            <a:pPr marL="0" indent="0">
              <a:buNone/>
            </a:pPr>
            <a:r>
              <a:rPr lang="en-US" dirty="0">
                <a:latin typeface="Arial" panose="020B0604020202020204" pitchFamily="34" charset="0"/>
                <a:cs typeface="Arial" panose="020B0604020202020204" pitchFamily="34" charset="0"/>
              </a:rPr>
              <a:t>North Carolina AHEAD: </a:t>
            </a:r>
            <a:r>
              <a:rPr lang="en-US" dirty="0">
                <a:hlinkClick r:id="rId3" tooltip="NCAHEAD resources etc."/>
              </a:rPr>
              <a:t>https://www.ahead.org/about-ahead/about-overview/affiliates/north-carolina</a:t>
            </a:r>
            <a:r>
              <a:rPr lang="en-US" dirty="0"/>
              <a:t>  (opens in new window)</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0631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A9B3F-7E52-4F11-9DE2-F7F952ED50CD}"/>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Provisions of WIOA</a:t>
            </a:r>
          </a:p>
        </p:txBody>
      </p:sp>
      <p:sp>
        <p:nvSpPr>
          <p:cNvPr id="3" name="Content Placeholder 2">
            <a:extLst>
              <a:ext uri="{FF2B5EF4-FFF2-40B4-BE49-F238E27FC236}">
                <a16:creationId xmlns:a16="http://schemas.microsoft.com/office/drawing/2014/main" id="{AD72A382-CC76-447C-BAB7-427348F35029}"/>
              </a:ext>
            </a:extLst>
          </p:cNvPr>
          <p:cNvSpPr>
            <a:spLocks noGrp="1"/>
          </p:cNvSpPr>
          <p:nvPr>
            <p:ph idx="1"/>
          </p:nvPr>
        </p:nvSpPr>
        <p:spPr/>
        <p:txBody>
          <a:bodyPr>
            <a:normAutofit fontScale="92500" lnSpcReduction="10000"/>
          </a:bodyPr>
          <a:lstStyle/>
          <a:p>
            <a:pPr marL="0" indent="0" algn="ctr">
              <a:buNone/>
            </a:pPr>
            <a:r>
              <a:rPr lang="en-US" u="sng" dirty="0">
                <a:latin typeface="Arial" panose="020B0604020202020204" pitchFamily="34" charset="0"/>
                <a:cs typeface="Arial" panose="020B0604020202020204" pitchFamily="34" charset="0"/>
              </a:rPr>
              <a:t>Section 113 – Pre-Employment Transition Services</a:t>
            </a:r>
          </a:p>
          <a:p>
            <a:pPr marL="0" indent="0">
              <a:buNone/>
            </a:pPr>
            <a:r>
              <a:rPr lang="en-US" dirty="0">
                <a:latin typeface="Arial" panose="020B0604020202020204" pitchFamily="34" charset="0"/>
                <a:cs typeface="Arial" panose="020B0604020202020204" pitchFamily="34" charset="0"/>
              </a:rPr>
              <a:t>Components that must be included (see </a:t>
            </a:r>
            <a:r>
              <a:rPr lang="en-US">
                <a:latin typeface="Arial" panose="020B0604020202020204" pitchFamily="34" charset="0"/>
                <a:cs typeface="Arial" panose="020B0604020202020204" pitchFamily="34" charset="0"/>
              </a:rPr>
              <a:t>reference list):</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2"/>
              </a:rPr>
              <a:t>Job exploration counseling</a:t>
            </a:r>
            <a:endParaRPr lang="en-US" dirty="0">
              <a:latin typeface="Arial" panose="020B0604020202020204" pitchFamily="34" charset="0"/>
              <a:cs typeface="Arial" panose="020B0604020202020204" pitchFamily="34" charset="0"/>
            </a:endParaRPr>
          </a:p>
          <a:p>
            <a:r>
              <a:rPr lang="en-US" u="sng" dirty="0">
                <a:latin typeface="Arial" panose="020B0604020202020204" pitchFamily="34" charset="0"/>
                <a:cs typeface="Arial" panose="020B0604020202020204" pitchFamily="34" charset="0"/>
                <a:hlinkClick r:id="rId3"/>
              </a:rPr>
              <a:t>Work-based learning experiences, which may include in-school or after school opportunities, experiences outside of the traditional school setting, and/or internships</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4"/>
              </a:rPr>
              <a:t>Counseling on opportunities for enrollment in comprehensive transition or postsecondary educational programs</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5"/>
              </a:rPr>
              <a:t>Workplace readiness training to develop social skills and independent living</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6"/>
              </a:rPr>
              <a:t>Instruction in self-advocacy</a:t>
            </a:r>
            <a:endParaRPr lang="en-US"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599397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D1EE3-4565-46C7-81CF-34B612625155}"/>
              </a:ext>
            </a:extLst>
          </p:cNvPr>
          <p:cNvSpPr>
            <a:spLocks noGrp="1"/>
          </p:cNvSpPr>
          <p:nvPr>
            <p:ph type="title"/>
          </p:nvPr>
        </p:nvSpPr>
        <p:spPr/>
        <p:txBody>
          <a:bodyPr/>
          <a:lstStyle/>
          <a:p>
            <a:r>
              <a:rPr lang="en-US" dirty="0"/>
              <a:t>Section 113</a:t>
            </a:r>
          </a:p>
        </p:txBody>
      </p:sp>
      <p:sp>
        <p:nvSpPr>
          <p:cNvPr id="3" name="Content Placeholder 2">
            <a:extLst>
              <a:ext uri="{FF2B5EF4-FFF2-40B4-BE49-F238E27FC236}">
                <a16:creationId xmlns:a16="http://schemas.microsoft.com/office/drawing/2014/main" id="{B93DB91B-7869-4959-8103-CE6BE20AE399}"/>
              </a:ext>
            </a:extLst>
          </p:cNvPr>
          <p:cNvSpPr>
            <a:spLocks noGrp="1"/>
          </p:cNvSpPr>
          <p:nvPr>
            <p:ph idx="1"/>
          </p:nvPr>
        </p:nvSpPr>
        <p:spPr/>
        <p:txBody>
          <a:bodyPr>
            <a:normAutofit lnSpcReduction="10000"/>
          </a:bodyPr>
          <a:lstStyle/>
          <a:p>
            <a:pPr marL="0" indent="0">
              <a:buNone/>
            </a:pPr>
            <a:r>
              <a:rPr lang="en-US" u="sng" dirty="0">
                <a:latin typeface="Arial" panose="020B0604020202020204" pitchFamily="34" charset="0"/>
                <a:cs typeface="Arial" panose="020B0604020202020204" pitchFamily="34" charset="0"/>
              </a:rPr>
              <a:t>Additional authorized Pre Employment Transition Services:</a:t>
            </a:r>
          </a:p>
          <a:p>
            <a:r>
              <a:rPr lang="en-US" dirty="0">
                <a:latin typeface="Arial" panose="020B0604020202020204" pitchFamily="34" charset="0"/>
                <a:cs typeface="Arial" panose="020B0604020202020204" pitchFamily="34" charset="0"/>
              </a:rPr>
              <a:t>Strategies to improve independent living and inclusion (community and workplace)</a:t>
            </a:r>
          </a:p>
          <a:p>
            <a:r>
              <a:rPr lang="en-US" dirty="0">
                <a:latin typeface="Arial" panose="020B0604020202020204" pitchFamily="34" charset="0"/>
                <a:cs typeface="Arial" panose="020B0604020202020204" pitchFamily="34" charset="0"/>
              </a:rPr>
              <a:t>Strategies to obtain and maintain competitive integrated employment</a:t>
            </a:r>
          </a:p>
          <a:p>
            <a:r>
              <a:rPr lang="en-US" dirty="0">
                <a:latin typeface="Arial" panose="020B0604020202020204" pitchFamily="34" charset="0"/>
                <a:cs typeface="Arial" panose="020B0604020202020204" pitchFamily="34" charset="0"/>
              </a:rPr>
              <a:t>Provide Staff Development</a:t>
            </a:r>
          </a:p>
          <a:p>
            <a:r>
              <a:rPr lang="en-US" dirty="0">
                <a:latin typeface="Arial" panose="020B0604020202020204" pitchFamily="34" charset="0"/>
                <a:cs typeface="Arial" panose="020B0604020202020204" pitchFamily="34" charset="0"/>
              </a:rPr>
              <a:t>Information Dissemination at all levels</a:t>
            </a:r>
          </a:p>
          <a:p>
            <a:r>
              <a:rPr lang="en-US" dirty="0">
                <a:latin typeface="Arial" panose="020B0604020202020204" pitchFamily="34" charset="0"/>
                <a:cs typeface="Arial" panose="020B0604020202020204" pitchFamily="34" charset="0"/>
              </a:rPr>
              <a:t>Create partnerships to support transition services</a:t>
            </a:r>
          </a:p>
          <a:p>
            <a:r>
              <a:rPr lang="en-US" dirty="0">
                <a:latin typeface="Arial" panose="020B0604020202020204" pitchFamily="34" charset="0"/>
                <a:cs typeface="Arial" panose="020B0604020202020204" pitchFamily="34" charset="0"/>
              </a:rPr>
              <a:t>Disseminate information to improve transition to postsecondary activities for traditionally unserved. </a:t>
            </a:r>
          </a:p>
          <a:p>
            <a:endParaRPr lang="en-US" dirty="0"/>
          </a:p>
        </p:txBody>
      </p:sp>
    </p:spTree>
    <p:extLst>
      <p:ext uri="{BB962C8B-B14F-4D97-AF65-F5344CB8AC3E}">
        <p14:creationId xmlns:p14="http://schemas.microsoft.com/office/powerpoint/2010/main" val="1179586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EA6DC-D0A6-48F3-B499-1ABFDCB866C3}"/>
              </a:ext>
            </a:extLst>
          </p:cNvPr>
          <p:cNvSpPr>
            <a:spLocks noGrp="1"/>
          </p:cNvSpPr>
          <p:nvPr>
            <p:ph type="title"/>
          </p:nvPr>
        </p:nvSpPr>
        <p:spPr/>
        <p:txBody>
          <a:bodyPr/>
          <a:lstStyle/>
          <a:p>
            <a:r>
              <a:rPr lang="en-US" dirty="0"/>
              <a:t>Section 113 continued</a:t>
            </a:r>
          </a:p>
        </p:txBody>
      </p:sp>
      <p:sp>
        <p:nvSpPr>
          <p:cNvPr id="3" name="Content Placeholder 2">
            <a:extLst>
              <a:ext uri="{FF2B5EF4-FFF2-40B4-BE49-F238E27FC236}">
                <a16:creationId xmlns:a16="http://schemas.microsoft.com/office/drawing/2014/main" id="{EA124429-3F6D-41C9-9F85-A7775073EEE0}"/>
              </a:ext>
            </a:extLst>
          </p:cNvPr>
          <p:cNvSpPr>
            <a:spLocks noGrp="1"/>
          </p:cNvSpPr>
          <p:nvPr>
            <p:ph idx="1"/>
          </p:nvPr>
        </p:nvSpPr>
        <p:spPr/>
        <p:txBody>
          <a:bodyPr/>
          <a:lstStyle/>
          <a:p>
            <a:pPr marL="0" indent="0">
              <a:buNone/>
            </a:pPr>
            <a:r>
              <a:rPr lang="en-US" u="sng" dirty="0">
                <a:latin typeface="Arial" panose="020B0604020202020204" pitchFamily="34" charset="0"/>
                <a:cs typeface="Arial" panose="020B0604020202020204" pitchFamily="34" charset="0"/>
              </a:rPr>
              <a:t>Pre-employment Transition Coordination</a:t>
            </a:r>
          </a:p>
          <a:p>
            <a:r>
              <a:rPr lang="en-US" dirty="0"/>
              <a:t>Working with the local workforce development boards, one-stop centers, and employers to develop work opportunities for students with disabilities.</a:t>
            </a:r>
          </a:p>
          <a:p>
            <a:r>
              <a:rPr lang="en-US" dirty="0"/>
              <a:t>Working with schools, including those carrying out activities under section 614(d) of the IDEA, to coordinate and ensure the provision of pre-employment transition services;</a:t>
            </a:r>
          </a:p>
          <a:p>
            <a:r>
              <a:rPr lang="en-US" dirty="0"/>
              <a:t>When invited, attending person-centered planning meetings for individuals receiving services under title XIX of the Social Security Act (42 U.S.C. 1396 et seq.);</a:t>
            </a:r>
          </a:p>
          <a:p>
            <a:endParaRPr lang="en-US"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5437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7D597-9434-4F1B-A43E-F7675B84B80D}"/>
              </a:ext>
            </a:extLst>
          </p:cNvPr>
          <p:cNvSpPr>
            <a:spLocks noGrp="1"/>
          </p:cNvSpPr>
          <p:nvPr>
            <p:ph type="title"/>
          </p:nvPr>
        </p:nvSpPr>
        <p:spPr/>
        <p:txBody>
          <a:bodyPr/>
          <a:lstStyle/>
          <a:p>
            <a:pPr algn="ctr"/>
            <a:r>
              <a:rPr lang="en-US" dirty="0"/>
              <a:t>Resources for WIOA information</a:t>
            </a:r>
          </a:p>
        </p:txBody>
      </p:sp>
      <p:sp>
        <p:nvSpPr>
          <p:cNvPr id="3" name="Content Placeholder 2">
            <a:extLst>
              <a:ext uri="{FF2B5EF4-FFF2-40B4-BE49-F238E27FC236}">
                <a16:creationId xmlns:a16="http://schemas.microsoft.com/office/drawing/2014/main" id="{F5DDF890-02CD-4DDE-B33D-E9F797909282}"/>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Workforce Innovation technical Assistance Center: </a:t>
            </a:r>
            <a:r>
              <a:rPr lang="en-US" dirty="0">
                <a:latin typeface="Arial" panose="020B0604020202020204" pitchFamily="34" charset="0"/>
                <a:cs typeface="Arial" panose="020B0604020202020204" pitchFamily="34" charset="0"/>
                <a:hlinkClick r:id="rId2" tooltip="Resource link for WINTAC"/>
              </a:rPr>
              <a:t>http://www.wintac.org</a:t>
            </a:r>
            <a:r>
              <a:rPr lang="en-US" dirty="0">
                <a:latin typeface="Arial" panose="020B0604020202020204" pitchFamily="34" charset="0"/>
                <a:cs typeface="Arial" panose="020B0604020202020204" pitchFamily="34" charset="0"/>
              </a:rPr>
              <a:t> (opens in new window)</a:t>
            </a:r>
          </a:p>
          <a:p>
            <a:r>
              <a:rPr lang="en-US" dirty="0">
                <a:latin typeface="Arial" panose="020B0604020202020204" pitchFamily="34" charset="0"/>
                <a:cs typeface="Arial" panose="020B0604020202020204" pitchFamily="34" charset="0"/>
              </a:rPr>
              <a:t>Career Pathways Toolkit: </a:t>
            </a:r>
            <a:r>
              <a:rPr lang="en-US" dirty="0">
                <a:latin typeface="Arial" panose="020B0604020202020204" pitchFamily="34" charset="0"/>
                <a:cs typeface="Arial" panose="020B0604020202020204" pitchFamily="34" charset="0"/>
                <a:hlinkClick r:id="rId3" tooltip="Career Pathways Toolkit"/>
              </a:rPr>
              <a:t>https://www.doleta.gov/usworkforce/pdf/career_pathways_toolkit.pdf</a:t>
            </a:r>
            <a:r>
              <a:rPr lang="en-US" dirty="0">
                <a:latin typeface="Arial" panose="020B0604020202020204" pitchFamily="34" charset="0"/>
                <a:cs typeface="Arial" panose="020B0604020202020204" pitchFamily="34" charset="0"/>
              </a:rPr>
              <a:t> (opens in new window)</a:t>
            </a:r>
          </a:p>
          <a:p>
            <a:r>
              <a:rPr lang="en-US" dirty="0">
                <a:latin typeface="Arial" panose="020B0604020202020204" pitchFamily="34" charset="0"/>
                <a:cs typeface="Arial" panose="020B0604020202020204" pitchFamily="34" charset="0"/>
              </a:rPr>
              <a:t>LINCS: </a:t>
            </a:r>
            <a:r>
              <a:rPr lang="en-US" dirty="0">
                <a:latin typeface="Arial" panose="020B0604020202020204" pitchFamily="34" charset="0"/>
                <a:cs typeface="Arial" panose="020B0604020202020204" pitchFamily="34" charset="0"/>
                <a:hlinkClick r:id="rId4" tooltip="LINCS website"/>
              </a:rPr>
              <a:t>https://lincs.ed.gov/resource-collection?keys=career%20pathways</a:t>
            </a:r>
            <a:r>
              <a:rPr lang="en-US" dirty="0">
                <a:latin typeface="Arial" panose="020B0604020202020204" pitchFamily="34" charset="0"/>
                <a:cs typeface="Arial" panose="020B0604020202020204" pitchFamily="34" charset="0"/>
              </a:rPr>
              <a:t>  (opens in new window)</a:t>
            </a:r>
          </a:p>
          <a:p>
            <a:endParaRPr lang="en-US" dirty="0"/>
          </a:p>
        </p:txBody>
      </p:sp>
    </p:spTree>
    <p:extLst>
      <p:ext uri="{BB962C8B-B14F-4D97-AF65-F5344CB8AC3E}">
        <p14:creationId xmlns:p14="http://schemas.microsoft.com/office/powerpoint/2010/main" val="402802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30397-8915-4AA4-9D10-083876DAFF81}"/>
              </a:ext>
            </a:extLst>
          </p:cNvPr>
          <p:cNvSpPr>
            <a:spLocks noGrp="1"/>
          </p:cNvSpPr>
          <p:nvPr>
            <p:ph type="ctrTitle"/>
          </p:nvPr>
        </p:nvSpPr>
        <p:spPr>
          <a:xfrm>
            <a:off x="516048" y="606583"/>
            <a:ext cx="10836998" cy="1674890"/>
          </a:xfrm>
        </p:spPr>
        <p:txBody>
          <a:bodyPr>
            <a:normAutofit fontScale="90000"/>
          </a:bodyPr>
          <a:lstStyle/>
          <a:p>
            <a:r>
              <a:rPr lang="en-US" dirty="0"/>
              <a:t>Association on Higher Education and Disability (AHEAD)</a:t>
            </a:r>
          </a:p>
        </p:txBody>
      </p:sp>
      <p:sp>
        <p:nvSpPr>
          <p:cNvPr id="3" name="Subtitle 2">
            <a:extLst>
              <a:ext uri="{FF2B5EF4-FFF2-40B4-BE49-F238E27FC236}">
                <a16:creationId xmlns:a16="http://schemas.microsoft.com/office/drawing/2014/main" id="{32A8C53E-2766-4136-9F7B-7D5476A18045}"/>
              </a:ext>
            </a:extLst>
          </p:cNvPr>
          <p:cNvSpPr>
            <a:spLocks noGrp="1"/>
          </p:cNvSpPr>
          <p:nvPr>
            <p:ph type="subTitle" idx="1"/>
          </p:nvPr>
        </p:nvSpPr>
        <p:spPr>
          <a:xfrm>
            <a:off x="648393" y="2281474"/>
            <a:ext cx="10922923" cy="4335458"/>
          </a:xfrm>
        </p:spPr>
        <p:txBody>
          <a:bodyPr>
            <a:normAutofit/>
          </a:bodyPr>
          <a:lstStyle/>
          <a:p>
            <a:pPr algn="l"/>
            <a:r>
              <a:rPr lang="en-US" dirty="0">
                <a:latin typeface="Arial" panose="020B0604020202020204" pitchFamily="34" charset="0"/>
                <a:cs typeface="Arial" panose="020B0604020202020204" pitchFamily="34" charset="0"/>
              </a:rPr>
              <a:t>The Association on Higher Education And Disability (AHEAD) is pleased to offer these revised Professional Standards and Performance Indicators to the field. The standards reflect the maturation of the postsecondary disability services profession, describe the breadth of skills and knowledge required of personnel administering the Office for Students with Disabilities (OSD), and present a consensus among experts in the field regarding minimum essential services. These standards are intended to enhance service provision for college students with disabilities by directing program evaluation and development efforts, improving personnel preparation and staff development, guiding the formulation of job descriptions for OSD personnel, informing judges and requisite court decisions regarding appropriate practice and, lastly, expanding the vision of disability services at the postsecondary level.</a:t>
            </a:r>
            <a:endParaRPr lang="en-US" sz="4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3949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BAC14-B0E2-4E13-9992-562A71FF197C}"/>
              </a:ext>
            </a:extLst>
          </p:cNvPr>
          <p:cNvSpPr>
            <a:spLocks noGrp="1"/>
          </p:cNvSpPr>
          <p:nvPr>
            <p:ph type="title"/>
          </p:nvPr>
        </p:nvSpPr>
        <p:spPr/>
        <p:txBody>
          <a:bodyPr/>
          <a:lstStyle/>
          <a:p>
            <a:r>
              <a:rPr lang="en-US" dirty="0"/>
              <a:t>Standards and Performance Indicators</a:t>
            </a:r>
          </a:p>
        </p:txBody>
      </p:sp>
      <p:sp>
        <p:nvSpPr>
          <p:cNvPr id="3" name="Content Placeholder 2">
            <a:extLst>
              <a:ext uri="{FF2B5EF4-FFF2-40B4-BE49-F238E27FC236}">
                <a16:creationId xmlns:a16="http://schemas.microsoft.com/office/drawing/2014/main" id="{CB9CA532-3A25-402E-885A-D1EA20A402E6}"/>
              </a:ext>
            </a:extLst>
          </p:cNvPr>
          <p:cNvSpPr>
            <a:spLocks noGrp="1"/>
          </p:cNvSpPr>
          <p:nvPr>
            <p:ph idx="1"/>
          </p:nvPr>
        </p:nvSpPr>
        <p:spPr>
          <a:xfrm>
            <a:off x="838200" y="1825625"/>
            <a:ext cx="10515600" cy="4667250"/>
          </a:xfrm>
        </p:spPr>
        <p:txBody>
          <a:bodyPr>
            <a:normAutofit fontScale="92500" lnSpcReduction="10000"/>
          </a:bodyPr>
          <a:lstStyle/>
          <a:p>
            <a:pPr marL="514350" indent="-514350">
              <a:buFont typeface="+mj-lt"/>
              <a:buAutoNum type="arabicPeriod"/>
            </a:pPr>
            <a:r>
              <a:rPr lang="en-US" dirty="0">
                <a:latin typeface="Arial" panose="020B0604020202020204" pitchFamily="34" charset="0"/>
                <a:cs typeface="Arial" panose="020B0604020202020204" pitchFamily="34" charset="0"/>
              </a:rPr>
              <a:t>Consultation/Collaboration</a:t>
            </a:r>
          </a:p>
          <a:p>
            <a:pPr marL="514350" indent="-514350">
              <a:buFont typeface="+mj-lt"/>
              <a:buAutoNum type="arabicPeriod"/>
            </a:pPr>
            <a:r>
              <a:rPr lang="en-US" dirty="0">
                <a:latin typeface="Arial" panose="020B0604020202020204" pitchFamily="34" charset="0"/>
                <a:cs typeface="Arial" panose="020B0604020202020204" pitchFamily="34" charset="0"/>
              </a:rPr>
              <a:t>Information Dissemination</a:t>
            </a:r>
          </a:p>
          <a:p>
            <a:pPr marL="514350" indent="-514350">
              <a:buFont typeface="+mj-lt"/>
              <a:buAutoNum type="arabicPeriod"/>
            </a:pPr>
            <a:r>
              <a:rPr lang="en-US" dirty="0">
                <a:latin typeface="Arial" panose="020B0604020202020204" pitchFamily="34" charset="0"/>
                <a:cs typeface="Arial" panose="020B0604020202020204" pitchFamily="34" charset="0"/>
              </a:rPr>
              <a:t>Faculty/Staff Awareness</a:t>
            </a:r>
          </a:p>
          <a:p>
            <a:pPr marL="514350" indent="-514350">
              <a:buFont typeface="+mj-lt"/>
              <a:buAutoNum type="arabicPeriod"/>
            </a:pPr>
            <a:r>
              <a:rPr lang="en-US" dirty="0">
                <a:latin typeface="Arial" panose="020B0604020202020204" pitchFamily="34" charset="0"/>
                <a:cs typeface="Arial" panose="020B0604020202020204" pitchFamily="34" charset="0"/>
              </a:rPr>
              <a:t>Academic Adjustments</a:t>
            </a:r>
          </a:p>
          <a:p>
            <a:pPr marL="514350" indent="-514350">
              <a:buFont typeface="+mj-lt"/>
              <a:buAutoNum type="arabicPeriod"/>
            </a:pPr>
            <a:r>
              <a:rPr lang="en-US" dirty="0">
                <a:latin typeface="Arial" panose="020B0604020202020204" pitchFamily="34" charset="0"/>
                <a:cs typeface="Arial" panose="020B0604020202020204" pitchFamily="34" charset="0"/>
              </a:rPr>
              <a:t>Counseling and Self-Determination</a:t>
            </a:r>
          </a:p>
          <a:p>
            <a:pPr marL="514350" indent="-514350">
              <a:buFont typeface="+mj-lt"/>
              <a:buAutoNum type="arabicPeriod"/>
            </a:pPr>
            <a:r>
              <a:rPr lang="en-US" dirty="0">
                <a:latin typeface="Arial" panose="020B0604020202020204" pitchFamily="34" charset="0"/>
                <a:cs typeface="Arial" panose="020B0604020202020204" pitchFamily="34" charset="0"/>
              </a:rPr>
              <a:t>Policies and Procedures</a:t>
            </a:r>
          </a:p>
          <a:p>
            <a:pPr marL="514350" indent="-514350">
              <a:buFont typeface="+mj-lt"/>
              <a:buAutoNum type="arabicPeriod"/>
            </a:pPr>
            <a:r>
              <a:rPr lang="en-US" dirty="0">
                <a:latin typeface="Arial" panose="020B0604020202020204" pitchFamily="34" charset="0"/>
                <a:cs typeface="Arial" panose="020B0604020202020204" pitchFamily="34" charset="0"/>
              </a:rPr>
              <a:t>Program Administration and Evaluation</a:t>
            </a:r>
          </a:p>
          <a:p>
            <a:pPr marL="514350" indent="-514350">
              <a:buFont typeface="+mj-lt"/>
              <a:buAutoNum type="arabicPeriod"/>
            </a:pPr>
            <a:r>
              <a:rPr lang="en-US" dirty="0">
                <a:latin typeface="Arial" panose="020B0604020202020204" pitchFamily="34" charset="0"/>
                <a:cs typeface="Arial" panose="020B0604020202020204" pitchFamily="34" charset="0"/>
              </a:rPr>
              <a:t>Training and Professional Development</a:t>
            </a:r>
          </a:p>
          <a:p>
            <a:pPr marL="0" indent="0">
              <a:buNone/>
            </a:pPr>
            <a:r>
              <a:rPr lang="en-US" dirty="0">
                <a:latin typeface="Arial" panose="020B0604020202020204" pitchFamily="34" charset="0"/>
                <a:cs typeface="Arial" panose="020B0604020202020204" pitchFamily="34" charset="0"/>
              </a:rPr>
              <a:t>Link to more information: </a:t>
            </a:r>
            <a:r>
              <a:rPr lang="en-US" dirty="0">
                <a:latin typeface="Arial" panose="020B0604020202020204" pitchFamily="34" charset="0"/>
                <a:cs typeface="Arial" panose="020B0604020202020204" pitchFamily="34" charset="0"/>
                <a:hlinkClick r:id="rId2" tooltip="AHEAD standards/performance indicators"/>
              </a:rPr>
              <a:t>https://www.ahead.org/professional-resources/information-services-portal/data-collection-and-management/performance-indicators</a:t>
            </a:r>
            <a:r>
              <a:rPr lang="en-US" dirty="0">
                <a:latin typeface="Arial" panose="020B0604020202020204" pitchFamily="34" charset="0"/>
                <a:cs typeface="Arial" panose="020B0604020202020204" pitchFamily="34" charset="0"/>
              </a:rPr>
              <a:t>  (opens in new window)</a:t>
            </a:r>
          </a:p>
        </p:txBody>
      </p:sp>
    </p:spTree>
    <p:extLst>
      <p:ext uri="{BB962C8B-B14F-4D97-AF65-F5344CB8AC3E}">
        <p14:creationId xmlns:p14="http://schemas.microsoft.com/office/powerpoint/2010/main" val="3154068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86735-FD10-4C0F-A6C8-3963865A9D74}"/>
              </a:ext>
            </a:extLst>
          </p:cNvPr>
          <p:cNvSpPr>
            <a:spLocks noGrp="1"/>
          </p:cNvSpPr>
          <p:nvPr>
            <p:ph type="title"/>
          </p:nvPr>
        </p:nvSpPr>
        <p:spPr>
          <a:xfrm>
            <a:off x="838200" y="365126"/>
            <a:ext cx="10515600" cy="632401"/>
          </a:xfrm>
        </p:spPr>
        <p:txBody>
          <a:bodyPr>
            <a:normAutofit fontScale="90000"/>
          </a:bodyPr>
          <a:lstStyle/>
          <a:p>
            <a:pPr algn="ctr"/>
            <a:r>
              <a:rPr lang="en-US" sz="4000" dirty="0">
                <a:latin typeface="Arial" panose="020B0604020202020204" pitchFamily="34" charset="0"/>
                <a:cs typeface="Arial" panose="020B0604020202020204" pitchFamily="34" charset="0"/>
              </a:rPr>
              <a:t>AHEAD Code of Ethics</a:t>
            </a:r>
          </a:p>
        </p:txBody>
      </p:sp>
      <p:sp>
        <p:nvSpPr>
          <p:cNvPr id="3" name="Content Placeholder 2">
            <a:extLst>
              <a:ext uri="{FF2B5EF4-FFF2-40B4-BE49-F238E27FC236}">
                <a16:creationId xmlns:a16="http://schemas.microsoft.com/office/drawing/2014/main" id="{6BF5E5FE-2151-4D6C-84F1-0B9ABD6BE5A2}"/>
              </a:ext>
            </a:extLst>
          </p:cNvPr>
          <p:cNvSpPr>
            <a:spLocks noGrp="1"/>
          </p:cNvSpPr>
          <p:nvPr>
            <p:ph idx="1"/>
          </p:nvPr>
        </p:nvSpPr>
        <p:spPr>
          <a:xfrm>
            <a:off x="838200" y="997527"/>
            <a:ext cx="10515600" cy="5735782"/>
          </a:xfrm>
        </p:spPr>
        <p:txBody>
          <a:bodyPr>
            <a:normAutofit fontScale="47500" lnSpcReduction="20000"/>
          </a:bodyPr>
          <a:lstStyle/>
          <a:p>
            <a:pPr marL="0" indent="0">
              <a:lnSpc>
                <a:spcPct val="120000"/>
              </a:lnSpc>
              <a:buNone/>
            </a:pPr>
            <a:r>
              <a:rPr lang="en-US" sz="4800" dirty="0">
                <a:latin typeface="Arial" panose="020B0604020202020204" pitchFamily="34" charset="0"/>
                <a:cs typeface="Arial" panose="020B0604020202020204" pitchFamily="34" charset="0"/>
              </a:rPr>
              <a:t>We agree that these principles are the Code of Ethics for postsecondary disability service providers. As professionals, we are responsible for upholding, supporting, and advancing these ideas whenever possible. Members of AHEAD agree to monitor themselves and their peers in accordance with the spirit and provisions of this code, as delineated by the following principles:</a:t>
            </a:r>
          </a:p>
          <a:p>
            <a:pPr marL="514350" indent="-514350">
              <a:lnSpc>
                <a:spcPct val="120000"/>
              </a:lnSpc>
              <a:buFont typeface="+mj-lt"/>
              <a:buAutoNum type="arabicPeriod"/>
            </a:pPr>
            <a:r>
              <a:rPr lang="en-US" sz="4500" dirty="0">
                <a:latin typeface="Arial" panose="020B0604020202020204" pitchFamily="34" charset="0"/>
                <a:cs typeface="Arial" panose="020B0604020202020204" pitchFamily="34" charset="0"/>
              </a:rPr>
              <a:t>Postsecondary disability service providers are committed to facilitating the highest levels of educational excellence and potential quality of life for postsecondary students with disabilities.</a:t>
            </a:r>
            <a:br>
              <a:rPr lang="en-US" sz="4500" dirty="0">
                <a:latin typeface="Arial" panose="020B0604020202020204" pitchFamily="34" charset="0"/>
                <a:cs typeface="Arial" panose="020B0604020202020204" pitchFamily="34" charset="0"/>
              </a:rPr>
            </a:br>
            <a:endParaRPr lang="en-US" sz="4500" dirty="0">
              <a:latin typeface="Arial" panose="020B0604020202020204" pitchFamily="34" charset="0"/>
              <a:cs typeface="Arial" panose="020B0604020202020204" pitchFamily="34" charset="0"/>
            </a:endParaRPr>
          </a:p>
          <a:p>
            <a:pPr marL="514350" indent="-514350">
              <a:lnSpc>
                <a:spcPct val="120000"/>
              </a:lnSpc>
              <a:buFont typeface="+mj-lt"/>
              <a:buAutoNum type="arabicPeriod"/>
            </a:pPr>
            <a:r>
              <a:rPr lang="en-US" sz="4500" dirty="0">
                <a:latin typeface="Arial" panose="020B0604020202020204" pitchFamily="34" charset="0"/>
                <a:cs typeface="Arial" panose="020B0604020202020204" pitchFamily="34" charset="0"/>
              </a:rPr>
              <a:t> Postsecondary disability service providers strive to achieve and maintain the highest levels of competence and integrity in all areas of assistance to adult students with disabilities. This support is guided by the consistent use of objective, professional judgment in all areas, especially when addressing the confidential nature of the student's disability.</a:t>
            </a:r>
            <a:endParaRPr lang="en-US" dirty="0"/>
          </a:p>
        </p:txBody>
      </p:sp>
    </p:spTree>
    <p:extLst>
      <p:ext uri="{BB962C8B-B14F-4D97-AF65-F5344CB8AC3E}">
        <p14:creationId xmlns:p14="http://schemas.microsoft.com/office/powerpoint/2010/main" val="2706231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B1A90-14E5-46E8-B3CF-DE338D40EEC0}"/>
              </a:ext>
            </a:extLst>
          </p:cNvPr>
          <p:cNvSpPr>
            <a:spLocks noGrp="1"/>
          </p:cNvSpPr>
          <p:nvPr>
            <p:ph type="title"/>
          </p:nvPr>
        </p:nvSpPr>
        <p:spPr>
          <a:xfrm>
            <a:off x="838200" y="365126"/>
            <a:ext cx="10515600" cy="815282"/>
          </a:xfrm>
        </p:spPr>
        <p:txBody>
          <a:bodyPr/>
          <a:lstStyle/>
          <a:p>
            <a:pPr algn="ctr"/>
            <a:r>
              <a:rPr lang="en-US" dirty="0"/>
              <a:t>Code of Ethics Continued</a:t>
            </a:r>
          </a:p>
        </p:txBody>
      </p:sp>
      <p:sp>
        <p:nvSpPr>
          <p:cNvPr id="3" name="Content Placeholder 2">
            <a:extLst>
              <a:ext uri="{FF2B5EF4-FFF2-40B4-BE49-F238E27FC236}">
                <a16:creationId xmlns:a16="http://schemas.microsoft.com/office/drawing/2014/main" id="{C85A85E5-C24D-4A8B-A413-EB98859E5D49}"/>
              </a:ext>
            </a:extLst>
          </p:cNvPr>
          <p:cNvSpPr>
            <a:spLocks noGrp="1"/>
          </p:cNvSpPr>
          <p:nvPr>
            <p:ph idx="1"/>
          </p:nvPr>
        </p:nvSpPr>
        <p:spPr>
          <a:xfrm>
            <a:off x="838200" y="1180408"/>
            <a:ext cx="10515600" cy="5312466"/>
          </a:xfrm>
        </p:spPr>
        <p:txBody>
          <a:bodyPr>
            <a:normAutofit fontScale="55000" lnSpcReduction="20000"/>
          </a:bodyPr>
          <a:lstStyle/>
          <a:p>
            <a:pPr marL="514350" indent="-514350">
              <a:buFont typeface="+mj-lt"/>
              <a:buAutoNum type="arabicPeriod" startAt="3"/>
            </a:pPr>
            <a:endParaRPr lang="en-US" dirty="0"/>
          </a:p>
          <a:p>
            <a:pPr marL="514350" indent="-514350">
              <a:lnSpc>
                <a:spcPct val="120000"/>
              </a:lnSpc>
              <a:buFont typeface="+mj-lt"/>
              <a:buAutoNum type="arabicPeriod" startAt="3"/>
            </a:pPr>
            <a:r>
              <a:rPr lang="en-US" sz="3300" dirty="0">
                <a:latin typeface="Arial" panose="020B0604020202020204" pitchFamily="34" charset="0"/>
                <a:cs typeface="Arial" panose="020B0604020202020204" pitchFamily="34" charset="0"/>
              </a:rPr>
              <a:t>Postsecondary disability service providers continually participate in professional activities and educational opportunities designed to strengthen the personal, educational, and vocational quality of life for students with disabilities. This includes the on-going development of strategies, skills, research, and knowledge pertinent to the highest quality of disability service delivery whenever and wherever it occurs.</a:t>
            </a:r>
            <a:br>
              <a:rPr lang="en-US" sz="3300" dirty="0">
                <a:latin typeface="Arial" panose="020B0604020202020204" pitchFamily="34" charset="0"/>
                <a:cs typeface="Arial" panose="020B0604020202020204" pitchFamily="34" charset="0"/>
              </a:rPr>
            </a:br>
            <a:br>
              <a:rPr lang="en-US" sz="3300" dirty="0">
                <a:latin typeface="Arial" panose="020B0604020202020204" pitchFamily="34" charset="0"/>
                <a:cs typeface="Arial" panose="020B0604020202020204" pitchFamily="34" charset="0"/>
              </a:rPr>
            </a:br>
            <a:endParaRPr lang="en-US" sz="3300" dirty="0">
              <a:latin typeface="Arial" panose="020B0604020202020204" pitchFamily="34" charset="0"/>
              <a:cs typeface="Arial" panose="020B0604020202020204" pitchFamily="34" charset="0"/>
            </a:endParaRPr>
          </a:p>
          <a:p>
            <a:pPr marL="514350" indent="-514350">
              <a:lnSpc>
                <a:spcPct val="120000"/>
              </a:lnSpc>
              <a:buFont typeface="+mj-lt"/>
              <a:buAutoNum type="arabicPeriod" startAt="3"/>
            </a:pPr>
            <a:r>
              <a:rPr lang="en-US" sz="3300" dirty="0">
                <a:latin typeface="Arial" panose="020B0604020202020204" pitchFamily="34" charset="0"/>
                <a:cs typeface="Arial" panose="020B0604020202020204" pitchFamily="34" charset="0"/>
              </a:rPr>
              <a:t>Postsecondary disability service providers carry out their responsibilities in accordance with AHEAD professional standards and policy guidelines for adult students with disabilities. When certified, licensed, or affiliated with other professionals or organizations, they comply with those professional guidelines as well.</a:t>
            </a:r>
            <a:br>
              <a:rPr lang="en-US" sz="3300" dirty="0">
                <a:latin typeface="Arial" panose="020B0604020202020204" pitchFamily="34" charset="0"/>
                <a:cs typeface="Arial" panose="020B0604020202020204" pitchFamily="34" charset="0"/>
              </a:rPr>
            </a:br>
            <a:br>
              <a:rPr lang="en-US" sz="3300" dirty="0">
                <a:latin typeface="Arial" panose="020B0604020202020204" pitchFamily="34" charset="0"/>
                <a:cs typeface="Arial" panose="020B0604020202020204" pitchFamily="34" charset="0"/>
              </a:rPr>
            </a:br>
            <a:endParaRPr lang="en-US" sz="3300" dirty="0">
              <a:latin typeface="Arial" panose="020B0604020202020204" pitchFamily="34" charset="0"/>
              <a:cs typeface="Arial" panose="020B0604020202020204" pitchFamily="34" charset="0"/>
            </a:endParaRPr>
          </a:p>
          <a:p>
            <a:pPr marL="514350" indent="-514350">
              <a:lnSpc>
                <a:spcPct val="120000"/>
              </a:lnSpc>
              <a:buFont typeface="+mj-lt"/>
              <a:buAutoNum type="arabicPeriod" startAt="3"/>
            </a:pPr>
            <a:r>
              <a:rPr lang="en-US" sz="3300" dirty="0">
                <a:latin typeface="Arial" panose="020B0604020202020204" pitchFamily="34" charset="0"/>
                <a:cs typeface="Arial" panose="020B0604020202020204" pitchFamily="34" charset="0"/>
              </a:rPr>
              <a:t>Postsecondary service providers are actively engaged in supporting and clarifying institutional, state, provincial, and federal laws, policies, and procedures applicable to the service delivery to students with disabilities. Compliance implies that professionals will not condone or participate in any unethical or illegal acts discussed within these guidelines.</a:t>
            </a:r>
          </a:p>
          <a:p>
            <a:pPr marL="514350" indent="-514350">
              <a:buFont typeface="+mj-lt"/>
              <a:buAutoNum type="arabicPeriod" startAt="3"/>
            </a:pPr>
            <a:endParaRPr lang="en-US" dirty="0"/>
          </a:p>
        </p:txBody>
      </p:sp>
    </p:spTree>
    <p:extLst>
      <p:ext uri="{BB962C8B-B14F-4D97-AF65-F5344CB8AC3E}">
        <p14:creationId xmlns:p14="http://schemas.microsoft.com/office/powerpoint/2010/main" val="26010633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TotalTime>
  <Words>707</Words>
  <Application>Microsoft Office PowerPoint</Application>
  <PresentationFormat>Widescreen</PresentationFormat>
  <Paragraphs>51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Workforce Innovation and Opportunity Act (WIOA) and Students with Disabilities</vt:lpstr>
      <vt:lpstr>Provisions of WIOA</vt:lpstr>
      <vt:lpstr>Section 113</vt:lpstr>
      <vt:lpstr>Section 113 continued</vt:lpstr>
      <vt:lpstr>Resources for WIOA information</vt:lpstr>
      <vt:lpstr>Association on Higher Education and Disability (AHEAD)</vt:lpstr>
      <vt:lpstr>Standards and Performance Indicators</vt:lpstr>
      <vt:lpstr>AHEAD Code of Ethics</vt:lpstr>
      <vt:lpstr>Code of Ethics Continued</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WIOA and the Disabled Student</dc:title>
  <dc:creator>Margarete Morley</dc:creator>
  <cp:lastModifiedBy>Trudie Hughes</cp:lastModifiedBy>
  <cp:revision>16</cp:revision>
  <dcterms:created xsi:type="dcterms:W3CDTF">2019-06-20T13:46:59Z</dcterms:created>
  <dcterms:modified xsi:type="dcterms:W3CDTF">2019-07-29T13:11:20Z</dcterms:modified>
</cp:coreProperties>
</file>