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2" r:id="rId2"/>
    <p:sldId id="268" r:id="rId3"/>
    <p:sldId id="269" r:id="rId4"/>
    <p:sldId id="257" r:id="rId5"/>
    <p:sldId id="259" r:id="rId6"/>
    <p:sldId id="275" r:id="rId7"/>
    <p:sldId id="271" r:id="rId8"/>
    <p:sldId id="272" r:id="rId9"/>
    <p:sldId id="273" r:id="rId10"/>
    <p:sldId id="27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p:scale>
          <a:sx n="107" d="100"/>
          <a:sy n="107" d="100"/>
        </p:scale>
        <p:origin x="-57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0CCCA2-E879-485C-B4A7-086349243775}" type="datetimeFigureOut">
              <a:rPr lang="en-US" smtClean="0"/>
              <a:t>8/10/2020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4BA8AE-7F14-4942-9827-B52B57E18F24}" type="slidenum">
              <a:rPr lang="en-US" smtClean="0"/>
              <a:t>‹#›</a:t>
            </a:fld>
            <a:endParaRPr lang="en-US"/>
          </a:p>
        </p:txBody>
      </p:sp>
    </p:spTree>
    <p:extLst>
      <p:ext uri="{BB962C8B-B14F-4D97-AF65-F5344CB8AC3E}">
        <p14:creationId xmlns:p14="http://schemas.microsoft.com/office/powerpoint/2010/main" val="618729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students know where they are and where they are going to when out on the open sea of life?  Probably not.  Educators can help them locate themselves.  Revised dual-enrollment policies had great impact on programs including Huskins, Learn and Earn Online, and Concurrent Enrollment, that were combined </a:t>
            </a:r>
            <a:r>
              <a:rPr lang="en-US" dirty="0" smtClean="0"/>
              <a:t>into </a:t>
            </a:r>
            <a:r>
              <a:rPr lang="en-US" dirty="0"/>
              <a:t>CCP.  </a:t>
            </a:r>
            <a:r>
              <a:rPr lang="en-US" dirty="0" smtClean="0"/>
              <a:t>Combining it into </a:t>
            </a:r>
            <a:r>
              <a:rPr lang="en-US" dirty="0"/>
              <a:t>one program helped make Career and College Promise </a:t>
            </a:r>
            <a:r>
              <a:rPr lang="en-US" dirty="0" smtClean="0"/>
              <a:t>become very </a:t>
            </a:r>
            <a:r>
              <a:rPr lang="en-US" dirty="0"/>
              <a:t>successful. </a:t>
            </a:r>
          </a:p>
        </p:txBody>
      </p:sp>
      <p:sp>
        <p:nvSpPr>
          <p:cNvPr id="4" name="Slide Number Placeholder 3"/>
          <p:cNvSpPr>
            <a:spLocks noGrp="1"/>
          </p:cNvSpPr>
          <p:nvPr>
            <p:ph type="sldNum" sz="quarter" idx="5"/>
          </p:nvPr>
        </p:nvSpPr>
        <p:spPr/>
        <p:txBody>
          <a:bodyPr/>
          <a:lstStyle/>
          <a:p>
            <a:fld id="{184BA8AE-7F14-4942-9827-B52B57E18F24}" type="slidenum">
              <a:rPr lang="en-US" smtClean="0"/>
              <a:t>1</a:t>
            </a:fld>
            <a:endParaRPr lang="en-US"/>
          </a:p>
        </p:txBody>
      </p:sp>
    </p:spTree>
    <p:extLst>
      <p:ext uri="{BB962C8B-B14F-4D97-AF65-F5344CB8AC3E}">
        <p14:creationId xmlns:p14="http://schemas.microsoft.com/office/powerpoint/2010/main" val="2218350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who understand these components should be ready to begin work, in conjunction with technical training specific to their chosen profession.  There should be little redundancy between these course competencies and the technical course competencies that exist in other program courses.  These competencies should be the most important ones students need before walking onto a job site.  </a:t>
            </a:r>
          </a:p>
        </p:txBody>
      </p:sp>
      <p:sp>
        <p:nvSpPr>
          <p:cNvPr id="4" name="Slide Number Placeholder 3"/>
          <p:cNvSpPr>
            <a:spLocks noGrp="1"/>
          </p:cNvSpPr>
          <p:nvPr>
            <p:ph type="sldNum" sz="quarter" idx="5"/>
          </p:nvPr>
        </p:nvSpPr>
        <p:spPr/>
        <p:txBody>
          <a:bodyPr/>
          <a:lstStyle/>
          <a:p>
            <a:fld id="{184BA8AE-7F14-4942-9827-B52B57E18F24}" type="slidenum">
              <a:rPr lang="en-US" smtClean="0"/>
              <a:t>2</a:t>
            </a:fld>
            <a:endParaRPr lang="en-US"/>
          </a:p>
        </p:txBody>
      </p:sp>
    </p:spTree>
    <p:extLst>
      <p:ext uri="{BB962C8B-B14F-4D97-AF65-F5344CB8AC3E}">
        <p14:creationId xmlns:p14="http://schemas.microsoft.com/office/powerpoint/2010/main" val="29513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TextEdit="1"/>
          </p:cNvSpPr>
          <p:nvPr>
            <p:ph type="sldImg"/>
          </p:nvPr>
        </p:nvSpPr>
        <p:spPr bwMode="auto">
          <a:noFill/>
          <a:ln>
            <a:solidFill>
              <a:srgbClr val="000000"/>
            </a:solidFill>
            <a:miter lim="800000"/>
            <a:headEnd/>
            <a:tailEnd/>
          </a:ln>
        </p:spPr>
      </p:sp>
      <p:sp>
        <p:nvSpPr>
          <p:cNvPr id="30723" name="Rectangle 3"/>
          <p:cNvSpPr>
            <a:spLocks noGrp="1"/>
          </p:cNvSpPr>
          <p:nvPr>
            <p:ph type="body" idx="1"/>
          </p:nvPr>
        </p:nvSpPr>
        <p:spPr bwMode="auto">
          <a:noFill/>
        </p:spPr>
        <p:txBody>
          <a:bodyPr wrap="square" numCol="1" anchor="t" anchorCtr="0" compatLnSpc="1">
            <a:prstTxWarp prst="textNoShape">
              <a:avLst/>
            </a:prstTxWarp>
          </a:bodyPr>
          <a:lstStyle/>
          <a:p>
            <a:r>
              <a:rPr lang="en-US" sz="2400" dirty="0"/>
              <a:t>The lower three tiers are where Employability Skills exist.  The lowest tier is soft skills.  Pre-apprenticeship skills focus in on those lower tiers.  These skills are transferable across all careers.  The higher tiers are where specialization occurs and where employers may require apprentices to learn skills specific to their company.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core leads to several different construction pathways. It was co-developed with many different partners including the AFL-CIO.</a:t>
            </a:r>
          </a:p>
        </p:txBody>
      </p:sp>
      <p:sp>
        <p:nvSpPr>
          <p:cNvPr id="4" name="Slide Number Placeholder 3"/>
          <p:cNvSpPr>
            <a:spLocks noGrp="1"/>
          </p:cNvSpPr>
          <p:nvPr>
            <p:ph type="sldNum" sz="quarter" idx="5"/>
          </p:nvPr>
        </p:nvSpPr>
        <p:spPr/>
        <p:txBody>
          <a:bodyPr/>
          <a:lstStyle/>
          <a:p>
            <a:fld id="{184BA8AE-7F14-4942-9827-B52B57E18F24}" type="slidenum">
              <a:rPr lang="en-US" smtClean="0"/>
              <a:t>4</a:t>
            </a:fld>
            <a:endParaRPr lang="en-US"/>
          </a:p>
        </p:txBody>
      </p:sp>
    </p:spTree>
    <p:extLst>
      <p:ext uri="{BB962C8B-B14F-4D97-AF65-F5344CB8AC3E}">
        <p14:creationId xmlns:p14="http://schemas.microsoft.com/office/powerpoint/2010/main" val="155267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national NCCER Core model that’s required for all DPI construction programs.</a:t>
            </a:r>
          </a:p>
        </p:txBody>
      </p:sp>
      <p:sp>
        <p:nvSpPr>
          <p:cNvPr id="4" name="Slide Number Placeholder 3"/>
          <p:cNvSpPr>
            <a:spLocks noGrp="1"/>
          </p:cNvSpPr>
          <p:nvPr>
            <p:ph type="sldNum" sz="quarter" idx="5"/>
          </p:nvPr>
        </p:nvSpPr>
        <p:spPr/>
        <p:txBody>
          <a:bodyPr/>
          <a:lstStyle/>
          <a:p>
            <a:fld id="{184BA8AE-7F14-4942-9827-B52B57E18F24}" type="slidenum">
              <a:rPr lang="en-US" smtClean="0"/>
              <a:t>5</a:t>
            </a:fld>
            <a:endParaRPr lang="en-US"/>
          </a:p>
        </p:txBody>
      </p:sp>
    </p:spTree>
    <p:extLst>
      <p:ext uri="{BB962C8B-B14F-4D97-AF65-F5344CB8AC3E}">
        <p14:creationId xmlns:p14="http://schemas.microsoft.com/office/powerpoint/2010/main" val="1320474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4BA8AE-7F14-4942-9827-B52B57E18F24}" type="slidenum">
              <a:rPr lang="en-US" smtClean="0"/>
              <a:t>7</a:t>
            </a:fld>
            <a:endParaRPr lang="en-US"/>
          </a:p>
        </p:txBody>
      </p:sp>
    </p:spTree>
    <p:extLst>
      <p:ext uri="{BB962C8B-B14F-4D97-AF65-F5344CB8AC3E}">
        <p14:creationId xmlns:p14="http://schemas.microsoft.com/office/powerpoint/2010/main" val="2413779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resources have been developed including syllabi, lesson plans and job sheets, and include support materials.  Many of the modules would be nearly identical across disciplines</a:t>
            </a:r>
            <a:r>
              <a:rPr lang="en-US"/>
              <a:t>.  </a:t>
            </a:r>
            <a:endParaRPr lang="en-US" dirty="0"/>
          </a:p>
        </p:txBody>
      </p:sp>
      <p:sp>
        <p:nvSpPr>
          <p:cNvPr id="4" name="Slide Number Placeholder 3"/>
          <p:cNvSpPr>
            <a:spLocks noGrp="1"/>
          </p:cNvSpPr>
          <p:nvPr>
            <p:ph type="sldNum" sz="quarter" idx="5"/>
          </p:nvPr>
        </p:nvSpPr>
        <p:spPr/>
        <p:txBody>
          <a:bodyPr/>
          <a:lstStyle/>
          <a:p>
            <a:fld id="{184BA8AE-7F14-4942-9827-B52B57E18F24}" type="slidenum">
              <a:rPr lang="en-US" smtClean="0"/>
              <a:t>8</a:t>
            </a:fld>
            <a:endParaRPr lang="en-US"/>
          </a:p>
        </p:txBody>
      </p:sp>
    </p:spTree>
    <p:extLst>
      <p:ext uri="{BB962C8B-B14F-4D97-AF65-F5344CB8AC3E}">
        <p14:creationId xmlns:p14="http://schemas.microsoft.com/office/powerpoint/2010/main" val="90273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93DA3-A213-4122-92FD-69B915969A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D790A86-3C52-4400-B173-2B4D732E85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52693C0-8ED6-4EC1-B329-DA03B2165DC6}"/>
              </a:ext>
            </a:extLst>
          </p:cNvPr>
          <p:cNvSpPr>
            <a:spLocks noGrp="1"/>
          </p:cNvSpPr>
          <p:nvPr>
            <p:ph type="dt" sz="half" idx="10"/>
          </p:nvPr>
        </p:nvSpPr>
        <p:spPr/>
        <p:txBody>
          <a:bodyPr/>
          <a:lstStyle/>
          <a:p>
            <a:fld id="{3ED260D1-E4FB-402B-900C-A9565D50B5BB}" type="datetimeFigureOut">
              <a:rPr lang="en-US" smtClean="0"/>
              <a:t>8/10/2020</a:t>
            </a:fld>
            <a:endParaRPr lang="en-US"/>
          </a:p>
        </p:txBody>
      </p:sp>
      <p:sp>
        <p:nvSpPr>
          <p:cNvPr id="5" name="Footer Placeholder 4">
            <a:extLst>
              <a:ext uri="{FF2B5EF4-FFF2-40B4-BE49-F238E27FC236}">
                <a16:creationId xmlns:a16="http://schemas.microsoft.com/office/drawing/2014/main" xmlns="" id="{0E2CB615-D7B9-492B-9830-AF39DB4AA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D4B521-CA1A-411D-B32F-C9D5FFFC744D}"/>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1128837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919127-BB3E-4F08-AA6E-BA91171BFC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EA60F21-DE7F-4BCE-B255-B3D515155A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2322E8F-5D69-4C89-9C0E-1F9CAC437AA0}"/>
              </a:ext>
            </a:extLst>
          </p:cNvPr>
          <p:cNvSpPr>
            <a:spLocks noGrp="1"/>
          </p:cNvSpPr>
          <p:nvPr>
            <p:ph type="dt" sz="half" idx="10"/>
          </p:nvPr>
        </p:nvSpPr>
        <p:spPr/>
        <p:txBody>
          <a:bodyPr/>
          <a:lstStyle/>
          <a:p>
            <a:fld id="{3ED260D1-E4FB-402B-900C-A9565D50B5BB}" type="datetimeFigureOut">
              <a:rPr lang="en-US" smtClean="0"/>
              <a:t>8/10/2020</a:t>
            </a:fld>
            <a:endParaRPr lang="en-US"/>
          </a:p>
        </p:txBody>
      </p:sp>
      <p:sp>
        <p:nvSpPr>
          <p:cNvPr id="5" name="Footer Placeholder 4">
            <a:extLst>
              <a:ext uri="{FF2B5EF4-FFF2-40B4-BE49-F238E27FC236}">
                <a16:creationId xmlns:a16="http://schemas.microsoft.com/office/drawing/2014/main" xmlns="" id="{54610CF3-4A30-4E63-B02C-2A1A14FF7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5FBF43-FFF8-420C-BD1A-CF82B69357A2}"/>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3347538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F61DD4B-F39A-4D59-970D-0441A08C4E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ED810C4-0A50-4952-AF19-C39612D08A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4EC80E7-B31F-47A4-B4BB-66273EFABFCA}"/>
              </a:ext>
            </a:extLst>
          </p:cNvPr>
          <p:cNvSpPr>
            <a:spLocks noGrp="1"/>
          </p:cNvSpPr>
          <p:nvPr>
            <p:ph type="dt" sz="half" idx="10"/>
          </p:nvPr>
        </p:nvSpPr>
        <p:spPr/>
        <p:txBody>
          <a:bodyPr/>
          <a:lstStyle/>
          <a:p>
            <a:fld id="{3ED260D1-E4FB-402B-900C-A9565D50B5BB}" type="datetimeFigureOut">
              <a:rPr lang="en-US" smtClean="0"/>
              <a:t>8/10/2020</a:t>
            </a:fld>
            <a:endParaRPr lang="en-US"/>
          </a:p>
        </p:txBody>
      </p:sp>
      <p:sp>
        <p:nvSpPr>
          <p:cNvPr id="5" name="Footer Placeholder 4">
            <a:extLst>
              <a:ext uri="{FF2B5EF4-FFF2-40B4-BE49-F238E27FC236}">
                <a16:creationId xmlns:a16="http://schemas.microsoft.com/office/drawing/2014/main" xmlns="" id="{BE8B2BE9-574F-4971-A200-289C31E63D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73E913-C410-4D40-928D-BAC95129AE6E}"/>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419542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1897E1-BE51-4D18-A7D4-D34E25BCB4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447D599-7FF1-4685-A4D4-7600699C64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0303662-FDAE-49EA-A6BC-B788AFFCF109}"/>
              </a:ext>
            </a:extLst>
          </p:cNvPr>
          <p:cNvSpPr>
            <a:spLocks noGrp="1"/>
          </p:cNvSpPr>
          <p:nvPr>
            <p:ph type="dt" sz="half" idx="10"/>
          </p:nvPr>
        </p:nvSpPr>
        <p:spPr/>
        <p:txBody>
          <a:bodyPr/>
          <a:lstStyle/>
          <a:p>
            <a:fld id="{3ED260D1-E4FB-402B-900C-A9565D50B5BB}" type="datetimeFigureOut">
              <a:rPr lang="en-US" smtClean="0"/>
              <a:t>8/10/2020</a:t>
            </a:fld>
            <a:endParaRPr lang="en-US"/>
          </a:p>
        </p:txBody>
      </p:sp>
      <p:sp>
        <p:nvSpPr>
          <p:cNvPr id="5" name="Footer Placeholder 4">
            <a:extLst>
              <a:ext uri="{FF2B5EF4-FFF2-40B4-BE49-F238E27FC236}">
                <a16:creationId xmlns:a16="http://schemas.microsoft.com/office/drawing/2014/main" xmlns="" id="{8FA3883A-9BC7-474C-97B1-79D3576B4C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32695A-306B-431D-A00A-84A8942FB2A1}"/>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170721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DC30DB-970B-4EDF-BD7B-15E16ACDC4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75AE648-332B-44E0-871F-FA9E54FCF2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C8983F0-3A19-47F1-98A0-B3CC90E214C8}"/>
              </a:ext>
            </a:extLst>
          </p:cNvPr>
          <p:cNvSpPr>
            <a:spLocks noGrp="1"/>
          </p:cNvSpPr>
          <p:nvPr>
            <p:ph type="dt" sz="half" idx="10"/>
          </p:nvPr>
        </p:nvSpPr>
        <p:spPr/>
        <p:txBody>
          <a:bodyPr/>
          <a:lstStyle/>
          <a:p>
            <a:fld id="{3ED260D1-E4FB-402B-900C-A9565D50B5BB}" type="datetimeFigureOut">
              <a:rPr lang="en-US" smtClean="0"/>
              <a:t>8/10/2020</a:t>
            </a:fld>
            <a:endParaRPr lang="en-US"/>
          </a:p>
        </p:txBody>
      </p:sp>
      <p:sp>
        <p:nvSpPr>
          <p:cNvPr id="5" name="Footer Placeholder 4">
            <a:extLst>
              <a:ext uri="{FF2B5EF4-FFF2-40B4-BE49-F238E27FC236}">
                <a16:creationId xmlns:a16="http://schemas.microsoft.com/office/drawing/2014/main" xmlns="" id="{EFAD3F1E-1259-4E07-9016-825A4C951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394522-1CA9-4818-A52B-CE37F9170C74}"/>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1268142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A2323B-211B-45FB-A41E-190EADD734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78A1010-E9EF-4322-8D4F-90A676D53B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A9F0389-C40B-4882-9E77-42B72D1B94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6A376EA-1188-4588-B968-82EBCADBEEFF}"/>
              </a:ext>
            </a:extLst>
          </p:cNvPr>
          <p:cNvSpPr>
            <a:spLocks noGrp="1"/>
          </p:cNvSpPr>
          <p:nvPr>
            <p:ph type="dt" sz="half" idx="10"/>
          </p:nvPr>
        </p:nvSpPr>
        <p:spPr/>
        <p:txBody>
          <a:bodyPr/>
          <a:lstStyle/>
          <a:p>
            <a:fld id="{3ED260D1-E4FB-402B-900C-A9565D50B5BB}" type="datetimeFigureOut">
              <a:rPr lang="en-US" smtClean="0"/>
              <a:t>8/10/2020</a:t>
            </a:fld>
            <a:endParaRPr lang="en-US"/>
          </a:p>
        </p:txBody>
      </p:sp>
      <p:sp>
        <p:nvSpPr>
          <p:cNvPr id="6" name="Footer Placeholder 5">
            <a:extLst>
              <a:ext uri="{FF2B5EF4-FFF2-40B4-BE49-F238E27FC236}">
                <a16:creationId xmlns:a16="http://schemas.microsoft.com/office/drawing/2014/main" xmlns="" id="{E6D3F04E-F5EF-4076-B171-9BEDD79D89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D2D7F51-E26D-4402-9353-0D99022C7602}"/>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217504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46EF7-E780-4432-8A89-F4C32A52AE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7BB5A7A-4870-42D5-B028-B8C8589D12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1C54B7-E4BF-43CE-B6D8-302A54AD73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C41F7D8-61B8-49D6-9DA8-18BA405AB1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5020AFB-03D7-4248-91B0-FB4B01D3E2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9D6394B-9897-41BA-B22E-B1AEEA6D27D6}"/>
              </a:ext>
            </a:extLst>
          </p:cNvPr>
          <p:cNvSpPr>
            <a:spLocks noGrp="1"/>
          </p:cNvSpPr>
          <p:nvPr>
            <p:ph type="dt" sz="half" idx="10"/>
          </p:nvPr>
        </p:nvSpPr>
        <p:spPr/>
        <p:txBody>
          <a:bodyPr/>
          <a:lstStyle/>
          <a:p>
            <a:fld id="{3ED260D1-E4FB-402B-900C-A9565D50B5BB}" type="datetimeFigureOut">
              <a:rPr lang="en-US" smtClean="0"/>
              <a:t>8/10/2020</a:t>
            </a:fld>
            <a:endParaRPr lang="en-US"/>
          </a:p>
        </p:txBody>
      </p:sp>
      <p:sp>
        <p:nvSpPr>
          <p:cNvPr id="8" name="Footer Placeholder 7">
            <a:extLst>
              <a:ext uri="{FF2B5EF4-FFF2-40B4-BE49-F238E27FC236}">
                <a16:creationId xmlns:a16="http://schemas.microsoft.com/office/drawing/2014/main" xmlns="" id="{053FF792-305D-4FBB-A869-4DA97D59A8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C8AAD1F-EC3A-4B0B-BF85-D70358E2CEE6}"/>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1536960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31DFE6-D3EC-4524-AA19-B3F3B025E3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BAF45CA-D0B6-46A9-8F76-E80CEA611247}"/>
              </a:ext>
            </a:extLst>
          </p:cNvPr>
          <p:cNvSpPr>
            <a:spLocks noGrp="1"/>
          </p:cNvSpPr>
          <p:nvPr>
            <p:ph type="dt" sz="half" idx="10"/>
          </p:nvPr>
        </p:nvSpPr>
        <p:spPr/>
        <p:txBody>
          <a:bodyPr/>
          <a:lstStyle/>
          <a:p>
            <a:fld id="{3ED260D1-E4FB-402B-900C-A9565D50B5BB}" type="datetimeFigureOut">
              <a:rPr lang="en-US" smtClean="0"/>
              <a:t>8/10/2020</a:t>
            </a:fld>
            <a:endParaRPr lang="en-US"/>
          </a:p>
        </p:txBody>
      </p:sp>
      <p:sp>
        <p:nvSpPr>
          <p:cNvPr id="4" name="Footer Placeholder 3">
            <a:extLst>
              <a:ext uri="{FF2B5EF4-FFF2-40B4-BE49-F238E27FC236}">
                <a16:creationId xmlns:a16="http://schemas.microsoft.com/office/drawing/2014/main" xmlns="" id="{E89890C3-2109-4ACE-8C8C-14605FF468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F915D80-734B-489F-B38E-FC9D189B521D}"/>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350624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29A39CA-B807-4185-9129-B2DA3882B1F6}"/>
              </a:ext>
            </a:extLst>
          </p:cNvPr>
          <p:cNvSpPr>
            <a:spLocks noGrp="1"/>
          </p:cNvSpPr>
          <p:nvPr>
            <p:ph type="dt" sz="half" idx="10"/>
          </p:nvPr>
        </p:nvSpPr>
        <p:spPr/>
        <p:txBody>
          <a:bodyPr/>
          <a:lstStyle/>
          <a:p>
            <a:fld id="{3ED260D1-E4FB-402B-900C-A9565D50B5BB}" type="datetimeFigureOut">
              <a:rPr lang="en-US" smtClean="0"/>
              <a:t>8/10/2020</a:t>
            </a:fld>
            <a:endParaRPr lang="en-US"/>
          </a:p>
        </p:txBody>
      </p:sp>
      <p:sp>
        <p:nvSpPr>
          <p:cNvPr id="3" name="Footer Placeholder 2">
            <a:extLst>
              <a:ext uri="{FF2B5EF4-FFF2-40B4-BE49-F238E27FC236}">
                <a16:creationId xmlns:a16="http://schemas.microsoft.com/office/drawing/2014/main" xmlns="" id="{4E00CFE8-099A-4200-A405-6FF980A4B5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24946E5-943F-421F-A327-101FF2648AB6}"/>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2408677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C1BA91-7764-4218-B9E6-FA030FCBD9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9F4D8AE-7E0D-4DDD-91D0-868759D101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E72C03-9C73-433E-A892-E1FC8A240F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8836D5-6EC9-4DF6-8661-9157158703A2}"/>
              </a:ext>
            </a:extLst>
          </p:cNvPr>
          <p:cNvSpPr>
            <a:spLocks noGrp="1"/>
          </p:cNvSpPr>
          <p:nvPr>
            <p:ph type="dt" sz="half" idx="10"/>
          </p:nvPr>
        </p:nvSpPr>
        <p:spPr/>
        <p:txBody>
          <a:bodyPr/>
          <a:lstStyle/>
          <a:p>
            <a:fld id="{3ED260D1-E4FB-402B-900C-A9565D50B5BB}" type="datetimeFigureOut">
              <a:rPr lang="en-US" smtClean="0"/>
              <a:t>8/10/2020</a:t>
            </a:fld>
            <a:endParaRPr lang="en-US"/>
          </a:p>
        </p:txBody>
      </p:sp>
      <p:sp>
        <p:nvSpPr>
          <p:cNvPr id="6" name="Footer Placeholder 5">
            <a:extLst>
              <a:ext uri="{FF2B5EF4-FFF2-40B4-BE49-F238E27FC236}">
                <a16:creationId xmlns:a16="http://schemas.microsoft.com/office/drawing/2014/main" xmlns="" id="{B992834E-615E-4341-9156-AFE012AAB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A7FB68-C103-4037-8212-320A7259C841}"/>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2618364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DF441A-212D-417F-BE02-5E970B2E8C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7B58A60-C739-4E2A-A898-5FF2C1969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DFB7827-0D07-4940-B1D3-EC0D625E5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75BA83C-CE02-478A-B8E2-AA947C448B59}"/>
              </a:ext>
            </a:extLst>
          </p:cNvPr>
          <p:cNvSpPr>
            <a:spLocks noGrp="1"/>
          </p:cNvSpPr>
          <p:nvPr>
            <p:ph type="dt" sz="half" idx="10"/>
          </p:nvPr>
        </p:nvSpPr>
        <p:spPr/>
        <p:txBody>
          <a:bodyPr/>
          <a:lstStyle/>
          <a:p>
            <a:fld id="{3ED260D1-E4FB-402B-900C-A9565D50B5BB}" type="datetimeFigureOut">
              <a:rPr lang="en-US" smtClean="0"/>
              <a:t>8/10/2020</a:t>
            </a:fld>
            <a:endParaRPr lang="en-US"/>
          </a:p>
        </p:txBody>
      </p:sp>
      <p:sp>
        <p:nvSpPr>
          <p:cNvPr id="6" name="Footer Placeholder 5">
            <a:extLst>
              <a:ext uri="{FF2B5EF4-FFF2-40B4-BE49-F238E27FC236}">
                <a16:creationId xmlns:a16="http://schemas.microsoft.com/office/drawing/2014/main" xmlns="" id="{136FE86F-9F45-464E-9ADC-FDF21E67CA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95E0074-4803-4585-83C6-5BFBFDD12491}"/>
              </a:ext>
            </a:extLst>
          </p:cNvPr>
          <p:cNvSpPr>
            <a:spLocks noGrp="1"/>
          </p:cNvSpPr>
          <p:nvPr>
            <p:ph type="sldNum" sz="quarter" idx="12"/>
          </p:nvPr>
        </p:nvSpPr>
        <p:spPr/>
        <p:txBody>
          <a:bodyPr/>
          <a:lstStyle/>
          <a:p>
            <a:fld id="{E86C6B64-F04E-4DDC-9ED5-A193BBD7D34C}" type="slidenum">
              <a:rPr lang="en-US" smtClean="0"/>
              <a:t>‹#›</a:t>
            </a:fld>
            <a:endParaRPr lang="en-US"/>
          </a:p>
        </p:txBody>
      </p:sp>
    </p:spTree>
    <p:extLst>
      <p:ext uri="{BB962C8B-B14F-4D97-AF65-F5344CB8AC3E}">
        <p14:creationId xmlns:p14="http://schemas.microsoft.com/office/powerpoint/2010/main" val="2796067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4FFD458-15EE-4E6D-B60E-99033B737D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B75AC2-FB93-481E-9862-E58060541C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8ECF81-916D-4B2B-93E6-57BAEBD18F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D260D1-E4FB-402B-900C-A9565D50B5BB}" type="datetimeFigureOut">
              <a:rPr lang="en-US" smtClean="0"/>
              <a:t>8/10/2020</a:t>
            </a:fld>
            <a:endParaRPr lang="en-US"/>
          </a:p>
        </p:txBody>
      </p:sp>
      <p:sp>
        <p:nvSpPr>
          <p:cNvPr id="5" name="Footer Placeholder 4">
            <a:extLst>
              <a:ext uri="{FF2B5EF4-FFF2-40B4-BE49-F238E27FC236}">
                <a16:creationId xmlns:a16="http://schemas.microsoft.com/office/drawing/2014/main" xmlns="" id="{E778C1D8-0379-4C76-9352-126D5A2063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17798EB-7E49-4F54-8419-ADBE952FB3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6C6B64-F04E-4DDC-9ED5-A193BBD7D34C}" type="slidenum">
              <a:rPr lang="en-US" smtClean="0"/>
              <a:t>‹#›</a:t>
            </a:fld>
            <a:endParaRPr lang="en-US"/>
          </a:p>
        </p:txBody>
      </p:sp>
    </p:spTree>
    <p:extLst>
      <p:ext uri="{BB962C8B-B14F-4D97-AF65-F5344CB8AC3E}">
        <p14:creationId xmlns:p14="http://schemas.microsoft.com/office/powerpoint/2010/main" val="787682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2.png"/><Relationship Id="rId4" Type="http://schemas.openxmlformats.org/officeDocument/2006/relationships/hyperlink" Target="mailto:scuilettif@nccommunitycolleges.edu"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AD1A2D-AAE2-448A-A81B-82AE1AF7EA5C}"/>
              </a:ext>
            </a:extLst>
          </p:cNvPr>
          <p:cNvSpPr>
            <a:spLocks noGrp="1"/>
          </p:cNvSpPr>
          <p:nvPr>
            <p:ph type="title"/>
          </p:nvPr>
        </p:nvSpPr>
        <p:spPr>
          <a:xfrm>
            <a:off x="4821382" y="191589"/>
            <a:ext cx="7250545" cy="1166156"/>
          </a:xfrm>
        </p:spPr>
        <p:txBody>
          <a:bodyPr>
            <a:normAutofit fontScale="90000"/>
          </a:bodyPr>
          <a:lstStyle/>
          <a:p>
            <a:pPr algn="ctr"/>
            <a:r>
              <a:rPr lang="en-US" sz="4800" b="1" dirty="0">
                <a:solidFill>
                  <a:srgbClr val="00B050"/>
                </a:solidFill>
                <a:latin typeface="+mn-lt"/>
              </a:rPr>
              <a:t/>
            </a:r>
            <a:br>
              <a:rPr lang="en-US" sz="4800" b="1" dirty="0">
                <a:solidFill>
                  <a:srgbClr val="00B050"/>
                </a:solidFill>
                <a:latin typeface="+mn-lt"/>
              </a:rPr>
            </a:br>
            <a:r>
              <a:rPr lang="en-US" sz="4800" b="1" dirty="0">
                <a:solidFill>
                  <a:srgbClr val="00B050"/>
                </a:solidFill>
                <a:latin typeface="+mn-lt"/>
              </a:rPr>
              <a:t/>
            </a:r>
            <a:br>
              <a:rPr lang="en-US" sz="4800" b="1" dirty="0">
                <a:solidFill>
                  <a:srgbClr val="00B050"/>
                </a:solidFill>
                <a:latin typeface="+mn-lt"/>
              </a:rPr>
            </a:br>
            <a:r>
              <a:rPr lang="en-US" sz="4000" b="1" dirty="0" smtClean="0">
                <a:solidFill>
                  <a:schemeClr val="accent6">
                    <a:lumMod val="75000"/>
                  </a:schemeClr>
                </a:solidFill>
                <a:latin typeface="+mn-lt"/>
              </a:rPr>
              <a:t>Teaching Pathway </a:t>
            </a:r>
            <a:r>
              <a:rPr lang="en-US" sz="4000" b="1" dirty="0">
                <a:solidFill>
                  <a:schemeClr val="accent6">
                    <a:lumMod val="75000"/>
                  </a:schemeClr>
                </a:solidFill>
                <a:latin typeface="+mn-lt"/>
              </a:rPr>
              <a:t>to </a:t>
            </a:r>
            <a:r>
              <a:rPr lang="en-US" sz="4000" b="1" dirty="0" smtClean="0">
                <a:solidFill>
                  <a:schemeClr val="accent6">
                    <a:lumMod val="75000"/>
                  </a:schemeClr>
                </a:solidFill>
                <a:latin typeface="+mn-lt"/>
              </a:rPr>
              <a:t/>
            </a:r>
            <a:br>
              <a:rPr lang="en-US" sz="4000" b="1" dirty="0" smtClean="0">
                <a:solidFill>
                  <a:schemeClr val="accent6">
                    <a:lumMod val="75000"/>
                  </a:schemeClr>
                </a:solidFill>
                <a:latin typeface="+mn-lt"/>
              </a:rPr>
            </a:br>
            <a:r>
              <a:rPr lang="en-US" sz="4000" b="1" dirty="0" smtClean="0">
                <a:solidFill>
                  <a:schemeClr val="accent6">
                    <a:lumMod val="75000"/>
                  </a:schemeClr>
                </a:solidFill>
                <a:latin typeface="+mn-lt"/>
              </a:rPr>
              <a:t>Employment Courses </a:t>
            </a:r>
            <a:r>
              <a:rPr lang="en-US" dirty="0"/>
              <a:t/>
            </a:r>
            <a:br>
              <a:rPr lang="en-US" dirty="0"/>
            </a:br>
            <a:r>
              <a:rPr lang="en-US" dirty="0"/>
              <a:t/>
            </a:r>
            <a:br>
              <a:rPr lang="en-US" dirty="0"/>
            </a:br>
            <a:endParaRPr lang="en-US" b="1" dirty="0">
              <a:latin typeface="+mn-lt"/>
            </a:endParaRPr>
          </a:p>
        </p:txBody>
      </p:sp>
      <p:pic>
        <p:nvPicPr>
          <p:cNvPr id="3" name="Picture 2" descr="C:\Users\Frank\Desktop\HerosJourney4.jpg">
            <a:extLst>
              <a:ext uri="{FF2B5EF4-FFF2-40B4-BE49-F238E27FC236}">
                <a16:creationId xmlns:a16="http://schemas.microsoft.com/office/drawing/2014/main" xmlns="" id="{B72631AB-B3D1-46B6-A6B9-47B3453FC42C}"/>
              </a:ext>
            </a:extLst>
          </p:cNvPr>
          <p:cNvPicPr>
            <a:picLocks noChangeAspect="1" noChangeArrowheads="1"/>
          </p:cNvPicPr>
          <p:nvPr/>
        </p:nvPicPr>
        <p:blipFill>
          <a:blip r:embed="rId5" cstate="print"/>
          <a:srcRect/>
          <a:stretch>
            <a:fillRect/>
          </a:stretch>
        </p:blipFill>
        <p:spPr bwMode="auto">
          <a:xfrm>
            <a:off x="1" y="0"/>
            <a:ext cx="4821381" cy="6858000"/>
          </a:xfrm>
          <a:prstGeom prst="rect">
            <a:avLst/>
          </a:prstGeom>
          <a:noFill/>
        </p:spPr>
      </p:pic>
      <p:sp>
        <p:nvSpPr>
          <p:cNvPr id="5" name="TextBox 4">
            <a:extLst>
              <a:ext uri="{FF2B5EF4-FFF2-40B4-BE49-F238E27FC236}">
                <a16:creationId xmlns:a16="http://schemas.microsoft.com/office/drawing/2014/main" xmlns="" id="{0CD37DBA-E80E-45C6-A259-60A3A1D1759B}"/>
              </a:ext>
            </a:extLst>
          </p:cNvPr>
          <p:cNvSpPr txBox="1"/>
          <p:nvPr/>
        </p:nvSpPr>
        <p:spPr>
          <a:xfrm>
            <a:off x="4821382" y="1522152"/>
            <a:ext cx="7370618" cy="4524315"/>
          </a:xfrm>
          <a:prstGeom prst="rect">
            <a:avLst/>
          </a:prstGeom>
          <a:noFill/>
        </p:spPr>
        <p:txBody>
          <a:bodyPr wrap="square" rtlCol="0">
            <a:spAutoFit/>
          </a:bodyPr>
          <a:lstStyle/>
          <a:p>
            <a:pPr marL="169863" indent="-169863"/>
            <a:r>
              <a:rPr lang="en-US" sz="3200" b="1" dirty="0">
                <a:solidFill>
                  <a:srgbClr val="00B050"/>
                </a:solidFill>
              </a:rPr>
              <a:t>-Explore various Pathways to Employment</a:t>
            </a:r>
          </a:p>
          <a:p>
            <a:pPr marL="169863" indent="-169863"/>
            <a:r>
              <a:rPr lang="en-US" sz="3200" b="1" dirty="0" smtClean="0"/>
              <a:t>-</a:t>
            </a:r>
            <a:r>
              <a:rPr lang="en-US" sz="3200" b="1" dirty="0" smtClean="0">
                <a:solidFill>
                  <a:srgbClr val="FF0000"/>
                </a:solidFill>
              </a:rPr>
              <a:t>Teach and Validate Critical Employment Skills</a:t>
            </a:r>
            <a:endParaRPr lang="en-US" sz="3200" b="1" dirty="0">
              <a:solidFill>
                <a:srgbClr val="FF0000"/>
              </a:solidFill>
            </a:endParaRPr>
          </a:p>
          <a:p>
            <a:pPr marL="169863" indent="-169863"/>
            <a:r>
              <a:rPr lang="en-US" sz="3200" b="1" dirty="0" smtClean="0"/>
              <a:t>-</a:t>
            </a:r>
            <a:r>
              <a:rPr lang="en-US" sz="3200" b="1" dirty="0" smtClean="0">
                <a:solidFill>
                  <a:srgbClr val="7030A0"/>
                </a:solidFill>
              </a:rPr>
              <a:t>Provide</a:t>
            </a:r>
            <a:r>
              <a:rPr lang="en-US" sz="3200" b="1" dirty="0" smtClean="0"/>
              <a:t> </a:t>
            </a:r>
            <a:r>
              <a:rPr lang="en-US" sz="3200" b="1" dirty="0" smtClean="0">
                <a:solidFill>
                  <a:srgbClr val="7030A0"/>
                </a:solidFill>
              </a:rPr>
              <a:t>Opportunity for Certifications</a:t>
            </a:r>
            <a:endParaRPr lang="en-US" sz="3200" b="1" dirty="0">
              <a:solidFill>
                <a:srgbClr val="7030A0"/>
              </a:solidFill>
            </a:endParaRPr>
          </a:p>
          <a:p>
            <a:pPr marL="169863" indent="-169863"/>
            <a:r>
              <a:rPr lang="en-US" sz="800" b="1" dirty="0" smtClean="0"/>
              <a:t> </a:t>
            </a:r>
            <a:r>
              <a:rPr lang="en-US" sz="3200" b="1" dirty="0" smtClean="0"/>
              <a:t>-</a:t>
            </a:r>
            <a:r>
              <a:rPr lang="en-US" sz="3200" b="1" dirty="0">
                <a:solidFill>
                  <a:srgbClr val="00B0F0"/>
                </a:solidFill>
              </a:rPr>
              <a:t>Show Students what Jobs Look/Feel </a:t>
            </a:r>
            <a:r>
              <a:rPr lang="en-US" sz="3200" b="1" dirty="0" smtClean="0">
                <a:solidFill>
                  <a:srgbClr val="00B0F0"/>
                </a:solidFill>
              </a:rPr>
              <a:t>like</a:t>
            </a:r>
          </a:p>
          <a:p>
            <a:pPr marL="169863" indent="-169863"/>
            <a:r>
              <a:rPr lang="en-US" sz="3200" b="1" dirty="0" smtClean="0">
                <a:solidFill>
                  <a:schemeClr val="accent2">
                    <a:lumMod val="50000"/>
                  </a:schemeClr>
                </a:solidFill>
              </a:rPr>
              <a:t>-Help Students Discover Themselves</a:t>
            </a:r>
            <a:endParaRPr lang="en-US" sz="3200" b="1" dirty="0">
              <a:solidFill>
                <a:schemeClr val="accent2">
                  <a:lumMod val="50000"/>
                </a:schemeClr>
              </a:solidFill>
            </a:endParaRPr>
          </a:p>
          <a:p>
            <a:pPr marL="55563" indent="-55563"/>
            <a:r>
              <a:rPr lang="en-US" sz="3200" b="1" dirty="0" smtClean="0"/>
              <a:t>-</a:t>
            </a:r>
            <a:r>
              <a:rPr lang="en-US" sz="3200" b="1" dirty="0" smtClean="0">
                <a:solidFill>
                  <a:srgbClr val="FFC000"/>
                </a:solidFill>
              </a:rPr>
              <a:t>Mentor and Facilitate Learning</a:t>
            </a:r>
          </a:p>
          <a:p>
            <a:pPr marL="55563" indent="-55563"/>
            <a:r>
              <a:rPr lang="en-US" sz="3200" b="1" dirty="0" smtClean="0">
                <a:solidFill>
                  <a:srgbClr val="C00000"/>
                </a:solidFill>
              </a:rPr>
              <a:t>-Motivate!</a:t>
            </a:r>
          </a:p>
          <a:p>
            <a:pPr marL="55563" indent="-55563"/>
            <a:r>
              <a:rPr lang="en-US" sz="3200" b="1" dirty="0" smtClean="0">
                <a:solidFill>
                  <a:schemeClr val="accent6">
                    <a:lumMod val="75000"/>
                  </a:schemeClr>
                </a:solidFill>
              </a:rPr>
              <a:t>-</a:t>
            </a:r>
            <a:r>
              <a:rPr lang="en-US" sz="3200" b="1" dirty="0">
                <a:solidFill>
                  <a:schemeClr val="accent6">
                    <a:lumMod val="75000"/>
                  </a:schemeClr>
                </a:solidFill>
              </a:rPr>
              <a:t> Not a Capstone Course</a:t>
            </a:r>
            <a:endParaRPr lang="en-US" sz="3200" b="1" dirty="0">
              <a:solidFill>
                <a:srgbClr val="C00000"/>
              </a:solidFill>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0476736"/>
      </p:ext>
    </p:extLst>
  </p:cSld>
  <p:clrMapOvr>
    <a:masterClrMapping/>
  </p:clrMapOvr>
  <mc:AlternateContent xmlns:mc="http://schemas.openxmlformats.org/markup-compatibility/2006" xmlns:p14="http://schemas.microsoft.com/office/powerpoint/2010/main">
    <mc:Choice Requires="p14">
      <p:transition spd="slow" p14:dur="2000" advTm="357182"/>
    </mc:Choice>
    <mc:Fallback xmlns="">
      <p:transition spd="slow" advTm="35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0854" y="365125"/>
            <a:ext cx="6249880" cy="771217"/>
          </a:xfrm>
        </p:spPr>
        <p:txBody>
          <a:bodyPr>
            <a:normAutofit/>
          </a:bodyPr>
          <a:lstStyle/>
          <a:p>
            <a:pPr algn="ctr"/>
            <a:r>
              <a:rPr lang="en-US" sz="3600" b="1" dirty="0" smtClean="0">
                <a:solidFill>
                  <a:schemeClr val="accent6">
                    <a:lumMod val="75000"/>
                  </a:schemeClr>
                </a:solidFill>
              </a:rPr>
              <a:t>Contact Information:</a:t>
            </a:r>
            <a:endParaRPr lang="en-US" sz="3600" b="1" dirty="0">
              <a:solidFill>
                <a:schemeClr val="accent6">
                  <a:lumMod val="75000"/>
                </a:schemeClr>
              </a:solidFill>
            </a:endParaRPr>
          </a:p>
        </p:txBody>
      </p:sp>
      <p:sp>
        <p:nvSpPr>
          <p:cNvPr id="3" name="Rectangle 2"/>
          <p:cNvSpPr/>
          <p:nvPr/>
        </p:nvSpPr>
        <p:spPr>
          <a:xfrm>
            <a:off x="2657383" y="1456340"/>
            <a:ext cx="6096000" cy="3323987"/>
          </a:xfrm>
          <a:prstGeom prst="rect">
            <a:avLst/>
          </a:prstGeom>
        </p:spPr>
        <p:txBody>
          <a:bodyPr>
            <a:spAutoFit/>
          </a:bodyPr>
          <a:lstStyle/>
          <a:p>
            <a:r>
              <a:rPr lang="en-US" sz="2400" b="1" dirty="0"/>
              <a:t>Frank Scuiletti, Ed.D.</a:t>
            </a:r>
            <a:br>
              <a:rPr lang="en-US" sz="2400" b="1" dirty="0"/>
            </a:br>
            <a:r>
              <a:rPr lang="en-US" sz="2400" b="1" dirty="0"/>
              <a:t>Senior Program Administrator: Construction, Engineering, Industrial, Transport &amp; Work-Based Learning Coordinator</a:t>
            </a:r>
            <a:br>
              <a:rPr lang="en-US" sz="2400" b="1" dirty="0"/>
            </a:br>
            <a:r>
              <a:rPr lang="en-US" sz="2400" b="1" dirty="0"/>
              <a:t>NC Community College System Office, Raleigh, NC, 27699</a:t>
            </a:r>
            <a:br>
              <a:rPr lang="en-US" sz="2400" b="1" dirty="0"/>
            </a:br>
            <a:r>
              <a:rPr lang="en-US" sz="2400" b="1" dirty="0" smtClean="0"/>
              <a:t>919-807-7114</a:t>
            </a:r>
          </a:p>
          <a:p>
            <a:r>
              <a:rPr lang="en-US" sz="2400" b="1" dirty="0" smtClean="0">
                <a:hlinkClick r:id="rId4"/>
              </a:rPr>
              <a:t>scuilettif@nccommunitycolleges.edu</a:t>
            </a:r>
            <a:endParaRPr lang="en-US" sz="2400" b="1"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58263374"/>
      </p:ext>
    </p:extLst>
  </p:cSld>
  <p:clrMapOvr>
    <a:masterClrMapping/>
  </p:clrMapOvr>
  <mc:AlternateContent xmlns:mc="http://schemas.openxmlformats.org/markup-compatibility/2006" xmlns:p14="http://schemas.microsoft.com/office/powerpoint/2010/main">
    <mc:Choice Requires="p14">
      <p:transition spd="slow" p14:dur="2000" advTm="9709"/>
    </mc:Choice>
    <mc:Fallback xmlns="">
      <p:transition spd="slow" advTm="9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52465E4-8782-44A1-A65F-7574812C4DA7}"/>
              </a:ext>
            </a:extLst>
          </p:cNvPr>
          <p:cNvSpPr>
            <a:spLocks noGrp="1"/>
          </p:cNvSpPr>
          <p:nvPr>
            <p:ph type="title"/>
          </p:nvPr>
        </p:nvSpPr>
        <p:spPr>
          <a:xfrm>
            <a:off x="838200" y="134216"/>
            <a:ext cx="10515600" cy="641639"/>
          </a:xfrm>
        </p:spPr>
        <p:txBody>
          <a:bodyPr>
            <a:normAutofit fontScale="90000"/>
          </a:bodyPr>
          <a:lstStyle/>
          <a:p>
            <a:pPr algn="ctr"/>
            <a:r>
              <a:rPr lang="en-US" b="1" dirty="0">
                <a:solidFill>
                  <a:schemeClr val="accent6">
                    <a:lumMod val="75000"/>
                  </a:schemeClr>
                </a:solidFill>
                <a:latin typeface="+mn-lt"/>
              </a:rPr>
              <a:t>Course </a:t>
            </a:r>
            <a:r>
              <a:rPr lang="en-US" b="1" dirty="0" smtClean="0">
                <a:solidFill>
                  <a:schemeClr val="accent6">
                    <a:lumMod val="75000"/>
                  </a:schemeClr>
                </a:solidFill>
                <a:latin typeface="+mn-lt"/>
              </a:rPr>
              <a:t>Outline</a:t>
            </a:r>
            <a:endParaRPr lang="en-US" b="1" dirty="0">
              <a:solidFill>
                <a:schemeClr val="accent6">
                  <a:lumMod val="75000"/>
                </a:schemeClr>
              </a:solidFill>
              <a:latin typeface="+mn-lt"/>
            </a:endParaRPr>
          </a:p>
        </p:txBody>
      </p:sp>
      <p:sp>
        <p:nvSpPr>
          <p:cNvPr id="4" name="Content Placeholder 3">
            <a:extLst>
              <a:ext uri="{FF2B5EF4-FFF2-40B4-BE49-F238E27FC236}">
                <a16:creationId xmlns:a16="http://schemas.microsoft.com/office/drawing/2014/main" xmlns="" id="{446B7A5A-CAA0-4669-BE42-F43A8CCE8943}"/>
              </a:ext>
            </a:extLst>
          </p:cNvPr>
          <p:cNvSpPr>
            <a:spLocks noGrp="1"/>
          </p:cNvSpPr>
          <p:nvPr>
            <p:ph idx="1"/>
          </p:nvPr>
        </p:nvSpPr>
        <p:spPr>
          <a:xfrm>
            <a:off x="154708" y="855807"/>
            <a:ext cx="11630891" cy="5609648"/>
          </a:xfrm>
        </p:spPr>
        <p:txBody>
          <a:bodyPr>
            <a:normAutofit/>
          </a:bodyPr>
          <a:lstStyle/>
          <a:p>
            <a:r>
              <a:rPr lang="en-US" sz="3500" b="1" dirty="0"/>
              <a:t>Module 1:  Safety</a:t>
            </a:r>
          </a:p>
          <a:p>
            <a:r>
              <a:rPr lang="en-US" sz="3500" b="1" dirty="0"/>
              <a:t>Module 2:  Communication Skills</a:t>
            </a:r>
          </a:p>
          <a:p>
            <a:r>
              <a:rPr lang="en-US" sz="3500" b="1" dirty="0"/>
              <a:t>Module 3:  Industry Overview</a:t>
            </a:r>
          </a:p>
          <a:p>
            <a:r>
              <a:rPr lang="en-US" sz="3500" b="1" dirty="0"/>
              <a:t>Module 4:  Computation and Financial Literacy</a:t>
            </a:r>
          </a:p>
          <a:p>
            <a:r>
              <a:rPr lang="en-US" sz="3500" b="1" dirty="0"/>
              <a:t>Module 5:  Employability Skills</a:t>
            </a:r>
          </a:p>
          <a:p>
            <a:r>
              <a:rPr lang="en-US" sz="3500" b="1" dirty="0"/>
              <a:t>Module 6:  Personal Health</a:t>
            </a:r>
          </a:p>
          <a:p>
            <a:r>
              <a:rPr lang="en-US" sz="3500" b="1" dirty="0"/>
              <a:t>Module 7:  Career Pathways including Apprenticeship</a:t>
            </a:r>
          </a:p>
          <a:p>
            <a:r>
              <a:rPr lang="en-US" sz="3500" b="1" dirty="0"/>
              <a:t>Module 8:  Job Preparation and Required Job Skills</a:t>
            </a:r>
          </a:p>
          <a:p>
            <a:r>
              <a:rPr lang="en-US" sz="3500" b="1" dirty="0"/>
              <a:t>Module 9:  Industry and Site Visits</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8292435"/>
      </p:ext>
    </p:extLst>
  </p:cSld>
  <p:clrMapOvr>
    <a:masterClrMapping/>
  </p:clrMapOvr>
  <mc:AlternateContent xmlns:mc="http://schemas.openxmlformats.org/markup-compatibility/2006" xmlns:p14="http://schemas.microsoft.com/office/powerpoint/2010/main">
    <mc:Choice Requires="p14">
      <p:transition spd="slow" p14:dur="2000" advTm="98761"/>
    </mc:Choice>
    <mc:Fallback xmlns="">
      <p:transition spd="slow" advTm="98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descr="pyramid_generic.png"/>
          <p:cNvPicPr>
            <a:picLocks noChangeAspect="1"/>
          </p:cNvPicPr>
          <p:nvPr/>
        </p:nvPicPr>
        <p:blipFill>
          <a:blip r:embed="rId5" cstate="print"/>
          <a:srcRect/>
          <a:stretch>
            <a:fillRect/>
          </a:stretch>
        </p:blipFill>
        <p:spPr bwMode="auto">
          <a:xfrm>
            <a:off x="3814618" y="744189"/>
            <a:ext cx="8146473" cy="5915230"/>
          </a:xfrm>
          <a:prstGeom prst="rect">
            <a:avLst/>
          </a:prstGeom>
          <a:noFill/>
          <a:ln w="9525">
            <a:noFill/>
            <a:miter lim="800000"/>
            <a:headEnd/>
            <a:tailEnd/>
          </a:ln>
        </p:spPr>
      </p:pic>
      <p:sp>
        <p:nvSpPr>
          <p:cNvPr id="2" name="Content Placeholder 1"/>
          <p:cNvSpPr>
            <a:spLocks noGrp="1"/>
          </p:cNvSpPr>
          <p:nvPr>
            <p:ph idx="1"/>
          </p:nvPr>
        </p:nvSpPr>
        <p:spPr>
          <a:xfrm>
            <a:off x="688110" y="535710"/>
            <a:ext cx="3699163" cy="3717456"/>
          </a:xfrm>
        </p:spPr>
        <p:txBody>
          <a:bodyPr/>
          <a:lstStyle/>
          <a:p>
            <a:pPr marL="68580" indent="0">
              <a:buNone/>
            </a:pPr>
            <a:r>
              <a:rPr lang="en-US" sz="3600" b="1" dirty="0"/>
              <a:t>National Models</a:t>
            </a:r>
          </a:p>
          <a:p>
            <a:pPr marL="68580" indent="0">
              <a:buNone/>
            </a:pPr>
            <a:r>
              <a:rPr lang="en-US" sz="3200" b="1" i="1" dirty="0"/>
              <a:t>Competency Model </a:t>
            </a:r>
          </a:p>
          <a:p>
            <a:pPr marL="68580" indent="0">
              <a:buNone/>
            </a:pPr>
            <a:r>
              <a:rPr lang="en-US" sz="3200" b="1" i="1" dirty="0"/>
              <a:t>Clearinghouse</a:t>
            </a:r>
          </a:p>
          <a:p>
            <a:pPr marL="68580" indent="0">
              <a:buNone/>
            </a:pPr>
            <a:endParaRPr lang="en-US" sz="3200" b="1" dirty="0"/>
          </a:p>
          <a:p>
            <a:pPr marL="68580" indent="0">
              <a:buNone/>
            </a:pPr>
            <a:endParaRPr lang="en-US" sz="3200" b="1" dirty="0"/>
          </a:p>
          <a:p>
            <a:pPr marL="68580" indent="0">
              <a:buNone/>
            </a:pPr>
            <a:endParaRPr lang="en-US" sz="3200" b="1" dirty="0"/>
          </a:p>
          <a:p>
            <a:pPr marL="68580" indent="0">
              <a:buNone/>
            </a:pPr>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8673" y="2592506"/>
            <a:ext cx="1990725" cy="131445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173" y="2633262"/>
            <a:ext cx="1138794" cy="1138794"/>
          </a:xfrm>
          <a:prstGeom prst="rect">
            <a:avLst/>
          </a:prstGeom>
        </p:spPr>
      </p:pic>
      <p:sp>
        <p:nvSpPr>
          <p:cNvPr id="5" name="Left Brace 4">
            <a:extLst>
              <a:ext uri="{FF2B5EF4-FFF2-40B4-BE49-F238E27FC236}">
                <a16:creationId xmlns:a16="http://schemas.microsoft.com/office/drawing/2014/main" xmlns="" id="{8B50B8CA-7B27-4241-BD17-8DC05968C9EA}"/>
              </a:ext>
            </a:extLst>
          </p:cNvPr>
          <p:cNvSpPr/>
          <p:nvPr/>
        </p:nvSpPr>
        <p:spPr>
          <a:xfrm rot="853236">
            <a:off x="3041684" y="4820288"/>
            <a:ext cx="1006723" cy="1653309"/>
          </a:xfrm>
          <a:prstGeom prst="leftBrace">
            <a:avLst>
              <a:gd name="adj1" fmla="val 8333"/>
              <a:gd name="adj2" fmla="val 4944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6" name="TextBox 5">
            <a:extLst>
              <a:ext uri="{FF2B5EF4-FFF2-40B4-BE49-F238E27FC236}">
                <a16:creationId xmlns:a16="http://schemas.microsoft.com/office/drawing/2014/main" xmlns="" id="{81D918C2-C4F6-4A7A-8317-CF54FF489CAF}"/>
              </a:ext>
            </a:extLst>
          </p:cNvPr>
          <p:cNvSpPr txBox="1"/>
          <p:nvPr/>
        </p:nvSpPr>
        <p:spPr>
          <a:xfrm>
            <a:off x="397876" y="4375755"/>
            <a:ext cx="2921593" cy="2062103"/>
          </a:xfrm>
          <a:prstGeom prst="rect">
            <a:avLst/>
          </a:prstGeom>
          <a:noFill/>
        </p:spPr>
        <p:txBody>
          <a:bodyPr wrap="square" rtlCol="0">
            <a:spAutoFit/>
          </a:bodyPr>
          <a:lstStyle/>
          <a:p>
            <a:pPr algn="ctr"/>
            <a:r>
              <a:rPr lang="en-US" sz="3200" b="1" dirty="0">
                <a:solidFill>
                  <a:srgbClr val="FF0000"/>
                </a:solidFill>
              </a:rPr>
              <a:t>Standardization is possible at Foundational Levels</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9246998"/>
      </p:ext>
    </p:extLst>
  </p:cSld>
  <p:clrMapOvr>
    <a:masterClrMapping/>
  </p:clrMapOvr>
  <mc:AlternateContent xmlns:mc="http://schemas.openxmlformats.org/markup-compatibility/2006" xmlns:p14="http://schemas.microsoft.com/office/powerpoint/2010/main">
    <mc:Choice Requires="p14">
      <p:transition spd="slow" p14:dur="2000" advTm="112284"/>
    </mc:Choice>
    <mc:Fallback xmlns="">
      <p:transition spd="slow" advTm="112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07DE82-C9B0-4DF5-BB35-6283C54C3368}"/>
              </a:ext>
            </a:extLst>
          </p:cNvPr>
          <p:cNvSpPr>
            <a:spLocks noGrp="1"/>
          </p:cNvSpPr>
          <p:nvPr>
            <p:ph type="title"/>
          </p:nvPr>
        </p:nvSpPr>
        <p:spPr>
          <a:xfrm>
            <a:off x="838200" y="193004"/>
            <a:ext cx="10515600" cy="815282"/>
          </a:xfrm>
        </p:spPr>
        <p:txBody>
          <a:bodyPr/>
          <a:lstStyle/>
          <a:p>
            <a:pPr algn="ctr"/>
            <a:r>
              <a:rPr lang="en-US" b="1" dirty="0">
                <a:solidFill>
                  <a:schemeClr val="accent6">
                    <a:lumMod val="75000"/>
                  </a:schemeClr>
                </a:solidFill>
                <a:latin typeface="+mn-lt"/>
              </a:rPr>
              <a:t>MC3: Multi-Core Example</a:t>
            </a:r>
          </a:p>
        </p:txBody>
      </p:sp>
      <p:pic>
        <p:nvPicPr>
          <p:cNvPr id="3" name="Picture 2">
            <a:extLst>
              <a:ext uri="{FF2B5EF4-FFF2-40B4-BE49-F238E27FC236}">
                <a16:creationId xmlns:a16="http://schemas.microsoft.com/office/drawing/2014/main" xmlns="" id="{8DD84964-5C90-43FB-8438-BA6454F520C9}"/>
              </a:ext>
            </a:extLst>
          </p:cNvPr>
          <p:cNvPicPr>
            <a:picLocks noChangeAspect="1"/>
          </p:cNvPicPr>
          <p:nvPr/>
        </p:nvPicPr>
        <p:blipFill>
          <a:blip r:embed="rId5"/>
          <a:stretch>
            <a:fillRect/>
          </a:stretch>
        </p:blipFill>
        <p:spPr>
          <a:xfrm>
            <a:off x="0" y="914400"/>
            <a:ext cx="7416800" cy="5943599"/>
          </a:xfrm>
          <a:prstGeom prst="rect">
            <a:avLst/>
          </a:prstGeom>
        </p:spPr>
      </p:pic>
      <p:sp>
        <p:nvSpPr>
          <p:cNvPr id="4" name="Rectangle 3">
            <a:extLst>
              <a:ext uri="{FF2B5EF4-FFF2-40B4-BE49-F238E27FC236}">
                <a16:creationId xmlns:a16="http://schemas.microsoft.com/office/drawing/2014/main" xmlns="" id="{26689CD0-2E2D-46D8-9D89-5317ADC35C14}"/>
              </a:ext>
            </a:extLst>
          </p:cNvPr>
          <p:cNvSpPr/>
          <p:nvPr/>
        </p:nvSpPr>
        <p:spPr>
          <a:xfrm>
            <a:off x="7546109" y="1180408"/>
            <a:ext cx="4562764" cy="5032147"/>
          </a:xfrm>
          <a:prstGeom prst="rect">
            <a:avLst/>
          </a:prstGeom>
        </p:spPr>
        <p:txBody>
          <a:bodyPr wrap="square">
            <a:spAutoFit/>
          </a:bodyPr>
          <a:lstStyle/>
          <a:p>
            <a:r>
              <a:rPr lang="en-US" sz="2400" dirty="0">
                <a:solidFill>
                  <a:srgbClr val="000000"/>
                </a:solidFill>
              </a:rPr>
              <a:t> </a:t>
            </a:r>
            <a:r>
              <a:rPr lang="en-US" sz="2400" b="1" dirty="0">
                <a:solidFill>
                  <a:srgbClr val="FF0000"/>
                </a:solidFill>
              </a:rPr>
              <a:t>There are nine sectors or chapters in the MC3: </a:t>
            </a:r>
          </a:p>
          <a:p>
            <a:endParaRPr lang="en-US" sz="900" dirty="0">
              <a:solidFill>
                <a:srgbClr val="FF0000"/>
              </a:solidFill>
            </a:endParaRPr>
          </a:p>
          <a:p>
            <a:pPr marL="285750" indent="-285750"/>
            <a:r>
              <a:rPr lang="en-US" sz="2400" dirty="0">
                <a:solidFill>
                  <a:srgbClr val="000000"/>
                </a:solidFill>
              </a:rPr>
              <a:t>• Construction </a:t>
            </a:r>
            <a:r>
              <a:rPr lang="en-US" sz="2400" dirty="0">
                <a:solidFill>
                  <a:srgbClr val="FF0000"/>
                </a:solidFill>
              </a:rPr>
              <a:t>Industry Orientation </a:t>
            </a:r>
          </a:p>
          <a:p>
            <a:r>
              <a:rPr lang="en-US" sz="2400" dirty="0">
                <a:solidFill>
                  <a:srgbClr val="000000"/>
                </a:solidFill>
              </a:rPr>
              <a:t>• </a:t>
            </a:r>
            <a:r>
              <a:rPr lang="en-US" sz="2400" dirty="0">
                <a:solidFill>
                  <a:srgbClr val="FF0000"/>
                </a:solidFill>
              </a:rPr>
              <a:t>Tools and Materials </a:t>
            </a:r>
          </a:p>
          <a:p>
            <a:r>
              <a:rPr lang="en-US" sz="2400" dirty="0">
                <a:solidFill>
                  <a:srgbClr val="000000"/>
                </a:solidFill>
              </a:rPr>
              <a:t>• Construction </a:t>
            </a:r>
            <a:r>
              <a:rPr lang="en-US" sz="2400" dirty="0">
                <a:solidFill>
                  <a:srgbClr val="FF0000"/>
                </a:solidFill>
              </a:rPr>
              <a:t>Health and Safety </a:t>
            </a:r>
          </a:p>
          <a:p>
            <a:r>
              <a:rPr lang="en-US" sz="2400" dirty="0">
                <a:solidFill>
                  <a:srgbClr val="000000"/>
                </a:solidFill>
              </a:rPr>
              <a:t>• Blueprint </a:t>
            </a:r>
            <a:r>
              <a:rPr lang="en-US" sz="2400" dirty="0">
                <a:solidFill>
                  <a:srgbClr val="FF0000"/>
                </a:solidFill>
              </a:rPr>
              <a:t>Reading </a:t>
            </a:r>
          </a:p>
          <a:p>
            <a:r>
              <a:rPr lang="en-US" sz="2400" dirty="0">
                <a:solidFill>
                  <a:srgbClr val="000000"/>
                </a:solidFill>
              </a:rPr>
              <a:t>• Basic </a:t>
            </a:r>
            <a:r>
              <a:rPr lang="en-US" sz="2400" dirty="0">
                <a:solidFill>
                  <a:srgbClr val="FF0000"/>
                </a:solidFill>
              </a:rPr>
              <a:t>Math</a:t>
            </a:r>
            <a:r>
              <a:rPr lang="en-US" sz="2400" dirty="0">
                <a:solidFill>
                  <a:srgbClr val="000000"/>
                </a:solidFill>
              </a:rPr>
              <a:t> for Construction </a:t>
            </a:r>
          </a:p>
          <a:p>
            <a:pPr marL="230188" indent="-230188"/>
            <a:r>
              <a:rPr lang="en-US" sz="2400" dirty="0">
                <a:solidFill>
                  <a:srgbClr val="000000"/>
                </a:solidFill>
              </a:rPr>
              <a:t>• </a:t>
            </a:r>
            <a:r>
              <a:rPr lang="en-US" sz="2400" dirty="0">
                <a:solidFill>
                  <a:srgbClr val="FF0000"/>
                </a:solidFill>
              </a:rPr>
              <a:t>Heritage</a:t>
            </a:r>
            <a:r>
              <a:rPr lang="en-US" sz="2400" dirty="0">
                <a:solidFill>
                  <a:srgbClr val="000000"/>
                </a:solidFill>
              </a:rPr>
              <a:t> of the American Worker </a:t>
            </a:r>
          </a:p>
          <a:p>
            <a:pPr marL="230188" indent="-230188"/>
            <a:r>
              <a:rPr lang="en-US" sz="2400" dirty="0">
                <a:solidFill>
                  <a:srgbClr val="000000"/>
                </a:solidFill>
              </a:rPr>
              <a:t>•</a:t>
            </a:r>
            <a:r>
              <a:rPr lang="en-US" sz="2400" dirty="0">
                <a:solidFill>
                  <a:srgbClr val="FF0000"/>
                </a:solidFill>
              </a:rPr>
              <a:t> Diversity </a:t>
            </a:r>
            <a:r>
              <a:rPr lang="en-US" sz="2400" dirty="0">
                <a:solidFill>
                  <a:srgbClr val="000000"/>
                </a:solidFill>
              </a:rPr>
              <a:t>in the Construction Industry </a:t>
            </a:r>
          </a:p>
          <a:p>
            <a:r>
              <a:rPr lang="en-US" sz="2400" dirty="0">
                <a:solidFill>
                  <a:srgbClr val="000000"/>
                </a:solidFill>
              </a:rPr>
              <a:t>• Green Construction </a:t>
            </a:r>
          </a:p>
          <a:p>
            <a:r>
              <a:rPr lang="en-US" sz="2400" dirty="0">
                <a:solidFill>
                  <a:srgbClr val="000000"/>
                </a:solidFill>
              </a:rPr>
              <a:t>• </a:t>
            </a:r>
            <a:r>
              <a:rPr lang="en-US" sz="2400" dirty="0">
                <a:solidFill>
                  <a:srgbClr val="FF0000"/>
                </a:solidFill>
              </a:rPr>
              <a:t>Financial Literacy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3962750"/>
      </p:ext>
    </p:extLst>
  </p:cSld>
  <p:clrMapOvr>
    <a:masterClrMapping/>
  </p:clrMapOvr>
  <mc:AlternateContent xmlns:mc="http://schemas.openxmlformats.org/markup-compatibility/2006" xmlns:p14="http://schemas.microsoft.com/office/powerpoint/2010/main">
    <mc:Choice Requires="p14">
      <p:transition spd="slow" p14:dur="2000" advTm="80092"/>
    </mc:Choice>
    <mc:Fallback xmlns="">
      <p:transition spd="slow" advTm="80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D8877-DC36-459C-8CF4-D4E109B4DAE0}"/>
              </a:ext>
            </a:extLst>
          </p:cNvPr>
          <p:cNvSpPr>
            <a:spLocks noGrp="1"/>
          </p:cNvSpPr>
          <p:nvPr>
            <p:ph type="title"/>
          </p:nvPr>
        </p:nvSpPr>
        <p:spPr>
          <a:xfrm>
            <a:off x="838200" y="90196"/>
            <a:ext cx="10515600" cy="576169"/>
          </a:xfrm>
        </p:spPr>
        <p:txBody>
          <a:bodyPr>
            <a:noAutofit/>
          </a:bodyPr>
          <a:lstStyle/>
          <a:p>
            <a:pPr algn="ctr"/>
            <a:r>
              <a:rPr lang="en-US" b="1" dirty="0">
                <a:solidFill>
                  <a:schemeClr val="accent6">
                    <a:lumMod val="75000"/>
                  </a:schemeClr>
                </a:solidFill>
                <a:latin typeface="+mn-lt"/>
              </a:rPr>
              <a:t>NCCER Construction </a:t>
            </a:r>
            <a:r>
              <a:rPr lang="en-US" b="1" dirty="0" smtClean="0">
                <a:solidFill>
                  <a:schemeClr val="accent6">
                    <a:lumMod val="75000"/>
                  </a:schemeClr>
                </a:solidFill>
                <a:latin typeface="+mn-lt"/>
              </a:rPr>
              <a:t>Core</a:t>
            </a:r>
            <a:r>
              <a:rPr lang="en-US" b="1" dirty="0">
                <a:solidFill>
                  <a:schemeClr val="accent6">
                    <a:lumMod val="75000"/>
                  </a:schemeClr>
                </a:solidFill>
                <a:latin typeface="+mn-lt"/>
              </a:rPr>
              <a:t> </a:t>
            </a:r>
            <a:r>
              <a:rPr lang="en-US" b="1" dirty="0" smtClean="0">
                <a:solidFill>
                  <a:schemeClr val="accent6">
                    <a:lumMod val="75000"/>
                  </a:schemeClr>
                </a:solidFill>
                <a:latin typeface="+mn-lt"/>
              </a:rPr>
              <a:t>Skills</a:t>
            </a:r>
            <a:endParaRPr lang="en-US" b="1" dirty="0">
              <a:solidFill>
                <a:schemeClr val="accent6">
                  <a:lumMod val="75000"/>
                </a:schemeClr>
              </a:solidFill>
              <a:latin typeface="+mn-lt"/>
            </a:endParaRPr>
          </a:p>
        </p:txBody>
      </p:sp>
      <p:pic>
        <p:nvPicPr>
          <p:cNvPr id="3" name="Picture 2">
            <a:extLst>
              <a:ext uri="{FF2B5EF4-FFF2-40B4-BE49-F238E27FC236}">
                <a16:creationId xmlns:a16="http://schemas.microsoft.com/office/drawing/2014/main" xmlns="" id="{729D241F-18C3-40FB-9C90-CB0DB5DE4412}"/>
              </a:ext>
            </a:extLst>
          </p:cNvPr>
          <p:cNvPicPr>
            <a:picLocks noChangeAspect="1"/>
          </p:cNvPicPr>
          <p:nvPr/>
        </p:nvPicPr>
        <p:blipFill>
          <a:blip r:embed="rId5"/>
          <a:stretch>
            <a:fillRect/>
          </a:stretch>
        </p:blipFill>
        <p:spPr>
          <a:xfrm>
            <a:off x="1" y="675359"/>
            <a:ext cx="5497158" cy="6191635"/>
          </a:xfrm>
          <a:prstGeom prst="rect">
            <a:avLst/>
          </a:prstGeom>
        </p:spPr>
      </p:pic>
      <p:pic>
        <p:nvPicPr>
          <p:cNvPr id="4" name="Picture 3">
            <a:extLst>
              <a:ext uri="{FF2B5EF4-FFF2-40B4-BE49-F238E27FC236}">
                <a16:creationId xmlns:a16="http://schemas.microsoft.com/office/drawing/2014/main" xmlns="" id="{74425D5C-D7BF-44EE-9D79-9F9813E8D152}"/>
              </a:ext>
            </a:extLst>
          </p:cNvPr>
          <p:cNvPicPr>
            <a:picLocks noChangeAspect="1"/>
          </p:cNvPicPr>
          <p:nvPr/>
        </p:nvPicPr>
        <p:blipFill>
          <a:blip r:embed="rId6"/>
          <a:stretch>
            <a:fillRect/>
          </a:stretch>
        </p:blipFill>
        <p:spPr>
          <a:xfrm>
            <a:off x="5689601" y="675359"/>
            <a:ext cx="6502398" cy="619163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7892077"/>
      </p:ext>
    </p:extLst>
  </p:cSld>
  <p:clrMapOvr>
    <a:masterClrMapping/>
  </p:clrMapOvr>
  <mc:AlternateContent xmlns:mc="http://schemas.openxmlformats.org/markup-compatibility/2006" xmlns:p14="http://schemas.microsoft.com/office/powerpoint/2010/main">
    <mc:Choice Requires="p14">
      <p:transition spd="slow" p14:dur="2000" advTm="55817"/>
    </mc:Choice>
    <mc:Fallback xmlns="">
      <p:transition spd="slow" advTm="55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6388" y="0"/>
            <a:ext cx="7111012" cy="6476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Placeholder 4"/>
          <p:cNvSpPr>
            <a:spLocks noGrp="1"/>
          </p:cNvSpPr>
          <p:nvPr>
            <p:ph type="body" sz="half" idx="2"/>
          </p:nvPr>
        </p:nvSpPr>
        <p:spPr>
          <a:xfrm>
            <a:off x="266330" y="139824"/>
            <a:ext cx="3906175" cy="6336420"/>
          </a:xfrm>
        </p:spPr>
        <p:txBody>
          <a:bodyPr>
            <a:normAutofit/>
          </a:bodyPr>
          <a:lstStyle/>
          <a:p>
            <a:pPr algn="ctr"/>
            <a:endParaRPr lang="en-US" sz="4400" b="1" dirty="0" smtClean="0">
              <a:solidFill>
                <a:schemeClr val="accent6">
                  <a:lumMod val="75000"/>
                </a:schemeClr>
              </a:solidFill>
            </a:endParaRPr>
          </a:p>
          <a:p>
            <a:pPr algn="ctr"/>
            <a:r>
              <a:rPr lang="en-US" sz="4400" b="1" dirty="0" smtClean="0">
                <a:solidFill>
                  <a:schemeClr val="accent6">
                    <a:lumMod val="75000"/>
                  </a:schemeClr>
                </a:solidFill>
              </a:rPr>
              <a:t>SkillsUSA:  </a:t>
            </a:r>
          </a:p>
          <a:p>
            <a:pPr algn="ctr">
              <a:lnSpc>
                <a:spcPct val="100000"/>
              </a:lnSpc>
            </a:pPr>
            <a:r>
              <a:rPr lang="en-US" sz="4400" b="1" dirty="0" smtClean="0">
                <a:solidFill>
                  <a:schemeClr val="accent6">
                    <a:lumMod val="75000"/>
                  </a:schemeClr>
                </a:solidFill>
              </a:rPr>
              <a:t>Developing Career-Ready Skills</a:t>
            </a:r>
          </a:p>
          <a:p>
            <a:pPr algn="ctr">
              <a:lnSpc>
                <a:spcPct val="100000"/>
              </a:lnSpc>
            </a:pPr>
            <a:r>
              <a:rPr lang="en-US" sz="4400" b="1" dirty="0" smtClean="0">
                <a:solidFill>
                  <a:schemeClr val="accent6">
                    <a:lumMod val="75000"/>
                  </a:schemeClr>
                </a:solidFill>
              </a:rPr>
              <a:t>Is </a:t>
            </a:r>
          </a:p>
          <a:p>
            <a:pPr algn="ctr">
              <a:lnSpc>
                <a:spcPct val="100000"/>
              </a:lnSpc>
            </a:pPr>
            <a:r>
              <a:rPr lang="en-US" sz="4400" b="1" u="sng" dirty="0" smtClean="0">
                <a:solidFill>
                  <a:schemeClr val="accent6">
                    <a:lumMod val="75000"/>
                  </a:schemeClr>
                </a:solidFill>
              </a:rPr>
              <a:t>Essential</a:t>
            </a:r>
            <a:endParaRPr lang="en-US" sz="4400" b="1" u="sng" dirty="0">
              <a:solidFill>
                <a:schemeClr val="accent6">
                  <a:lumMod val="75000"/>
                </a:schemeClr>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4206523"/>
      </p:ext>
    </p:extLst>
  </p:cSld>
  <p:clrMapOvr>
    <a:masterClrMapping/>
  </p:clrMapOvr>
  <mc:AlternateContent xmlns:mc="http://schemas.openxmlformats.org/markup-compatibility/2006" xmlns:p14="http://schemas.microsoft.com/office/powerpoint/2010/main">
    <mc:Choice Requires="p14">
      <p:transition spd="slow" p14:dur="2000" advTm="83246"/>
    </mc:Choice>
    <mc:Fallback xmlns="">
      <p:transition spd="slow" advTm="83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C0B84D67-7EBD-4B12-A432-55C1E2796447}"/>
              </a:ext>
            </a:extLst>
          </p:cNvPr>
          <p:cNvSpPr>
            <a:spLocks noGrp="1"/>
          </p:cNvSpPr>
          <p:nvPr>
            <p:ph type="title"/>
          </p:nvPr>
        </p:nvSpPr>
        <p:spPr>
          <a:xfrm>
            <a:off x="503068" y="0"/>
            <a:ext cx="10972800" cy="685800"/>
          </a:xfrm>
        </p:spPr>
        <p:txBody>
          <a:bodyPr>
            <a:normAutofit fontScale="90000"/>
          </a:bodyPr>
          <a:lstStyle/>
          <a:p>
            <a:pPr algn="ctr"/>
            <a:r>
              <a:rPr lang="en-US" b="1" dirty="0">
                <a:solidFill>
                  <a:schemeClr val="accent6">
                    <a:lumMod val="75000"/>
                  </a:schemeClr>
                </a:solidFill>
                <a:latin typeface="+mn-lt"/>
              </a:rPr>
              <a:t>Standardized Pre-Apprenticeship</a:t>
            </a:r>
          </a:p>
        </p:txBody>
      </p:sp>
      <p:sp>
        <p:nvSpPr>
          <p:cNvPr id="6" name="Rectangle 5"/>
          <p:cNvSpPr/>
          <p:nvPr/>
        </p:nvSpPr>
        <p:spPr>
          <a:xfrm>
            <a:off x="275209" y="609601"/>
            <a:ext cx="11620870" cy="646331"/>
          </a:xfrm>
          <a:prstGeom prst="rect">
            <a:avLst/>
          </a:prstGeom>
        </p:spPr>
        <p:txBody>
          <a:bodyPr wrap="square">
            <a:spAutoFit/>
          </a:bodyPr>
          <a:lstStyle/>
          <a:p>
            <a:r>
              <a:rPr lang="en-US" b="1" dirty="0" smtClean="0"/>
              <a:t>Objective</a:t>
            </a:r>
            <a:r>
              <a:rPr lang="en-US" b="1" dirty="0"/>
              <a:t>:</a:t>
            </a:r>
            <a:r>
              <a:rPr lang="en-US" dirty="0"/>
              <a:t>  Develop 80-hour curriculum courses (2-3-3 SHC) for popular NCCCS </a:t>
            </a:r>
            <a:r>
              <a:rPr lang="en-US" dirty="0" smtClean="0"/>
              <a:t>major </a:t>
            </a:r>
            <a:r>
              <a:rPr lang="en-US" dirty="0"/>
              <a:t>curriculum program areas that </a:t>
            </a:r>
            <a:r>
              <a:rPr lang="en-US" dirty="0" smtClean="0"/>
              <a:t>may also </a:t>
            </a:r>
            <a:r>
              <a:rPr lang="en-US" dirty="0"/>
              <a:t>serve as </a:t>
            </a:r>
            <a:r>
              <a:rPr lang="en-US" dirty="0" smtClean="0"/>
              <a:t>standardized Pre-apprenticeship  through ApprenticeshipNC </a:t>
            </a:r>
            <a:r>
              <a:rPr lang="en-US" dirty="0"/>
              <a:t>when tied to an Apprenticeship.  </a:t>
            </a:r>
          </a:p>
        </p:txBody>
      </p:sp>
      <p:sp>
        <p:nvSpPr>
          <p:cNvPr id="7" name="Text Box 2"/>
          <p:cNvSpPr txBox="1">
            <a:spLocks noChangeArrowheads="1"/>
          </p:cNvSpPr>
          <p:nvPr/>
        </p:nvSpPr>
        <p:spPr bwMode="auto">
          <a:xfrm>
            <a:off x="0" y="1255932"/>
            <a:ext cx="3117175" cy="3049739"/>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110 PTE Construction</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Related Computer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Computational Ability (basic math, personal &amp; business finances,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Devises and Technologies (what is used in various professions, vehicles, chemicals, radios, photography,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Government (Structure, law, agencies, authority).</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Employability Skills (online program).</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Personal Health (explore job physical requirements, determine aptitude, CPR, First Aide, etc.), Mental Health, and Physical Health (Fitness).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Career Exploration and Job Skills (visit Corrections, FIP, CJ, EM, EMS programs/orgs). KSAs. Examinations and Certifications.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Visitations.  Locate facilities. Visit and interview (mock or actual).</a:t>
            </a:r>
            <a:endParaRPr lang="en-US" sz="1100" dirty="0">
              <a:effectLst/>
              <a:ea typeface="Calibri"/>
              <a:cs typeface="Times New Roman"/>
            </a:endParaRPr>
          </a:p>
          <a:p>
            <a:pPr marL="117475" marR="0" lvl="0" indent="-117475">
              <a:lnSpc>
                <a:spcPct val="107000"/>
              </a:lnSpc>
              <a:spcBef>
                <a:spcPts val="0"/>
              </a:spcBef>
              <a:spcAft>
                <a:spcPts val="800"/>
              </a:spcAft>
              <a:buSzPts val="800"/>
              <a:buFont typeface="+mj-lt"/>
              <a:buAutoNum type="alphaUcPeriod"/>
            </a:pPr>
            <a:r>
              <a:rPr lang="en-US" sz="800" dirty="0">
                <a:effectLst/>
                <a:ea typeface="Calibri"/>
                <a:cs typeface="Calibri"/>
              </a:rPr>
              <a:t>Etc.</a:t>
            </a:r>
            <a:endParaRPr lang="en-US" sz="1100" dirty="0">
              <a:effectLst/>
              <a:ea typeface="Calibri"/>
              <a:cs typeface="Times New Roman"/>
            </a:endParaRPr>
          </a:p>
          <a:p>
            <a:pPr marL="0" marR="0">
              <a:lnSpc>
                <a:spcPct val="107000"/>
              </a:lnSpc>
              <a:spcBef>
                <a:spcPts val="0"/>
              </a:spcBef>
              <a:spcAft>
                <a:spcPts val="800"/>
              </a:spcAft>
            </a:pPr>
            <a:r>
              <a:rPr lang="en-US" sz="1100" dirty="0">
                <a:effectLst/>
                <a:ea typeface="Calibri"/>
                <a:cs typeface="Times New Roman"/>
              </a:rPr>
              <a:t> </a:t>
            </a:r>
          </a:p>
        </p:txBody>
      </p:sp>
      <p:sp>
        <p:nvSpPr>
          <p:cNvPr id="8" name="Text Box 2"/>
          <p:cNvSpPr txBox="1">
            <a:spLocks noChangeArrowheads="1"/>
          </p:cNvSpPr>
          <p:nvPr/>
        </p:nvSpPr>
        <p:spPr bwMode="auto">
          <a:xfrm>
            <a:off x="9245601" y="1255932"/>
            <a:ext cx="2946400" cy="304973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113 Transportation</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Related Computer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Computational Ability (basic math, personal &amp; business finances,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Devises and Technologies (what is used in various professions, vehicles, chemicals, radios, photography,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Government (Structure, law, agencies, authority).</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Employability Skills (online program).</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Personal Health (explore job physical requirements, determine aptitude, CPR, First Aide, etc.), Mental Health, and Physical Health (Fitness).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Career Exploration and Job Skills (visit Corrections, FIP, CJ, EM, EMS programs/orgs). KSAs. Examinations and Certifications.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Visitations.  Locate facilities. Visit and interview (mock or actual).</a:t>
            </a:r>
            <a:endParaRPr lang="en-US" sz="1100" dirty="0">
              <a:effectLst/>
              <a:ea typeface="Calibri"/>
              <a:cs typeface="Times New Roman"/>
            </a:endParaRPr>
          </a:p>
          <a:p>
            <a:pPr marL="117475" marR="0" lvl="0" indent="-117475">
              <a:lnSpc>
                <a:spcPct val="107000"/>
              </a:lnSpc>
              <a:spcBef>
                <a:spcPts val="0"/>
              </a:spcBef>
              <a:spcAft>
                <a:spcPts val="800"/>
              </a:spcAft>
              <a:buSzPts val="800"/>
              <a:buFont typeface="+mj-lt"/>
              <a:buAutoNum type="alphaUcPeriod"/>
            </a:pPr>
            <a:r>
              <a:rPr lang="en-US" sz="800" dirty="0">
                <a:effectLst/>
                <a:ea typeface="Calibri"/>
                <a:cs typeface="Calibri"/>
              </a:rPr>
              <a:t>Etc.</a:t>
            </a:r>
            <a:endParaRPr lang="en-US" sz="1100" dirty="0">
              <a:effectLst/>
              <a:ea typeface="Calibri"/>
              <a:cs typeface="Times New Roman"/>
            </a:endParaRPr>
          </a:p>
          <a:p>
            <a:pPr marL="0" marR="0">
              <a:lnSpc>
                <a:spcPct val="107000"/>
              </a:lnSpc>
              <a:spcBef>
                <a:spcPts val="0"/>
              </a:spcBef>
              <a:spcAft>
                <a:spcPts val="800"/>
              </a:spcAft>
            </a:pPr>
            <a:r>
              <a:rPr lang="en-US" sz="1100" dirty="0">
                <a:effectLst/>
                <a:ea typeface="Calibri"/>
                <a:cs typeface="Times New Roman"/>
              </a:rPr>
              <a:t> </a:t>
            </a:r>
          </a:p>
        </p:txBody>
      </p:sp>
      <p:sp>
        <p:nvSpPr>
          <p:cNvPr id="9" name="Text Box 2"/>
          <p:cNvSpPr txBox="1">
            <a:spLocks noChangeArrowheads="1"/>
          </p:cNvSpPr>
          <p:nvPr/>
        </p:nvSpPr>
        <p:spPr bwMode="auto">
          <a:xfrm>
            <a:off x="3117174" y="1255933"/>
            <a:ext cx="3080427" cy="3049738"/>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a:t>
            </a:r>
            <a:r>
              <a:rPr lang="en-US" sz="800" b="1" dirty="0">
                <a:effectLst/>
                <a:ea typeface="Calibri"/>
                <a:cs typeface="Times New Roman"/>
              </a:rPr>
              <a:t>111 </a:t>
            </a:r>
            <a:r>
              <a:rPr lang="en-US" sz="800" b="1" dirty="0" smtClean="0">
                <a:effectLst/>
                <a:ea typeface="Calibri"/>
                <a:cs typeface="Times New Roman"/>
              </a:rPr>
              <a:t>PTE Manufacturing </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Related Computer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Computational Ability (basic math, personal &amp; business finances,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Devises and Technologies (what is used in various professions, vehicles, chemicals, radios, photography,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Government (Structure, law, agencies, authority).</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Employability Skills (online program).</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Personal Health (explore job physical requirements, determine aptitude, CPR, First Aide, etc.), Mental Health, and Physical Health (Fitness).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Career Exploration and Job Skills (visit Corrections, FIP, CJ, EM, EMS programs/orgs). KSAs. Examinations and Certifications.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Visitations.  Locate facilities. Visit and interview (mock or actual).</a:t>
            </a:r>
            <a:endParaRPr lang="en-US" sz="1100" dirty="0">
              <a:effectLst/>
              <a:ea typeface="Calibri"/>
              <a:cs typeface="Times New Roman"/>
            </a:endParaRPr>
          </a:p>
          <a:p>
            <a:pPr marL="117475" marR="0" lvl="0" indent="-117475">
              <a:lnSpc>
                <a:spcPct val="107000"/>
              </a:lnSpc>
              <a:spcBef>
                <a:spcPts val="0"/>
              </a:spcBef>
              <a:spcAft>
                <a:spcPts val="800"/>
              </a:spcAft>
              <a:buSzPts val="800"/>
              <a:buFont typeface="+mj-lt"/>
              <a:buAutoNum type="alphaUcPeriod"/>
            </a:pPr>
            <a:r>
              <a:rPr lang="en-US" sz="800" dirty="0">
                <a:effectLst/>
                <a:ea typeface="Calibri"/>
                <a:cs typeface="Calibri"/>
              </a:rPr>
              <a:t>Etc.</a:t>
            </a:r>
            <a:endParaRPr lang="en-US" sz="1100" dirty="0">
              <a:effectLst/>
              <a:ea typeface="Calibri"/>
              <a:cs typeface="Times New Roman"/>
            </a:endParaRPr>
          </a:p>
          <a:p>
            <a:pPr marL="0" marR="0">
              <a:lnSpc>
                <a:spcPct val="107000"/>
              </a:lnSpc>
              <a:spcBef>
                <a:spcPts val="0"/>
              </a:spcBef>
              <a:spcAft>
                <a:spcPts val="800"/>
              </a:spcAft>
            </a:pPr>
            <a:r>
              <a:rPr lang="en-US" sz="1100" dirty="0">
                <a:effectLst/>
                <a:ea typeface="Calibri"/>
                <a:cs typeface="Times New Roman"/>
              </a:rPr>
              <a:t> </a:t>
            </a:r>
          </a:p>
        </p:txBody>
      </p:sp>
      <p:sp>
        <p:nvSpPr>
          <p:cNvPr id="10" name="Text Box 2"/>
          <p:cNvSpPr txBox="1">
            <a:spLocks noChangeArrowheads="1"/>
          </p:cNvSpPr>
          <p:nvPr/>
        </p:nvSpPr>
        <p:spPr bwMode="auto">
          <a:xfrm>
            <a:off x="6197601" y="1255931"/>
            <a:ext cx="3048000" cy="304974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112 PTE Public Safety  </a:t>
            </a:r>
            <a:endParaRPr lang="en-US" sz="1100" dirty="0" smtClean="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smtClean="0">
                <a:effectLst/>
                <a:ea typeface="Calibri"/>
                <a:cs typeface="Calibri"/>
              </a:rPr>
              <a:t>Draft course outline:</a:t>
            </a:r>
            <a:endParaRPr lang="en-US" sz="1100" dirty="0" smtClean="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Safety </a:t>
            </a:r>
            <a:r>
              <a:rPr lang="en-US" sz="800" dirty="0">
                <a:effectLst/>
                <a:ea typeface="Calibri"/>
                <a:cs typeface="Calibri"/>
              </a:rPr>
              <a:t>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Related Computer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Computational Ability (basic math, personal &amp; business finances,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Devises and Technologies (what is used in various professions, vehicles, chemicals, radios, photography,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Government (Structure, law, agencies, authority).</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Employability Skills (online program).</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Personal Health (explore job physical requirements, determine aptitude, CPR, First Aide, etc.), Mental Health, and Physical Health (Fitness).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Career Exploration and Job Skills (visit Corrections, FIP, CJ, EM, EMS programs/orgs). KSAs. Examinations and Certifications.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Visitations.  Locate facilities. Visit and interview (mock or actual).</a:t>
            </a:r>
            <a:endParaRPr lang="en-US" sz="1100" dirty="0">
              <a:effectLst/>
              <a:ea typeface="Calibri"/>
              <a:cs typeface="Times New Roman"/>
            </a:endParaRPr>
          </a:p>
          <a:p>
            <a:pPr marL="117475" marR="0" lvl="0" indent="-117475">
              <a:lnSpc>
                <a:spcPct val="107000"/>
              </a:lnSpc>
              <a:spcBef>
                <a:spcPts val="0"/>
              </a:spcBef>
              <a:spcAft>
                <a:spcPts val="800"/>
              </a:spcAft>
              <a:buSzPts val="800"/>
              <a:buFont typeface="+mj-lt"/>
              <a:buAutoNum type="alphaUcPeriod"/>
            </a:pPr>
            <a:r>
              <a:rPr lang="en-US" sz="800" dirty="0">
                <a:effectLst/>
                <a:ea typeface="Calibri"/>
                <a:cs typeface="Calibri"/>
              </a:rPr>
              <a:t>Etc.</a:t>
            </a:r>
            <a:endParaRPr lang="en-US" sz="1100" dirty="0">
              <a:effectLst/>
              <a:ea typeface="Calibri"/>
              <a:cs typeface="Times New Roman"/>
            </a:endParaRPr>
          </a:p>
          <a:p>
            <a:pPr marL="0" marR="0">
              <a:lnSpc>
                <a:spcPct val="107000"/>
              </a:lnSpc>
              <a:spcBef>
                <a:spcPts val="0"/>
              </a:spcBef>
              <a:spcAft>
                <a:spcPts val="800"/>
              </a:spcAft>
            </a:pPr>
            <a:r>
              <a:rPr lang="en-US" sz="1100" dirty="0">
                <a:effectLst/>
                <a:ea typeface="Calibri"/>
                <a:cs typeface="Times New Roman"/>
              </a:rPr>
              <a:t> </a:t>
            </a:r>
          </a:p>
        </p:txBody>
      </p:sp>
      <p:sp>
        <p:nvSpPr>
          <p:cNvPr id="12" name="Text Box 2"/>
          <p:cNvSpPr txBox="1">
            <a:spLocks noChangeArrowheads="1"/>
          </p:cNvSpPr>
          <p:nvPr/>
        </p:nvSpPr>
        <p:spPr bwMode="auto">
          <a:xfrm>
            <a:off x="-1" y="4314548"/>
            <a:ext cx="3117175" cy="1295400"/>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114 PTE Engineering Technology </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3" name="Text Box 2"/>
          <p:cNvSpPr txBox="1">
            <a:spLocks noChangeArrowheads="1"/>
          </p:cNvSpPr>
          <p:nvPr/>
        </p:nvSpPr>
        <p:spPr bwMode="auto">
          <a:xfrm>
            <a:off x="3117175" y="4314548"/>
            <a:ext cx="3089074" cy="1295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115 PTE Ag &amp; Nat’l Resources</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4" name="Text Box 2"/>
          <p:cNvSpPr txBox="1">
            <a:spLocks noChangeArrowheads="1"/>
          </p:cNvSpPr>
          <p:nvPr/>
        </p:nvSpPr>
        <p:spPr bwMode="auto">
          <a:xfrm>
            <a:off x="6197601" y="4314548"/>
            <a:ext cx="3032868" cy="12954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116 PTE Biological and Chemical</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5" name="Text Box 2"/>
          <p:cNvSpPr txBox="1">
            <a:spLocks noChangeArrowheads="1"/>
          </p:cNvSpPr>
          <p:nvPr/>
        </p:nvSpPr>
        <p:spPr bwMode="auto">
          <a:xfrm>
            <a:off x="9245600" y="4305670"/>
            <a:ext cx="2946400" cy="129540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117 PTE Commercial &amp; Artistic</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6" name="Text Box 2"/>
          <p:cNvSpPr txBox="1">
            <a:spLocks noChangeArrowheads="1"/>
          </p:cNvSpPr>
          <p:nvPr/>
        </p:nvSpPr>
        <p:spPr bwMode="auto">
          <a:xfrm>
            <a:off x="3117174" y="5562600"/>
            <a:ext cx="3089075" cy="12954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119 PTE Business </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7" name="Text Box 2"/>
          <p:cNvSpPr txBox="1">
            <a:spLocks noChangeArrowheads="1"/>
          </p:cNvSpPr>
          <p:nvPr/>
        </p:nvSpPr>
        <p:spPr bwMode="auto">
          <a:xfrm>
            <a:off x="-16214" y="5562600"/>
            <a:ext cx="3149602" cy="1295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118 PTE Education </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8" name="Text Box 2"/>
          <p:cNvSpPr txBox="1">
            <a:spLocks noChangeArrowheads="1"/>
          </p:cNvSpPr>
          <p:nvPr/>
        </p:nvSpPr>
        <p:spPr bwMode="auto">
          <a:xfrm>
            <a:off x="6188954" y="5562600"/>
            <a:ext cx="3056647" cy="129540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120 PTE Information Technology</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sp>
        <p:nvSpPr>
          <p:cNvPr id="19" name="Text Box 2"/>
          <p:cNvSpPr txBox="1">
            <a:spLocks noChangeArrowheads="1"/>
          </p:cNvSpPr>
          <p:nvPr/>
        </p:nvSpPr>
        <p:spPr bwMode="auto">
          <a:xfrm>
            <a:off x="9235736" y="5562600"/>
            <a:ext cx="2956265" cy="129540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rot="0" vert="horz" wrap="square" lIns="91440" tIns="45720" rIns="91440" bIns="45720" anchor="t" anchorCtr="0">
            <a:noAutofit/>
          </a:bodyPr>
          <a:lstStyle/>
          <a:p>
            <a:pPr marL="457200" marR="0" indent="-228600" algn="ctr">
              <a:lnSpc>
                <a:spcPct val="107000"/>
              </a:lnSpc>
              <a:spcBef>
                <a:spcPts val="0"/>
              </a:spcBef>
              <a:spcAft>
                <a:spcPts val="800"/>
              </a:spcAft>
            </a:pPr>
            <a:r>
              <a:rPr lang="en-US" sz="800" b="1" dirty="0" smtClean="0">
                <a:effectLst/>
                <a:ea typeface="Calibri"/>
                <a:cs typeface="Times New Roman"/>
              </a:rPr>
              <a:t>PTE 121 PTE Health</a:t>
            </a:r>
            <a:endParaRPr lang="en-US" sz="1100" dirty="0">
              <a:effectLst/>
              <a:ea typeface="Calibri"/>
              <a:cs typeface="Times New Roman"/>
            </a:endParaRPr>
          </a:p>
          <a:p>
            <a:pPr marL="117475" marR="0" lvl="0" indent="-117475">
              <a:lnSpc>
                <a:spcPct val="107000"/>
              </a:lnSpc>
              <a:spcBef>
                <a:spcPts val="0"/>
              </a:spcBef>
              <a:spcAft>
                <a:spcPts val="0"/>
              </a:spcAft>
              <a:buFont typeface="+mj-lt"/>
              <a:buAutoNum type="arabicPeriod"/>
            </a:pPr>
            <a:r>
              <a:rPr lang="en-US" sz="800" dirty="0">
                <a:effectLst/>
                <a:ea typeface="Calibri"/>
                <a:cs typeface="Calibri"/>
              </a:rPr>
              <a:t>Draft course outline:</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Safety Awareness.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Communication Skills.</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a:effectLst/>
                <a:ea typeface="Calibri"/>
                <a:cs typeface="Calibri"/>
              </a:rPr>
              <a:t>Public Service (motivation (why serve?), org awareness/structure, societal issues, agency interaction, etc.).</a:t>
            </a:r>
            <a:endParaRPr lang="en-US" sz="1100" dirty="0">
              <a:effectLst/>
              <a:ea typeface="Calibri"/>
              <a:cs typeface="Times New Roman"/>
            </a:endParaRPr>
          </a:p>
          <a:p>
            <a:pPr marL="117475" marR="0" lvl="0" indent="-117475">
              <a:lnSpc>
                <a:spcPct val="107000"/>
              </a:lnSpc>
              <a:spcBef>
                <a:spcPts val="0"/>
              </a:spcBef>
              <a:spcAft>
                <a:spcPts val="0"/>
              </a:spcAft>
              <a:buSzPts val="800"/>
              <a:buFont typeface="+mj-lt"/>
              <a:buAutoNum type="alphaUcPeriod"/>
            </a:pPr>
            <a:r>
              <a:rPr lang="en-US" sz="800" dirty="0" smtClean="0">
                <a:effectLst/>
                <a:ea typeface="Calibri"/>
                <a:cs typeface="Calibri"/>
              </a:rPr>
              <a:t>Etc.</a:t>
            </a:r>
          </a:p>
          <a:p>
            <a:pPr marL="117475" marR="0" lvl="0" indent="-117475">
              <a:lnSpc>
                <a:spcPct val="107000"/>
              </a:lnSpc>
              <a:spcBef>
                <a:spcPts val="0"/>
              </a:spcBef>
              <a:spcAft>
                <a:spcPts val="0"/>
              </a:spcAft>
              <a:buSzPts val="800"/>
              <a:buFont typeface="+mj-lt"/>
              <a:buAutoNum type="alphaUcPeriod"/>
            </a:pPr>
            <a:endParaRPr lang="en-US" sz="1100" dirty="0">
              <a:effectLst/>
              <a:ea typeface="Calibri"/>
              <a:cs typeface="Times New Roman"/>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31536704"/>
      </p:ext>
    </p:extLst>
  </p:cSld>
  <p:clrMapOvr>
    <a:masterClrMapping/>
  </p:clrMapOvr>
  <mc:AlternateContent xmlns:mc="http://schemas.openxmlformats.org/markup-compatibility/2006" xmlns:p14="http://schemas.microsoft.com/office/powerpoint/2010/main">
    <mc:Choice Requires="p14">
      <p:transition spd="slow" p14:dur="2000" advTm="37411"/>
    </mc:Choice>
    <mc:Fallback xmlns="">
      <p:transition spd="slow" advTm="37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4C5CAE-629C-4FDA-91B0-8C6DA8FF13E2}"/>
              </a:ext>
            </a:extLst>
          </p:cNvPr>
          <p:cNvSpPr>
            <a:spLocks noGrp="1"/>
          </p:cNvSpPr>
          <p:nvPr>
            <p:ph type="title"/>
          </p:nvPr>
        </p:nvSpPr>
        <p:spPr>
          <a:xfrm>
            <a:off x="591213" y="248576"/>
            <a:ext cx="3932237" cy="1249532"/>
          </a:xfrm>
        </p:spPr>
        <p:txBody>
          <a:bodyPr>
            <a:noAutofit/>
          </a:bodyPr>
          <a:lstStyle/>
          <a:p>
            <a:pPr algn="ctr"/>
            <a:r>
              <a:rPr lang="en-US" sz="2800" b="1" dirty="0" smtClean="0">
                <a:solidFill>
                  <a:schemeClr val="accent6">
                    <a:lumMod val="75000"/>
                  </a:schemeClr>
                </a:solidFill>
                <a:latin typeface="+mn-lt"/>
              </a:rPr>
              <a:t>Course Materials:</a:t>
            </a:r>
            <a:br>
              <a:rPr lang="en-US" sz="2800" b="1" dirty="0" smtClean="0">
                <a:solidFill>
                  <a:schemeClr val="accent6">
                    <a:lumMod val="75000"/>
                  </a:schemeClr>
                </a:solidFill>
                <a:latin typeface="+mn-lt"/>
              </a:rPr>
            </a:br>
            <a:r>
              <a:rPr lang="en-US" sz="2800" b="1" dirty="0" smtClean="0">
                <a:solidFill>
                  <a:schemeClr val="accent6">
                    <a:lumMod val="75000"/>
                  </a:schemeClr>
                </a:solidFill>
                <a:latin typeface="+mn-lt"/>
              </a:rPr>
              <a:t>https</a:t>
            </a:r>
            <a:r>
              <a:rPr lang="en-US" sz="2800" b="1" dirty="0">
                <a:solidFill>
                  <a:schemeClr val="accent6">
                    <a:lumMod val="75000"/>
                  </a:schemeClr>
                </a:solidFill>
                <a:latin typeface="+mn-lt"/>
              </a:rPr>
              <a:t>://moodle.nccommunitycolleges.edu/</a:t>
            </a:r>
          </a:p>
        </p:txBody>
      </p:sp>
      <p:sp>
        <p:nvSpPr>
          <p:cNvPr id="7" name="Content Placeholder 6"/>
          <p:cNvSpPr>
            <a:spLocks noGrp="1"/>
          </p:cNvSpPr>
          <p:nvPr>
            <p:ph idx="1"/>
          </p:nvPr>
        </p:nvSpPr>
        <p:spPr/>
        <p:txBody>
          <a:bodyPr/>
          <a:lstStyle/>
          <a:p>
            <a:endParaRPr lang="en-US" dirty="0"/>
          </a:p>
        </p:txBody>
      </p:sp>
      <p:sp>
        <p:nvSpPr>
          <p:cNvPr id="8" name="Text Placeholder 7"/>
          <p:cNvSpPr>
            <a:spLocks noGrp="1"/>
          </p:cNvSpPr>
          <p:nvPr>
            <p:ph type="body" sz="half" idx="2"/>
          </p:nvPr>
        </p:nvSpPr>
        <p:spPr>
          <a:xfrm>
            <a:off x="115410" y="1648349"/>
            <a:ext cx="4634143" cy="4894494"/>
          </a:xfrm>
        </p:spPr>
        <p:txBody>
          <a:bodyPr>
            <a:noAutofit/>
          </a:bodyPr>
          <a:lstStyle/>
          <a:p>
            <a:pPr marL="285750" indent="-285750">
              <a:buFont typeface="Arial" panose="020B0604020202020204" pitchFamily="34" charset="0"/>
              <a:buChar char="•"/>
            </a:pPr>
            <a:r>
              <a:rPr lang="en-US" sz="2000" b="1" dirty="0" smtClean="0">
                <a:solidFill>
                  <a:schemeClr val="accent6">
                    <a:lumMod val="75000"/>
                  </a:schemeClr>
                </a:solidFill>
              </a:rPr>
              <a:t>Utilize the </a:t>
            </a:r>
            <a:r>
              <a:rPr lang="en-US" sz="2000" b="1" dirty="0">
                <a:solidFill>
                  <a:schemeClr val="accent6">
                    <a:lumMod val="75000"/>
                  </a:schemeClr>
                </a:solidFill>
              </a:rPr>
              <a:t>i</a:t>
            </a:r>
            <a:r>
              <a:rPr lang="en-US" sz="2000" b="1" dirty="0" smtClean="0">
                <a:solidFill>
                  <a:schemeClr val="accent6">
                    <a:lumMod val="75000"/>
                  </a:schemeClr>
                </a:solidFill>
              </a:rPr>
              <a:t>nstructional materials for traditional or online course. </a:t>
            </a:r>
          </a:p>
          <a:p>
            <a:pPr marL="285750" indent="-285750">
              <a:buFont typeface="Arial" panose="020B0604020202020204" pitchFamily="34" charset="0"/>
              <a:buChar char="•"/>
            </a:pPr>
            <a:r>
              <a:rPr lang="en-US" sz="2000" b="1" dirty="0" smtClean="0">
                <a:solidFill>
                  <a:schemeClr val="accent6">
                    <a:lumMod val="75000"/>
                  </a:schemeClr>
                </a:solidFill>
              </a:rPr>
              <a:t>Instructor provides classroom instruction that sets the stage for completion of each module.</a:t>
            </a:r>
          </a:p>
          <a:p>
            <a:pPr marL="285750" indent="-285750">
              <a:buFont typeface="Arial" panose="020B0604020202020204" pitchFamily="34" charset="0"/>
              <a:buChar char="•"/>
            </a:pPr>
            <a:r>
              <a:rPr lang="en-US" sz="2000" b="1" dirty="0" smtClean="0">
                <a:solidFill>
                  <a:schemeClr val="accent6">
                    <a:lumMod val="75000"/>
                  </a:schemeClr>
                </a:solidFill>
              </a:rPr>
              <a:t>Student completes assignments (job sheets) during lab period. Instructor becomes facilitator.</a:t>
            </a:r>
          </a:p>
          <a:p>
            <a:pPr marL="285750" indent="-285750">
              <a:buFont typeface="Arial" panose="020B0604020202020204" pitchFamily="34" charset="0"/>
              <a:buChar char="•"/>
            </a:pPr>
            <a:r>
              <a:rPr lang="en-US" sz="2000" b="1" dirty="0" smtClean="0">
                <a:solidFill>
                  <a:schemeClr val="accent6">
                    <a:lumMod val="75000"/>
                  </a:schemeClr>
                </a:solidFill>
              </a:rPr>
              <a:t>Students requires access to the internet. No textbook.</a:t>
            </a:r>
          </a:p>
          <a:p>
            <a:pPr marL="285750" indent="-285750">
              <a:buFont typeface="Arial" panose="020B0604020202020204" pitchFamily="34" charset="0"/>
              <a:buChar char="•"/>
            </a:pPr>
            <a:r>
              <a:rPr lang="en-US" sz="2000" b="1" dirty="0" smtClean="0">
                <a:solidFill>
                  <a:schemeClr val="accent6">
                    <a:lumMod val="75000"/>
                  </a:schemeClr>
                </a:solidFill>
              </a:rPr>
              <a:t>Follow Course Blueprints outlining Student Learning Outcomes.</a:t>
            </a:r>
          </a:p>
          <a:p>
            <a:pPr marL="285750" indent="-285750">
              <a:buFont typeface="Arial" panose="020B0604020202020204" pitchFamily="34" charset="0"/>
              <a:buChar char="•"/>
            </a:pPr>
            <a:r>
              <a:rPr lang="en-US" sz="2000" b="1" dirty="0" smtClean="0">
                <a:solidFill>
                  <a:schemeClr val="accent6">
                    <a:lumMod val="75000"/>
                  </a:schemeClr>
                </a:solidFill>
              </a:rPr>
              <a:t>Requires good coaching:  Motivate students to follow their pathway to the Summit.   </a:t>
            </a:r>
            <a:endParaRPr lang="en-US" sz="2000" b="1" dirty="0">
              <a:solidFill>
                <a:schemeClr val="accent6">
                  <a:lumMod val="75000"/>
                </a:schemeClr>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8264" y="319596"/>
            <a:ext cx="6514031" cy="5965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a:off x="11372295" y="319596"/>
            <a:ext cx="8877" cy="5888971"/>
          </a:xfrm>
          <a:prstGeom prst="line">
            <a:avLst/>
          </a:prstGeom>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6938077"/>
      </p:ext>
    </p:extLst>
  </p:cSld>
  <p:clrMapOvr>
    <a:masterClrMapping/>
  </p:clrMapOvr>
  <mc:AlternateContent xmlns:mc="http://schemas.openxmlformats.org/markup-compatibility/2006" xmlns:p14="http://schemas.microsoft.com/office/powerpoint/2010/main">
    <mc:Choice Requires="p14">
      <p:transition spd="slow" p14:dur="2000" advTm="216637"/>
    </mc:Choice>
    <mc:Fallback xmlns="">
      <p:transition spd="slow" advTm="21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1942"/>
            <a:ext cx="10515600" cy="852256"/>
          </a:xfrm>
        </p:spPr>
        <p:txBody>
          <a:bodyPr>
            <a:normAutofit fontScale="90000"/>
          </a:bodyPr>
          <a:lstStyle/>
          <a:p>
            <a:pPr algn="ctr"/>
            <a:r>
              <a:rPr lang="en-US" b="1" dirty="0" smtClean="0">
                <a:solidFill>
                  <a:schemeClr val="accent6">
                    <a:lumMod val="75000"/>
                  </a:schemeClr>
                </a:solidFill>
              </a:rPr>
              <a:t>What You want to Teach is what</a:t>
            </a:r>
            <a:br>
              <a:rPr lang="en-US" b="1" dirty="0" smtClean="0">
                <a:solidFill>
                  <a:schemeClr val="accent6">
                    <a:lumMod val="75000"/>
                  </a:schemeClr>
                </a:solidFill>
              </a:rPr>
            </a:br>
            <a:r>
              <a:rPr lang="en-US" b="1" dirty="0" smtClean="0">
                <a:solidFill>
                  <a:schemeClr val="accent6">
                    <a:lumMod val="75000"/>
                  </a:schemeClr>
                </a:solidFill>
              </a:rPr>
              <a:t>You want Students to Learn</a:t>
            </a:r>
            <a:endParaRPr lang="en-US" b="1" dirty="0">
              <a:solidFill>
                <a:schemeClr val="accent6">
                  <a:lumMod val="75000"/>
                </a:schemeClr>
              </a:solidFill>
            </a:endParaRPr>
          </a:p>
        </p:txBody>
      </p:sp>
      <p:sp>
        <p:nvSpPr>
          <p:cNvPr id="3" name="Rectangle 2"/>
          <p:cNvSpPr/>
          <p:nvPr/>
        </p:nvSpPr>
        <p:spPr>
          <a:xfrm>
            <a:off x="772357" y="1384915"/>
            <a:ext cx="10591059" cy="3416320"/>
          </a:xfrm>
          <a:prstGeom prst="rect">
            <a:avLst/>
          </a:prstGeom>
        </p:spPr>
        <p:txBody>
          <a:bodyPr wrap="square">
            <a:spAutoFit/>
          </a:bodyPr>
          <a:lstStyle/>
          <a:p>
            <a:r>
              <a:rPr lang="en-US" sz="3600" b="1" dirty="0"/>
              <a:t>Upon completion, students should be able to explain how </a:t>
            </a:r>
            <a:r>
              <a:rPr lang="en-US" sz="3600" b="1" dirty="0" smtClean="0"/>
              <a:t>to: </a:t>
            </a:r>
            <a:r>
              <a:rPr lang="en-US" sz="3600" b="1" dirty="0"/>
              <a:t>locate and engage employers, present themselves in a professional manner, perform basic on-the-job skills, pursue necessary job-specific training and/or certification, and enter a </a:t>
            </a:r>
            <a:r>
              <a:rPr lang="en-US" sz="3600" b="1" dirty="0" smtClean="0"/>
              <a:t>career </a:t>
            </a:r>
            <a:r>
              <a:rPr lang="en-US" sz="3600" b="1" dirty="0"/>
              <a:t>with the knowledge required to be successfully employed.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1861955"/>
      </p:ext>
    </p:extLst>
  </p:cSld>
  <p:clrMapOvr>
    <a:masterClrMapping/>
  </p:clrMapOvr>
  <mc:AlternateContent xmlns:mc="http://schemas.openxmlformats.org/markup-compatibility/2006" xmlns:p14="http://schemas.microsoft.com/office/powerpoint/2010/main">
    <mc:Choice Requires="p14">
      <p:transition spd="slow" p14:dur="2000" advTm="91925"/>
    </mc:Choice>
    <mc:Fallback xmlns="">
      <p:transition spd="slow" advTm="91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1980</TotalTime>
  <Words>1511</Words>
  <Application>Microsoft Office PowerPoint</Application>
  <PresentationFormat>Custom</PresentationFormat>
  <Paragraphs>177</Paragraphs>
  <Slides>10</Slides>
  <Notes>7</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  Teaching Pathway to  Employment Courses   </vt:lpstr>
      <vt:lpstr>Course Outline</vt:lpstr>
      <vt:lpstr>PowerPoint Presentation</vt:lpstr>
      <vt:lpstr>MC3: Multi-Core Example</vt:lpstr>
      <vt:lpstr>NCCER Construction Core Skills</vt:lpstr>
      <vt:lpstr>PowerPoint Presentation</vt:lpstr>
      <vt:lpstr>Standardized Pre-Apprenticeship</vt:lpstr>
      <vt:lpstr>Course Materials: https://moodle.nccommunitycolleges.edu/</vt:lpstr>
      <vt:lpstr>What You want to Teach is what You want Students to Learn</vt:lpstr>
      <vt:lpstr>Contact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Scuiletti</dc:creator>
  <cp:lastModifiedBy>lscuiletti</cp:lastModifiedBy>
  <cp:revision>97</cp:revision>
  <dcterms:created xsi:type="dcterms:W3CDTF">2019-07-30T18:50:32Z</dcterms:created>
  <dcterms:modified xsi:type="dcterms:W3CDTF">2020-08-10T20:51:29Z</dcterms:modified>
</cp:coreProperties>
</file>