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6"/>
  </p:notesMasterIdLst>
  <p:handoutMasterIdLst>
    <p:handoutMasterId r:id="rId17"/>
  </p:handoutMasterIdLst>
  <p:sldIdLst>
    <p:sldId id="256" r:id="rId5"/>
    <p:sldId id="262" r:id="rId6"/>
    <p:sldId id="273" r:id="rId7"/>
    <p:sldId id="276" r:id="rId8"/>
    <p:sldId id="277" r:id="rId9"/>
    <p:sldId id="263" r:id="rId10"/>
    <p:sldId id="274" r:id="rId11"/>
    <p:sldId id="266" r:id="rId12"/>
    <p:sldId id="271" r:id="rId13"/>
    <p:sldId id="275" r:id="rId14"/>
    <p:sldId id="26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407" autoAdjust="0"/>
  </p:normalViewPr>
  <p:slideViewPr>
    <p:cSldViewPr snapToGrid="0">
      <p:cViewPr varScale="1">
        <p:scale>
          <a:sx n="57" d="100"/>
          <a:sy n="57" d="100"/>
        </p:scale>
        <p:origin x="492" y="66"/>
      </p:cViewPr>
      <p:guideLst/>
    </p:cSldViewPr>
  </p:slideViewPr>
  <p:notesTextViewPr>
    <p:cViewPr>
      <p:scale>
        <a:sx n="1" d="1"/>
        <a:sy n="1" d="1"/>
      </p:scale>
      <p:origin x="0" y="0"/>
    </p:cViewPr>
  </p:notesTextViewPr>
  <p:notesViewPr>
    <p:cSldViewPr snapToGrid="0">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6667F8A-B889-49B3-AC77-5DDF11A08AF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3B2889B-A0AC-4482-8592-5C96F2309420}" type="datetimeFigureOut">
              <a:rPr lang="en-US" smtClean="0"/>
              <a:t>6/19/2019</a:t>
            </a:fld>
            <a:endParaRPr lang="en-US"/>
          </a:p>
        </p:txBody>
      </p:sp>
      <p:sp>
        <p:nvSpPr>
          <p:cNvPr id="4" name="Footer Placeholder 3">
            <a:extLst>
              <a:ext uri="{FF2B5EF4-FFF2-40B4-BE49-F238E27FC236}">
                <a16:creationId xmlns:a16="http://schemas.microsoft.com/office/drawing/2014/main" id="{567AFD4F-C0E7-421C-AF77-6F9CC963C9C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74AB9F-6726-4FB1-8769-82E23336CEB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D529299-61FF-4B93-ADA6-2FD5975D62F6}" type="slidenum">
              <a:rPr lang="en-US" smtClean="0"/>
              <a:t>‹#›</a:t>
            </a:fld>
            <a:endParaRPr lang="en-US"/>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30EB223-FFC0-462A-A3B8-EAA7CE0F8CBD}" type="datetimeFigureOut">
              <a:rPr lang="en-US" smtClean="0"/>
              <a:t>6/19/2019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849E9A-41F7-4779-A581-48A7C374A227}" type="slidenum">
              <a:rPr lang="en-US" smtClean="0"/>
              <a:t>‹#›</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Disability Academy Module 12</a:t>
            </a:r>
          </a:p>
          <a:p>
            <a:r>
              <a:rPr lang="en-US" dirty="0"/>
              <a:t>Appendix 2 covering policies</a:t>
            </a:r>
          </a:p>
        </p:txBody>
      </p:sp>
      <p:sp>
        <p:nvSpPr>
          <p:cNvPr id="4" name="Slide Number Placeholder 3"/>
          <p:cNvSpPr>
            <a:spLocks noGrp="1"/>
          </p:cNvSpPr>
          <p:nvPr>
            <p:ph type="sldNum" sz="quarter" idx="5"/>
          </p:nvPr>
        </p:nvSpPr>
        <p:spPr/>
        <p:txBody>
          <a:bodyPr/>
          <a:lstStyle/>
          <a:p>
            <a:fld id="{BC849E9A-41F7-4779-A581-48A7C374A227}" type="slidenum">
              <a:rPr lang="en-US" smtClean="0"/>
              <a:t>1</a:t>
            </a:fld>
            <a:endParaRPr lang="en-US" dirty="0"/>
          </a:p>
        </p:txBody>
      </p:sp>
    </p:spTree>
    <p:extLst>
      <p:ext uri="{BB962C8B-B14F-4D97-AF65-F5344CB8AC3E}">
        <p14:creationId xmlns:p14="http://schemas.microsoft.com/office/powerpoint/2010/main" val="66600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grievance procedure is through a committee and the example comes from Forsyth Tech Community College</a:t>
            </a:r>
          </a:p>
          <a:p>
            <a:r>
              <a:rPr lang="en-US" dirty="0"/>
              <a:t>If a student feels his/her rights have been violated and /or does not agree with the decisions made by the Disability Services Office, they may appeal the decision. The student must put their grievance in writing asking for an appeal concerning the decisions made about accommodations they are asking for. Once the notice has been received, the Disability Services Review Committee will be notified and a meeting shall occur. The Disability Services Review Committee consists of faculty/staff at Forsyth Tech in different areas of academia</a:t>
            </a:r>
          </a:p>
        </p:txBody>
      </p:sp>
      <p:sp>
        <p:nvSpPr>
          <p:cNvPr id="4" name="Slide Number Placeholder 3"/>
          <p:cNvSpPr>
            <a:spLocks noGrp="1"/>
          </p:cNvSpPr>
          <p:nvPr>
            <p:ph type="sldNum" sz="quarter" idx="5"/>
          </p:nvPr>
        </p:nvSpPr>
        <p:spPr/>
        <p:txBody>
          <a:bodyPr/>
          <a:lstStyle/>
          <a:p>
            <a:fld id="{BC849E9A-41F7-4779-A581-48A7C374A227}" type="slidenum">
              <a:rPr lang="en-US" smtClean="0"/>
              <a:t>10</a:t>
            </a:fld>
            <a:endParaRPr lang="en-US" dirty="0"/>
          </a:p>
        </p:txBody>
      </p:sp>
    </p:spTree>
    <p:extLst>
      <p:ext uri="{BB962C8B-B14F-4D97-AF65-F5344CB8AC3E}">
        <p14:creationId xmlns:p14="http://schemas.microsoft.com/office/powerpoint/2010/main" val="116604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panose="020B0502040204020203" pitchFamily="34" charset="0"/>
                <a:cs typeface="Segoe UI" panose="020B0502040204020203" pitchFamily="34" charset="0"/>
              </a:rPr>
              <a:t>This concludes module 12 on policies</a:t>
            </a:r>
          </a:p>
        </p:txBody>
      </p:sp>
      <p:sp>
        <p:nvSpPr>
          <p:cNvPr id="4" name="Slide Number Placeholder 3"/>
          <p:cNvSpPr>
            <a:spLocks noGrp="1"/>
          </p:cNvSpPr>
          <p:nvPr>
            <p:ph type="sldNum" sz="quarter" idx="10"/>
          </p:nvPr>
        </p:nvSpPr>
        <p:spPr/>
        <p:txBody>
          <a:bodyPr/>
          <a:lstStyle/>
          <a:p>
            <a:fld id="{BC849E9A-41F7-4779-A581-48A7C374A227}" type="slidenum">
              <a:rPr lang="en-US" smtClean="0"/>
              <a:t>11</a:t>
            </a:fld>
            <a:endParaRPr lang="en-US" dirty="0"/>
          </a:p>
        </p:txBody>
      </p:sp>
    </p:spTree>
    <p:extLst>
      <p:ext uri="{BB962C8B-B14F-4D97-AF65-F5344CB8AC3E}">
        <p14:creationId xmlns:p14="http://schemas.microsoft.com/office/powerpoint/2010/main" val="64420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Attendance is the first policy we will cover in this module</a:t>
            </a:r>
          </a:p>
        </p:txBody>
      </p:sp>
      <p:sp>
        <p:nvSpPr>
          <p:cNvPr id="4" name="Slide Number Placeholder 3"/>
          <p:cNvSpPr>
            <a:spLocks noGrp="1"/>
          </p:cNvSpPr>
          <p:nvPr>
            <p:ph type="sldNum" sz="quarter" idx="10"/>
          </p:nvPr>
        </p:nvSpPr>
        <p:spPr/>
        <p:txBody>
          <a:bodyPr/>
          <a:lstStyle/>
          <a:p>
            <a:fld id="{BC849E9A-41F7-4779-A581-48A7C374A227}" type="slidenum">
              <a:rPr lang="en-US" smtClean="0"/>
              <a:t>2</a:t>
            </a:fld>
            <a:endParaRPr lang="en-US" dirty="0"/>
          </a:p>
        </p:txBody>
      </p:sp>
    </p:spTree>
    <p:extLst>
      <p:ext uri="{BB962C8B-B14F-4D97-AF65-F5344CB8AC3E}">
        <p14:creationId xmlns:p14="http://schemas.microsoft.com/office/powerpoint/2010/main" val="133580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Policy</a:t>
            </a:r>
          </a:p>
          <a:p>
            <a:r>
              <a:rPr lang="en-US" dirty="0"/>
              <a:t>Disability services does not create or change attendance policies that the college and instructors have put in place</a:t>
            </a:r>
          </a:p>
          <a:p>
            <a:r>
              <a:rPr lang="en-US" dirty="0"/>
              <a:t>It is important to share legal guidelines such as:</a:t>
            </a:r>
          </a:p>
          <a:p>
            <a:r>
              <a:rPr lang="en-US" dirty="0"/>
              <a:t>Inform students of the instructors attendance policy that is in their syllabus</a:t>
            </a:r>
          </a:p>
          <a:p>
            <a:r>
              <a:rPr lang="en-US" dirty="0"/>
              <a:t>Instructors should meet with students who wish to discuss the attendance policy</a:t>
            </a:r>
          </a:p>
          <a:p>
            <a:r>
              <a:rPr lang="en-US" dirty="0"/>
              <a:t>Instructors also need to explain to the students why they will or will not alter their attendance policy and the rationale behind their decision</a:t>
            </a:r>
          </a:p>
          <a:p>
            <a:r>
              <a:rPr lang="en-US" dirty="0"/>
              <a:t>If the Disability Services makes a decision that reasonable attendance adjustments are a reasonable accommodation then discuss the OCR guidelines with the instructor as well as responsibilities and expectations with the student</a:t>
            </a:r>
          </a:p>
        </p:txBody>
      </p:sp>
      <p:sp>
        <p:nvSpPr>
          <p:cNvPr id="4" name="Slide Number Placeholder 3"/>
          <p:cNvSpPr>
            <a:spLocks noGrp="1"/>
          </p:cNvSpPr>
          <p:nvPr>
            <p:ph type="sldNum" sz="quarter" idx="5"/>
          </p:nvPr>
        </p:nvSpPr>
        <p:spPr/>
        <p:txBody>
          <a:bodyPr/>
          <a:lstStyle/>
          <a:p>
            <a:fld id="{BC849E9A-41F7-4779-A581-48A7C374A227}" type="slidenum">
              <a:rPr lang="en-US" smtClean="0"/>
              <a:t>3</a:t>
            </a:fld>
            <a:endParaRPr lang="en-US" dirty="0"/>
          </a:p>
        </p:txBody>
      </p:sp>
    </p:spTree>
    <p:extLst>
      <p:ext uri="{BB962C8B-B14F-4D97-AF65-F5344CB8AC3E}">
        <p14:creationId xmlns:p14="http://schemas.microsoft.com/office/powerpoint/2010/main" val="132151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guidelines for faculty</a:t>
            </a:r>
          </a:p>
          <a:p>
            <a:r>
              <a:rPr lang="en-US" dirty="0"/>
              <a:t>If the faculty have any questions, these should be discussed and evaluated with Disability Services</a:t>
            </a:r>
          </a:p>
          <a:p>
            <a:r>
              <a:rPr lang="en-US" dirty="0"/>
              <a:t>The OCR guidelines are as follows</a:t>
            </a:r>
          </a:p>
          <a:p>
            <a:pPr lvl="1"/>
            <a:r>
              <a:rPr lang="en-US" dirty="0"/>
              <a:t>What does the course description and syllabus say</a:t>
            </a:r>
          </a:p>
          <a:p>
            <a:pPr lvl="1"/>
            <a:r>
              <a:rPr lang="en-US" dirty="0"/>
              <a:t>What elements of the class experience are used to calculate the final grade</a:t>
            </a:r>
          </a:p>
          <a:p>
            <a:pPr lvl="1"/>
            <a:r>
              <a:rPr lang="en-US" dirty="0"/>
              <a:t>What are the classroom practices and policies regarding attendance</a:t>
            </a:r>
          </a:p>
          <a:p>
            <a:pPr lvl="1"/>
            <a:r>
              <a:rPr lang="en-US" dirty="0"/>
              <a:t>To what extent is there classroom interaction between the instructor and students and among students</a:t>
            </a:r>
          </a:p>
          <a:p>
            <a:pPr lvl="1"/>
            <a:r>
              <a:rPr lang="en-US" dirty="0"/>
              <a:t>Do student contributions constitute a significant component of the learning process</a:t>
            </a:r>
          </a:p>
          <a:p>
            <a:pPr lvl="1"/>
            <a:r>
              <a:rPr lang="en-US" dirty="0"/>
              <a:t>Does the fundamental nature of the course rely on student participation as an essential method of learning</a:t>
            </a:r>
          </a:p>
          <a:p>
            <a:pPr lvl="1"/>
            <a:r>
              <a:rPr lang="en-US" dirty="0"/>
              <a:t>To what degree does a student’s failure to attend constitute a significant loss to an educational experience of other student in the class</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117682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responsibilities should be discussed with the student and Disability Services before granting the accommodation. The responsibilities include</a:t>
            </a:r>
          </a:p>
          <a:p>
            <a:pPr lvl="1"/>
            <a:r>
              <a:rPr lang="en-US" dirty="0"/>
              <a:t>Follow medical advice</a:t>
            </a:r>
          </a:p>
          <a:p>
            <a:pPr lvl="1"/>
            <a:r>
              <a:rPr lang="en-US" dirty="0"/>
              <a:t>	Proper nutrition, adequate rest, and other lifestyle management suggestions from their doctor are important to manage their condition and to minimize the number of 	disability related absences that may impact them academically.</a:t>
            </a:r>
          </a:p>
          <a:p>
            <a:pPr lvl="1"/>
            <a:endParaRPr lang="en-US" dirty="0"/>
          </a:p>
          <a:p>
            <a:pPr lvl="1"/>
            <a:r>
              <a:rPr lang="en-US" dirty="0"/>
              <a:t>Schedule medical appointments around class schedule to the extent possible</a:t>
            </a:r>
          </a:p>
          <a:p>
            <a:pPr lvl="1"/>
            <a:r>
              <a:rPr lang="en-US" dirty="0"/>
              <a:t>	Scheduled doctors’ appointments during class should be avoided. If a student has regular medical appointments that may interfere with class, the student should 	discuss this in advance with their instructors, and inform Disability Services. </a:t>
            </a:r>
          </a:p>
          <a:p>
            <a:pPr lvl="1"/>
            <a:endParaRPr lang="en-US" dirty="0"/>
          </a:p>
          <a:p>
            <a:pPr lvl="1"/>
            <a:r>
              <a:rPr lang="en-US" dirty="0"/>
              <a:t>Understand the wording of reasonable attendance adjustment</a:t>
            </a:r>
          </a:p>
          <a:p>
            <a:pPr marL="465887" lvl="1" defTabSz="931774"/>
            <a:r>
              <a:rPr lang="en-US" dirty="0"/>
              <a:t>	This accommodation means that the student is eligible for a reasonable opportunity to make up work. It does </a:t>
            </a:r>
            <a:r>
              <a:rPr lang="en-US" b="1" dirty="0"/>
              <a:t>NOT</a:t>
            </a:r>
            <a:r>
              <a:rPr lang="en-US" dirty="0"/>
              <a:t> give the student a “free pass” for unlimited 	absences. Faculty have been notified that the student has a disability that may cause absences, it is up to each faculty member to determine what is reasonable in their 	class. </a:t>
            </a:r>
          </a:p>
          <a:p>
            <a:pPr marL="465887" lvl="1" defTabSz="931774"/>
            <a:endParaRPr lang="en-US" dirty="0"/>
          </a:p>
          <a:p>
            <a:pPr lvl="1"/>
            <a:r>
              <a:rPr lang="en-US" dirty="0"/>
              <a:t>Understand the nature of in-class activities and the implications this will have for unavoidable disability related absences</a:t>
            </a:r>
          </a:p>
          <a:p>
            <a:pPr lvl="1"/>
            <a:r>
              <a:rPr lang="en-US" dirty="0"/>
              <a:t>	Faculty have been provided questions for guidance with their specific course, designed to help them determine what constitutes a reasonable attendance adjustment to 	their attendance policy. In the students conversations with faculty, they should be sharing this information with them, so the student understands how absences will 	impact them academically.  </a:t>
            </a:r>
          </a:p>
          <a:p>
            <a:pPr lvl="1"/>
            <a:r>
              <a:rPr lang="en-US" dirty="0"/>
              <a:t>	At Wilkes Community College (WCC) we have an letter created to email to faculty about their responsibilities and the OCR guidelines they should consider.</a:t>
            </a:r>
          </a:p>
          <a:p>
            <a:pPr lvl="1"/>
            <a:endParaRPr lang="en-US" dirty="0"/>
          </a:p>
          <a:p>
            <a:pPr lvl="1"/>
            <a:r>
              <a:rPr lang="en-US" dirty="0"/>
              <a:t>Ensure that conversations with faculty include specific instructions for how each one wishes to communicate about absences and makeup work</a:t>
            </a:r>
          </a:p>
          <a:p>
            <a:pPr marL="465887" lvl="1" defTabSz="931774"/>
            <a:r>
              <a:rPr lang="en-US" dirty="0"/>
              <a:t>	Developing and following a communication plan is key to making the reasonable attendance adjustment work. Also, contact Disability Services as soon as possible 	when the student is absent due to a disability related situation.</a:t>
            </a:r>
          </a:p>
          <a:p>
            <a:pPr lvl="1"/>
            <a:endParaRPr lang="en-US" dirty="0"/>
          </a:p>
          <a:p>
            <a:pPr lvl="1"/>
            <a:r>
              <a:rPr lang="en-US" dirty="0"/>
              <a:t>Regularly receive and review notes for classes missed. Work ahead if possible to meet deadlines during flare ups</a:t>
            </a:r>
          </a:p>
          <a:p>
            <a:pPr lvl="1"/>
            <a:r>
              <a:rPr lang="en-US" dirty="0"/>
              <a:t>	To manage fluctuations in their disability or medical condition, the student will need to plan when working on assignments is difficult. Plan to have assignments ready 	several days before they are due, and study for exams in advance. </a:t>
            </a:r>
          </a:p>
          <a:p>
            <a:pPr lvl="1"/>
            <a:endParaRPr lang="en-US" dirty="0"/>
          </a:p>
          <a:p>
            <a:pPr lvl="1"/>
            <a:r>
              <a:rPr lang="en-US" dirty="0"/>
              <a:t>Be aware of the deadlines to drop a class</a:t>
            </a:r>
          </a:p>
          <a:p>
            <a:pPr lvl="1"/>
            <a:r>
              <a:rPr lang="en-US" dirty="0"/>
              <a:t>	As the drop deadline approaches, the student should evaluate how absences have impacted them academically in each class and ensure that they will be able to meet 	requirements. The student may wish to discuss this with their instructors. If excessive absences are threatening the students success in the class, their best option may 	be to withdraw. </a:t>
            </a:r>
          </a:p>
          <a:p>
            <a:pPr lvl="1"/>
            <a:endParaRPr lang="en-US" dirty="0"/>
          </a:p>
          <a:p>
            <a:pPr lvl="1"/>
            <a:r>
              <a:rPr lang="en-US" dirty="0"/>
              <a:t>Remember the schools attendance policy- attendance is expected and considered an important part of a students’ educational experience</a:t>
            </a:r>
          </a:p>
          <a:p>
            <a:pPr marL="465887" lvl="1" defTabSz="931774"/>
            <a:r>
              <a:rPr lang="en-US" dirty="0"/>
              <a:t>	The WCC Catalog states that regular attendance is expected and considered an important part of a students’ educational experience. Students are responsible for 	attendance and are expected to be punctual and to attend every class session. Regardless of reasons for absences, students will be held accountable for all academic 	activities. </a:t>
            </a:r>
          </a:p>
          <a:p>
            <a:pPr marL="465887" lvl="1" defTabSz="931774"/>
            <a:endParaRPr lang="en-US" dirty="0"/>
          </a:p>
          <a:p>
            <a:pPr lvl="1"/>
            <a:r>
              <a:rPr lang="en-US" dirty="0"/>
              <a:t>	We also mention that material may be learned in different ways and reading a textbook may not be enough and valuable information may be lost. This may mean that 	the student take a lighter load to manage their condition and increase the likelihood of working ahead</a:t>
            </a:r>
          </a:p>
          <a:p>
            <a:pPr lvl="1"/>
            <a:endParaRPr lang="en-US" dirty="0"/>
          </a:p>
          <a:p>
            <a:pPr lvl="1"/>
            <a:r>
              <a:rPr lang="en-US" dirty="0"/>
              <a:t>	Here at WCC we cover all these responsibilities and expectations and have the student sign the document with them listed to ensure they understand</a:t>
            </a:r>
          </a:p>
          <a:p>
            <a:endParaRPr lang="en-US" dirty="0"/>
          </a:p>
        </p:txBody>
      </p:sp>
      <p:sp>
        <p:nvSpPr>
          <p:cNvPr id="4" name="Slide Number Placeholder 3"/>
          <p:cNvSpPr>
            <a:spLocks noGrp="1"/>
          </p:cNvSpPr>
          <p:nvPr>
            <p:ph type="sldNum" sz="quarter" idx="5"/>
          </p:nvPr>
        </p:nvSpPr>
        <p:spPr/>
        <p:txBody>
          <a:bodyPr/>
          <a:lstStyle/>
          <a:p>
            <a:fld id="{BC849E9A-41F7-4779-A581-48A7C374A227}" type="slidenum">
              <a:rPr lang="en-US" smtClean="0"/>
              <a:t>5</a:t>
            </a:fld>
            <a:endParaRPr lang="en-US" dirty="0"/>
          </a:p>
        </p:txBody>
      </p:sp>
    </p:spTree>
    <p:extLst>
      <p:ext uri="{BB962C8B-B14F-4D97-AF65-F5344CB8AC3E}">
        <p14:creationId xmlns:p14="http://schemas.microsoft.com/office/powerpoint/2010/main" val="405736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Code of Conduct</a:t>
            </a:r>
          </a:p>
        </p:txBody>
      </p:sp>
      <p:sp>
        <p:nvSpPr>
          <p:cNvPr id="4" name="Slide Number Placeholder 3"/>
          <p:cNvSpPr>
            <a:spLocks noGrp="1"/>
          </p:cNvSpPr>
          <p:nvPr>
            <p:ph type="sldNum" sz="quarter" idx="10"/>
          </p:nvPr>
        </p:nvSpPr>
        <p:spPr/>
        <p:txBody>
          <a:bodyPr/>
          <a:lstStyle/>
          <a:p>
            <a:fld id="{BC849E9A-41F7-4779-A581-48A7C374A227}" type="slidenum">
              <a:rPr lang="en-US" smtClean="0"/>
              <a:t>6</a:t>
            </a:fld>
            <a:endParaRPr lang="en-US" dirty="0"/>
          </a:p>
        </p:txBody>
      </p:sp>
    </p:spTree>
    <p:extLst>
      <p:ext uri="{BB962C8B-B14F-4D97-AF65-F5344CB8AC3E}">
        <p14:creationId xmlns:p14="http://schemas.microsoft.com/office/powerpoint/2010/main" val="182534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code of conduct policies</a:t>
            </a:r>
          </a:p>
          <a:p>
            <a:r>
              <a:rPr lang="en-US" dirty="0"/>
              <a:t>The first one is from Alamance Community College website</a:t>
            </a:r>
          </a:p>
          <a:p>
            <a:r>
              <a:rPr lang="en-US" dirty="0"/>
              <a:t>The Office of Disability Services takes seriously its responsibility to protect and promote a positive learning environment at Alamance Community College, and all students are expected to adhere to the College’s Student Code of Conduct policies. Students are expected to be responsible for their behavior.  The rights and feelings of others must be respected both in the classroom and outside it.  In the area of academics, students are expected not to give or receive help during quizzes, tests or exams, not to submit papers or reports (that are supposed to be original work) which are not entirely their own, and not to cite source materials improperly. Students, who furnish false oral, written or forged documentation for a medical condition or disability to deliberately misrepresent, alter or modify forms and/or reports used to determine eligibility and/or accommodations will be reported to the Dean of Student Development for appropriate disciplinary action. The ACC Student Code of Conduct details offenses which may lead to sanctions and is printed in the Curriculum Student Handbook</a:t>
            </a:r>
          </a:p>
          <a:p>
            <a:r>
              <a:rPr lang="en-US" dirty="0"/>
              <a:t>The second is from the WCC Disability Services guidebook</a:t>
            </a:r>
          </a:p>
          <a:p>
            <a:r>
              <a:rPr lang="en-US" dirty="0"/>
              <a:t>Student with disabilities are subject to the same code of conduct as other Wilkes Community College students. Any inappropriate behavior will be reported to the Dean of Instruction and Student Services and to the Campus Police if the behavior presents a threat to self or others</a:t>
            </a:r>
          </a:p>
          <a:p>
            <a:endParaRPr lang="en-US" dirty="0"/>
          </a:p>
          <a:p>
            <a:r>
              <a:rPr lang="en-US" dirty="0"/>
              <a:t>The WCC college code of conduct is written out below the Disability Services statement on code of conduct in the handbook/guidebook</a:t>
            </a:r>
          </a:p>
        </p:txBody>
      </p:sp>
      <p:sp>
        <p:nvSpPr>
          <p:cNvPr id="4" name="Slide Number Placeholder 3"/>
          <p:cNvSpPr>
            <a:spLocks noGrp="1"/>
          </p:cNvSpPr>
          <p:nvPr>
            <p:ph type="sldNum" sz="quarter" idx="5"/>
          </p:nvPr>
        </p:nvSpPr>
        <p:spPr/>
        <p:txBody>
          <a:bodyPr/>
          <a:lstStyle/>
          <a:p>
            <a:fld id="{BC849E9A-41F7-4779-A581-48A7C374A227}" type="slidenum">
              <a:rPr lang="en-US" smtClean="0"/>
              <a:t>7</a:t>
            </a:fld>
            <a:endParaRPr lang="en-US" dirty="0"/>
          </a:p>
        </p:txBody>
      </p:sp>
    </p:spTree>
    <p:extLst>
      <p:ext uri="{BB962C8B-B14F-4D97-AF65-F5344CB8AC3E}">
        <p14:creationId xmlns:p14="http://schemas.microsoft.com/office/powerpoint/2010/main" val="233439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Next are examples of grievance policies</a:t>
            </a:r>
          </a:p>
        </p:txBody>
      </p:sp>
      <p:sp>
        <p:nvSpPr>
          <p:cNvPr id="4" name="Slide Number Placeholder 3"/>
          <p:cNvSpPr>
            <a:spLocks noGrp="1"/>
          </p:cNvSpPr>
          <p:nvPr>
            <p:ph type="sldNum" sz="quarter" idx="10"/>
          </p:nvPr>
        </p:nvSpPr>
        <p:spPr/>
        <p:txBody>
          <a:bodyPr/>
          <a:lstStyle/>
          <a:p>
            <a:fld id="{BC849E9A-41F7-4779-A581-48A7C374A227}" type="slidenum">
              <a:rPr lang="en-US" smtClean="0"/>
              <a:t>8</a:t>
            </a:fld>
            <a:endParaRPr lang="en-US" dirty="0"/>
          </a:p>
        </p:txBody>
      </p:sp>
    </p:spTree>
    <p:extLst>
      <p:ext uri="{BB962C8B-B14F-4D97-AF65-F5344CB8AC3E}">
        <p14:creationId xmlns:p14="http://schemas.microsoft.com/office/powerpoint/2010/main" val="229596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Grievance procedures vary from college to college I have included two examples that colleges choose the process through different individuals. One is from WCC and the other from Cape Fear</a:t>
            </a:r>
          </a:p>
          <a:p>
            <a:pPr lvl="1"/>
            <a:r>
              <a:rPr lang="en-US" dirty="0"/>
              <a:t>Wilkes Community College policy example </a:t>
            </a:r>
          </a:p>
          <a:p>
            <a:pPr lvl="2"/>
            <a:r>
              <a:rPr lang="en-US" dirty="0"/>
              <a:t>“Students with disabilities can resolve most grievances through an informal meeting with the faculty or staff involved. If the grievance is not resolved to the student’s satisfaction, the student should meet with the Director of Disability Services. If the complaint is against the Office of Disability Services, the student should contact the Dean of Instructional Support Services who will conduct an investigation for resolution.”</a:t>
            </a:r>
          </a:p>
          <a:p>
            <a:pPr lvl="1"/>
            <a:r>
              <a:rPr lang="en-US" dirty="0"/>
              <a:t>Cape Fear Community College policy example</a:t>
            </a:r>
          </a:p>
          <a:p>
            <a:pPr lvl="2"/>
            <a:r>
              <a:rPr lang="en-US" dirty="0"/>
              <a:t>“A student with a grievance based on discrimination, accommodation issue and/or denial of services based on a disability, are to be filed initially with the Director of Disability Support Services. If this action does not result in an acceptable resolution of the issue within the standards of CFCC’s policies and procedures and/or the standards of the class/curriculum, then the student should consult with the Dean of Student Affairs by referring to the Complaint Form for Alleged Violation webpage</a:t>
            </a:r>
          </a:p>
        </p:txBody>
      </p:sp>
      <p:sp>
        <p:nvSpPr>
          <p:cNvPr id="4" name="Slide Number Placeholder 3"/>
          <p:cNvSpPr>
            <a:spLocks noGrp="1"/>
          </p:cNvSpPr>
          <p:nvPr>
            <p:ph type="sldNum" sz="quarter" idx="5"/>
          </p:nvPr>
        </p:nvSpPr>
        <p:spPr/>
        <p:txBody>
          <a:bodyPr/>
          <a:lstStyle/>
          <a:p>
            <a:fld id="{BC849E9A-41F7-4779-A581-48A7C374A227}" type="slidenum">
              <a:rPr lang="en-US" smtClean="0"/>
              <a:t>9</a:t>
            </a:fld>
            <a:endParaRPr lang="en-US" dirty="0"/>
          </a:p>
        </p:txBody>
      </p:sp>
    </p:spTree>
    <p:extLst>
      <p:ext uri="{BB962C8B-B14F-4D97-AF65-F5344CB8AC3E}">
        <p14:creationId xmlns:p14="http://schemas.microsoft.com/office/powerpoint/2010/main" val="281301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4024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21304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2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6/19/2019</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6/19/2019</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4.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sv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2.sv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4654295" y="4522156"/>
            <a:ext cx="5609222" cy="1363215"/>
          </a:xfrm>
        </p:spPr>
        <p:txBody>
          <a:bodyPr anchor="t">
            <a:normAutofit/>
          </a:bodyPr>
          <a:lstStyle/>
          <a:p>
            <a:pPr algn="l"/>
            <a:r>
              <a:rPr lang="en-US" sz="4400" dirty="0">
                <a:latin typeface="Franklin Gothic Book" panose="020B0503020102020204" pitchFamily="34" charset="0"/>
                <a:cs typeface="Segoe UI" panose="020B0502040204020203" pitchFamily="34" charset="0"/>
              </a:rPr>
              <a:t>Appendix II: Policies</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4654296" y="3945418"/>
            <a:ext cx="5609219" cy="576738"/>
          </a:xfrm>
        </p:spPr>
        <p:txBody>
          <a:bodyPr anchor="b">
            <a:normAutofit/>
          </a:bodyPr>
          <a:lstStyle/>
          <a:p>
            <a:pPr algn="l"/>
            <a:r>
              <a:rPr lang="en-US" sz="2000" dirty="0">
                <a:latin typeface="Franklin Gothic Book" panose="020B0503020102020204" pitchFamily="34" charset="0"/>
              </a:rPr>
              <a:t>Disability Academy Module 12</a:t>
            </a:r>
          </a:p>
        </p:txBody>
      </p:sp>
      <p:sp>
        <p:nvSpPr>
          <p:cNvPr id="29" name="Freeform: Shape 2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BA87361-6D30-46E4-834B-719CF5905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924" y="3621724"/>
            <a:ext cx="2594886" cy="2594886"/>
          </a:xfrm>
          <a:prstGeom prst="rect">
            <a:avLst/>
          </a:prstGeom>
        </p:spPr>
      </p:pic>
      <p:sp>
        <p:nvSpPr>
          <p:cNvPr id="33" name="Freeform: Shape 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89DB1C0-FEEC-4CB6-88B2-F9C5562E0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5250" y="164573"/>
            <a:ext cx="1636279" cy="1636279"/>
          </a:xfrm>
          <a:prstGeom prst="rect">
            <a:avLst/>
          </a:pr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8163D1C-ED91-4D5F-A33B-CF1256B27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80302" y="1293093"/>
            <a:ext cx="1827742" cy="1827742"/>
          </a:xfrm>
          <a:prstGeom prst="rect">
            <a:avLst/>
          </a:prstGeom>
        </p:spPr>
      </p:pic>
      <p:sp>
        <p:nvSpPr>
          <p:cNvPr id="41" name="Freeform: Shape 40">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3D471F3-782A-4BA1-9CAB-FF5CDF0A7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25024" y="327889"/>
            <a:ext cx="2260711" cy="2260711"/>
          </a:xfrm>
          <a:prstGeom prst="rect">
            <a:avLst/>
          </a:prstGeom>
        </p:spPr>
      </p:pic>
      <p:pic>
        <p:nvPicPr>
          <p:cNvPr id="8" name="Introduction">
            <a:hlinkClick r:id="" action="ppaction://media"/>
            <a:extLst>
              <a:ext uri="{FF2B5EF4-FFF2-40B4-BE49-F238E27FC236}">
                <a16:creationId xmlns:a16="http://schemas.microsoft.com/office/drawing/2014/main" id="{4DE0F228-88C8-48BB-AFDC-228886922AE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7241" y="6072352"/>
            <a:ext cx="609600" cy="609600"/>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97723-C582-4560-8EDD-F9C6308CCAFA}"/>
              </a:ext>
            </a:extLst>
          </p:cNvPr>
          <p:cNvSpPr>
            <a:spLocks noGrp="1"/>
          </p:cNvSpPr>
          <p:nvPr>
            <p:ph type="title"/>
          </p:nvPr>
        </p:nvSpPr>
        <p:spPr/>
        <p:txBody>
          <a:bodyPr/>
          <a:lstStyle/>
          <a:p>
            <a:r>
              <a:rPr lang="en-US" dirty="0"/>
              <a:t>Grievance Procedure Committee</a:t>
            </a:r>
          </a:p>
        </p:txBody>
      </p:sp>
      <p:sp>
        <p:nvSpPr>
          <p:cNvPr id="3" name="Content Placeholder 2">
            <a:extLst>
              <a:ext uri="{FF2B5EF4-FFF2-40B4-BE49-F238E27FC236}">
                <a16:creationId xmlns:a16="http://schemas.microsoft.com/office/drawing/2014/main" id="{02C00823-2BED-47E4-808E-08E11F04BDC3}"/>
              </a:ext>
            </a:extLst>
          </p:cNvPr>
          <p:cNvSpPr>
            <a:spLocks noGrp="1"/>
          </p:cNvSpPr>
          <p:nvPr>
            <p:ph idx="1"/>
          </p:nvPr>
        </p:nvSpPr>
        <p:spPr/>
        <p:txBody>
          <a:bodyPr/>
          <a:lstStyle/>
          <a:p>
            <a:r>
              <a:rPr lang="en-US" dirty="0"/>
              <a:t>Process through committee</a:t>
            </a:r>
          </a:p>
          <a:p>
            <a:pPr lvl="1"/>
            <a:r>
              <a:rPr lang="en-US" dirty="0"/>
              <a:t>Forsyth Tech Community College policy example </a:t>
            </a:r>
          </a:p>
          <a:p>
            <a:pPr lvl="2"/>
            <a:r>
              <a:rPr lang="en-US" dirty="0"/>
              <a:t>“If a student feels his/her rights have been violated and /or does not agree with the decisions made by the Disability Services Office, they may appeal the decision. The student must put their grievance in writing asking for an appeal concerning the decisions made about accommodations they are asking for. Once the notice has been received, the Disability Services Review Committee will be notified and a meeting shall occur. The Disability Services Review Committee consists of faculty/staff at Forsyth Tech in different areas of academia.”</a:t>
            </a:r>
          </a:p>
          <a:p>
            <a:pPr lvl="2"/>
            <a:endParaRPr lang="en-US" dirty="0"/>
          </a:p>
        </p:txBody>
      </p:sp>
      <p:pic>
        <p:nvPicPr>
          <p:cNvPr id="4" name="Grievance committee">
            <a:hlinkClick r:id="" action="ppaction://media"/>
            <a:extLst>
              <a:ext uri="{FF2B5EF4-FFF2-40B4-BE49-F238E27FC236}">
                <a16:creationId xmlns:a16="http://schemas.microsoft.com/office/drawing/2014/main" id="{3209CC5C-DB26-4ED7-9E31-6451B84D34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6007100"/>
            <a:ext cx="609600" cy="609600"/>
          </a:xfrm>
          <a:prstGeom prst="rect">
            <a:avLst/>
          </a:prstGeom>
        </p:spPr>
      </p:pic>
    </p:spTree>
    <p:extLst>
      <p:ext uri="{BB962C8B-B14F-4D97-AF65-F5344CB8AC3E}">
        <p14:creationId xmlns:p14="http://schemas.microsoft.com/office/powerpoint/2010/main" val="18753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527538" y="4756638"/>
            <a:ext cx="11139854" cy="930447"/>
          </a:xfrm>
        </p:spPr>
        <p:txBody>
          <a:bodyPr>
            <a:normAutofit/>
          </a:bodyPr>
          <a:lstStyle/>
          <a:p>
            <a:r>
              <a:rPr lang="en-US" sz="5400" dirty="0">
                <a:solidFill>
                  <a:srgbClr val="FFFFFF"/>
                </a:solidFill>
                <a:latin typeface="Franklin Gothic Book" panose="020B0503020102020204" pitchFamily="34" charset="0"/>
                <a:cs typeface="Segoe UI" panose="020B0502040204020203" pitchFamily="34" charset="0"/>
              </a:rPr>
              <a:t>Policies</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1339362" y="5815698"/>
            <a:ext cx="9144000" cy="420001"/>
          </a:xfrm>
        </p:spPr>
        <p:txBody>
          <a:bodyPr>
            <a:normAutofit/>
          </a:bodyPr>
          <a:lstStyle/>
          <a:p>
            <a:r>
              <a:rPr lang="en-US" sz="2000" dirty="0">
                <a:solidFill>
                  <a:srgbClr val="E7E6E6"/>
                </a:solidFill>
                <a:latin typeface="Segoe UI" panose="020B0502040204020203" pitchFamily="34" charset="0"/>
                <a:cs typeface="Segoe UI" panose="020B0502040204020203" pitchFamily="34" charset="0"/>
              </a:rPr>
              <a:t> Presented by Renee Macemore</a:t>
            </a:r>
          </a:p>
        </p:txBody>
      </p:sp>
      <p:pic>
        <p:nvPicPr>
          <p:cNvPr id="11" name="Graphic 10" descr="Books on Shelf">
            <a:extLst>
              <a:ext uri="{FF2B5EF4-FFF2-40B4-BE49-F238E27FC236}">
                <a16:creationId xmlns:a16="http://schemas.microsoft.com/office/drawing/2014/main" id="{18A239E6-97C0-4A74-8E7A-C9FD39A8C9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041" y="982364"/>
            <a:ext cx="2659472" cy="2659472"/>
          </a:xfrm>
          <a:prstGeom prst="rect">
            <a:avLst/>
          </a:prstGeom>
        </p:spPr>
      </p:pic>
      <p:cxnSp>
        <p:nvCxnSpPr>
          <p:cNvPr id="16"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Graphic 4" descr="Chat">
            <a:extLst>
              <a:ext uri="{FF2B5EF4-FFF2-40B4-BE49-F238E27FC236}">
                <a16:creationId xmlns:a16="http://schemas.microsoft.com/office/drawing/2014/main" id="{EB71843F-0A0B-4317-B205-4B0A0B97C0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0143" y="983211"/>
            <a:ext cx="2646677" cy="2646677"/>
          </a:xfrm>
          <a:prstGeom prst="rect">
            <a:avLst/>
          </a:prstGeom>
        </p:spPr>
      </p:pic>
      <p:cxnSp>
        <p:nvCxnSpPr>
          <p:cNvPr id="20"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Graphic 6" descr="Blackboard">
            <a:extLst>
              <a:ext uri="{FF2B5EF4-FFF2-40B4-BE49-F238E27FC236}">
                <a16:creationId xmlns:a16="http://schemas.microsoft.com/office/drawing/2014/main" id="{2696A1A4-8E43-47F6-A6DC-A9ADAB053D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56859" y="982364"/>
            <a:ext cx="2648371" cy="2648371"/>
          </a:xfrm>
          <a:prstGeom prst="rect">
            <a:avLst/>
          </a:prstGeom>
        </p:spPr>
      </p:pic>
      <p:cxnSp>
        <p:nvCxnSpPr>
          <p:cNvPr id="22"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Graphic 8" descr="Open Book">
            <a:extLst>
              <a:ext uri="{FF2B5EF4-FFF2-40B4-BE49-F238E27FC236}">
                <a16:creationId xmlns:a16="http://schemas.microsoft.com/office/drawing/2014/main" id="{93E427C7-0218-4592-82DA-2431E4BF87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25269" y="1004677"/>
            <a:ext cx="2648372" cy="2648372"/>
          </a:xfrm>
          <a:prstGeom prst="rect">
            <a:avLst/>
          </a:prstGeom>
        </p:spPr>
      </p:pic>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clusion">
            <a:hlinkClick r:id="" action="ppaction://media"/>
            <a:extLst>
              <a:ext uri="{FF2B5EF4-FFF2-40B4-BE49-F238E27FC236}">
                <a16:creationId xmlns:a16="http://schemas.microsoft.com/office/drawing/2014/main" id="{12CDD5DA-EF5D-43A1-B6C1-01847BC8ED7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27727" y="5628619"/>
            <a:ext cx="609600" cy="609600"/>
          </a:xfrm>
          <a:prstGeom prst="rect">
            <a:avLst/>
          </a:prstGeom>
        </p:spPr>
      </p:pic>
    </p:spTree>
    <p:extLst>
      <p:ext uri="{BB962C8B-B14F-4D97-AF65-F5344CB8AC3E}">
        <p14:creationId xmlns:p14="http://schemas.microsoft.com/office/powerpoint/2010/main" val="23729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6D58-1A39-41ED-99F7-0CE9F03BD344}"/>
              </a:ext>
            </a:extLst>
          </p:cNvPr>
          <p:cNvSpPr>
            <a:spLocks noGrp="1"/>
          </p:cNvSpPr>
          <p:nvPr>
            <p:ph type="title"/>
          </p:nvPr>
        </p:nvSpPr>
        <p:spPr>
          <a:xfrm>
            <a:off x="2257214" y="2694018"/>
            <a:ext cx="5406902" cy="1469965"/>
          </a:xfrm>
        </p:spPr>
        <p:txBody>
          <a:bodyPr anchor="ctr">
            <a:normAutofit/>
          </a:bodyPr>
          <a:lstStyle/>
          <a:p>
            <a:r>
              <a:rPr lang="en-US" dirty="0">
                <a:latin typeface="Franklin Gothic Book" panose="020B0503020102020204" pitchFamily="34" charset="0"/>
                <a:cs typeface="Segoe UI" panose="020B0502040204020203" pitchFamily="34" charset="0"/>
              </a:rPr>
              <a:t>Attendance</a:t>
            </a:r>
          </a:p>
        </p:txBody>
      </p:sp>
      <p:pic>
        <p:nvPicPr>
          <p:cNvPr id="4" name="Graphic 3" descr="Chat">
            <a:extLst>
              <a:ext uri="{FF2B5EF4-FFF2-40B4-BE49-F238E27FC236}">
                <a16:creationId xmlns:a16="http://schemas.microsoft.com/office/drawing/2014/main" id="{AEE98CC8-0F49-4433-9FD0-35E20C04B5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880360"/>
            <a:ext cx="1097280" cy="1097280"/>
          </a:xfrm>
          <a:prstGeom prst="rect">
            <a:avLst/>
          </a:prstGeom>
        </p:spPr>
      </p:pic>
      <p:pic>
        <p:nvPicPr>
          <p:cNvPr id="8" name="Graphic 7">
            <a:extLst>
              <a:ext uri="{FF2B5EF4-FFF2-40B4-BE49-F238E27FC236}">
                <a16:creationId xmlns:a16="http://schemas.microsoft.com/office/drawing/2014/main" id="{590430A8-7125-464C-98BA-3409573DB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1431" y="816337"/>
            <a:ext cx="5225327" cy="5225327"/>
          </a:xfrm>
          <a:prstGeom prst="rect">
            <a:avLst/>
          </a:prstGeom>
        </p:spPr>
      </p:pic>
      <p:pic>
        <p:nvPicPr>
          <p:cNvPr id="3" name="Attendance">
            <a:hlinkClick r:id="" action="ppaction://media"/>
            <a:extLst>
              <a:ext uri="{FF2B5EF4-FFF2-40B4-BE49-F238E27FC236}">
                <a16:creationId xmlns:a16="http://schemas.microsoft.com/office/drawing/2014/main" id="{354A8CD0-D3EF-4FDC-AD56-8CAA9D8DFB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8055" y="6018015"/>
            <a:ext cx="609600" cy="609600"/>
          </a:xfrm>
          <a:prstGeom prst="rect">
            <a:avLst/>
          </a:prstGeom>
        </p:spPr>
      </p:pic>
    </p:spTree>
    <p:extLst>
      <p:ext uri="{BB962C8B-B14F-4D97-AF65-F5344CB8AC3E}">
        <p14:creationId xmlns:p14="http://schemas.microsoft.com/office/powerpoint/2010/main" val="288090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CBF8-1936-4CED-A753-AFE54AC2D836}"/>
              </a:ext>
            </a:extLst>
          </p:cNvPr>
          <p:cNvSpPr>
            <a:spLocks noGrp="1"/>
          </p:cNvSpPr>
          <p:nvPr>
            <p:ph type="title"/>
          </p:nvPr>
        </p:nvSpPr>
        <p:spPr/>
        <p:txBody>
          <a:bodyPr/>
          <a:lstStyle/>
          <a:p>
            <a:r>
              <a:rPr lang="en-US" dirty="0"/>
              <a:t>Attendance Policy</a:t>
            </a:r>
          </a:p>
        </p:txBody>
      </p:sp>
      <p:sp>
        <p:nvSpPr>
          <p:cNvPr id="3" name="Content Placeholder 2">
            <a:extLst>
              <a:ext uri="{FF2B5EF4-FFF2-40B4-BE49-F238E27FC236}">
                <a16:creationId xmlns:a16="http://schemas.microsoft.com/office/drawing/2014/main" id="{8FD2896D-8375-4370-9BEE-4BD4B003875D}"/>
              </a:ext>
            </a:extLst>
          </p:cNvPr>
          <p:cNvSpPr>
            <a:spLocks noGrp="1"/>
          </p:cNvSpPr>
          <p:nvPr>
            <p:ph idx="1"/>
          </p:nvPr>
        </p:nvSpPr>
        <p:spPr/>
        <p:txBody>
          <a:bodyPr>
            <a:normAutofit/>
          </a:bodyPr>
          <a:lstStyle/>
          <a:p>
            <a:r>
              <a:rPr lang="en-US" dirty="0"/>
              <a:t>Disability Services does not create or change attendance policies</a:t>
            </a:r>
          </a:p>
          <a:p>
            <a:r>
              <a:rPr lang="en-US" dirty="0"/>
              <a:t>Legal guidelines do say that instructors</a:t>
            </a:r>
          </a:p>
          <a:p>
            <a:pPr lvl="1"/>
            <a:r>
              <a:rPr lang="en-US" dirty="0"/>
              <a:t>Inform students of their attendance policy</a:t>
            </a:r>
          </a:p>
          <a:p>
            <a:pPr lvl="1"/>
            <a:r>
              <a:rPr lang="en-US" dirty="0"/>
              <a:t>Meet with students who wish to discuss the attendance policy</a:t>
            </a:r>
          </a:p>
          <a:p>
            <a:pPr lvl="1"/>
            <a:r>
              <a:rPr lang="en-US" dirty="0"/>
              <a:t>Explain why they will or will not alter their attendance policy and the rationale for this decision</a:t>
            </a:r>
          </a:p>
          <a:p>
            <a:r>
              <a:rPr lang="en-US" dirty="0"/>
              <a:t>If allow reasonable attendance adjustments, discuss guidelines from the Office of Civil Rights (OCR) with the instructor and responsibilities and expectations with the student</a:t>
            </a:r>
          </a:p>
          <a:p>
            <a:pPr lvl="1"/>
            <a:endParaRPr lang="en-US" dirty="0"/>
          </a:p>
        </p:txBody>
      </p:sp>
      <p:pic>
        <p:nvPicPr>
          <p:cNvPr id="4" name="Attendance Policy">
            <a:hlinkClick r:id="" action="ppaction://media"/>
            <a:extLst>
              <a:ext uri="{FF2B5EF4-FFF2-40B4-BE49-F238E27FC236}">
                <a16:creationId xmlns:a16="http://schemas.microsoft.com/office/drawing/2014/main" id="{E77459F8-89DE-4FF7-A0C4-F36A43088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6007100"/>
            <a:ext cx="609600" cy="609600"/>
          </a:xfrm>
          <a:prstGeom prst="rect">
            <a:avLst/>
          </a:prstGeom>
        </p:spPr>
      </p:pic>
    </p:spTree>
    <p:extLst>
      <p:ext uri="{BB962C8B-B14F-4D97-AF65-F5344CB8AC3E}">
        <p14:creationId xmlns:p14="http://schemas.microsoft.com/office/powerpoint/2010/main" val="31335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CBF8-1936-4CED-A753-AFE54AC2D836}"/>
              </a:ext>
            </a:extLst>
          </p:cNvPr>
          <p:cNvSpPr>
            <a:spLocks noGrp="1"/>
          </p:cNvSpPr>
          <p:nvPr>
            <p:ph type="title"/>
          </p:nvPr>
        </p:nvSpPr>
        <p:spPr/>
        <p:txBody>
          <a:bodyPr/>
          <a:lstStyle/>
          <a:p>
            <a:r>
              <a:rPr lang="en-US" dirty="0"/>
              <a:t>Attendance Guidelines for Faculty</a:t>
            </a:r>
          </a:p>
        </p:txBody>
      </p:sp>
      <p:sp>
        <p:nvSpPr>
          <p:cNvPr id="3" name="Content Placeholder 2">
            <a:extLst>
              <a:ext uri="{FF2B5EF4-FFF2-40B4-BE49-F238E27FC236}">
                <a16:creationId xmlns:a16="http://schemas.microsoft.com/office/drawing/2014/main" id="{8FD2896D-8375-4370-9BEE-4BD4B003875D}"/>
              </a:ext>
            </a:extLst>
          </p:cNvPr>
          <p:cNvSpPr>
            <a:spLocks noGrp="1"/>
          </p:cNvSpPr>
          <p:nvPr>
            <p:ph idx="1"/>
          </p:nvPr>
        </p:nvSpPr>
        <p:spPr/>
        <p:txBody>
          <a:bodyPr>
            <a:normAutofit fontScale="92500"/>
          </a:bodyPr>
          <a:lstStyle/>
          <a:p>
            <a:r>
              <a:rPr lang="en-US" dirty="0"/>
              <a:t>OCR guidelines in determining whether attendance is an essential aspect of the course</a:t>
            </a:r>
          </a:p>
          <a:p>
            <a:pPr lvl="1"/>
            <a:r>
              <a:rPr lang="en-US" dirty="0"/>
              <a:t>What does the course description and syllabus say</a:t>
            </a:r>
          </a:p>
          <a:p>
            <a:pPr lvl="1"/>
            <a:r>
              <a:rPr lang="en-US" dirty="0"/>
              <a:t>What elements of the class experience are used to calculate the final grade</a:t>
            </a:r>
          </a:p>
          <a:p>
            <a:pPr lvl="1"/>
            <a:r>
              <a:rPr lang="en-US" dirty="0"/>
              <a:t>What are the classroom practices and policies regarding attendance</a:t>
            </a:r>
          </a:p>
          <a:p>
            <a:pPr lvl="1"/>
            <a:r>
              <a:rPr lang="en-US" dirty="0"/>
              <a:t>To what extent is there classroom interaction between the instructor and students and among students</a:t>
            </a:r>
          </a:p>
          <a:p>
            <a:pPr lvl="1"/>
            <a:r>
              <a:rPr lang="en-US" dirty="0"/>
              <a:t>Do student contributions constitute a significant component of the learning process</a:t>
            </a:r>
          </a:p>
          <a:p>
            <a:pPr lvl="1"/>
            <a:r>
              <a:rPr lang="en-US" dirty="0"/>
              <a:t>Does the fundamental nature of the course rely on student participation as an essential method of learning</a:t>
            </a:r>
          </a:p>
          <a:p>
            <a:pPr lvl="1"/>
            <a:r>
              <a:rPr lang="en-US" dirty="0"/>
              <a:t>To what degree does a student’s failure to attend constitute a significant loss to an educational experience of other student in the class</a:t>
            </a:r>
          </a:p>
        </p:txBody>
      </p:sp>
      <p:pic>
        <p:nvPicPr>
          <p:cNvPr id="4" name="Faculty Attendance">
            <a:hlinkClick r:id="" action="ppaction://media"/>
            <a:extLst>
              <a:ext uri="{FF2B5EF4-FFF2-40B4-BE49-F238E27FC236}">
                <a16:creationId xmlns:a16="http://schemas.microsoft.com/office/drawing/2014/main" id="{DD2FDAAC-AB86-4A60-BEBF-28BCF7575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969985"/>
            <a:ext cx="609600" cy="609600"/>
          </a:xfrm>
          <a:prstGeom prst="rect">
            <a:avLst/>
          </a:prstGeom>
        </p:spPr>
      </p:pic>
    </p:spTree>
    <p:extLst>
      <p:ext uri="{BB962C8B-B14F-4D97-AF65-F5344CB8AC3E}">
        <p14:creationId xmlns:p14="http://schemas.microsoft.com/office/powerpoint/2010/main" val="31042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CBF8-1936-4CED-A753-AFE54AC2D836}"/>
              </a:ext>
            </a:extLst>
          </p:cNvPr>
          <p:cNvSpPr>
            <a:spLocks noGrp="1"/>
          </p:cNvSpPr>
          <p:nvPr>
            <p:ph type="title"/>
          </p:nvPr>
        </p:nvSpPr>
        <p:spPr/>
        <p:txBody>
          <a:bodyPr/>
          <a:lstStyle/>
          <a:p>
            <a:r>
              <a:rPr lang="en-US" dirty="0"/>
              <a:t>Attendance- Student Responsibilities</a:t>
            </a:r>
          </a:p>
        </p:txBody>
      </p:sp>
      <p:sp>
        <p:nvSpPr>
          <p:cNvPr id="3" name="Content Placeholder 2">
            <a:extLst>
              <a:ext uri="{FF2B5EF4-FFF2-40B4-BE49-F238E27FC236}">
                <a16:creationId xmlns:a16="http://schemas.microsoft.com/office/drawing/2014/main" id="{8FD2896D-8375-4370-9BEE-4BD4B003875D}"/>
              </a:ext>
            </a:extLst>
          </p:cNvPr>
          <p:cNvSpPr>
            <a:spLocks noGrp="1"/>
          </p:cNvSpPr>
          <p:nvPr>
            <p:ph idx="1"/>
          </p:nvPr>
        </p:nvSpPr>
        <p:spPr/>
        <p:txBody>
          <a:bodyPr>
            <a:normAutofit fontScale="92500" lnSpcReduction="20000"/>
          </a:bodyPr>
          <a:lstStyle/>
          <a:p>
            <a:r>
              <a:rPr lang="en-US" dirty="0"/>
              <a:t>Student responsibilities when reasonable attendance adjustment is granted as an accommodation</a:t>
            </a:r>
          </a:p>
          <a:p>
            <a:pPr lvl="1"/>
            <a:r>
              <a:rPr lang="en-US" dirty="0"/>
              <a:t>Follow medical advice</a:t>
            </a:r>
          </a:p>
          <a:p>
            <a:pPr lvl="1"/>
            <a:r>
              <a:rPr lang="en-US" dirty="0"/>
              <a:t>Schedule medical appointments around class schedule to the extent possible</a:t>
            </a:r>
          </a:p>
          <a:p>
            <a:pPr lvl="1"/>
            <a:r>
              <a:rPr lang="en-US" dirty="0"/>
              <a:t>Understand the wording of reasonable attendance adjustment- this is not a free pass</a:t>
            </a:r>
          </a:p>
          <a:p>
            <a:pPr lvl="1"/>
            <a:r>
              <a:rPr lang="en-US" dirty="0"/>
              <a:t>Understand the nature of in-class activities and the implications this will have for unavoidable disability related absences</a:t>
            </a:r>
          </a:p>
          <a:p>
            <a:pPr lvl="1"/>
            <a:r>
              <a:rPr lang="en-US" dirty="0"/>
              <a:t>Ensure that conversations with faculty include specific instructions for how each one wishes to communicate about absences and makeup work</a:t>
            </a:r>
          </a:p>
          <a:p>
            <a:pPr lvl="1"/>
            <a:r>
              <a:rPr lang="en-US" dirty="0"/>
              <a:t>Regularly receive and review notes for classes missed. Work ahead if possible to meet deadlines during flare ups</a:t>
            </a:r>
          </a:p>
          <a:p>
            <a:pPr lvl="1"/>
            <a:r>
              <a:rPr lang="en-US" dirty="0"/>
              <a:t>Be aware of the deadlines to drop a class</a:t>
            </a:r>
          </a:p>
          <a:p>
            <a:pPr lvl="1"/>
            <a:r>
              <a:rPr lang="en-US" dirty="0"/>
              <a:t>Remember the schools attendance policy- attendance is expected and considered an important part of a students’ educational experience</a:t>
            </a:r>
          </a:p>
        </p:txBody>
      </p:sp>
      <p:pic>
        <p:nvPicPr>
          <p:cNvPr id="4" name="student attendance">
            <a:hlinkClick r:id="" action="ppaction://media"/>
            <a:extLst>
              <a:ext uri="{FF2B5EF4-FFF2-40B4-BE49-F238E27FC236}">
                <a16:creationId xmlns:a16="http://schemas.microsoft.com/office/drawing/2014/main" id="{C3F0C9B7-ECA0-4D36-920A-7EB728825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969985"/>
            <a:ext cx="609600" cy="609600"/>
          </a:xfrm>
          <a:prstGeom prst="rect">
            <a:avLst/>
          </a:prstGeom>
        </p:spPr>
      </p:pic>
    </p:spTree>
    <p:extLst>
      <p:ext uri="{BB962C8B-B14F-4D97-AF65-F5344CB8AC3E}">
        <p14:creationId xmlns:p14="http://schemas.microsoft.com/office/powerpoint/2010/main" val="21032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descr="Blackboard">
            <a:extLst>
              <a:ext uri="{FF2B5EF4-FFF2-40B4-BE49-F238E27FC236}">
                <a16:creationId xmlns:a16="http://schemas.microsoft.com/office/drawing/2014/main" id="{A4298283-DDB8-4365-95A1-90935E16BE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880360"/>
            <a:ext cx="1097280" cy="1097280"/>
          </a:xfrm>
          <a:prstGeom prst="rect">
            <a:avLst/>
          </a:prstGeom>
        </p:spPr>
      </p:pic>
      <p:sp>
        <p:nvSpPr>
          <p:cNvPr id="2" name="Title 1">
            <a:extLst>
              <a:ext uri="{FF2B5EF4-FFF2-40B4-BE49-F238E27FC236}">
                <a16:creationId xmlns:a16="http://schemas.microsoft.com/office/drawing/2014/main" id="{DD648CF1-C72A-4313-8FC7-BF6DD4642AFE}"/>
              </a:ext>
            </a:extLst>
          </p:cNvPr>
          <p:cNvSpPr>
            <a:spLocks noGrp="1"/>
          </p:cNvSpPr>
          <p:nvPr>
            <p:ph type="title"/>
          </p:nvPr>
        </p:nvSpPr>
        <p:spPr>
          <a:xfrm>
            <a:off x="2165533" y="2507675"/>
            <a:ext cx="5406902" cy="1469965"/>
          </a:xfrm>
        </p:spPr>
        <p:txBody>
          <a:bodyPr anchor="ctr">
            <a:normAutofit/>
          </a:bodyPr>
          <a:lstStyle/>
          <a:p>
            <a:r>
              <a:rPr lang="en-US" dirty="0">
                <a:latin typeface="Franklin Gothic Book" panose="020B0503020102020204" pitchFamily="34" charset="0"/>
                <a:cs typeface="Segoe UI" panose="020B0502040204020203" pitchFamily="34" charset="0"/>
              </a:rPr>
              <a:t>Code of Conduct</a:t>
            </a:r>
          </a:p>
        </p:txBody>
      </p:sp>
      <p:pic>
        <p:nvPicPr>
          <p:cNvPr id="8" name="Graphic 7">
            <a:extLst>
              <a:ext uri="{FF2B5EF4-FFF2-40B4-BE49-F238E27FC236}">
                <a16:creationId xmlns:a16="http://schemas.microsoft.com/office/drawing/2014/main" id="{B6C7BDF7-D7AC-4209-A6A9-11B953F882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1431" y="816337"/>
            <a:ext cx="5225327" cy="5225327"/>
          </a:xfrm>
          <a:prstGeom prst="rect">
            <a:avLst/>
          </a:prstGeom>
        </p:spPr>
      </p:pic>
      <p:pic>
        <p:nvPicPr>
          <p:cNvPr id="3" name="Code of conduct">
            <a:hlinkClick r:id="" action="ppaction://media"/>
            <a:extLst>
              <a:ext uri="{FF2B5EF4-FFF2-40B4-BE49-F238E27FC236}">
                <a16:creationId xmlns:a16="http://schemas.microsoft.com/office/drawing/2014/main" id="{D74830DD-FA01-4428-A3B5-C0D2B43946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3434" y="6041663"/>
            <a:ext cx="609600" cy="609600"/>
          </a:xfrm>
          <a:prstGeom prst="rect">
            <a:avLst/>
          </a:prstGeom>
        </p:spPr>
      </p:pic>
    </p:spTree>
    <p:extLst>
      <p:ext uri="{BB962C8B-B14F-4D97-AF65-F5344CB8AC3E}">
        <p14:creationId xmlns:p14="http://schemas.microsoft.com/office/powerpoint/2010/main" val="351489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CBF8-1936-4CED-A753-AFE54AC2D836}"/>
              </a:ext>
            </a:extLst>
          </p:cNvPr>
          <p:cNvSpPr>
            <a:spLocks noGrp="1"/>
          </p:cNvSpPr>
          <p:nvPr>
            <p:ph type="title"/>
          </p:nvPr>
        </p:nvSpPr>
        <p:spPr/>
        <p:txBody>
          <a:bodyPr/>
          <a:lstStyle/>
          <a:p>
            <a:r>
              <a:rPr lang="en-US" dirty="0"/>
              <a:t>Code of Conduct Policies</a:t>
            </a:r>
          </a:p>
        </p:txBody>
      </p:sp>
      <p:sp>
        <p:nvSpPr>
          <p:cNvPr id="3" name="Content Placeholder 2">
            <a:extLst>
              <a:ext uri="{FF2B5EF4-FFF2-40B4-BE49-F238E27FC236}">
                <a16:creationId xmlns:a16="http://schemas.microsoft.com/office/drawing/2014/main" id="{8FD2896D-8375-4370-9BEE-4BD4B003875D}"/>
              </a:ext>
            </a:extLst>
          </p:cNvPr>
          <p:cNvSpPr>
            <a:spLocks noGrp="1"/>
          </p:cNvSpPr>
          <p:nvPr>
            <p:ph idx="1"/>
          </p:nvPr>
        </p:nvSpPr>
        <p:spPr/>
        <p:txBody>
          <a:bodyPr>
            <a:normAutofit fontScale="77500" lnSpcReduction="20000"/>
          </a:bodyPr>
          <a:lstStyle/>
          <a:p>
            <a:r>
              <a:rPr lang="en-US" dirty="0"/>
              <a:t>Alamance Community College Example</a:t>
            </a:r>
          </a:p>
          <a:p>
            <a:pPr lvl="1"/>
            <a:r>
              <a:rPr lang="en-US" sz="2500" dirty="0"/>
              <a:t>“The Office of Disability Services takes seriously its responsibility to protect and promote a positive learning environment at Alamance Community College, and all students are expected to adhere to the College’s Student Code of Conduct policies. Students are expected to be responsible for their behavior.  The rights and feelings of others must be respected both in the classroom and outside it.  In the area of academics, students are expected not to give or receive help during quizzes, tests or exams, not to submit papers or reports (that are supposed to be original work) which are not entirely their own, and not to cite source materials improperly. Students, who furnish false oral, written or forged documentation for a medical condition or disability to deliberately misrepresent, alter or modify forms and/or reports used to determine eligibility and/or accommodations will be reported to the Dean of Student Development for appropriate disciplinary action. The ACC Student Code of Conduct details offenses which may lead to sanctions and is printed in the Curriculum Student Handbook.”</a:t>
            </a:r>
          </a:p>
          <a:p>
            <a:r>
              <a:rPr lang="en-US" dirty="0"/>
              <a:t>Wilkes Community College Example</a:t>
            </a:r>
          </a:p>
          <a:p>
            <a:pPr lvl="1"/>
            <a:r>
              <a:rPr lang="en-US" dirty="0"/>
              <a:t>“Student with disabilities are subject to the same code of conduct as other Wilkes Community College students. Any inappropriate behavior will be reported to the Dean of Instruction and Student Services and to the Campus Police if the behavior presents a threat to self or others.”</a:t>
            </a:r>
          </a:p>
          <a:p>
            <a:pPr lvl="1"/>
            <a:endParaRPr lang="en-US" dirty="0"/>
          </a:p>
        </p:txBody>
      </p:sp>
      <p:pic>
        <p:nvPicPr>
          <p:cNvPr id="4" name="Conduct policy">
            <a:hlinkClick r:id="" action="ppaction://media"/>
            <a:extLst>
              <a:ext uri="{FF2B5EF4-FFF2-40B4-BE49-F238E27FC236}">
                <a16:creationId xmlns:a16="http://schemas.microsoft.com/office/drawing/2014/main" id="{6B54E525-A650-4D53-99A0-CC8842B865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9303" y="5883275"/>
            <a:ext cx="609600" cy="609600"/>
          </a:xfrm>
          <a:prstGeom prst="rect">
            <a:avLst/>
          </a:prstGeom>
        </p:spPr>
      </p:pic>
    </p:spTree>
    <p:extLst>
      <p:ext uri="{BB962C8B-B14F-4D97-AF65-F5344CB8AC3E}">
        <p14:creationId xmlns:p14="http://schemas.microsoft.com/office/powerpoint/2010/main" val="14136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9B4E-C292-45AA-8116-562703040382}"/>
              </a:ext>
            </a:extLst>
          </p:cNvPr>
          <p:cNvSpPr>
            <a:spLocks noGrp="1"/>
          </p:cNvSpPr>
          <p:nvPr>
            <p:ph type="title"/>
          </p:nvPr>
        </p:nvSpPr>
        <p:spPr>
          <a:xfrm>
            <a:off x="2257214" y="2694018"/>
            <a:ext cx="5406902" cy="1469965"/>
          </a:xfrm>
        </p:spPr>
        <p:txBody>
          <a:bodyPr anchor="ctr">
            <a:normAutofit/>
          </a:bodyPr>
          <a:lstStyle/>
          <a:p>
            <a:r>
              <a:rPr lang="en-US" dirty="0">
                <a:latin typeface="Franklin Gothic Book" panose="020B0503020102020204" pitchFamily="34" charset="0"/>
                <a:cs typeface="Segoe UI" panose="020B0502040204020203" pitchFamily="34" charset="0"/>
              </a:rPr>
              <a:t>Grievances</a:t>
            </a:r>
          </a:p>
        </p:txBody>
      </p:sp>
      <p:pic>
        <p:nvPicPr>
          <p:cNvPr id="5" name="Graphic 4" descr="Open Book">
            <a:extLst>
              <a:ext uri="{FF2B5EF4-FFF2-40B4-BE49-F238E27FC236}">
                <a16:creationId xmlns:a16="http://schemas.microsoft.com/office/drawing/2014/main" id="{DEFE964D-9F1C-4F69-ADD3-0E1AB324E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880360"/>
            <a:ext cx="1097280" cy="1097280"/>
          </a:xfrm>
          <a:prstGeom prst="rect">
            <a:avLst/>
          </a:prstGeom>
        </p:spPr>
      </p:pic>
      <p:pic>
        <p:nvPicPr>
          <p:cNvPr id="9" name="Graphic 8">
            <a:extLst>
              <a:ext uri="{FF2B5EF4-FFF2-40B4-BE49-F238E27FC236}">
                <a16:creationId xmlns:a16="http://schemas.microsoft.com/office/drawing/2014/main" id="{35127EDA-5861-47AB-8729-620CFC7DAC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1431" y="816337"/>
            <a:ext cx="5225327" cy="5225327"/>
          </a:xfrm>
          <a:prstGeom prst="rect">
            <a:avLst/>
          </a:prstGeom>
        </p:spPr>
      </p:pic>
      <p:pic>
        <p:nvPicPr>
          <p:cNvPr id="3" name="Grievances">
            <a:hlinkClick r:id="" action="ppaction://media"/>
            <a:extLst>
              <a:ext uri="{FF2B5EF4-FFF2-40B4-BE49-F238E27FC236}">
                <a16:creationId xmlns:a16="http://schemas.microsoft.com/office/drawing/2014/main" id="{E6022D96-E7F5-419B-B204-57F101DAA5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9944" y="5736863"/>
            <a:ext cx="609600" cy="609600"/>
          </a:xfrm>
          <a:prstGeom prst="rect">
            <a:avLst/>
          </a:prstGeom>
        </p:spPr>
      </p:pic>
    </p:spTree>
    <p:extLst>
      <p:ext uri="{BB962C8B-B14F-4D97-AF65-F5344CB8AC3E}">
        <p14:creationId xmlns:p14="http://schemas.microsoft.com/office/powerpoint/2010/main" val="3816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CBF8-1936-4CED-A753-AFE54AC2D836}"/>
              </a:ext>
            </a:extLst>
          </p:cNvPr>
          <p:cNvSpPr>
            <a:spLocks noGrp="1"/>
          </p:cNvSpPr>
          <p:nvPr>
            <p:ph type="title"/>
          </p:nvPr>
        </p:nvSpPr>
        <p:spPr/>
        <p:txBody>
          <a:bodyPr/>
          <a:lstStyle/>
          <a:p>
            <a:r>
              <a:rPr lang="en-US" dirty="0"/>
              <a:t>Grievance Procedure</a:t>
            </a:r>
          </a:p>
        </p:txBody>
      </p:sp>
      <p:sp>
        <p:nvSpPr>
          <p:cNvPr id="3" name="Content Placeholder 2">
            <a:extLst>
              <a:ext uri="{FF2B5EF4-FFF2-40B4-BE49-F238E27FC236}">
                <a16:creationId xmlns:a16="http://schemas.microsoft.com/office/drawing/2014/main" id="{8FD2896D-8375-4370-9BEE-4BD4B003875D}"/>
              </a:ext>
            </a:extLst>
          </p:cNvPr>
          <p:cNvSpPr>
            <a:spLocks noGrp="1"/>
          </p:cNvSpPr>
          <p:nvPr>
            <p:ph idx="1"/>
          </p:nvPr>
        </p:nvSpPr>
        <p:spPr/>
        <p:txBody>
          <a:bodyPr>
            <a:normAutofit lnSpcReduction="10000"/>
          </a:bodyPr>
          <a:lstStyle/>
          <a:p>
            <a:r>
              <a:rPr lang="en-US" dirty="0"/>
              <a:t>Process through individuals</a:t>
            </a:r>
          </a:p>
          <a:p>
            <a:pPr lvl="1"/>
            <a:r>
              <a:rPr lang="en-US" dirty="0"/>
              <a:t>Wilkes Community College policy example </a:t>
            </a:r>
          </a:p>
          <a:p>
            <a:pPr lvl="2"/>
            <a:r>
              <a:rPr lang="en-US" dirty="0"/>
              <a:t>“Students with disabilities can resolve most grievances through an informal meeting with the faculty or staff involved. If the grievance is not resolved to the student’s satisfaction, the student should meet with the Director of Disability Services. If the complaint is against the Office of Disability Services, the student should contact the Dean of Instructional Support Services who will conduct an investigation for resolution.”</a:t>
            </a:r>
          </a:p>
          <a:p>
            <a:pPr lvl="1"/>
            <a:r>
              <a:rPr lang="en-US" dirty="0"/>
              <a:t>Cape Fear Community College policy example</a:t>
            </a:r>
          </a:p>
          <a:p>
            <a:pPr lvl="2"/>
            <a:r>
              <a:rPr lang="en-US" dirty="0"/>
              <a:t>“A student with a grievance based on discrimination, accommodation issue and/or denial of services based on a disability, are to be filed initially with the Director of Disability Support Services. If this action does not result in an acceptable resolution of the issue within the standards of CFCC’s policies and procedures and/or the standards of the class/curriculum, then the student should consult with the Dean of Student Affairs by referring to the Complaint Form for Alleged Violation webpage. </a:t>
            </a:r>
          </a:p>
        </p:txBody>
      </p:sp>
      <p:pic>
        <p:nvPicPr>
          <p:cNvPr id="4" name="Grievance Individual">
            <a:hlinkClick r:id="" action="ppaction://media"/>
            <a:extLst>
              <a:ext uri="{FF2B5EF4-FFF2-40B4-BE49-F238E27FC236}">
                <a16:creationId xmlns:a16="http://schemas.microsoft.com/office/drawing/2014/main" id="{CDA17901-C3BA-4A84-9223-AA1C462990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772" y="5883275"/>
            <a:ext cx="609600" cy="609600"/>
          </a:xfrm>
          <a:prstGeom prst="rect">
            <a:avLst/>
          </a:prstGeom>
        </p:spPr>
      </p:pic>
    </p:spTree>
    <p:extLst>
      <p:ext uri="{BB962C8B-B14F-4D97-AF65-F5344CB8AC3E}">
        <p14:creationId xmlns:p14="http://schemas.microsoft.com/office/powerpoint/2010/main" val="33563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781794_Research presentation_RVA_v3" id="{DF2794B4-2314-4F87-8639-5DCB9EEE28EE}" vid="{3B969E49-204F-4FF6-BD10-D26195B8D4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CA875DA-F9FD-4F83-A049-3B1027B542DE}">
  <ds:schemaRefs>
    <ds:schemaRef ds:uri="http://schemas.microsoft.com/sharepoint/v3/contenttype/forms"/>
  </ds:schemaRefs>
</ds:datastoreItem>
</file>

<file path=customXml/itemProps2.xml><?xml version="1.0" encoding="utf-8"?>
<ds:datastoreItem xmlns:ds="http://schemas.openxmlformats.org/officeDocument/2006/customXml" ds:itemID="{B2AB02E3-5ADF-4BF0-9C1B-35CDF3FE9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C7D9E6-B0D9-433E-BD46-EB60F64F4DA8}">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Research presentation</Template>
  <TotalTime>0</TotalTime>
  <Words>1768</Words>
  <Application>Microsoft Office PowerPoint</Application>
  <PresentationFormat>Widescreen</PresentationFormat>
  <Paragraphs>125</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Franklin Gothic Book</vt:lpstr>
      <vt:lpstr>Segoe UI</vt:lpstr>
      <vt:lpstr>Office Theme</vt:lpstr>
      <vt:lpstr>Appendix II: Policies</vt:lpstr>
      <vt:lpstr>Attendance</vt:lpstr>
      <vt:lpstr>Attendance Policy</vt:lpstr>
      <vt:lpstr>Attendance Guidelines for Faculty</vt:lpstr>
      <vt:lpstr>Attendance- Student Responsibilities</vt:lpstr>
      <vt:lpstr>Code of Conduct</vt:lpstr>
      <vt:lpstr>Code of Conduct Policies</vt:lpstr>
      <vt:lpstr>Grievances</vt:lpstr>
      <vt:lpstr>Grievance Procedure</vt:lpstr>
      <vt:lpstr>Grievance Procedure Committee</vt:lpstr>
      <vt:lpstr>Policies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2019-05-21T13:39:07Z</dcterms:created>
  <dcterms:modified xsi:type="dcterms:W3CDTF">2019-06-19T13:53:29Z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