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1"/>
  </p:notesMasterIdLst>
  <p:sldIdLst>
    <p:sldId id="256" r:id="rId2"/>
    <p:sldId id="257" r:id="rId3"/>
    <p:sldId id="258" r:id="rId4"/>
    <p:sldId id="292" r:id="rId5"/>
    <p:sldId id="259" r:id="rId6"/>
    <p:sldId id="260" r:id="rId7"/>
    <p:sldId id="268" r:id="rId8"/>
    <p:sldId id="303" r:id="rId9"/>
    <p:sldId id="262" r:id="rId10"/>
    <p:sldId id="263" r:id="rId11"/>
    <p:sldId id="267" r:id="rId12"/>
    <p:sldId id="295" r:id="rId13"/>
    <p:sldId id="265" r:id="rId14"/>
    <p:sldId id="266" r:id="rId15"/>
    <p:sldId id="296" r:id="rId16"/>
    <p:sldId id="271" r:id="rId17"/>
    <p:sldId id="272" r:id="rId18"/>
    <p:sldId id="273" r:id="rId19"/>
    <p:sldId id="297" r:id="rId20"/>
    <p:sldId id="275" r:id="rId21"/>
    <p:sldId id="276" r:id="rId22"/>
    <p:sldId id="300" r:id="rId23"/>
    <p:sldId id="277" r:id="rId24"/>
    <p:sldId id="278" r:id="rId25"/>
    <p:sldId id="294" r:id="rId26"/>
    <p:sldId id="279" r:id="rId27"/>
    <p:sldId id="280" r:id="rId28"/>
    <p:sldId id="301" r:id="rId29"/>
    <p:sldId id="281" r:id="rId30"/>
    <p:sldId id="283" r:id="rId31"/>
    <p:sldId id="284" r:id="rId32"/>
    <p:sldId id="302" r:id="rId33"/>
    <p:sldId id="286" r:id="rId34"/>
    <p:sldId id="287" r:id="rId35"/>
    <p:sldId id="299" r:id="rId36"/>
    <p:sldId id="288" r:id="rId37"/>
    <p:sldId id="289" r:id="rId38"/>
    <p:sldId id="291" r:id="rId39"/>
    <p:sldId id="290"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Lentz" initials="ML" lastIdx="2" clrIdx="0">
    <p:extLst>
      <p:ext uri="{19B8F6BF-5375-455C-9EA6-DF929625EA0E}">
        <p15:presenceInfo xmlns:p15="http://schemas.microsoft.com/office/powerpoint/2012/main" userId="S::lentzm@nccommunitycolleges.edu::39aa56f7-1f6d-498d-83f9-ee0f32b20c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F77C95-2839-4727-8CE7-4BF8227E83DB}" v="46" dt="2019-06-19T14:46:42.7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Grid="0">
      <p:cViewPr varScale="1">
        <p:scale>
          <a:sx n="30" d="100"/>
          <a:sy n="30" d="100"/>
        </p:scale>
        <p:origin x="66" y="11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601A3A-B3AC-4BEC-AEEE-0D7F36443401}" type="datetimeFigureOut">
              <a:rPr lang="en-US" smtClean="0"/>
              <a:t>6/19/2019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42E5B-DA59-41A0-A82A-7D004D9F6F2E}" type="slidenum">
              <a:rPr lang="en-US" smtClean="0"/>
              <a:t>‹#›</a:t>
            </a:fld>
            <a:endParaRPr lang="en-US"/>
          </a:p>
        </p:txBody>
      </p:sp>
    </p:spTree>
    <p:extLst>
      <p:ext uri="{BB962C8B-B14F-4D97-AF65-F5344CB8AC3E}">
        <p14:creationId xmlns:p14="http://schemas.microsoft.com/office/powerpoint/2010/main" val="3424694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342E5B-DA59-41A0-A82A-7D004D9F6F2E}" type="slidenum">
              <a:rPr lang="en-US" smtClean="0"/>
              <a:t>1</a:t>
            </a:fld>
            <a:endParaRPr lang="en-US"/>
          </a:p>
        </p:txBody>
      </p:sp>
    </p:spTree>
    <p:extLst>
      <p:ext uri="{BB962C8B-B14F-4D97-AF65-F5344CB8AC3E}">
        <p14:creationId xmlns:p14="http://schemas.microsoft.com/office/powerpoint/2010/main" val="2187431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342E5B-DA59-41A0-A82A-7D004D9F6F2E}" type="slidenum">
              <a:rPr lang="en-US" smtClean="0"/>
              <a:t>4</a:t>
            </a:fld>
            <a:endParaRPr lang="en-US"/>
          </a:p>
        </p:txBody>
      </p:sp>
    </p:spTree>
    <p:extLst>
      <p:ext uri="{BB962C8B-B14F-4D97-AF65-F5344CB8AC3E}">
        <p14:creationId xmlns:p14="http://schemas.microsoft.com/office/powerpoint/2010/main" val="829144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342E5B-DA59-41A0-A82A-7D004D9F6F2E}" type="slidenum">
              <a:rPr lang="en-US" smtClean="0"/>
              <a:t>14</a:t>
            </a:fld>
            <a:endParaRPr lang="en-US"/>
          </a:p>
        </p:txBody>
      </p:sp>
    </p:spTree>
    <p:extLst>
      <p:ext uri="{BB962C8B-B14F-4D97-AF65-F5344CB8AC3E}">
        <p14:creationId xmlns:p14="http://schemas.microsoft.com/office/powerpoint/2010/main" val="3864348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342E5B-DA59-41A0-A82A-7D004D9F6F2E}" type="slidenum">
              <a:rPr lang="en-US" smtClean="0"/>
              <a:t>28</a:t>
            </a:fld>
            <a:endParaRPr lang="en-US"/>
          </a:p>
        </p:txBody>
      </p:sp>
    </p:spTree>
    <p:extLst>
      <p:ext uri="{BB962C8B-B14F-4D97-AF65-F5344CB8AC3E}">
        <p14:creationId xmlns:p14="http://schemas.microsoft.com/office/powerpoint/2010/main" val="3868356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6/19/2019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6/19/2019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hyperlink" Target="https://www.aacc.nche.edu/publications-news/aacc-competencies-for-community-college-leaders/"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7.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hyperlink" Target="https://www.ted.com/talks/derek_sivers_how_to_start_a_movement?utm_campaign=tedspread&amp;utm_medium=referral&amp;utm_source=tedcomshare"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jpg"/><Relationship Id="rId5" Type="http://schemas.openxmlformats.org/officeDocument/2006/relationships/hyperlink" Target="https://www.ted.com/talks/susan_cain_the_power_of_introverts?utm_campaign=tedspread&amp;utm_medium=referral&amp;utm_source=tedcomshare" TargetMode="External"/><Relationship Id="rId4"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hyperlink" Target="https://www.ted.com/talks/julian_treasure_5_ways_to_listen_better?utm_campaign=tedspread&amp;utm_medium=referral&amp;utm_source=tedcomshare"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youtu.be/Ahg6qcgoay4"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youtu.be/ocSw1m30UBI" TargetMode="External"/><Relationship Id="rId5" Type="http://schemas.openxmlformats.org/officeDocument/2006/relationships/image" Target="../media/image13.jpg"/><Relationship Id="rId4" Type="http://schemas.openxmlformats.org/officeDocument/2006/relationships/hyperlink" Target="https://www.youtube.com/watch?v=ocSw1m30UBI&amp;feature=youtu.be"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hyperlink" Target="mailto:kelleyj@nccommunitycolleges.edu"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eg"/><Relationship Id="rId5" Type="http://schemas.openxmlformats.org/officeDocument/2006/relationships/hyperlink" Target="https://youtu.be/01Y7qlPFpqw" TargetMode="External"/><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B93C-9771-44CF-B097-BC1CC5A4DD05}"/>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AACC Leadership Competencies</a:t>
            </a:r>
          </a:p>
        </p:txBody>
      </p:sp>
      <p:sp>
        <p:nvSpPr>
          <p:cNvPr id="3" name="Subtitle 2">
            <a:extLst>
              <a:ext uri="{FF2B5EF4-FFF2-40B4-BE49-F238E27FC236}">
                <a16:creationId xmlns:a16="http://schemas.microsoft.com/office/drawing/2014/main" id="{FEEB47E6-FB06-471C-92FB-FE6E37F7B039}"/>
              </a:ext>
            </a:extLst>
          </p:cNvPr>
          <p:cNvSpPr>
            <a:spLocks noGrp="1"/>
          </p:cNvSpPr>
          <p:nvPr>
            <p:ph type="subTitle" idx="1"/>
          </p:nvPr>
        </p:nvSpPr>
        <p:spPr/>
        <p:txBody>
          <a:bodyPr>
            <a:normAutofit fontScale="85000" lnSpcReduction="20000"/>
          </a:bodyPr>
          <a:lstStyle/>
          <a:p>
            <a:r>
              <a:rPr lang="en-US" dirty="0">
                <a:latin typeface="Arial" panose="020B0604020202020204" pitchFamily="34" charset="0"/>
                <a:cs typeface="Arial" panose="020B0604020202020204" pitchFamily="34" charset="0"/>
              </a:rPr>
              <a:t>Focus Area: Mid-Level Leaders</a:t>
            </a:r>
          </a:p>
          <a:p>
            <a:r>
              <a:rPr lang="en-US" dirty="0">
                <a:latin typeface="Arial" panose="020B0604020202020204" pitchFamily="34" charset="0"/>
                <a:cs typeface="Arial" panose="020B0604020202020204" pitchFamily="34" charset="0"/>
                <a:hlinkClick r:id="rId5"/>
              </a:rPr>
              <a:t>AACC Competencies for CC Leaders/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https://www.aacc.nche.edu/publications-news/aacc-competencies-for-community-college-leaders</a:t>
            </a:r>
            <a:r>
              <a:rPr lang="en-US" dirty="0"/>
              <a:t>/ </a:t>
            </a:r>
          </a:p>
        </p:txBody>
      </p:sp>
      <p:pic>
        <p:nvPicPr>
          <p:cNvPr id="5" name="Slide 1" descr="Welcome to this presentation about the American Association of Community Colleges’ Leadership Competencies. The Leadership Competencies are the common thread connecting each of the Leadership Academies. As you begin your functional area learning, we also want to engage your thinking about leadership.&#10;&#10;Leaders Ponder. The goal of this presentation is to entice you to ponder each of these competencies not just during this presentation but for your entire career. Leaders who ponder will grow to be better leaders because genuine pondering will result in action. Leaders seek personal and professional improvement as well as organizational improvement.&#10;&#10;As you ponder, you should note thoughts and ideas for improvement. After prioritizing the list, talk with a trusted colleague to hear his or her thoughts. If you dare, choose one and take action.&#10;&#10;As you progress through this presentation, remember: it is not the intent to provide a detailed lesson for each competency. The goal is to prompt you to ponder… to be a catalyst of leadership growth.">
            <a:hlinkClick r:id="" action="ppaction://media"/>
            <a:extLst>
              <a:ext uri="{FF2B5EF4-FFF2-40B4-BE49-F238E27FC236}">
                <a16:creationId xmlns:a16="http://schemas.microsoft.com/office/drawing/2014/main" id="{85F5F4CB-BF5C-4871-B9B0-F3DDC0EF85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89342" y="5147732"/>
            <a:ext cx="406400" cy="406400"/>
          </a:xfrm>
          <a:prstGeom prst="rect">
            <a:avLst/>
          </a:prstGeom>
        </p:spPr>
      </p:pic>
    </p:spTree>
    <p:extLst>
      <p:ext uri="{BB962C8B-B14F-4D97-AF65-F5344CB8AC3E}">
        <p14:creationId xmlns:p14="http://schemas.microsoft.com/office/powerpoint/2010/main" val="124150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1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231F-0671-4AD7-BCEE-ADD9621523E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Student Success Cont.</a:t>
            </a:r>
          </a:p>
        </p:txBody>
      </p:sp>
      <p:sp>
        <p:nvSpPr>
          <p:cNvPr id="3" name="Content Placeholder 2">
            <a:extLst>
              <a:ext uri="{FF2B5EF4-FFF2-40B4-BE49-F238E27FC236}">
                <a16:creationId xmlns:a16="http://schemas.microsoft.com/office/drawing/2014/main" id="{59F58C3A-D6BC-4ADA-B188-3972730E1BBF}"/>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Student success</a:t>
            </a:r>
          </a:p>
          <a:p>
            <a:pPr lvl="1"/>
            <a:r>
              <a:rPr lang="en-US" dirty="0">
                <a:latin typeface="Arial" panose="020B0604020202020204" pitchFamily="34" charset="0"/>
                <a:cs typeface="Arial" panose="020B0604020202020204" pitchFamily="34" charset="0"/>
              </a:rPr>
              <a:t>Learn the college’s student success agenda.</a:t>
            </a:r>
          </a:p>
          <a:p>
            <a:pPr lvl="1"/>
            <a:r>
              <a:rPr lang="en-US" dirty="0">
                <a:latin typeface="Arial" panose="020B0604020202020204" pitchFamily="34" charset="0"/>
                <a:cs typeface="Arial" panose="020B0604020202020204" pitchFamily="34" charset="0"/>
              </a:rPr>
              <a:t>How can you lead your area to support that agenda?</a:t>
            </a:r>
          </a:p>
          <a:p>
            <a:r>
              <a:rPr lang="en-US" dirty="0">
                <a:latin typeface="Arial" panose="020B0604020202020204" pitchFamily="34" charset="0"/>
                <a:cs typeface="Arial" panose="020B0604020202020204" pitchFamily="34" charset="0"/>
              </a:rPr>
              <a:t>Consistency Between Operations and Agenda</a:t>
            </a:r>
          </a:p>
          <a:p>
            <a:pPr lvl="1"/>
            <a:r>
              <a:rPr lang="en-US" dirty="0">
                <a:latin typeface="Arial" panose="020B0604020202020204" pitchFamily="34" charset="0"/>
                <a:cs typeface="Arial" panose="020B0604020202020204" pitchFamily="34" charset="0"/>
              </a:rPr>
              <a:t>With your supervisor, evaluate your operations in comparison to the success agenda.</a:t>
            </a:r>
          </a:p>
          <a:p>
            <a:pPr lvl="1"/>
            <a:r>
              <a:rPr lang="en-US" dirty="0">
                <a:latin typeface="Arial" panose="020B0604020202020204" pitchFamily="34" charset="0"/>
                <a:cs typeface="Arial" panose="020B0604020202020204" pitchFamily="34" charset="0"/>
              </a:rPr>
              <a:t>What operational changes do you need to make to better support student success?</a:t>
            </a:r>
          </a:p>
          <a:p>
            <a:r>
              <a:rPr lang="en-US" dirty="0">
                <a:latin typeface="Arial" panose="020B0604020202020204" pitchFamily="34" charset="0"/>
                <a:cs typeface="Arial" panose="020B0604020202020204" pitchFamily="34" charset="0"/>
              </a:rPr>
              <a:t>Data Usage</a:t>
            </a:r>
          </a:p>
          <a:p>
            <a:pPr lvl="1"/>
            <a:r>
              <a:rPr lang="en-US" dirty="0">
                <a:latin typeface="Arial" panose="020B0604020202020204" pitchFamily="34" charset="0"/>
                <a:cs typeface="Arial" panose="020B0604020202020204" pitchFamily="34" charset="0"/>
              </a:rPr>
              <a:t>Learn what and how data can be used to improve policy/process for student success?</a:t>
            </a:r>
          </a:p>
          <a:p>
            <a:pPr lvl="1"/>
            <a:r>
              <a:rPr lang="en-US" dirty="0">
                <a:latin typeface="Arial" panose="020B0604020202020204" pitchFamily="34" charset="0"/>
                <a:cs typeface="Arial" panose="020B0604020202020204" pitchFamily="34" charset="0"/>
              </a:rPr>
              <a:t>What do you need to measure and analyze? Are you willing to change?</a:t>
            </a:r>
          </a:p>
          <a:p>
            <a:endParaRPr lang="en-US" dirty="0"/>
          </a:p>
        </p:txBody>
      </p:sp>
    </p:spTree>
    <p:extLst>
      <p:ext uri="{BB962C8B-B14F-4D97-AF65-F5344CB8AC3E}">
        <p14:creationId xmlns:p14="http://schemas.microsoft.com/office/powerpoint/2010/main" val="3855235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231F-0671-4AD7-BCEE-ADD9621523E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Student Success Cont.2</a:t>
            </a:r>
          </a:p>
        </p:txBody>
      </p:sp>
      <p:sp>
        <p:nvSpPr>
          <p:cNvPr id="3" name="Content Placeholder 2">
            <a:extLst>
              <a:ext uri="{FF2B5EF4-FFF2-40B4-BE49-F238E27FC236}">
                <a16:creationId xmlns:a16="http://schemas.microsoft.com/office/drawing/2014/main" id="{59F58C3A-D6BC-4ADA-B188-3972730E1BBF}"/>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Program/Performance Review</a:t>
            </a:r>
          </a:p>
          <a:p>
            <a:pPr lvl="1"/>
            <a:r>
              <a:rPr lang="en-US" dirty="0">
                <a:latin typeface="Arial" panose="020B0604020202020204" pitchFamily="34" charset="0"/>
                <a:cs typeface="Arial" panose="020B0604020202020204" pitchFamily="34" charset="0"/>
              </a:rPr>
              <a:t>Learn about the college’s program reviews.</a:t>
            </a:r>
          </a:p>
          <a:p>
            <a:pPr lvl="1"/>
            <a:r>
              <a:rPr lang="en-US" dirty="0">
                <a:latin typeface="Arial" panose="020B0604020202020204" pitchFamily="34" charset="0"/>
                <a:cs typeface="Arial" panose="020B0604020202020204" pitchFamily="34" charset="0"/>
              </a:rPr>
              <a:t>Do you embrace program and performance reviews as continuous improvement?</a:t>
            </a:r>
          </a:p>
          <a:p>
            <a:r>
              <a:rPr lang="en-US" dirty="0">
                <a:latin typeface="Arial" panose="020B0604020202020204" pitchFamily="34" charset="0"/>
                <a:cs typeface="Arial" panose="020B0604020202020204" pitchFamily="34" charset="0"/>
              </a:rPr>
              <a:t>Evaluation for Improvement</a:t>
            </a:r>
          </a:p>
          <a:p>
            <a:pPr lvl="1"/>
            <a:r>
              <a:rPr lang="en-US" dirty="0">
                <a:latin typeface="Arial" panose="020B0604020202020204" pitchFamily="34" charset="0"/>
                <a:cs typeface="Arial" panose="020B0604020202020204" pitchFamily="34" charset="0"/>
              </a:rPr>
              <a:t>Learn to honestly look in the mirror.</a:t>
            </a:r>
          </a:p>
          <a:p>
            <a:pPr lvl="1"/>
            <a:r>
              <a:rPr lang="en-US" dirty="0">
                <a:latin typeface="Arial" panose="020B0604020202020204" pitchFamily="34" charset="0"/>
                <a:cs typeface="Arial" panose="020B0604020202020204" pitchFamily="34" charset="0"/>
              </a:rPr>
              <a:t>Are you doing your very best to support student success?</a:t>
            </a:r>
          </a:p>
        </p:txBody>
      </p:sp>
    </p:spTree>
    <p:extLst>
      <p:ext uri="{BB962C8B-B14F-4D97-AF65-F5344CB8AC3E}">
        <p14:creationId xmlns:p14="http://schemas.microsoft.com/office/powerpoint/2010/main" val="57085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9AD2E-92F3-4B65-AF0B-588514E2DF55}"/>
              </a:ext>
            </a:extLst>
          </p:cNvPr>
          <p:cNvSpPr>
            <a:spLocks noGrp="1"/>
          </p:cNvSpPr>
          <p:nvPr>
            <p:ph type="title"/>
          </p:nvPr>
        </p:nvSpPr>
        <p:spPr>
          <a:xfrm>
            <a:off x="677334" y="609600"/>
            <a:ext cx="8596668" cy="1320800"/>
          </a:xfrm>
        </p:spPr>
        <p:txBody>
          <a:bodyPr/>
          <a:lstStyle/>
          <a:p>
            <a:r>
              <a:rPr lang="en-US" dirty="0">
                <a:latin typeface="Arial" panose="020B0604020202020204" pitchFamily="34" charset="0"/>
                <a:cs typeface="Arial" panose="020B0604020202020204" pitchFamily="34" charset="0"/>
              </a:rPr>
              <a:t>Student Success Cont. 3</a:t>
            </a:r>
          </a:p>
        </p:txBody>
      </p:sp>
      <p:sp>
        <p:nvSpPr>
          <p:cNvPr id="3" name="Content Placeholder 2">
            <a:extLst>
              <a:ext uri="{FF2B5EF4-FFF2-40B4-BE49-F238E27FC236}">
                <a16:creationId xmlns:a16="http://schemas.microsoft.com/office/drawing/2014/main" id="{EF18361B-1485-4346-938F-4348C5A295EF}"/>
              </a:ext>
            </a:extLst>
          </p:cNvPr>
          <p:cNvSpPr>
            <a:spLocks noGrp="1"/>
          </p:cNvSpPr>
          <p:nvPr>
            <p:ph sz="half" idx="1"/>
          </p:nvPr>
        </p:nvSpPr>
        <p:spPr>
          <a:xfrm>
            <a:off x="677334" y="2160589"/>
            <a:ext cx="4184035" cy="3870756"/>
          </a:xfrm>
        </p:spPr>
        <p:txBody>
          <a:bodyPr/>
          <a:lstStyle/>
          <a:p>
            <a:pPr marL="0" indent="0">
              <a:buNone/>
            </a:pPr>
            <a:endParaRPr lang="en-US" dirty="0"/>
          </a:p>
          <a:p>
            <a:pPr marL="0" indent="0">
              <a:buNone/>
            </a:pPr>
            <a:endParaRPr lang="en-US" dirty="0"/>
          </a:p>
          <a:p>
            <a:pPr marL="0" indent="0">
              <a:buNone/>
            </a:pPr>
            <a:r>
              <a:rPr lang="en-US" dirty="0">
                <a:latin typeface="Arial" panose="020B0604020202020204" pitchFamily="34" charset="0"/>
                <a:cs typeface="Arial" panose="020B0604020202020204" pitchFamily="34" charset="0"/>
              </a:rPr>
              <a:t>How does your college define student success?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What is one student success  strategy/intervention that you can lead or support?</a:t>
            </a:r>
          </a:p>
        </p:txBody>
      </p:sp>
      <p:pic>
        <p:nvPicPr>
          <p:cNvPr id="6" name="Content Placeholder 5" descr="&quot;&quot;">
            <a:extLst>
              <a:ext uri="{FF2B5EF4-FFF2-40B4-BE49-F238E27FC236}">
                <a16:creationId xmlns:a16="http://schemas.microsoft.com/office/drawing/2014/main" id="{08DA1607-5623-47C0-B8CB-D191A173A745}"/>
              </a:ext>
            </a:extLst>
          </p:cNvPr>
          <p:cNvPicPr>
            <a:picLocks noGrp="1" noChangeAspect="1"/>
          </p:cNvPicPr>
          <p:nvPr>
            <p:ph sz="half" idx="2"/>
          </p:nvPr>
        </p:nvPicPr>
        <p:blipFill>
          <a:blip r:embed="rId2"/>
          <a:stretch>
            <a:fillRect/>
          </a:stretch>
        </p:blipFill>
        <p:spPr>
          <a:xfrm>
            <a:off x="4892512" y="2158133"/>
            <a:ext cx="4381047" cy="3283440"/>
          </a:xfrm>
        </p:spPr>
      </p:pic>
    </p:spTree>
    <p:extLst>
      <p:ext uri="{BB962C8B-B14F-4D97-AF65-F5344CB8AC3E}">
        <p14:creationId xmlns:p14="http://schemas.microsoft.com/office/powerpoint/2010/main" val="1612386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080B-FAD7-47E3-BC46-7ADCB32A1E3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Institutional Leadership</a:t>
            </a:r>
          </a:p>
        </p:txBody>
      </p:sp>
      <p:sp>
        <p:nvSpPr>
          <p:cNvPr id="3" name="Text Placeholder 2">
            <a:extLst>
              <a:ext uri="{FF2B5EF4-FFF2-40B4-BE49-F238E27FC236}">
                <a16:creationId xmlns:a16="http://schemas.microsoft.com/office/drawing/2014/main" id="{34976AA9-5317-418C-BED5-28AA5E6A2E59}"/>
              </a:ext>
            </a:extLst>
          </p:cNvPr>
          <p:cNvSpPr>
            <a:spLocks noGrp="1"/>
          </p:cNvSpPr>
          <p:nvPr>
            <p:ph type="body" idx="1"/>
          </p:nvPr>
        </p:nvSpPr>
        <p:spPr/>
        <p:txBody>
          <a:bodyPr>
            <a:normAutofit/>
          </a:bodyPr>
          <a:lstStyle/>
          <a:p>
            <a:r>
              <a:rPr lang="en-US" dirty="0">
                <a:latin typeface="Arial" panose="020B0604020202020204" pitchFamily="34" charset="0"/>
                <a:cs typeface="Arial" panose="020B0604020202020204" pitchFamily="34" charset="0"/>
              </a:rPr>
              <a:t>Understand the importance of interpersonal relationships, personal philosophy, and management skills to create a student-centered institution.</a:t>
            </a:r>
          </a:p>
        </p:txBody>
      </p:sp>
      <p:pic>
        <p:nvPicPr>
          <p:cNvPr id="4" name="Slide 13" descr="Even more than student success philosophies, there are many lists of leadership traits. Even though the following list is not exhaustive, remember that it was developed by community college leaders. So, you might want to consider it as the “top” traits. Specifically, the top leadership traits as they relate to interpersonal relationships. Spend some time pondering this list.">
            <a:hlinkClick r:id="" action="ppaction://media"/>
            <a:extLst>
              <a:ext uri="{FF2B5EF4-FFF2-40B4-BE49-F238E27FC236}">
                <a16:creationId xmlns:a16="http://schemas.microsoft.com/office/drawing/2014/main" id="{F2EE47F2-61E4-48BE-A567-8DD699C2D1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8522" y="5184648"/>
            <a:ext cx="406400" cy="406400"/>
          </a:xfrm>
          <a:prstGeom prst="rect">
            <a:avLst/>
          </a:prstGeom>
        </p:spPr>
      </p:pic>
    </p:spTree>
    <p:extLst>
      <p:ext uri="{BB962C8B-B14F-4D97-AF65-F5344CB8AC3E}">
        <p14:creationId xmlns:p14="http://schemas.microsoft.com/office/powerpoint/2010/main" val="281592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F9F4A-A248-4D14-B6CF-74207DFAF4B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Institutional Leadership Cont.</a:t>
            </a:r>
          </a:p>
        </p:txBody>
      </p:sp>
      <p:sp>
        <p:nvSpPr>
          <p:cNvPr id="3" name="Content Placeholder 2">
            <a:extLst>
              <a:ext uri="{FF2B5EF4-FFF2-40B4-BE49-F238E27FC236}">
                <a16:creationId xmlns:a16="http://schemas.microsoft.com/office/drawing/2014/main" id="{6DB91A39-6327-42F2-A72D-99FA6CB5A7B2}"/>
              </a:ext>
            </a:extLst>
          </p:cNvPr>
          <p:cNvSpPr>
            <a:spLocks noGrp="1"/>
          </p:cNvSpPr>
          <p:nvPr>
            <p:ph idx="1"/>
          </p:nvPr>
        </p:nvSpPr>
        <p:spPr/>
        <p:txBody>
          <a:bodyPr>
            <a:normAutofit fontScale="92500" lnSpcReduction="20000"/>
          </a:bodyPr>
          <a:lstStyle/>
          <a:p>
            <a:r>
              <a:rPr lang="en-US" dirty="0">
                <a:latin typeface="Arial" panose="020B0604020202020204" pitchFamily="34" charset="0"/>
                <a:cs typeface="Arial" panose="020B0604020202020204" pitchFamily="34" charset="0"/>
              </a:rPr>
              <a:t>Be An Influencer – Embrace your role as a leader from the middle.</a:t>
            </a:r>
          </a:p>
          <a:p>
            <a:r>
              <a:rPr lang="en-US" dirty="0">
                <a:latin typeface="Arial" panose="020B0604020202020204" pitchFamily="34" charset="0"/>
                <a:cs typeface="Arial" panose="020B0604020202020204" pitchFamily="34" charset="0"/>
              </a:rPr>
              <a:t>Support Team Building – Be willing to be open, honest, and positive during team building experiences.</a:t>
            </a:r>
          </a:p>
          <a:p>
            <a:r>
              <a:rPr lang="en-US" dirty="0">
                <a:latin typeface="Arial" panose="020B0604020202020204" pitchFamily="34" charset="0"/>
                <a:cs typeface="Arial" panose="020B0604020202020204" pitchFamily="34" charset="0"/>
              </a:rPr>
              <a:t>Performance Management – Seek your supervisor’s expectations and improvements; provide the kind of performance reviews you would like.</a:t>
            </a:r>
          </a:p>
          <a:p>
            <a:r>
              <a:rPr lang="en-US" dirty="0">
                <a:latin typeface="Arial" panose="020B0604020202020204" pitchFamily="34" charset="0"/>
                <a:cs typeface="Arial" panose="020B0604020202020204" pitchFamily="34" charset="0"/>
              </a:rPr>
              <a:t>Lead By Example – Set a positive example.</a:t>
            </a:r>
          </a:p>
          <a:p>
            <a:r>
              <a:rPr lang="en-US" dirty="0">
                <a:latin typeface="Arial" panose="020B0604020202020204" pitchFamily="34" charset="0"/>
                <a:cs typeface="Arial" panose="020B0604020202020204" pitchFamily="34" charset="0"/>
              </a:rPr>
              <a:t>Problem-solving Techniques – Solution-focused assessment, remedies, and evaluation.</a:t>
            </a:r>
          </a:p>
          <a:p>
            <a:r>
              <a:rPr lang="en-US" dirty="0">
                <a:latin typeface="Arial" panose="020B0604020202020204" pitchFamily="34" charset="0"/>
                <a:cs typeface="Arial" panose="020B0604020202020204" pitchFamily="34" charset="0"/>
              </a:rPr>
              <a:t>Conflict Management – Learn and apply great conflict management.</a:t>
            </a:r>
          </a:p>
          <a:p>
            <a:r>
              <a:rPr lang="en-US" dirty="0">
                <a:latin typeface="Arial" panose="020B0604020202020204" pitchFamily="34" charset="0"/>
                <a:cs typeface="Arial" panose="020B0604020202020204" pitchFamily="34" charset="0"/>
              </a:rPr>
              <a:t>Advocate for Professional Development – Leaders are life-long learners.</a:t>
            </a:r>
          </a:p>
          <a:p>
            <a:r>
              <a:rPr lang="en-US" dirty="0">
                <a:latin typeface="Arial" panose="020B0604020202020204" pitchFamily="34" charset="0"/>
                <a:cs typeface="Arial" panose="020B0604020202020204" pitchFamily="34" charset="0"/>
              </a:rPr>
              <a:t>Customer Service – Shepherd students through policies/processes.</a:t>
            </a:r>
          </a:p>
          <a:p>
            <a:r>
              <a:rPr lang="en-US" dirty="0">
                <a:latin typeface="Arial" panose="020B0604020202020204" pitchFamily="34" charset="0"/>
                <a:cs typeface="Arial" panose="020B0604020202020204" pitchFamily="34" charset="0"/>
              </a:rPr>
              <a:t>Transparency – Be open, honest, forthright.</a:t>
            </a:r>
          </a:p>
        </p:txBody>
      </p:sp>
    </p:spTree>
    <p:extLst>
      <p:ext uri="{BB962C8B-B14F-4D97-AF65-F5344CB8AC3E}">
        <p14:creationId xmlns:p14="http://schemas.microsoft.com/office/powerpoint/2010/main" val="3420775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282CF-EC26-45F0-86C2-091264AC4E4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Growth Mindset</a:t>
            </a:r>
          </a:p>
        </p:txBody>
      </p:sp>
      <p:sp>
        <p:nvSpPr>
          <p:cNvPr id="3" name="Content Placeholder 2">
            <a:extLst>
              <a:ext uri="{FF2B5EF4-FFF2-40B4-BE49-F238E27FC236}">
                <a16:creationId xmlns:a16="http://schemas.microsoft.com/office/drawing/2014/main" id="{B0B76FB1-2DEF-487A-B44D-F59F36E1416C}"/>
              </a:ext>
            </a:extLst>
          </p:cNvPr>
          <p:cNvSpPr>
            <a:spLocks noGrp="1"/>
          </p:cNvSpPr>
          <p:nvPr>
            <p:ph sz="half" idx="1"/>
          </p:nvPr>
        </p:nvSpPr>
        <p:spPr/>
        <p:txBody>
          <a:bodyPr/>
          <a:lstStyle/>
          <a:p>
            <a:pPr marL="0" indent="0">
              <a:buNone/>
            </a:pPr>
            <a:endParaRPr lang="en-US" dirty="0"/>
          </a:p>
          <a:p>
            <a:pPr marL="0" indent="0">
              <a:buNone/>
            </a:pPr>
            <a:r>
              <a:rPr lang="en-US" dirty="0">
                <a:latin typeface="Arial" panose="020B0604020202020204" pitchFamily="34" charset="0"/>
                <a:cs typeface="Arial" panose="020B0604020202020204" pitchFamily="34" charset="0"/>
              </a:rPr>
              <a:t>Identify one strength on which you can build.</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Identify one growth area where you are willing to intentionally grow.</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Identify one growth area where you need a colleague.</a:t>
            </a:r>
          </a:p>
        </p:txBody>
      </p:sp>
      <p:pic>
        <p:nvPicPr>
          <p:cNvPr id="6" name="Content Placeholder 5" descr="Picture of stick figure looking in the mirror to demonstrate growth mindset">
            <a:extLst>
              <a:ext uri="{FF2B5EF4-FFF2-40B4-BE49-F238E27FC236}">
                <a16:creationId xmlns:a16="http://schemas.microsoft.com/office/drawing/2014/main" id="{4EDEDE34-3114-4143-B6DA-D7F304563DA9}"/>
              </a:ext>
            </a:extLst>
          </p:cNvPr>
          <p:cNvPicPr>
            <a:picLocks noGrp="1" noChangeAspect="1"/>
          </p:cNvPicPr>
          <p:nvPr>
            <p:ph sz="half" idx="2"/>
          </p:nvPr>
        </p:nvPicPr>
        <p:blipFill rotWithShape="1">
          <a:blip r:embed="rId4"/>
          <a:srcRect b="8107"/>
          <a:stretch/>
        </p:blipFill>
        <p:spPr>
          <a:xfrm>
            <a:off x="6096000" y="2160589"/>
            <a:ext cx="3008665" cy="3880771"/>
          </a:xfrm>
        </p:spPr>
      </p:pic>
      <p:pic>
        <p:nvPicPr>
          <p:cNvPr id="4" name="Slide 15" descr="When great leaders ponder, they have a growth mindset. They honestly look in a mirror to grow, not to rationalize weaknesses nor to highlight strengths.&#10;&#10;As you ponder the questions on this slide, remember that a growth area does not necessarily mean that you must eliminate something. Sometimes a weakness is just a strength taken to an extreme. For example, a person talented at organizing could be controlling and obsessive compulsive; so, the organizing skill may just need to be turned down a notch.&#10;&#10;As the last question on this slide suggests, you may need a confidant to help you. ">
            <a:hlinkClick r:id="" action="ppaction://media"/>
            <a:extLst>
              <a:ext uri="{FF2B5EF4-FFF2-40B4-BE49-F238E27FC236}">
                <a16:creationId xmlns:a16="http://schemas.microsoft.com/office/drawing/2014/main" id="{FCB69CEB-3545-4F05-8A51-9013BA0206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7637" y="5185017"/>
            <a:ext cx="406400" cy="406400"/>
          </a:xfrm>
          <a:prstGeom prst="rect">
            <a:avLst/>
          </a:prstGeom>
        </p:spPr>
      </p:pic>
    </p:spTree>
    <p:extLst>
      <p:ext uri="{BB962C8B-B14F-4D97-AF65-F5344CB8AC3E}">
        <p14:creationId xmlns:p14="http://schemas.microsoft.com/office/powerpoint/2010/main" val="353127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8EFA0-677B-4521-AE01-F441A352675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Institutional Infrastructure</a:t>
            </a:r>
          </a:p>
        </p:txBody>
      </p:sp>
      <p:sp>
        <p:nvSpPr>
          <p:cNvPr id="3" name="Text Placeholder 2">
            <a:extLst>
              <a:ext uri="{FF2B5EF4-FFF2-40B4-BE49-F238E27FC236}">
                <a16:creationId xmlns:a16="http://schemas.microsoft.com/office/drawing/2014/main" id="{614D2747-9921-46EC-B3F4-7FFB8E5C5F0C}"/>
              </a:ext>
            </a:extLst>
          </p:cNvPr>
          <p:cNvSpPr>
            <a:spLocks noGrp="1"/>
          </p:cNvSpPr>
          <p:nvPr>
            <p:ph type="body" idx="1"/>
          </p:nvPr>
        </p:nvSpPr>
        <p:spPr/>
        <p:txBody>
          <a:bodyPr>
            <a:normAutofit/>
          </a:bodyPr>
          <a:lstStyle/>
          <a:p>
            <a:r>
              <a:rPr lang="en-US" dirty="0">
                <a:latin typeface="Arial" panose="020B0604020202020204" pitchFamily="34" charset="0"/>
                <a:cs typeface="Arial" panose="020B0604020202020204" pitchFamily="34" charset="0"/>
              </a:rPr>
              <a:t>Fluently manage the foundational aspects of the institution: strategic plan, financial/facilities management, accreditation, and technology plan.</a:t>
            </a:r>
          </a:p>
        </p:txBody>
      </p:sp>
      <p:pic>
        <p:nvPicPr>
          <p:cNvPr id="4" name="Slide 16" descr="Many people begin to yawn with boredom when planning is discussed. However, at most institutions, the organizational plans communicate the “thinking” of the board and executive leadership. Pondering how you fit and operate within those plans can position you and your area in a positive light and could help when advocating for resources.">
            <a:hlinkClick r:id="" action="ppaction://media"/>
            <a:extLst>
              <a:ext uri="{FF2B5EF4-FFF2-40B4-BE49-F238E27FC236}">
                <a16:creationId xmlns:a16="http://schemas.microsoft.com/office/drawing/2014/main" id="{1732F198-4DEB-4BD7-A842-34C5C35407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8523" y="5184648"/>
            <a:ext cx="406400" cy="406400"/>
          </a:xfrm>
          <a:prstGeom prst="rect">
            <a:avLst/>
          </a:prstGeom>
        </p:spPr>
      </p:pic>
    </p:spTree>
    <p:extLst>
      <p:ext uri="{BB962C8B-B14F-4D97-AF65-F5344CB8AC3E}">
        <p14:creationId xmlns:p14="http://schemas.microsoft.com/office/powerpoint/2010/main" val="161409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64110-DE65-46D5-84CD-9A3B678C44B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Institutional Infrastructure Cont.</a:t>
            </a:r>
          </a:p>
        </p:txBody>
      </p:sp>
      <p:sp>
        <p:nvSpPr>
          <p:cNvPr id="3" name="Content Placeholder 2">
            <a:extLst>
              <a:ext uri="{FF2B5EF4-FFF2-40B4-BE49-F238E27FC236}">
                <a16:creationId xmlns:a16="http://schemas.microsoft.com/office/drawing/2014/main" id="{678E0E51-4DB4-4864-8702-4AE27EB08EDD}"/>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Strategic Plan</a:t>
            </a:r>
          </a:p>
          <a:p>
            <a:pPr lvl="1"/>
            <a:r>
              <a:rPr lang="en-US" dirty="0">
                <a:latin typeface="Arial" panose="020B0604020202020204" pitchFamily="34" charset="0"/>
                <a:cs typeface="Arial" panose="020B0604020202020204" pitchFamily="34" charset="0"/>
              </a:rPr>
              <a:t>Fully participate in the planning process.</a:t>
            </a:r>
          </a:p>
          <a:p>
            <a:pPr lvl="1"/>
            <a:r>
              <a:rPr lang="en-US" dirty="0">
                <a:latin typeface="Arial" panose="020B0604020202020204" pitchFamily="34" charset="0"/>
                <a:cs typeface="Arial" panose="020B0604020202020204" pitchFamily="34" charset="0"/>
              </a:rPr>
              <a:t>Have you mapped your goals to support the strategic plan?</a:t>
            </a:r>
          </a:p>
          <a:p>
            <a:r>
              <a:rPr lang="en-US" dirty="0">
                <a:latin typeface="Arial" panose="020B0604020202020204" pitchFamily="34" charset="0"/>
                <a:cs typeface="Arial" panose="020B0604020202020204" pitchFamily="34" charset="0"/>
              </a:rPr>
              <a:t>Budgeting</a:t>
            </a:r>
          </a:p>
          <a:p>
            <a:pPr lvl="1"/>
            <a:r>
              <a:rPr lang="en-US" dirty="0">
                <a:latin typeface="Arial" panose="020B0604020202020204" pitchFamily="34" charset="0"/>
                <a:cs typeface="Arial" panose="020B0604020202020204" pitchFamily="34" charset="0"/>
              </a:rPr>
              <a:t>Be fiscally responsible.</a:t>
            </a:r>
          </a:p>
          <a:p>
            <a:pPr lvl="1"/>
            <a:r>
              <a:rPr lang="en-US" dirty="0">
                <a:latin typeface="Arial" panose="020B0604020202020204" pitchFamily="34" charset="0"/>
                <a:cs typeface="Arial" panose="020B0604020202020204" pitchFamily="34" charset="0"/>
              </a:rPr>
              <a:t>Do you understand budgeting and spending at the college?</a:t>
            </a:r>
          </a:p>
          <a:p>
            <a:r>
              <a:rPr lang="en-US" dirty="0">
                <a:latin typeface="Arial" panose="020B0604020202020204" pitchFamily="34" charset="0"/>
                <a:cs typeface="Arial" panose="020B0604020202020204" pitchFamily="34" charset="0"/>
              </a:rPr>
              <a:t>Prioritization of Resources</a:t>
            </a:r>
          </a:p>
          <a:p>
            <a:pPr lvl="1"/>
            <a:r>
              <a:rPr lang="en-US" dirty="0">
                <a:latin typeface="Arial" panose="020B0604020202020204" pitchFamily="34" charset="0"/>
                <a:cs typeface="Arial" panose="020B0604020202020204" pitchFamily="34" charset="0"/>
              </a:rPr>
              <a:t>Have knowledge of all the resources available to you.</a:t>
            </a:r>
          </a:p>
          <a:p>
            <a:pPr lvl="1"/>
            <a:r>
              <a:rPr lang="en-US" dirty="0">
                <a:latin typeface="Arial" panose="020B0604020202020204" pitchFamily="34" charset="0"/>
                <a:cs typeface="Arial" panose="020B0604020202020204" pitchFamily="34" charset="0"/>
              </a:rPr>
              <a:t>How can you better use those resources to accomplish your goals?</a:t>
            </a:r>
          </a:p>
        </p:txBody>
      </p:sp>
    </p:spTree>
    <p:extLst>
      <p:ext uri="{BB962C8B-B14F-4D97-AF65-F5344CB8AC3E}">
        <p14:creationId xmlns:p14="http://schemas.microsoft.com/office/powerpoint/2010/main" val="2747752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64110-DE65-46D5-84CD-9A3B678C44B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Institutional Infrastructure Cont. 2</a:t>
            </a:r>
          </a:p>
        </p:txBody>
      </p:sp>
      <p:sp>
        <p:nvSpPr>
          <p:cNvPr id="3" name="Content Placeholder 2">
            <a:extLst>
              <a:ext uri="{FF2B5EF4-FFF2-40B4-BE49-F238E27FC236}">
                <a16:creationId xmlns:a16="http://schemas.microsoft.com/office/drawing/2014/main" id="{678E0E51-4DB4-4864-8702-4AE27EB08EDD}"/>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Accreditation</a:t>
            </a:r>
          </a:p>
          <a:p>
            <a:pPr lvl="1"/>
            <a:r>
              <a:rPr lang="en-US" dirty="0">
                <a:latin typeface="Arial" panose="020B0604020202020204" pitchFamily="34" charset="0"/>
                <a:cs typeface="Arial" panose="020B0604020202020204" pitchFamily="34" charset="0"/>
              </a:rPr>
              <a:t>Understand regional and other accreditations at your college.</a:t>
            </a:r>
          </a:p>
          <a:p>
            <a:pPr lvl="1"/>
            <a:r>
              <a:rPr lang="en-US" dirty="0">
                <a:latin typeface="Arial" panose="020B0604020202020204" pitchFamily="34" charset="0"/>
                <a:cs typeface="Arial" panose="020B0604020202020204" pitchFamily="34" charset="0"/>
              </a:rPr>
              <a:t>What are your responsibilities to each accrediting body?</a:t>
            </a:r>
          </a:p>
          <a:p>
            <a:r>
              <a:rPr lang="en-US" dirty="0">
                <a:latin typeface="Arial" panose="020B0604020202020204" pitchFamily="34" charset="0"/>
                <a:cs typeface="Arial" panose="020B0604020202020204" pitchFamily="34" charset="0"/>
              </a:rPr>
              <a:t>Facilities Plan</a:t>
            </a:r>
          </a:p>
          <a:p>
            <a:pPr lvl="1"/>
            <a:r>
              <a:rPr lang="en-US" dirty="0">
                <a:latin typeface="Arial" panose="020B0604020202020204" pitchFamily="34" charset="0"/>
                <a:cs typeface="Arial" panose="020B0604020202020204" pitchFamily="34" charset="0"/>
              </a:rPr>
              <a:t>Be a good steward of your workspace.</a:t>
            </a:r>
          </a:p>
          <a:p>
            <a:pPr lvl="1"/>
            <a:r>
              <a:rPr lang="en-US" dirty="0">
                <a:latin typeface="Arial" panose="020B0604020202020204" pitchFamily="34" charset="0"/>
                <a:cs typeface="Arial" panose="020B0604020202020204" pitchFamily="34" charset="0"/>
              </a:rPr>
              <a:t>How can you maximize space to better serve students?</a:t>
            </a:r>
          </a:p>
          <a:p>
            <a:r>
              <a:rPr lang="en-US" dirty="0">
                <a:latin typeface="Arial" panose="020B0604020202020204" pitchFamily="34" charset="0"/>
                <a:cs typeface="Arial" panose="020B0604020202020204" pitchFamily="34" charset="0"/>
              </a:rPr>
              <a:t>Technology Plan</a:t>
            </a:r>
          </a:p>
          <a:p>
            <a:pPr lvl="1"/>
            <a:r>
              <a:rPr lang="en-US" dirty="0">
                <a:latin typeface="Arial" panose="020B0604020202020204" pitchFamily="34" charset="0"/>
                <a:cs typeface="Arial" panose="020B0604020202020204" pitchFamily="34" charset="0"/>
              </a:rPr>
              <a:t>Maintain awareness of the latest technology.</a:t>
            </a:r>
          </a:p>
          <a:p>
            <a:pPr lvl="1"/>
            <a:r>
              <a:rPr lang="en-US" dirty="0">
                <a:latin typeface="Arial" panose="020B0604020202020204" pitchFamily="34" charset="0"/>
                <a:cs typeface="Arial" panose="020B0604020202020204" pitchFamily="34" charset="0"/>
              </a:rPr>
              <a:t>What strategy do you use to advocate for needed technology?</a:t>
            </a:r>
          </a:p>
        </p:txBody>
      </p:sp>
    </p:spTree>
    <p:extLst>
      <p:ext uri="{BB962C8B-B14F-4D97-AF65-F5344CB8AC3E}">
        <p14:creationId xmlns:p14="http://schemas.microsoft.com/office/powerpoint/2010/main" val="812657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D5CF2-1763-4413-A527-AF4FD43734C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Dream Big and Small Steps</a:t>
            </a:r>
          </a:p>
        </p:txBody>
      </p:sp>
      <p:sp>
        <p:nvSpPr>
          <p:cNvPr id="3" name="Content Placeholder 2">
            <a:extLst>
              <a:ext uri="{FF2B5EF4-FFF2-40B4-BE49-F238E27FC236}">
                <a16:creationId xmlns:a16="http://schemas.microsoft.com/office/drawing/2014/main" id="{7B1728E5-0D9E-40FC-9285-C9E43325C02F}"/>
              </a:ext>
            </a:extLst>
          </p:cNvPr>
          <p:cNvSpPr>
            <a:spLocks noGrp="1"/>
          </p:cNvSpPr>
          <p:nvPr>
            <p:ph sz="half"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latin typeface="Arial" panose="020B0604020202020204" pitchFamily="34" charset="0"/>
                <a:cs typeface="Arial" panose="020B0604020202020204" pitchFamily="34" charset="0"/>
              </a:rPr>
              <a:t>If you had all the needed recourses and knew you wouldn’t fail, what would you do in your area?</a:t>
            </a:r>
          </a:p>
        </p:txBody>
      </p:sp>
      <p:pic>
        <p:nvPicPr>
          <p:cNvPr id="6" name="Content Placeholder 5" descr="Quote by Christopher Reeve: So many of our dreams at first seem impossible, then they seem improbable, and then, when we summon the will, they soon become inevitable. ">
            <a:extLst>
              <a:ext uri="{FF2B5EF4-FFF2-40B4-BE49-F238E27FC236}">
                <a16:creationId xmlns:a16="http://schemas.microsoft.com/office/drawing/2014/main" id="{9BC9AFFA-7C40-4A0D-87DC-27143F449FCB}"/>
              </a:ext>
            </a:extLst>
          </p:cNvPr>
          <p:cNvPicPr>
            <a:picLocks noGrp="1" noChangeAspect="1"/>
          </p:cNvPicPr>
          <p:nvPr>
            <p:ph sz="half" idx="2"/>
          </p:nvPr>
        </p:nvPicPr>
        <p:blipFill rotWithShape="1">
          <a:blip r:embed="rId4"/>
          <a:srcRect l="9224" t="5686" r="8573" b="4827"/>
          <a:stretch/>
        </p:blipFill>
        <p:spPr>
          <a:xfrm>
            <a:off x="5253859" y="2160589"/>
            <a:ext cx="4020143" cy="3282268"/>
          </a:xfrm>
        </p:spPr>
      </p:pic>
      <p:pic>
        <p:nvPicPr>
          <p:cNvPr id="4" name="Slide 19" descr="When we think about goals and planning, often we dream too small and plan to take giant steps. However, it seems to be more effective to do the opposite. Dream big and take small steps. So, open your mind and Dream Big as you ponder the question on this slide. I dare you to choose and implement one small step toward accomplishing that Dream… that small step may just be sharing it with a colleague who may share the dream with you…">
            <a:hlinkClick r:id="" action="ppaction://media"/>
            <a:extLst>
              <a:ext uri="{FF2B5EF4-FFF2-40B4-BE49-F238E27FC236}">
                <a16:creationId xmlns:a16="http://schemas.microsoft.com/office/drawing/2014/main" id="{EA96270C-D341-4CA6-90BA-2CF2682ACC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6751" y="5079789"/>
            <a:ext cx="406400" cy="406400"/>
          </a:xfrm>
          <a:prstGeom prst="rect">
            <a:avLst/>
          </a:prstGeom>
        </p:spPr>
      </p:pic>
    </p:spTree>
    <p:extLst>
      <p:ext uri="{BB962C8B-B14F-4D97-AF65-F5344CB8AC3E}">
        <p14:creationId xmlns:p14="http://schemas.microsoft.com/office/powerpoint/2010/main" val="336254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4E67E-96BC-4FBC-AD1E-D0DBC430750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Organizational Culture</a:t>
            </a:r>
          </a:p>
        </p:txBody>
      </p:sp>
      <p:sp>
        <p:nvSpPr>
          <p:cNvPr id="3" name="Text Placeholder 2">
            <a:extLst>
              <a:ext uri="{FF2B5EF4-FFF2-40B4-BE49-F238E27FC236}">
                <a16:creationId xmlns:a16="http://schemas.microsoft.com/office/drawing/2014/main" id="{C02C1D49-E7E2-45D9-A60C-4724B09D4869}"/>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Embrace the mission, vision, and values of your college and acknowledge the significance of her past while charting the future.</a:t>
            </a:r>
          </a:p>
        </p:txBody>
      </p:sp>
      <p:pic>
        <p:nvPicPr>
          <p:cNvPr id="4" name="Slide 2" descr="Ponder your culture and values. Now, ponder the values and culture of your college. There are many online surveys that you can find to help structure your pondering as will the next slide.">
            <a:hlinkClick r:id="" action="ppaction://media"/>
            <a:extLst>
              <a:ext uri="{FF2B5EF4-FFF2-40B4-BE49-F238E27FC236}">
                <a16:creationId xmlns:a16="http://schemas.microsoft.com/office/drawing/2014/main" id="{260B35A5-63B2-43A0-A163-BB14073B67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05672" y="6083300"/>
            <a:ext cx="406400" cy="406400"/>
          </a:xfrm>
          <a:prstGeom prst="rect">
            <a:avLst/>
          </a:prstGeom>
        </p:spPr>
      </p:pic>
    </p:spTree>
    <p:extLst>
      <p:ext uri="{BB962C8B-B14F-4D97-AF65-F5344CB8AC3E}">
        <p14:creationId xmlns:p14="http://schemas.microsoft.com/office/powerpoint/2010/main" val="34552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461C0-9E24-4DC4-AC39-ABB1C940B0F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Information and Analytics</a:t>
            </a:r>
          </a:p>
        </p:txBody>
      </p:sp>
      <p:sp>
        <p:nvSpPr>
          <p:cNvPr id="3" name="Text Placeholder 2">
            <a:extLst>
              <a:ext uri="{FF2B5EF4-FFF2-40B4-BE49-F238E27FC236}">
                <a16:creationId xmlns:a16="http://schemas.microsoft.com/office/drawing/2014/main" id="{9FA8F509-D2AA-4781-95AA-A2EEFF28B133}"/>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Understand how to use data that holistically represents the institution’s performance and be open to data that reveals unexpected trends/issues.</a:t>
            </a:r>
          </a:p>
        </p:txBody>
      </p:sp>
      <p:pic>
        <p:nvPicPr>
          <p:cNvPr id="4" name="Slide 20" descr="It’s not always easy to get, analyze, and understand the data you need to evaluate, plan, and decide. Yet, pondering information is critical for leaders, even when you don’t have everything you would want.">
            <a:hlinkClick r:id="" action="ppaction://media"/>
            <a:extLst>
              <a:ext uri="{FF2B5EF4-FFF2-40B4-BE49-F238E27FC236}">
                <a16:creationId xmlns:a16="http://schemas.microsoft.com/office/drawing/2014/main" id="{14E836BB-3374-4A6D-BE24-CBFC3BFF17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77637" y="5097562"/>
            <a:ext cx="406400" cy="406400"/>
          </a:xfrm>
          <a:prstGeom prst="rect">
            <a:avLst/>
          </a:prstGeom>
        </p:spPr>
      </p:pic>
    </p:spTree>
    <p:extLst>
      <p:ext uri="{BB962C8B-B14F-4D97-AF65-F5344CB8AC3E}">
        <p14:creationId xmlns:p14="http://schemas.microsoft.com/office/powerpoint/2010/main" val="303552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741D24-2586-4D81-929C-DE6EF5DD363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Information and Analytics Cont. </a:t>
            </a:r>
          </a:p>
        </p:txBody>
      </p:sp>
      <p:sp>
        <p:nvSpPr>
          <p:cNvPr id="3" name="Content Placeholder 2">
            <a:extLst>
              <a:ext uri="{FF2B5EF4-FFF2-40B4-BE49-F238E27FC236}">
                <a16:creationId xmlns:a16="http://schemas.microsoft.com/office/drawing/2014/main" id="{C6759844-98F3-49FB-9CC7-51F8547C1218}"/>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Qualitative and Quantitative</a:t>
            </a:r>
          </a:p>
          <a:p>
            <a:pPr lvl="1"/>
            <a:r>
              <a:rPr lang="en-US" dirty="0">
                <a:latin typeface="Arial" panose="020B0604020202020204" pitchFamily="34" charset="0"/>
                <a:cs typeface="Arial" panose="020B0604020202020204" pitchFamily="34" charset="0"/>
              </a:rPr>
              <a:t>Use both types of data.</a:t>
            </a:r>
          </a:p>
          <a:p>
            <a:pPr lvl="1"/>
            <a:r>
              <a:rPr lang="en-US" dirty="0">
                <a:latin typeface="Arial" panose="020B0604020202020204" pitchFamily="34" charset="0"/>
                <a:cs typeface="Arial" panose="020B0604020202020204" pitchFamily="34" charset="0"/>
              </a:rPr>
              <a:t>Do you use data to inform your decisions?</a:t>
            </a:r>
          </a:p>
          <a:p>
            <a:r>
              <a:rPr lang="en-US" dirty="0">
                <a:latin typeface="Arial" panose="020B0604020202020204" pitchFamily="34" charset="0"/>
                <a:cs typeface="Arial" panose="020B0604020202020204" pitchFamily="34" charset="0"/>
              </a:rPr>
              <a:t>Data Analytics</a:t>
            </a:r>
          </a:p>
          <a:p>
            <a:pPr lvl="1"/>
            <a:r>
              <a:rPr lang="en-US" dirty="0">
                <a:latin typeface="Arial" panose="020B0604020202020204" pitchFamily="34" charset="0"/>
                <a:cs typeface="Arial" panose="020B0604020202020204" pitchFamily="34" charset="0"/>
              </a:rPr>
              <a:t>Learn data analytics and interpretation techniques.</a:t>
            </a:r>
          </a:p>
          <a:p>
            <a:pPr lvl="1"/>
            <a:r>
              <a:rPr lang="en-US" dirty="0">
                <a:latin typeface="Arial" panose="020B0604020202020204" pitchFamily="34" charset="0"/>
                <a:cs typeface="Arial" panose="020B0604020202020204" pitchFamily="34" charset="0"/>
              </a:rPr>
              <a:t>Who can teach you to grow in your data analytics?</a:t>
            </a:r>
          </a:p>
        </p:txBody>
      </p:sp>
    </p:spTree>
    <p:extLst>
      <p:ext uri="{BB962C8B-B14F-4D97-AF65-F5344CB8AC3E}">
        <p14:creationId xmlns:p14="http://schemas.microsoft.com/office/powerpoint/2010/main" val="3882988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4978B-5857-4CD7-832B-CA9F44467E7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Decision Making: Head vs Gut</a:t>
            </a:r>
          </a:p>
        </p:txBody>
      </p:sp>
      <p:pic>
        <p:nvPicPr>
          <p:cNvPr id="5" name="Content Placeholder 4" descr="Cartoon on decision making skills">
            <a:extLst>
              <a:ext uri="{FF2B5EF4-FFF2-40B4-BE49-F238E27FC236}">
                <a16:creationId xmlns:a16="http://schemas.microsoft.com/office/drawing/2014/main" id="{3E01F8CC-D0A0-43E9-BF53-80215DBF1A15}"/>
              </a:ext>
            </a:extLst>
          </p:cNvPr>
          <p:cNvPicPr>
            <a:picLocks noGrp="1" noChangeAspect="1"/>
          </p:cNvPicPr>
          <p:nvPr>
            <p:ph idx="1"/>
          </p:nvPr>
        </p:nvPicPr>
        <p:blipFill>
          <a:blip r:embed="rId4"/>
          <a:stretch>
            <a:fillRect/>
          </a:stretch>
        </p:blipFill>
        <p:spPr>
          <a:xfrm>
            <a:off x="677334" y="2046369"/>
            <a:ext cx="8596668" cy="2765262"/>
          </a:xfrm>
        </p:spPr>
      </p:pic>
      <p:pic>
        <p:nvPicPr>
          <p:cNvPr id="3" name="Slide 22" descr="Not only is information important but understanding how you decide is important. Take a moment to ponder your decision-making process. Do you rely on data or do you rely on your intuition? &#10;&#10;Note your ponderings because there may be times when a colleague who is different from you can help you see gaps in your decision.">
            <a:hlinkClick r:id="" action="ppaction://media"/>
            <a:extLst>
              <a:ext uri="{FF2B5EF4-FFF2-40B4-BE49-F238E27FC236}">
                <a16:creationId xmlns:a16="http://schemas.microsoft.com/office/drawing/2014/main" id="{E9033A10-18B6-4C16-8B96-ED5ED2D69D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2323" y="5134429"/>
            <a:ext cx="406400" cy="406400"/>
          </a:xfrm>
          <a:prstGeom prst="rect">
            <a:avLst/>
          </a:prstGeom>
        </p:spPr>
      </p:pic>
    </p:spTree>
    <p:extLst>
      <p:ext uri="{BB962C8B-B14F-4D97-AF65-F5344CB8AC3E}">
        <p14:creationId xmlns:p14="http://schemas.microsoft.com/office/powerpoint/2010/main" val="328689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5F07-6CA5-4449-BFD1-532DEFF6B99D}"/>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Advocacy and Mobilizing/Motivating Others</a:t>
            </a:r>
          </a:p>
        </p:txBody>
      </p:sp>
      <p:sp>
        <p:nvSpPr>
          <p:cNvPr id="3" name="Text Placeholder 2">
            <a:extLst>
              <a:ext uri="{FF2B5EF4-FFF2-40B4-BE49-F238E27FC236}">
                <a16:creationId xmlns:a16="http://schemas.microsoft.com/office/drawing/2014/main" id="{F0556A7C-C5CA-47D7-BA8D-A3183BDEF315}"/>
              </a:ext>
            </a:extLst>
          </p:cNvPr>
          <p:cNvSpPr>
            <a:spLocks noGrp="1"/>
          </p:cNvSpPr>
          <p:nvPr>
            <p:ph type="body" idx="1"/>
          </p:nvPr>
        </p:nvSpPr>
        <p:spPr/>
        <p:txBody>
          <a:bodyPr>
            <a:normAutofit fontScale="92500" lnSpcReduction="20000"/>
          </a:bodyPr>
          <a:lstStyle/>
          <a:p>
            <a:r>
              <a:rPr lang="en-US" dirty="0">
                <a:latin typeface="Arial" panose="020B0604020202020204" pitchFamily="34" charset="0"/>
                <a:cs typeface="Arial" panose="020B0604020202020204" pitchFamily="34" charset="0"/>
              </a:rPr>
              <a:t>Embrace the importance of championing ideals and mobilize stakeholders to take action on behalf of the college and her students and connect the college with the community using available communication resources.</a:t>
            </a:r>
          </a:p>
        </p:txBody>
      </p:sp>
      <p:pic>
        <p:nvPicPr>
          <p:cNvPr id="4" name="Slide 23" descr="Advocacy is often the action that most people think of when pondering Leadership. As you ponder your advocacy skills, remember two points:&#10; 1 - advocacy can go in many different directions: supervisors, coworkers, subordinates, and/or external stakeholders.&#10;2 – sometimes your advocacy is not in the spotlight; you may advocate for an individual with the power to influence while you remain backstage.">
            <a:hlinkClick r:id="" action="ppaction://media"/>
            <a:extLst>
              <a:ext uri="{FF2B5EF4-FFF2-40B4-BE49-F238E27FC236}">
                <a16:creationId xmlns:a16="http://schemas.microsoft.com/office/drawing/2014/main" id="{DBE037D3-5EA8-4AC6-936F-55AA0237AF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66751" y="5184648"/>
            <a:ext cx="406400" cy="406400"/>
          </a:xfrm>
          <a:prstGeom prst="rect">
            <a:avLst/>
          </a:prstGeom>
        </p:spPr>
      </p:pic>
    </p:spTree>
    <p:extLst>
      <p:ext uri="{BB962C8B-B14F-4D97-AF65-F5344CB8AC3E}">
        <p14:creationId xmlns:p14="http://schemas.microsoft.com/office/powerpoint/2010/main" val="36957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98AB7-0C51-4424-8816-6E2BFE9EE8A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Advocacy and Mobilizing/Motivating Others Cont.</a:t>
            </a:r>
          </a:p>
        </p:txBody>
      </p:sp>
      <p:sp>
        <p:nvSpPr>
          <p:cNvPr id="3" name="Content Placeholder 2">
            <a:extLst>
              <a:ext uri="{FF2B5EF4-FFF2-40B4-BE49-F238E27FC236}">
                <a16:creationId xmlns:a16="http://schemas.microsoft.com/office/drawing/2014/main" id="{08AA3C68-306F-482D-AF47-9DF14B0FD915}"/>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Community College Ideals</a:t>
            </a:r>
          </a:p>
          <a:p>
            <a:pPr lvl="1"/>
            <a:r>
              <a:rPr lang="en-US" dirty="0">
                <a:latin typeface="Arial" panose="020B0604020202020204" pitchFamily="34" charset="0"/>
                <a:cs typeface="Arial" panose="020B0604020202020204" pitchFamily="34" charset="0"/>
              </a:rPr>
              <a:t>Identify the ideals with which you relate.</a:t>
            </a:r>
          </a:p>
          <a:p>
            <a:pPr lvl="1"/>
            <a:r>
              <a:rPr lang="en-US" dirty="0">
                <a:latin typeface="Arial" panose="020B0604020202020204" pitchFamily="34" charset="0"/>
                <a:cs typeface="Arial" panose="020B0604020202020204" pitchFamily="34" charset="0"/>
              </a:rPr>
              <a:t>Do you seize opportunities to advocate/speak about the mission of the college?</a:t>
            </a:r>
          </a:p>
          <a:p>
            <a:r>
              <a:rPr lang="en-US" dirty="0">
                <a:latin typeface="Arial" panose="020B0604020202020204" pitchFamily="34" charset="0"/>
                <a:cs typeface="Arial" panose="020B0604020202020204" pitchFamily="34" charset="0"/>
              </a:rPr>
              <a:t>Stakeholder Mobilization</a:t>
            </a:r>
          </a:p>
          <a:p>
            <a:pPr lvl="1"/>
            <a:r>
              <a:rPr lang="en-US" dirty="0">
                <a:latin typeface="Arial" panose="020B0604020202020204" pitchFamily="34" charset="0"/>
                <a:cs typeface="Arial" panose="020B0604020202020204" pitchFamily="34" charset="0"/>
              </a:rPr>
              <a:t>Learn mobilization strategies.</a:t>
            </a:r>
          </a:p>
          <a:p>
            <a:pPr lvl="1"/>
            <a:r>
              <a:rPr lang="en-US" dirty="0">
                <a:latin typeface="Arial" panose="020B0604020202020204" pitchFamily="34" charset="0"/>
                <a:cs typeface="Arial" panose="020B0604020202020204" pitchFamily="34" charset="0"/>
              </a:rPr>
              <a:t>Who do you need to mobilize?</a:t>
            </a:r>
          </a:p>
          <a:p>
            <a:r>
              <a:rPr lang="en-US" dirty="0">
                <a:latin typeface="Arial" panose="020B0604020202020204" pitchFamily="34" charset="0"/>
                <a:cs typeface="Arial" panose="020B0604020202020204" pitchFamily="34" charset="0"/>
              </a:rPr>
              <a:t>Media Relations – Learn and follow college policy/procedures.</a:t>
            </a:r>
          </a:p>
          <a:p>
            <a:r>
              <a:rPr lang="en-US" dirty="0">
                <a:latin typeface="Arial" panose="020B0604020202020204" pitchFamily="34" charset="0"/>
                <a:cs typeface="Arial" panose="020B0604020202020204" pitchFamily="34" charset="0"/>
              </a:rPr>
              <a:t>Marketing – How can you better market your functional area?</a:t>
            </a:r>
          </a:p>
        </p:txBody>
      </p:sp>
    </p:spTree>
    <p:extLst>
      <p:ext uri="{BB962C8B-B14F-4D97-AF65-F5344CB8AC3E}">
        <p14:creationId xmlns:p14="http://schemas.microsoft.com/office/powerpoint/2010/main" val="3362724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CA34D-CBBD-43D3-835E-5E4514FF8698}"/>
              </a:ext>
            </a:extLst>
          </p:cNvPr>
          <p:cNvSpPr>
            <a:spLocks noGrp="1"/>
          </p:cNvSpPr>
          <p:nvPr>
            <p:ph type="title"/>
          </p:nvPr>
        </p:nvSpPr>
        <p:spPr>
          <a:xfrm>
            <a:off x="668867" y="1678667"/>
            <a:ext cx="4088190" cy="923330"/>
          </a:xfrm>
        </p:spPr>
        <p:txBody>
          <a:bodyPr vert="horz" lIns="91440" tIns="45720" rIns="91440" bIns="45720" rtlCol="0" anchor="b">
            <a:normAutofit/>
          </a:bodyPr>
          <a:lstStyle/>
          <a:p>
            <a:pPr algn="r"/>
            <a:r>
              <a:rPr lang="en-US" sz="4800" dirty="0">
                <a:latin typeface="Arial" panose="020B0604020202020204" pitchFamily="34" charset="0"/>
                <a:cs typeface="Arial" panose="020B0604020202020204" pitchFamily="34" charset="0"/>
              </a:rPr>
              <a:t>Derek </a:t>
            </a:r>
            <a:r>
              <a:rPr lang="en-US" sz="4800" dirty="0" err="1">
                <a:latin typeface="Arial" panose="020B0604020202020204" pitchFamily="34" charset="0"/>
                <a:cs typeface="Arial" panose="020B0604020202020204" pitchFamily="34" charset="0"/>
              </a:rPr>
              <a:t>Sivers</a:t>
            </a:r>
            <a:endParaRPr lang="en-US" sz="48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20F2913-EEE0-4D6E-B7E5-2DC3AD51A5EE}"/>
              </a:ext>
            </a:extLst>
          </p:cNvPr>
          <p:cNvSpPr/>
          <p:nvPr/>
        </p:nvSpPr>
        <p:spPr>
          <a:xfrm>
            <a:off x="995621" y="2678668"/>
            <a:ext cx="6007696"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4"/>
              </a:rPr>
              <a:t>Click to hear Derek </a:t>
            </a:r>
            <a:r>
              <a:rPr lang="en-US" dirty="0" err="1">
                <a:latin typeface="Arial" panose="020B0604020202020204" pitchFamily="34" charset="0"/>
                <a:cs typeface="Arial" panose="020B0604020202020204" pitchFamily="34" charset="0"/>
                <a:hlinkClick r:id="rId4"/>
              </a:rPr>
              <a:t>Sivers</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2E57CD-70EC-476B-ACBC-62DBDE3D86A1}"/>
              </a:ext>
            </a:extLst>
          </p:cNvPr>
          <p:cNvSpPr/>
          <p:nvPr/>
        </p:nvSpPr>
        <p:spPr>
          <a:xfrm>
            <a:off x="240188" y="3424766"/>
            <a:ext cx="5597904"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https://www.ted.com/talks/derek_sivers_how_to_start_a_movement?utm_campaign=tedspread&amp;utm_medium=referral&amp;utm_source=tedcomshare</a:t>
            </a:r>
          </a:p>
        </p:txBody>
      </p:sp>
      <p:pic>
        <p:nvPicPr>
          <p:cNvPr id="5" name="Content Placeholder 4" descr="picture of Derek Sivers">
            <a:extLst>
              <a:ext uri="{FF2B5EF4-FFF2-40B4-BE49-F238E27FC236}">
                <a16:creationId xmlns:a16="http://schemas.microsoft.com/office/drawing/2014/main" id="{7E35CEA0-DC5F-498C-9F3C-9EE81E185BA8}"/>
              </a:ext>
            </a:extLst>
          </p:cNvPr>
          <p:cNvPicPr>
            <a:picLocks noGrp="1" noChangeAspect="1"/>
          </p:cNvPicPr>
          <p:nvPr>
            <p:ph idx="1"/>
          </p:nvPr>
        </p:nvPicPr>
        <p:blipFill rotWithShape="1">
          <a:blip r:embed="rId5"/>
          <a:srcRect l="26250" r="1552" b="9091"/>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22" name="Straight Connector 21" hidden="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hidden="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hidden="1">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hidden="1">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hidden="1">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hidden="1">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hidden="1">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Slide 25" descr="After pondering Derek Sivers’ presentation, note your thoughts about strategies to mobilize people to action.">
            <a:hlinkClick r:id="" action="ppaction://media"/>
            <a:extLst>
              <a:ext uri="{FF2B5EF4-FFF2-40B4-BE49-F238E27FC236}">
                <a16:creationId xmlns:a16="http://schemas.microsoft.com/office/drawing/2014/main" id="{6013EB96-036E-4D2B-B692-D81CDDEE3E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1298" y="5467938"/>
            <a:ext cx="406400" cy="406400"/>
          </a:xfrm>
          <a:prstGeom prst="rect">
            <a:avLst/>
          </a:prstGeom>
        </p:spPr>
      </p:pic>
    </p:spTree>
    <p:extLst>
      <p:ext uri="{BB962C8B-B14F-4D97-AF65-F5344CB8AC3E}">
        <p14:creationId xmlns:p14="http://schemas.microsoft.com/office/powerpoint/2010/main" val="163664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2A90BE-37AE-4D81-8D38-33DA5A8477DD}"/>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Fundraising and Relationship Cultivation</a:t>
            </a:r>
          </a:p>
        </p:txBody>
      </p:sp>
      <p:sp>
        <p:nvSpPr>
          <p:cNvPr id="5" name="Text Placeholder 4">
            <a:extLst>
              <a:ext uri="{FF2B5EF4-FFF2-40B4-BE49-F238E27FC236}">
                <a16:creationId xmlns:a16="http://schemas.microsoft.com/office/drawing/2014/main" id="{6619280E-1CEE-48F8-B1F8-5DEF03D4B43A}"/>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Cultivate relationships that support the institution and advance the colleges agenda.</a:t>
            </a:r>
          </a:p>
        </p:txBody>
      </p:sp>
      <p:pic>
        <p:nvPicPr>
          <p:cNvPr id="2" name="Slide 26" descr="Fundraising is often forgotten by new leaders. They have dreams and goals and projects that are never pursued because of a lack of funding. However, there may be funding available if the relationships were built to ask for help. ">
            <a:hlinkClick r:id="" action="ppaction://media"/>
            <a:extLst>
              <a:ext uri="{FF2B5EF4-FFF2-40B4-BE49-F238E27FC236}">
                <a16:creationId xmlns:a16="http://schemas.microsoft.com/office/drawing/2014/main" id="{F102B705-8101-4C4C-B704-477CF07BCA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77636" y="5184648"/>
            <a:ext cx="406400" cy="406400"/>
          </a:xfrm>
          <a:prstGeom prst="rect">
            <a:avLst/>
          </a:prstGeom>
        </p:spPr>
      </p:pic>
    </p:spTree>
    <p:extLst>
      <p:ext uri="{BB962C8B-B14F-4D97-AF65-F5344CB8AC3E}">
        <p14:creationId xmlns:p14="http://schemas.microsoft.com/office/powerpoint/2010/main" val="123139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9059-B2B2-4B90-8949-059602CB1AA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Fundraising and Relationship Cultivation Cont.</a:t>
            </a:r>
          </a:p>
        </p:txBody>
      </p:sp>
      <p:sp>
        <p:nvSpPr>
          <p:cNvPr id="3" name="Content Placeholder 2">
            <a:extLst>
              <a:ext uri="{FF2B5EF4-FFF2-40B4-BE49-F238E27FC236}">
                <a16:creationId xmlns:a16="http://schemas.microsoft.com/office/drawing/2014/main" id="{7EA7A8F1-FA74-41AD-8F70-55917F22317D}"/>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Fundraising</a:t>
            </a:r>
          </a:p>
          <a:p>
            <a:pPr lvl="1"/>
            <a:r>
              <a:rPr lang="en-US" dirty="0">
                <a:latin typeface="Arial" panose="020B0604020202020204" pitchFamily="34" charset="0"/>
                <a:cs typeface="Arial" panose="020B0604020202020204" pitchFamily="34" charset="0"/>
              </a:rPr>
              <a:t>Learn strategies and procedures to seek grant funds.</a:t>
            </a:r>
          </a:p>
          <a:p>
            <a:pPr lvl="1"/>
            <a:r>
              <a:rPr lang="en-US" dirty="0">
                <a:latin typeface="Arial" panose="020B0604020202020204" pitchFamily="34" charset="0"/>
                <a:cs typeface="Arial" panose="020B0604020202020204" pitchFamily="34" charset="0"/>
              </a:rPr>
              <a:t>What grants could you pursue to improve your services to students?</a:t>
            </a:r>
          </a:p>
          <a:p>
            <a:r>
              <a:rPr lang="en-US" dirty="0">
                <a:latin typeface="Arial" panose="020B0604020202020204" pitchFamily="34" charset="0"/>
                <a:cs typeface="Arial" panose="020B0604020202020204" pitchFamily="34" charset="0"/>
              </a:rPr>
              <a:t>Alumni Relationships</a:t>
            </a:r>
          </a:p>
          <a:p>
            <a:pPr lvl="1"/>
            <a:r>
              <a:rPr lang="en-US" dirty="0">
                <a:latin typeface="Arial" panose="020B0604020202020204" pitchFamily="34" charset="0"/>
                <a:cs typeface="Arial" panose="020B0604020202020204" pitchFamily="34" charset="0"/>
              </a:rPr>
              <a:t>Participate in alumni activities.</a:t>
            </a:r>
          </a:p>
          <a:p>
            <a:pPr lvl="1"/>
            <a:r>
              <a:rPr lang="en-US" dirty="0">
                <a:latin typeface="Arial" panose="020B0604020202020204" pitchFamily="34" charset="0"/>
                <a:cs typeface="Arial" panose="020B0604020202020204" pitchFamily="34" charset="0"/>
              </a:rPr>
              <a:t>How could alumni partnerships improve your services to students?</a:t>
            </a:r>
          </a:p>
          <a:p>
            <a:r>
              <a:rPr lang="en-US" dirty="0">
                <a:latin typeface="Arial" panose="020B0604020202020204" pitchFamily="34" charset="0"/>
                <a:cs typeface="Arial" panose="020B0604020202020204" pitchFamily="34" charset="0"/>
              </a:rPr>
              <a:t>Media Relationships – Learn strategies for working with media.</a:t>
            </a:r>
          </a:p>
          <a:p>
            <a:r>
              <a:rPr lang="en-US" dirty="0">
                <a:latin typeface="Arial" panose="020B0604020202020204" pitchFamily="34" charset="0"/>
                <a:cs typeface="Arial" panose="020B0604020202020204" pitchFamily="34" charset="0"/>
              </a:rPr>
              <a:t>Legislative Relationships – Learn laws/policies about engaging with legislators.</a:t>
            </a:r>
          </a:p>
          <a:p>
            <a:r>
              <a:rPr lang="en-US" dirty="0">
                <a:latin typeface="Arial" panose="020B0604020202020204" pitchFamily="34" charset="0"/>
                <a:cs typeface="Arial" panose="020B0604020202020204" pitchFamily="34" charset="0"/>
              </a:rPr>
              <a:t>Public Relations – Understand that you always represent the college.</a:t>
            </a:r>
          </a:p>
          <a:p>
            <a:r>
              <a:rPr lang="en-US" dirty="0">
                <a:latin typeface="Arial" panose="020B0604020202020204" pitchFamily="34" charset="0"/>
                <a:cs typeface="Arial" panose="020B0604020202020204" pitchFamily="34" charset="0"/>
              </a:rPr>
              <a:t>Workforce Partnerships – Learn about the college’s workforce mission.</a:t>
            </a:r>
          </a:p>
        </p:txBody>
      </p:sp>
    </p:spTree>
    <p:extLst>
      <p:ext uri="{BB962C8B-B14F-4D97-AF65-F5344CB8AC3E}">
        <p14:creationId xmlns:p14="http://schemas.microsoft.com/office/powerpoint/2010/main" val="2548090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E5C1-B483-4F4D-A6BA-550C26EA800C}"/>
              </a:ext>
            </a:extLst>
          </p:cNvPr>
          <p:cNvSpPr>
            <a:spLocks noGrp="1"/>
          </p:cNvSpPr>
          <p:nvPr>
            <p:ph type="title"/>
          </p:nvPr>
        </p:nvSpPr>
        <p:spPr>
          <a:xfrm>
            <a:off x="5380563" y="1678665"/>
            <a:ext cx="3887839" cy="748012"/>
          </a:xfrm>
        </p:spPr>
        <p:txBody>
          <a:bodyPr vert="horz" lIns="91440" tIns="45720" rIns="91440" bIns="45720" rtlCol="0" anchor="b">
            <a:normAutofit fontScale="90000"/>
          </a:bodyPr>
          <a:lstStyle/>
          <a:p>
            <a:pPr algn="r"/>
            <a:r>
              <a:rPr lang="en-US" sz="5400" dirty="0">
                <a:latin typeface="Arial" panose="020B0604020202020204" pitchFamily="34" charset="0"/>
                <a:cs typeface="Arial" panose="020B0604020202020204" pitchFamily="34" charset="0"/>
              </a:rPr>
              <a:t>Susan Cain</a:t>
            </a:r>
          </a:p>
        </p:txBody>
      </p:sp>
      <p:sp>
        <p:nvSpPr>
          <p:cNvPr id="31" name="Content Placeholder 30">
            <a:extLst>
              <a:ext uri="{FF2B5EF4-FFF2-40B4-BE49-F238E27FC236}">
                <a16:creationId xmlns:a16="http://schemas.microsoft.com/office/drawing/2014/main" id="{F8C02357-D59E-41DC-A521-964530E2342F}"/>
              </a:ext>
            </a:extLst>
          </p:cNvPr>
          <p:cNvSpPr>
            <a:spLocks noGrp="1"/>
          </p:cNvSpPr>
          <p:nvPr>
            <p:ph idx="1"/>
          </p:nvPr>
        </p:nvSpPr>
        <p:spPr>
          <a:xfrm>
            <a:off x="5394960" y="2505595"/>
            <a:ext cx="3893440" cy="1096899"/>
          </a:xfrm>
        </p:spPr>
        <p:txBody>
          <a:bodyPr vert="horz" lIns="91440" tIns="45720" rIns="91440" bIns="45720" rtlCol="0" anchor="t">
            <a:normAutofit fontScale="85000" lnSpcReduction="20000"/>
          </a:bodyPr>
          <a:lstStyle/>
          <a:p>
            <a:pPr marL="0" indent="0" algn="r">
              <a:buNone/>
            </a:pPr>
            <a:r>
              <a:rPr lang="en-US" dirty="0">
                <a:solidFill>
                  <a:schemeClr val="tx1">
                    <a:lumMod val="50000"/>
                    <a:lumOff val="50000"/>
                  </a:schemeClr>
                </a:solidFill>
                <a:latin typeface="Arial" panose="020B0604020202020204" pitchFamily="34" charset="0"/>
                <a:cs typeface="Arial" panose="020B0604020202020204" pitchFamily="34" charset="0"/>
              </a:rPr>
              <a:t>What are the strengths and weaknesses of Extroverts and Introverts?</a:t>
            </a:r>
          </a:p>
          <a:p>
            <a:pPr marL="0" indent="0" algn="r">
              <a:buNone/>
            </a:pPr>
            <a:endParaRPr lang="en-US" dirty="0">
              <a:solidFill>
                <a:schemeClr val="tx1">
                  <a:lumMod val="50000"/>
                  <a:lumOff val="50000"/>
                </a:schemeClr>
              </a:solidFill>
              <a:latin typeface="Arial" panose="020B0604020202020204" pitchFamily="34" charset="0"/>
              <a:cs typeface="Arial" panose="020B0604020202020204" pitchFamily="34" charset="0"/>
            </a:endParaRPr>
          </a:p>
          <a:p>
            <a:pPr marL="0" indent="0" algn="r">
              <a:buNone/>
            </a:pPr>
            <a:r>
              <a:rPr lang="en-US" dirty="0">
                <a:solidFill>
                  <a:schemeClr val="tx1">
                    <a:lumMod val="50000"/>
                    <a:lumOff val="50000"/>
                  </a:schemeClr>
                </a:solidFill>
                <a:latin typeface="Arial" panose="020B0604020202020204" pitchFamily="34" charset="0"/>
                <a:cs typeface="Arial" panose="020B0604020202020204" pitchFamily="34" charset="0"/>
                <a:hlinkClick r:id="rId5"/>
              </a:rPr>
              <a:t>Click  video on extroverts and introverts</a:t>
            </a:r>
            <a:endParaRPr lang="en-US" dirty="0">
              <a:solidFill>
                <a:schemeClr val="tx1">
                  <a:lumMod val="50000"/>
                  <a:lumOff val="50000"/>
                </a:schemeClr>
              </a:solidFill>
              <a:latin typeface="Arial" panose="020B0604020202020204" pitchFamily="34" charset="0"/>
              <a:cs typeface="Arial" panose="020B0604020202020204" pitchFamily="34" charset="0"/>
            </a:endParaRPr>
          </a:p>
          <a:p>
            <a:pPr marL="0" indent="0" algn="r">
              <a:buNone/>
            </a:pPr>
            <a:endParaRPr lang="en-US" dirty="0">
              <a:solidFill>
                <a:schemeClr val="tx1">
                  <a:lumMod val="50000"/>
                  <a:lumOff val="50000"/>
                </a:schemeClr>
              </a:solidFill>
            </a:endParaRPr>
          </a:p>
          <a:p>
            <a:pPr marL="0" indent="0" algn="r">
              <a:buNone/>
            </a:pPr>
            <a:endParaRPr lang="en-US" dirty="0">
              <a:solidFill>
                <a:schemeClr val="tx1">
                  <a:lumMod val="50000"/>
                  <a:lumOff val="50000"/>
                </a:schemeClr>
              </a:solidFill>
            </a:endParaRPr>
          </a:p>
        </p:txBody>
      </p:sp>
      <p:sp>
        <p:nvSpPr>
          <p:cNvPr id="3" name="Rectangle 2">
            <a:extLst>
              <a:ext uri="{FF2B5EF4-FFF2-40B4-BE49-F238E27FC236}">
                <a16:creationId xmlns:a16="http://schemas.microsoft.com/office/drawing/2014/main" id="{65119591-9ECE-4D3E-86F1-82F0EF95F161}"/>
              </a:ext>
            </a:extLst>
          </p:cNvPr>
          <p:cNvSpPr/>
          <p:nvPr/>
        </p:nvSpPr>
        <p:spPr>
          <a:xfrm>
            <a:off x="4966976" y="3979006"/>
            <a:ext cx="4763558" cy="1200329"/>
          </a:xfrm>
          <a:prstGeom prst="rect">
            <a:avLst/>
          </a:prstGeom>
        </p:spPr>
        <p:txBody>
          <a:bodyPr wrap="square">
            <a:spAutoFit/>
          </a:bodyPr>
          <a:lstStyle/>
          <a:p>
            <a:r>
              <a:rPr lang="en-US" dirty="0">
                <a:latin typeface="Arial" panose="020B0604020202020204" pitchFamily="34" charset="0"/>
                <a:cs typeface="Arial" panose="020B0604020202020204" pitchFamily="34" charset="0"/>
              </a:rPr>
              <a:t>https://www.ted.com/talks/susan_cain_the_power_of_introverts?utm_campaign=tedspread&amp;utm_medium=referral&amp;utm_source=tedcomshare</a:t>
            </a:r>
          </a:p>
        </p:txBody>
      </p:sp>
      <p:pic>
        <p:nvPicPr>
          <p:cNvPr id="29" name="Content Placeholder 10" descr="Picture of Susan Cain">
            <a:extLst>
              <a:ext uri="{FF2B5EF4-FFF2-40B4-BE49-F238E27FC236}">
                <a16:creationId xmlns:a16="http://schemas.microsoft.com/office/drawing/2014/main" id="{9690DF44-C1A7-4A87-864C-C326006330C9}"/>
              </a:ext>
            </a:extLst>
          </p:cNvPr>
          <p:cNvPicPr>
            <a:picLocks noChangeAspect="1"/>
          </p:cNvPicPr>
          <p:nvPr/>
        </p:nvPicPr>
        <p:blipFill rotWithShape="1">
          <a:blip r:embed="rId6"/>
          <a:srcRect l="5429" t="2632" b="17423"/>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grpSp>
        <p:nvGrpSpPr>
          <p:cNvPr id="39" name="Group 3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0" name="Straight Connector 3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4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Slide 28" descr="After pondering Susan Cain’s presentation, it seems obvious that building relationships requires a genuine effort of getting to know people and appreciating their uniqueness. Ponder the relationships that you need to build or strengthen.">
            <a:hlinkClick r:id="" action="ppaction://media"/>
            <a:extLst>
              <a:ext uri="{FF2B5EF4-FFF2-40B4-BE49-F238E27FC236}">
                <a16:creationId xmlns:a16="http://schemas.microsoft.com/office/drawing/2014/main" id="{EA837318-A007-44C8-BC54-62C5DA19F1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52036" y="5179335"/>
            <a:ext cx="406400" cy="406400"/>
          </a:xfrm>
          <a:prstGeom prst="rect">
            <a:avLst/>
          </a:prstGeom>
        </p:spPr>
      </p:pic>
    </p:spTree>
    <p:extLst>
      <p:ext uri="{BB962C8B-B14F-4D97-AF65-F5344CB8AC3E}">
        <p14:creationId xmlns:p14="http://schemas.microsoft.com/office/powerpoint/2010/main" val="55375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90090-D861-403F-9506-8BF983F203F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Communications</a:t>
            </a:r>
          </a:p>
        </p:txBody>
      </p:sp>
      <p:sp>
        <p:nvSpPr>
          <p:cNvPr id="3" name="Text Placeholder 2">
            <a:extLst>
              <a:ext uri="{FF2B5EF4-FFF2-40B4-BE49-F238E27FC236}">
                <a16:creationId xmlns:a16="http://schemas.microsoft.com/office/drawing/2014/main" id="{5EEC33F5-86C4-4D88-865B-2CFB2E4B2B24}"/>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Demonstrate strong communication skills and embrace the role of a college spokesperson.</a:t>
            </a:r>
          </a:p>
        </p:txBody>
      </p:sp>
      <p:pic>
        <p:nvPicPr>
          <p:cNvPr id="4" name="Slide 29" descr="Stereotypically, extroverts need to work on listening and introverts need to work on talking. Regardless of your personality, effective communication requires work. The most common problem in communication is the assumption that it has occurred. So, it can be easy to forget about this leadership competency.">
            <a:hlinkClick r:id="" action="ppaction://media"/>
            <a:extLst>
              <a:ext uri="{FF2B5EF4-FFF2-40B4-BE49-F238E27FC236}">
                <a16:creationId xmlns:a16="http://schemas.microsoft.com/office/drawing/2014/main" id="{7F449BE2-36AB-4E6C-9ADE-FDAFC97F20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65543" y="5086677"/>
            <a:ext cx="406400" cy="406400"/>
          </a:xfrm>
          <a:prstGeom prst="rect">
            <a:avLst/>
          </a:prstGeom>
        </p:spPr>
      </p:pic>
    </p:spTree>
    <p:extLst>
      <p:ext uri="{BB962C8B-B14F-4D97-AF65-F5344CB8AC3E}">
        <p14:creationId xmlns:p14="http://schemas.microsoft.com/office/powerpoint/2010/main" val="364714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4C89-82F0-4D4B-B22D-22A77689264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Organizational Culture Cont. </a:t>
            </a:r>
          </a:p>
        </p:txBody>
      </p:sp>
      <p:sp>
        <p:nvSpPr>
          <p:cNvPr id="3" name="Content Placeholder 2">
            <a:extLst>
              <a:ext uri="{FF2B5EF4-FFF2-40B4-BE49-F238E27FC236}">
                <a16:creationId xmlns:a16="http://schemas.microsoft.com/office/drawing/2014/main" id="{0D32C81A-50FE-43C9-A273-1497ADD20CA2}"/>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Mission, Vision, and Values of the College</a:t>
            </a:r>
          </a:p>
          <a:p>
            <a:pPr lvl="1"/>
            <a:r>
              <a:rPr lang="en-US" dirty="0">
                <a:latin typeface="Arial" panose="020B0604020202020204" pitchFamily="34" charset="0"/>
                <a:cs typeface="Arial" panose="020B0604020202020204" pitchFamily="34" charset="0"/>
              </a:rPr>
              <a:t>Learn about the college’s mission, vision, and values.</a:t>
            </a:r>
          </a:p>
          <a:p>
            <a:pPr lvl="1"/>
            <a:r>
              <a:rPr lang="en-US" dirty="0">
                <a:latin typeface="Arial" panose="020B0604020202020204" pitchFamily="34" charset="0"/>
                <a:cs typeface="Arial" panose="020B0604020202020204" pitchFamily="34" charset="0"/>
              </a:rPr>
              <a:t>How does your role support them?</a:t>
            </a:r>
          </a:p>
          <a:p>
            <a:pPr lvl="1"/>
            <a:r>
              <a:rPr lang="en-US" dirty="0">
                <a:latin typeface="Arial" panose="020B0604020202020204" pitchFamily="34" charset="0"/>
                <a:cs typeface="Arial" panose="020B0604020202020204" pitchFamily="34" charset="0"/>
              </a:rPr>
              <a:t>Does your career path fit?</a:t>
            </a:r>
          </a:p>
          <a:p>
            <a:r>
              <a:rPr lang="en-US" dirty="0">
                <a:latin typeface="Arial" panose="020B0604020202020204" pitchFamily="34" charset="0"/>
                <a:cs typeface="Arial" panose="020B0604020202020204" pitchFamily="34" charset="0"/>
              </a:rPr>
              <a:t>Culture of the Institution and the External Community</a:t>
            </a:r>
          </a:p>
          <a:p>
            <a:pPr lvl="1"/>
            <a:r>
              <a:rPr lang="en-US" dirty="0">
                <a:latin typeface="Arial" panose="020B0604020202020204" pitchFamily="34" charset="0"/>
                <a:cs typeface="Arial" panose="020B0604020202020204" pitchFamily="34" charset="0"/>
              </a:rPr>
              <a:t>Gain an understanding of the culture of the institution.</a:t>
            </a:r>
          </a:p>
          <a:p>
            <a:pPr lvl="1"/>
            <a:r>
              <a:rPr lang="en-US" dirty="0">
                <a:latin typeface="Arial" panose="020B0604020202020204" pitchFamily="34" charset="0"/>
                <a:cs typeface="Arial" panose="020B0604020202020204" pitchFamily="34" charset="0"/>
              </a:rPr>
              <a:t>Can you effectively perform your duties within that cultural construct/framework?</a:t>
            </a:r>
          </a:p>
        </p:txBody>
      </p:sp>
    </p:spTree>
    <p:extLst>
      <p:ext uri="{BB962C8B-B14F-4D97-AF65-F5344CB8AC3E}">
        <p14:creationId xmlns:p14="http://schemas.microsoft.com/office/powerpoint/2010/main" val="2512737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0695-A746-49C8-90D9-77BADC50680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Communications Cont.</a:t>
            </a:r>
          </a:p>
        </p:txBody>
      </p:sp>
      <p:sp>
        <p:nvSpPr>
          <p:cNvPr id="3" name="Content Placeholder 2">
            <a:extLst>
              <a:ext uri="{FF2B5EF4-FFF2-40B4-BE49-F238E27FC236}">
                <a16:creationId xmlns:a16="http://schemas.microsoft.com/office/drawing/2014/main" id="{CB506C28-F163-4854-98CB-7929A7472007}"/>
              </a:ext>
            </a:extLst>
          </p:cNvPr>
          <p:cNvSpPr>
            <a:spLocks noGrp="1"/>
          </p:cNvSpPr>
          <p:nvPr>
            <p:ph idx="1"/>
          </p:nvPr>
        </p:nvSpPr>
        <p:spPr/>
        <p:txBody>
          <a:bodyPr>
            <a:normAutofit fontScale="85000" lnSpcReduction="20000"/>
          </a:bodyPr>
          <a:lstStyle/>
          <a:p>
            <a:r>
              <a:rPr lang="en-US" dirty="0">
                <a:latin typeface="Arial" panose="020B0604020202020204" pitchFamily="34" charset="0"/>
                <a:cs typeface="Arial" panose="020B0604020202020204" pitchFamily="34" charset="0"/>
              </a:rPr>
              <a:t>Presentation, Speaking, and Writing Skills</a:t>
            </a:r>
          </a:p>
          <a:p>
            <a:pPr lvl="1"/>
            <a:r>
              <a:rPr lang="en-US" dirty="0">
                <a:latin typeface="Arial" panose="020B0604020202020204" pitchFamily="34" charset="0"/>
                <a:cs typeface="Arial" panose="020B0604020202020204" pitchFamily="34" charset="0"/>
              </a:rPr>
              <a:t>Seize opportunities to present and speak.</a:t>
            </a:r>
          </a:p>
          <a:p>
            <a:pPr lvl="1"/>
            <a:r>
              <a:rPr lang="en-US" dirty="0">
                <a:latin typeface="Arial" panose="020B0604020202020204" pitchFamily="34" charset="0"/>
                <a:cs typeface="Arial" panose="020B0604020202020204" pitchFamily="34" charset="0"/>
              </a:rPr>
              <a:t>Who do you trust to give you valuable guidance to improve your communication skills (verbal and written)?</a:t>
            </a:r>
          </a:p>
          <a:p>
            <a:r>
              <a:rPr lang="en-US" dirty="0">
                <a:latin typeface="Arial" panose="020B0604020202020204" pitchFamily="34" charset="0"/>
                <a:cs typeface="Arial" panose="020B0604020202020204" pitchFamily="34" charset="0"/>
              </a:rPr>
              <a:t>Active Listening</a:t>
            </a:r>
          </a:p>
          <a:p>
            <a:pPr lvl="1"/>
            <a:r>
              <a:rPr lang="en-US" dirty="0">
                <a:latin typeface="Arial" panose="020B0604020202020204" pitchFamily="34" charset="0"/>
                <a:cs typeface="Arial" panose="020B0604020202020204" pitchFamily="34" charset="0"/>
              </a:rPr>
              <a:t>Learn and practice active listening skills.</a:t>
            </a:r>
          </a:p>
          <a:p>
            <a:pPr lvl="1"/>
            <a:r>
              <a:rPr lang="en-US" dirty="0">
                <a:latin typeface="Arial" panose="020B0604020202020204" pitchFamily="34" charset="0"/>
                <a:cs typeface="Arial" panose="020B0604020202020204" pitchFamily="34" charset="0"/>
              </a:rPr>
              <a:t>Do you listen more than you talk? Do you listen before you talk?</a:t>
            </a:r>
          </a:p>
          <a:p>
            <a:r>
              <a:rPr lang="en-US" dirty="0">
                <a:latin typeface="Arial" panose="020B0604020202020204" pitchFamily="34" charset="0"/>
                <a:cs typeface="Arial" panose="020B0604020202020204" pitchFamily="34" charset="0"/>
              </a:rPr>
              <a:t>Global and Cultural Competence</a:t>
            </a:r>
          </a:p>
          <a:p>
            <a:pPr lvl="1"/>
            <a:r>
              <a:rPr lang="en-US" dirty="0">
                <a:latin typeface="Arial" panose="020B0604020202020204" pitchFamily="34" charset="0"/>
                <a:cs typeface="Arial" panose="020B0604020202020204" pitchFamily="34" charset="0"/>
              </a:rPr>
              <a:t>Be open to fully participating in cultural competence training.</a:t>
            </a:r>
          </a:p>
          <a:p>
            <a:pPr lvl="1"/>
            <a:r>
              <a:rPr lang="en-US" dirty="0">
                <a:latin typeface="Arial" panose="020B0604020202020204" pitchFamily="34" charset="0"/>
                <a:cs typeface="Arial" panose="020B0604020202020204" pitchFamily="34" charset="0"/>
              </a:rPr>
              <a:t>Have you identified the cultural influences on your communication style/skills?</a:t>
            </a:r>
          </a:p>
          <a:p>
            <a:r>
              <a:rPr lang="en-US" dirty="0">
                <a:latin typeface="Arial" panose="020B0604020202020204" pitchFamily="34" charset="0"/>
                <a:cs typeface="Arial" panose="020B0604020202020204" pitchFamily="34" charset="0"/>
              </a:rPr>
              <a:t>Strategies for Multi-generational Engagement</a:t>
            </a:r>
          </a:p>
          <a:p>
            <a:pPr lvl="1"/>
            <a:r>
              <a:rPr lang="en-US" dirty="0">
                <a:latin typeface="Arial" panose="020B0604020202020204" pitchFamily="34" charset="0"/>
                <a:cs typeface="Arial" panose="020B0604020202020204" pitchFamily="34" charset="0"/>
              </a:rPr>
              <a:t>Be open to fully participating in generational competence training.</a:t>
            </a:r>
          </a:p>
          <a:p>
            <a:pPr lvl="1"/>
            <a:r>
              <a:rPr lang="en-US" dirty="0">
                <a:latin typeface="Arial" panose="020B0604020202020204" pitchFamily="34" charset="0"/>
                <a:cs typeface="Arial" panose="020B0604020202020204" pitchFamily="34" charset="0"/>
              </a:rPr>
              <a:t>Have you identified the generational influences on your communication style/skills?</a:t>
            </a:r>
          </a:p>
        </p:txBody>
      </p:sp>
    </p:spTree>
    <p:extLst>
      <p:ext uri="{BB962C8B-B14F-4D97-AF65-F5344CB8AC3E}">
        <p14:creationId xmlns:p14="http://schemas.microsoft.com/office/powerpoint/2010/main" val="2886713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0695-A746-49C8-90D9-77BADC50680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Communications Cont. 2</a:t>
            </a:r>
          </a:p>
        </p:txBody>
      </p:sp>
      <p:sp>
        <p:nvSpPr>
          <p:cNvPr id="3" name="Content Placeholder 2">
            <a:extLst>
              <a:ext uri="{FF2B5EF4-FFF2-40B4-BE49-F238E27FC236}">
                <a16:creationId xmlns:a16="http://schemas.microsoft.com/office/drawing/2014/main" id="{CB506C28-F163-4854-98CB-7929A7472007}"/>
              </a:ext>
            </a:extLst>
          </p:cNvPr>
          <p:cNvSpPr>
            <a:spLocks noGrp="1"/>
          </p:cNvSpPr>
          <p:nvPr>
            <p:ph idx="1"/>
          </p:nvPr>
        </p:nvSpPr>
        <p:spPr/>
        <p:txBody>
          <a:bodyPr>
            <a:normAutofit fontScale="92500" lnSpcReduction="20000"/>
          </a:bodyPr>
          <a:lstStyle/>
          <a:p>
            <a:r>
              <a:rPr lang="en-US" dirty="0">
                <a:latin typeface="Arial" panose="020B0604020202020204" pitchFamily="34" charset="0"/>
                <a:cs typeface="Arial" panose="020B0604020202020204" pitchFamily="34" charset="0"/>
              </a:rPr>
              <a:t>Email Etiquette</a:t>
            </a:r>
          </a:p>
          <a:p>
            <a:pPr lvl="1"/>
            <a:r>
              <a:rPr lang="en-US" dirty="0">
                <a:latin typeface="Arial" panose="020B0604020202020204" pitchFamily="34" charset="0"/>
                <a:cs typeface="Arial" panose="020B0604020202020204" pitchFamily="34" charset="0"/>
              </a:rPr>
              <a:t>Learn best practices for the use of email.</a:t>
            </a:r>
          </a:p>
          <a:p>
            <a:pPr lvl="1"/>
            <a:r>
              <a:rPr lang="en-US" dirty="0">
                <a:latin typeface="Arial" panose="020B0604020202020204" pitchFamily="34" charset="0"/>
                <a:cs typeface="Arial" panose="020B0604020202020204" pitchFamily="34" charset="0"/>
              </a:rPr>
              <a:t>Who can provide feedback on your emails before you send them?</a:t>
            </a:r>
          </a:p>
          <a:p>
            <a:r>
              <a:rPr lang="en-US" dirty="0">
                <a:latin typeface="Arial" panose="020B0604020202020204" pitchFamily="34" charset="0"/>
                <a:cs typeface="Arial" panose="020B0604020202020204" pitchFamily="34" charset="0"/>
              </a:rPr>
              <a:t>Fluency with Social Media</a:t>
            </a:r>
          </a:p>
          <a:p>
            <a:pPr lvl="1"/>
            <a:r>
              <a:rPr lang="en-US" dirty="0">
                <a:latin typeface="Arial" panose="020B0604020202020204" pitchFamily="34" charset="0"/>
                <a:cs typeface="Arial" panose="020B0604020202020204" pitchFamily="34" charset="0"/>
              </a:rPr>
              <a:t>Learn social media strategies to better serve your students.</a:t>
            </a:r>
          </a:p>
          <a:p>
            <a:pPr lvl="1"/>
            <a:r>
              <a:rPr lang="en-US" dirty="0">
                <a:latin typeface="Arial" panose="020B0604020202020204" pitchFamily="34" charset="0"/>
                <a:cs typeface="Arial" panose="020B0604020202020204" pitchFamily="34" charset="0"/>
              </a:rPr>
              <a:t>What emerging technologies do you need to research for use at your college?</a:t>
            </a:r>
          </a:p>
          <a:p>
            <a:r>
              <a:rPr lang="en-US" dirty="0">
                <a:latin typeface="Arial" panose="020B0604020202020204" pitchFamily="34" charset="0"/>
                <a:cs typeface="Arial" panose="020B0604020202020204" pitchFamily="34" charset="0"/>
              </a:rPr>
              <a:t>Consistency In Messaging</a:t>
            </a:r>
          </a:p>
          <a:p>
            <a:pPr lvl="1"/>
            <a:r>
              <a:rPr lang="en-US" dirty="0">
                <a:latin typeface="Arial" panose="020B0604020202020204" pitchFamily="34" charset="0"/>
                <a:cs typeface="Arial" panose="020B0604020202020204" pitchFamily="34" charset="0"/>
              </a:rPr>
              <a:t>Slow down; think before posting, sending, or talking. </a:t>
            </a:r>
          </a:p>
          <a:p>
            <a:pPr lvl="1"/>
            <a:r>
              <a:rPr lang="en-US" dirty="0">
                <a:latin typeface="Arial" panose="020B0604020202020204" pitchFamily="34" charset="0"/>
                <a:cs typeface="Arial" panose="020B0604020202020204" pitchFamily="34" charset="0"/>
              </a:rPr>
              <a:t>How do you lead your area to ensure that student communications are consistent?</a:t>
            </a:r>
          </a:p>
          <a:p>
            <a:r>
              <a:rPr lang="en-US" dirty="0">
                <a:latin typeface="Arial" panose="020B0604020202020204" pitchFamily="34" charset="0"/>
                <a:cs typeface="Arial" panose="020B0604020202020204" pitchFamily="34" charset="0"/>
              </a:rPr>
              <a:t>Crisis Communications</a:t>
            </a:r>
          </a:p>
          <a:p>
            <a:pPr lvl="1"/>
            <a:r>
              <a:rPr lang="en-US" dirty="0">
                <a:latin typeface="Arial" panose="020B0604020202020204" pitchFamily="34" charset="0"/>
                <a:cs typeface="Arial" panose="020B0604020202020204" pitchFamily="34" charset="0"/>
              </a:rPr>
              <a:t>Be familiar with the college’s crisis management and communications plans.</a:t>
            </a:r>
          </a:p>
          <a:p>
            <a:pPr lvl="1"/>
            <a:r>
              <a:rPr lang="en-US" dirty="0">
                <a:latin typeface="Arial" panose="020B0604020202020204" pitchFamily="34" charset="0"/>
                <a:cs typeface="Arial" panose="020B0604020202020204" pitchFamily="34" charset="0"/>
              </a:rPr>
              <a:t>What are your responsibilities during crisis? Who is your back up?</a:t>
            </a:r>
          </a:p>
        </p:txBody>
      </p:sp>
    </p:spTree>
    <p:extLst>
      <p:ext uri="{BB962C8B-B14F-4D97-AF65-F5344CB8AC3E}">
        <p14:creationId xmlns:p14="http://schemas.microsoft.com/office/powerpoint/2010/main" val="3938627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C7674-6519-413D-B5D5-34F96175C9A8}"/>
              </a:ext>
            </a:extLst>
          </p:cNvPr>
          <p:cNvSpPr>
            <a:spLocks noGrp="1"/>
          </p:cNvSpPr>
          <p:nvPr>
            <p:ph type="title"/>
          </p:nvPr>
        </p:nvSpPr>
        <p:spPr>
          <a:xfrm>
            <a:off x="842597" y="764266"/>
            <a:ext cx="4088190" cy="2369093"/>
          </a:xfrm>
        </p:spPr>
        <p:txBody>
          <a:bodyPr vert="horz" lIns="91440" tIns="45720" rIns="91440" bIns="45720" rtlCol="0" anchor="b">
            <a:normAutofit/>
          </a:bodyPr>
          <a:lstStyle/>
          <a:p>
            <a:pPr algn="r"/>
            <a:r>
              <a:rPr lang="en-US" sz="4800" dirty="0">
                <a:latin typeface="Arial" panose="020B0604020202020204" pitchFamily="34" charset="0"/>
                <a:cs typeface="Arial" panose="020B0604020202020204" pitchFamily="34" charset="0"/>
              </a:rPr>
              <a:t>Julian Treasure</a:t>
            </a:r>
          </a:p>
        </p:txBody>
      </p:sp>
      <p:sp>
        <p:nvSpPr>
          <p:cNvPr id="3" name="Rectangle 2">
            <a:extLst>
              <a:ext uri="{FF2B5EF4-FFF2-40B4-BE49-F238E27FC236}">
                <a16:creationId xmlns:a16="http://schemas.microsoft.com/office/drawing/2014/main" id="{CC4BB925-53AB-419A-B9DA-708D507AB1D8}"/>
              </a:ext>
            </a:extLst>
          </p:cNvPr>
          <p:cNvSpPr/>
          <p:nvPr/>
        </p:nvSpPr>
        <p:spPr>
          <a:xfrm>
            <a:off x="328614" y="3589867"/>
            <a:ext cx="4952130" cy="1754326"/>
          </a:xfrm>
          <a:prstGeom prst="rect">
            <a:avLst/>
          </a:prstGeom>
        </p:spPr>
        <p:txBody>
          <a:bodyPr wrap="square">
            <a:spAutoFit/>
          </a:bodyPr>
          <a:lstStyle/>
          <a:p>
            <a:r>
              <a:rPr lang="en-US" dirty="0">
                <a:latin typeface="Arial" panose="020B0604020202020204" pitchFamily="34" charset="0"/>
                <a:cs typeface="Arial" panose="020B0604020202020204" pitchFamily="34" charset="0"/>
                <a:hlinkClick r:id="rId4"/>
              </a:rPr>
              <a:t>click on video of 5 ways to listen better</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https://www.ted.com/talks/julian_treasure_5_ways_to_listen_better?utm_campaign=tedspread&amp;utm_medium=referral&amp;utm_source=tedcomshare</a:t>
            </a:r>
          </a:p>
        </p:txBody>
      </p:sp>
      <p:pic>
        <p:nvPicPr>
          <p:cNvPr id="5" name="Content Placeholder 4" descr="picture of man">
            <a:extLst>
              <a:ext uri="{FF2B5EF4-FFF2-40B4-BE49-F238E27FC236}">
                <a16:creationId xmlns:a16="http://schemas.microsoft.com/office/drawing/2014/main" id="{A9B38868-5825-46F7-8C80-129D893E4E70}"/>
              </a:ext>
            </a:extLst>
          </p:cNvPr>
          <p:cNvPicPr>
            <a:picLocks noGrp="1" noChangeAspect="1"/>
          </p:cNvPicPr>
          <p:nvPr>
            <p:ph idx="1"/>
          </p:nvPr>
        </p:nvPicPr>
        <p:blipFill rotWithShape="1">
          <a:blip r:embed="rId5"/>
          <a:srcRect r="2" b="25770"/>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grpSp>
        <p:nvGrpSpPr>
          <p:cNvPr id="10" name="Group 9" hidden="1">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hidden="1">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Slide 32" descr="Julian Treasure’s presentation was chosen because many followers/subordinates complain that management doesn’t listen. After a moment of pondering, note one action that you are willing to take to improve your communication skills. ">
            <a:hlinkClick r:id="" action="ppaction://media"/>
            <a:extLst>
              <a:ext uri="{FF2B5EF4-FFF2-40B4-BE49-F238E27FC236}">
                <a16:creationId xmlns:a16="http://schemas.microsoft.com/office/drawing/2014/main" id="{6D32B1F2-2242-425C-8DE9-BF9EB4DD6C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597" y="5694696"/>
            <a:ext cx="406400" cy="406400"/>
          </a:xfrm>
          <a:prstGeom prst="rect">
            <a:avLst/>
          </a:prstGeom>
        </p:spPr>
      </p:pic>
    </p:spTree>
    <p:extLst>
      <p:ext uri="{BB962C8B-B14F-4D97-AF65-F5344CB8AC3E}">
        <p14:creationId xmlns:p14="http://schemas.microsoft.com/office/powerpoint/2010/main" val="82994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EA598-2929-4F54-8BDD-E9C386F96C1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Collaboration</a:t>
            </a:r>
          </a:p>
        </p:txBody>
      </p:sp>
      <p:sp>
        <p:nvSpPr>
          <p:cNvPr id="3" name="Text Placeholder 2">
            <a:extLst>
              <a:ext uri="{FF2B5EF4-FFF2-40B4-BE49-F238E27FC236}">
                <a16:creationId xmlns:a16="http://schemas.microsoft.com/office/drawing/2014/main" id="{263097DA-BC75-45A0-A44B-72E51BBDB41C}"/>
              </a:ext>
            </a:extLst>
          </p:cNvPr>
          <p:cNvSpPr>
            <a:spLocks noGrp="1"/>
          </p:cNvSpPr>
          <p:nvPr>
            <p:ph type="body" idx="1"/>
          </p:nvPr>
        </p:nvSpPr>
        <p:spPr/>
        <p:txBody>
          <a:bodyPr>
            <a:normAutofit fontScale="92500" lnSpcReduction="20000"/>
          </a:bodyPr>
          <a:lstStyle/>
          <a:p>
            <a:r>
              <a:rPr lang="en-US" dirty="0">
                <a:latin typeface="Arial" panose="020B0604020202020204" pitchFamily="34" charset="0"/>
                <a:cs typeface="Arial" panose="020B0604020202020204" pitchFamily="34" charset="0"/>
              </a:rPr>
              <a:t>Develop and maintain responsive, cooperative, mutually beneficial, and ethical internal and external relationships that nurture diversity, promote success of the college community, and sustain the college mission.</a:t>
            </a:r>
          </a:p>
        </p:txBody>
      </p:sp>
      <p:pic>
        <p:nvPicPr>
          <p:cNvPr id="4" name="Slide 33" descr="Seldom do leaders operate alone. There are a few key words on this slide to highlight.&#10;- Develop and Maintain – the leader is intentional&#10;- Responsive – the relationship is not static; it’s more than just knowing who someone is.&#10;- Cooperative – the relationship can find common ground&#10;- Mutually beneficial – the short-term project may help only one of the parties, but the long-term relationship benefits both parties.&#10;- Ethical – this should be obvious.&#10;- Diversity – we must be wary because too many unintended consequences have hurt groups of people&#10;- College mission – your personal mission may or may not align but the goal of your collaboration should always keep the college mission as a part of your efforts">
            <a:hlinkClick r:id="" action="ppaction://media"/>
            <a:extLst>
              <a:ext uri="{FF2B5EF4-FFF2-40B4-BE49-F238E27FC236}">
                <a16:creationId xmlns:a16="http://schemas.microsoft.com/office/drawing/2014/main" id="{5CD16AC4-A0E0-4079-A9F7-6872EF271A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55865" y="5184648"/>
            <a:ext cx="406400" cy="406400"/>
          </a:xfrm>
          <a:prstGeom prst="rect">
            <a:avLst/>
          </a:prstGeom>
        </p:spPr>
      </p:pic>
    </p:spTree>
    <p:extLst>
      <p:ext uri="{BB962C8B-B14F-4D97-AF65-F5344CB8AC3E}">
        <p14:creationId xmlns:p14="http://schemas.microsoft.com/office/powerpoint/2010/main" val="189861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48DA-6BC9-4983-A92E-47EB67DB01F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Collaboration Cont.</a:t>
            </a:r>
          </a:p>
        </p:txBody>
      </p:sp>
      <p:sp>
        <p:nvSpPr>
          <p:cNvPr id="3" name="Content Placeholder 2">
            <a:extLst>
              <a:ext uri="{FF2B5EF4-FFF2-40B4-BE49-F238E27FC236}">
                <a16:creationId xmlns:a16="http://schemas.microsoft.com/office/drawing/2014/main" id="{AF0FDF47-A61D-4413-8546-00A0BEF38F83}"/>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Interconnectivity and Interdependence</a:t>
            </a:r>
          </a:p>
          <a:p>
            <a:pPr lvl="1"/>
            <a:r>
              <a:rPr lang="en-US" dirty="0">
                <a:latin typeface="Arial" panose="020B0604020202020204" pitchFamily="34" charset="0"/>
                <a:cs typeface="Arial" panose="020B0604020202020204" pitchFamily="34" charset="0"/>
              </a:rPr>
              <a:t>Learn the relationships and politics between faculty, staff, administrators, and students.</a:t>
            </a:r>
          </a:p>
          <a:p>
            <a:pPr lvl="1"/>
            <a:r>
              <a:rPr lang="en-US" dirty="0">
                <a:latin typeface="Arial" panose="020B0604020202020204" pitchFamily="34" charset="0"/>
                <a:cs typeface="Arial" panose="020B0604020202020204" pitchFamily="34" charset="0"/>
              </a:rPr>
              <a:t>How can you partner with others to improve your service to students?</a:t>
            </a:r>
          </a:p>
          <a:p>
            <a:r>
              <a:rPr lang="en-US" dirty="0">
                <a:latin typeface="Arial" panose="020B0604020202020204" pitchFamily="34" charset="0"/>
                <a:cs typeface="Arial" panose="020B0604020202020204" pitchFamily="34" charset="0"/>
              </a:rPr>
              <a:t>Work with Supervisor</a:t>
            </a:r>
          </a:p>
          <a:p>
            <a:pPr lvl="1"/>
            <a:r>
              <a:rPr lang="en-US" dirty="0">
                <a:latin typeface="Arial" panose="020B0604020202020204" pitchFamily="34" charset="0"/>
                <a:cs typeface="Arial" panose="020B0604020202020204" pitchFamily="34" charset="0"/>
              </a:rPr>
              <a:t>Talk to your supervisor.</a:t>
            </a:r>
          </a:p>
          <a:p>
            <a:pPr lvl="1"/>
            <a:r>
              <a:rPr lang="en-US" dirty="0">
                <a:latin typeface="Arial" panose="020B0604020202020204" pitchFamily="34" charset="0"/>
                <a:cs typeface="Arial" panose="020B0604020202020204" pitchFamily="34" charset="0"/>
              </a:rPr>
              <a:t>Who can help you when you have conflict with your supervisor?</a:t>
            </a:r>
          </a:p>
          <a:p>
            <a:r>
              <a:rPr lang="en-US" dirty="0">
                <a:latin typeface="Arial" panose="020B0604020202020204" pitchFamily="34" charset="0"/>
                <a:cs typeface="Arial" panose="020B0604020202020204" pitchFamily="34" charset="0"/>
              </a:rPr>
              <a:t>Institutional Team Building</a:t>
            </a:r>
          </a:p>
          <a:p>
            <a:pPr lvl="1"/>
            <a:r>
              <a:rPr lang="en-US" dirty="0">
                <a:latin typeface="Arial" panose="020B0604020202020204" pitchFamily="34" charset="0"/>
                <a:cs typeface="Arial" panose="020B0604020202020204" pitchFamily="34" charset="0"/>
              </a:rPr>
              <a:t>Be a team player.</a:t>
            </a:r>
          </a:p>
          <a:p>
            <a:pPr lvl="1"/>
            <a:r>
              <a:rPr lang="en-US" dirty="0">
                <a:latin typeface="Arial" panose="020B0604020202020204" pitchFamily="34" charset="0"/>
                <a:cs typeface="Arial" panose="020B0604020202020204" pitchFamily="34" charset="0"/>
              </a:rPr>
              <a:t>Do you give and receive assistance?</a:t>
            </a:r>
          </a:p>
        </p:txBody>
      </p:sp>
    </p:spTree>
    <p:extLst>
      <p:ext uri="{BB962C8B-B14F-4D97-AF65-F5344CB8AC3E}">
        <p14:creationId xmlns:p14="http://schemas.microsoft.com/office/powerpoint/2010/main" val="4145394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71980-54A9-4DA1-997E-7EB180DE87DD}"/>
              </a:ext>
            </a:extLst>
          </p:cNvPr>
          <p:cNvSpPr>
            <a:spLocks noGrp="1"/>
          </p:cNvSpPr>
          <p:nvPr>
            <p:ph type="title"/>
          </p:nvPr>
        </p:nvSpPr>
        <p:spPr>
          <a:xfrm>
            <a:off x="4932085" y="848798"/>
            <a:ext cx="4299666" cy="3249131"/>
          </a:xfrm>
        </p:spPr>
        <p:txBody>
          <a:bodyPr vert="horz" lIns="91440" tIns="45720" rIns="91440" bIns="45720" rtlCol="0" anchor="b">
            <a:normAutofit/>
          </a:bodyPr>
          <a:lstStyle/>
          <a:p>
            <a:r>
              <a:rPr lang="en-US" sz="5400" kern="1200" dirty="0">
                <a:solidFill>
                  <a:schemeClr val="accent1"/>
                </a:solidFill>
                <a:latin typeface="Arial" panose="020B0604020202020204" pitchFamily="34" charset="0"/>
                <a:cs typeface="Arial" panose="020B0604020202020204" pitchFamily="34" charset="0"/>
              </a:rPr>
              <a:t>Intentionally Observant &amp; Engaged</a:t>
            </a:r>
          </a:p>
        </p:txBody>
      </p:sp>
      <p:sp>
        <p:nvSpPr>
          <p:cNvPr id="3" name="Content Placeholder 2">
            <a:extLst>
              <a:ext uri="{FF2B5EF4-FFF2-40B4-BE49-F238E27FC236}">
                <a16:creationId xmlns:a16="http://schemas.microsoft.com/office/drawing/2014/main" id="{A0B36272-7A09-4DF6-B6DF-6BAFCDD59854}"/>
              </a:ext>
            </a:extLst>
          </p:cNvPr>
          <p:cNvSpPr>
            <a:spLocks noGrp="1"/>
          </p:cNvSpPr>
          <p:nvPr>
            <p:ph idx="1"/>
          </p:nvPr>
        </p:nvSpPr>
        <p:spPr>
          <a:xfrm>
            <a:off x="4974336" y="4514446"/>
            <a:ext cx="4299666" cy="871042"/>
          </a:xfrm>
        </p:spPr>
        <p:txBody>
          <a:bodyPr vert="horz" lIns="91440" tIns="45720" rIns="91440" bIns="45720" rtlCol="0" anchor="t">
            <a:normAutofit fontScale="92500" lnSpcReduction="20000"/>
          </a:bodyPr>
          <a:lstStyle/>
          <a:p>
            <a:pPr marL="0" indent="0">
              <a:buNone/>
            </a:pPr>
            <a:r>
              <a:rPr lang="en-US" dirty="0">
                <a:solidFill>
                  <a:schemeClr val="tx1">
                    <a:lumMod val="50000"/>
                    <a:lumOff val="50000"/>
                  </a:schemeClr>
                </a:solidFill>
                <a:latin typeface="Arial" panose="020B0604020202020204" pitchFamily="34" charset="0"/>
                <a:cs typeface="Arial" panose="020B0604020202020204" pitchFamily="34" charset="0"/>
                <a:hlinkClick r:id="rId4"/>
              </a:rPr>
              <a:t>Awareness Test</a:t>
            </a:r>
            <a:endParaRPr lang="en-US" dirty="0">
              <a:solidFill>
                <a:schemeClr val="tx1">
                  <a:lumMod val="50000"/>
                  <a:lumOff val="50000"/>
                </a:schemeClr>
              </a:solidFill>
              <a:latin typeface="Arial" panose="020B0604020202020204" pitchFamily="34" charset="0"/>
              <a:cs typeface="Arial" panose="020B0604020202020204" pitchFamily="34" charset="0"/>
            </a:endParaRPr>
          </a:p>
          <a:p>
            <a:pPr marL="0" indent="0">
              <a:buNone/>
            </a:pPr>
            <a:r>
              <a:rPr lang="en-US" dirty="0">
                <a:solidFill>
                  <a:schemeClr val="tx1">
                    <a:lumMod val="50000"/>
                    <a:lumOff val="50000"/>
                  </a:schemeClr>
                </a:solidFill>
                <a:latin typeface="Arial" panose="020B0604020202020204" pitchFamily="34" charset="0"/>
                <a:cs typeface="Arial" panose="020B0604020202020204" pitchFamily="34" charset="0"/>
              </a:rPr>
              <a:t>https://www.youtube.com/watch?v=Ahg6qcgoay4&amp;feature=youtu.be</a:t>
            </a:r>
          </a:p>
          <a:p>
            <a:pPr marL="0" indent="0">
              <a:buNone/>
            </a:pPr>
            <a:endParaRPr lang="en-US" dirty="0">
              <a:solidFill>
                <a:schemeClr val="tx1">
                  <a:lumMod val="50000"/>
                  <a:lumOff val="50000"/>
                </a:schemeClr>
              </a:solidFill>
            </a:endParaRPr>
          </a:p>
        </p:txBody>
      </p:sp>
      <p:pic>
        <p:nvPicPr>
          <p:cNvPr id="7" name="Graphic 6" descr="Eye">
            <a:extLst>
              <a:ext uri="{FF2B5EF4-FFF2-40B4-BE49-F238E27FC236}">
                <a16:creationId xmlns:a16="http://schemas.microsoft.com/office/drawing/2014/main" id="{D928C332-BF12-4A1D-933F-942C10EAA1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8604" y="1550139"/>
            <a:ext cx="3765692" cy="3765692"/>
          </a:xfrm>
          <a:prstGeom prst="rect">
            <a:avLst/>
          </a:prstGeom>
        </p:spPr>
      </p:pic>
      <p:grpSp>
        <p:nvGrpSpPr>
          <p:cNvPr id="10" name="Group 9" hidden="1">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hidden="1">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hidden="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hidden="1">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hidden="1">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hidden="1">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hidden="1">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hidden="1">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hidden="1">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hidden="1">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hidden="1">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Isosceles Triangle 21">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Slide 35" descr="The purpose of the awareness test video is to remind us that we can easily have “tunnel vision.” By being overly focused on one thing, we miss a salient issue. Collaboration can help us find those gaps. At times, our collaboration may need to include a naysayer who will find the gaps so that we can address them before fully implementing a project. Ponder and note the collaborative relationships that you should intentionally build and maintain.">
            <a:hlinkClick r:id="" action="ppaction://media"/>
            <a:extLst>
              <a:ext uri="{FF2B5EF4-FFF2-40B4-BE49-F238E27FC236}">
                <a16:creationId xmlns:a16="http://schemas.microsoft.com/office/drawing/2014/main" id="{C14F5F7E-DC3A-45E1-ABE4-1CB075D854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09086" y="5112631"/>
            <a:ext cx="406400" cy="406400"/>
          </a:xfrm>
          <a:prstGeom prst="rect">
            <a:avLst/>
          </a:prstGeom>
        </p:spPr>
      </p:pic>
    </p:spTree>
    <p:extLst>
      <p:ext uri="{BB962C8B-B14F-4D97-AF65-F5344CB8AC3E}">
        <p14:creationId xmlns:p14="http://schemas.microsoft.com/office/powerpoint/2010/main" val="79972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084C5-5A33-4050-A2DD-1803D6E79AC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Personal Traits and Abilities</a:t>
            </a:r>
          </a:p>
        </p:txBody>
      </p:sp>
      <p:sp>
        <p:nvSpPr>
          <p:cNvPr id="3" name="Text Placeholder 2">
            <a:extLst>
              <a:ext uri="{FF2B5EF4-FFF2-40B4-BE49-F238E27FC236}">
                <a16:creationId xmlns:a16="http://schemas.microsoft.com/office/drawing/2014/main" id="{B02E3193-BCC0-4C4E-AF1E-6F03232126D8}"/>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Grow personal traits and adopt a focus on honing abilities that promote the community college agenda.</a:t>
            </a:r>
          </a:p>
        </p:txBody>
      </p:sp>
      <p:pic>
        <p:nvPicPr>
          <p:cNvPr id="4" name="Slide 36" descr="Like the previous list of institutional leadership traits, lists of personal leadership traits have been widely published. So, the same guidance is given with this list. Consider this list as the top list of personal traits according to community college leaders. Spend some time pondering the list and noting areas of growth.">
            <a:hlinkClick r:id="" action="ppaction://media"/>
            <a:extLst>
              <a:ext uri="{FF2B5EF4-FFF2-40B4-BE49-F238E27FC236}">
                <a16:creationId xmlns:a16="http://schemas.microsoft.com/office/drawing/2014/main" id="{2CDEF846-6990-4824-BDEA-BA53C6E495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6558" y="5184648"/>
            <a:ext cx="406400" cy="406400"/>
          </a:xfrm>
          <a:prstGeom prst="rect">
            <a:avLst/>
          </a:prstGeom>
        </p:spPr>
      </p:pic>
    </p:spTree>
    <p:extLst>
      <p:ext uri="{BB962C8B-B14F-4D97-AF65-F5344CB8AC3E}">
        <p14:creationId xmlns:p14="http://schemas.microsoft.com/office/powerpoint/2010/main" val="222980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C94FE-0122-4AE8-9AA8-2A8120521B0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Personal Traits and Abilities Cont.</a:t>
            </a:r>
          </a:p>
        </p:txBody>
      </p:sp>
      <p:sp>
        <p:nvSpPr>
          <p:cNvPr id="3" name="Content Placeholder 2">
            <a:extLst>
              <a:ext uri="{FF2B5EF4-FFF2-40B4-BE49-F238E27FC236}">
                <a16:creationId xmlns:a16="http://schemas.microsoft.com/office/drawing/2014/main" id="{DA7A9432-58F3-4407-8CA0-6D18A96E9A5E}"/>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Authenticity – Be willing to honestly learn and grow.</a:t>
            </a:r>
          </a:p>
          <a:p>
            <a:r>
              <a:rPr lang="en-US" dirty="0">
                <a:latin typeface="Arial" panose="020B0604020202020204" pitchFamily="34" charset="0"/>
                <a:cs typeface="Arial" panose="020B0604020202020204" pitchFamily="34" charset="0"/>
              </a:rPr>
              <a:t>Emotional Intelligence – Be able to manage your morale.</a:t>
            </a:r>
          </a:p>
          <a:p>
            <a:r>
              <a:rPr lang="en-US" dirty="0">
                <a:latin typeface="Arial" panose="020B0604020202020204" pitchFamily="34" charset="0"/>
                <a:cs typeface="Arial" panose="020B0604020202020204" pitchFamily="34" charset="0"/>
              </a:rPr>
              <a:t>Courage – Try new strategies and advocate for new approaches.</a:t>
            </a:r>
          </a:p>
          <a:p>
            <a:r>
              <a:rPr lang="en-US" dirty="0">
                <a:latin typeface="Arial" panose="020B0604020202020204" pitchFamily="34" charset="0"/>
                <a:cs typeface="Arial" panose="020B0604020202020204" pitchFamily="34" charset="0"/>
              </a:rPr>
              <a:t>Ethical – Approach relationships to build and to give trust.</a:t>
            </a:r>
          </a:p>
          <a:p>
            <a:r>
              <a:rPr lang="en-US" dirty="0">
                <a:latin typeface="Arial" panose="020B0604020202020204" pitchFamily="34" charset="0"/>
                <a:cs typeface="Arial" panose="020B0604020202020204" pitchFamily="34" charset="0"/>
              </a:rPr>
              <a:t>Self-management – Manage yourself and your actions professionally.</a:t>
            </a:r>
          </a:p>
          <a:p>
            <a:r>
              <a:rPr lang="en-US" dirty="0">
                <a:latin typeface="Arial" panose="020B0604020202020204" pitchFamily="34" charset="0"/>
                <a:cs typeface="Arial" panose="020B0604020202020204" pitchFamily="34" charset="0"/>
              </a:rPr>
              <a:t>Time Management and Planning – Manage your prioritized activities.</a:t>
            </a:r>
          </a:p>
          <a:p>
            <a:r>
              <a:rPr lang="en-US" dirty="0">
                <a:latin typeface="Arial" panose="020B0604020202020204" pitchFamily="34" charset="0"/>
                <a:cs typeface="Arial" panose="020B0604020202020204" pitchFamily="34" charset="0"/>
              </a:rPr>
              <a:t>Familial Impact – Be aware of your personal responsibilities.</a:t>
            </a:r>
          </a:p>
          <a:p>
            <a:r>
              <a:rPr lang="en-US" dirty="0">
                <a:latin typeface="Arial" panose="020B0604020202020204" pitchFamily="34" charset="0"/>
                <a:cs typeface="Arial" panose="020B0604020202020204" pitchFamily="34" charset="0"/>
              </a:rPr>
              <a:t>Forward-looking – Engage with professional associations that are future-looking.</a:t>
            </a:r>
          </a:p>
          <a:p>
            <a:r>
              <a:rPr lang="en-US" dirty="0">
                <a:latin typeface="Arial" panose="020B0604020202020204" pitchFamily="34" charset="0"/>
                <a:cs typeface="Arial" panose="020B0604020202020204" pitchFamily="34" charset="0"/>
              </a:rPr>
              <a:t>Embrace Change – Be willing to change.</a:t>
            </a:r>
          </a:p>
        </p:txBody>
      </p:sp>
    </p:spTree>
    <p:extLst>
      <p:ext uri="{BB962C8B-B14F-4D97-AF65-F5344CB8AC3E}">
        <p14:creationId xmlns:p14="http://schemas.microsoft.com/office/powerpoint/2010/main" val="148096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descr="picture of Colin Powell">
            <a:extLst>
              <a:ext uri="{FF2B5EF4-FFF2-40B4-BE49-F238E27FC236}">
                <a16:creationId xmlns:a16="http://schemas.microsoft.com/office/drawing/2014/main" id="{BADC94FE-0122-4AE8-9AA8-2A8120521B00}"/>
              </a:ext>
            </a:extLst>
          </p:cNvPr>
          <p:cNvSpPr>
            <a:spLocks noGrp="1"/>
          </p:cNvSpPr>
          <p:nvPr>
            <p:ph type="title"/>
          </p:nvPr>
        </p:nvSpPr>
        <p:spPr>
          <a:xfrm>
            <a:off x="371475" y="4053588"/>
            <a:ext cx="4986337" cy="1612566"/>
          </a:xfrm>
        </p:spPr>
        <p:txBody>
          <a:bodyPr vert="horz" lIns="91440" tIns="45720" rIns="91440" bIns="45720" rtlCol="0" anchor="b">
            <a:normAutofit fontScale="90000"/>
          </a:bodyPr>
          <a:lstStyle/>
          <a:p>
            <a:r>
              <a:rPr lang="en-US" sz="4800" dirty="0">
                <a:latin typeface="Arial" panose="020B0604020202020204" pitchFamily="34" charset="0"/>
                <a:cs typeface="Arial" panose="020B0604020202020204" pitchFamily="34" charset="0"/>
              </a:rPr>
              <a:t>Colin Powell</a:t>
            </a:r>
            <a:br>
              <a:rPr lang="en-US" sz="48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hlinkClick r:id="rId4"/>
              </a:rPr>
              <a:t>Click on video of Colin Powell</a:t>
            </a:r>
            <a:br>
              <a:rPr lang="en-US" sz="2700" dirty="0">
                <a:latin typeface="Arial" panose="020B0604020202020204" pitchFamily="34" charset="0"/>
                <a:cs typeface="Arial" panose="020B0604020202020204" pitchFamily="34" charset="0"/>
              </a:rPr>
            </a:br>
            <a:br>
              <a:rPr lang="en-US" sz="2700" dirty="0"/>
            </a:br>
            <a:br>
              <a:rPr lang="en-US" sz="2700" dirty="0"/>
            </a:br>
            <a:r>
              <a:rPr lang="en-US" sz="2700" dirty="0">
                <a:solidFill>
                  <a:schemeClr val="tx1"/>
                </a:solidFill>
                <a:latin typeface="Arial" panose="020B0604020202020204" pitchFamily="34" charset="0"/>
                <a:cs typeface="Arial" panose="020B0604020202020204" pitchFamily="34" charset="0"/>
              </a:rPr>
              <a:t>https://www.youtube.com/watch?v=ocSw1m30UBI&amp;feature=youtu.be</a:t>
            </a:r>
            <a:br>
              <a:rPr lang="en-US" sz="2700" dirty="0">
                <a:latin typeface="Arial" panose="020B0604020202020204" pitchFamily="34" charset="0"/>
                <a:cs typeface="Arial" panose="020B0604020202020204" pitchFamily="34" charset="0"/>
              </a:rPr>
            </a:br>
            <a:br>
              <a:rPr lang="en-US" sz="2700" dirty="0">
                <a:latin typeface="Arial" panose="020B0604020202020204" pitchFamily="34" charset="0"/>
                <a:cs typeface="Arial" panose="020B0604020202020204" pitchFamily="34" charset="0"/>
              </a:rPr>
            </a:br>
            <a:endParaRPr lang="en-US" sz="2700" dirty="0">
              <a:latin typeface="Arial" panose="020B0604020202020204" pitchFamily="34" charset="0"/>
              <a:cs typeface="Arial" panose="020B0604020202020204" pitchFamily="34" charset="0"/>
            </a:endParaRPr>
          </a:p>
        </p:txBody>
      </p:sp>
      <p:pic>
        <p:nvPicPr>
          <p:cNvPr id="24" name="Content Placeholder 5" descr="picture of Colin Powell">
            <a:extLst>
              <a:ext uri="{FF2B5EF4-FFF2-40B4-BE49-F238E27FC236}">
                <a16:creationId xmlns:a16="http://schemas.microsoft.com/office/drawing/2014/main" id="{59B10AF7-A7EC-4BEA-AEF0-3A2F40B4010D}"/>
              </a:ext>
            </a:extLst>
          </p:cNvPr>
          <p:cNvPicPr>
            <a:picLocks noChangeAspect="1"/>
          </p:cNvPicPr>
          <p:nvPr/>
        </p:nvPicPr>
        <p:blipFill rotWithShape="1">
          <a:blip r:embed="rId5"/>
          <a:srcRect l="12554" r="21" b="9091"/>
          <a:stretch/>
        </p:blipFill>
        <p:spPr>
          <a:xfrm>
            <a:off x="4274413" y="-64294"/>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pic>
        <p:nvPicPr>
          <p:cNvPr id="6" name="Content Placeholder 5" descr="picture of Colin Powell">
            <a:hlinkClick r:id="rId6"/>
            <a:extLst>
              <a:ext uri="{FF2B5EF4-FFF2-40B4-BE49-F238E27FC236}">
                <a16:creationId xmlns:a16="http://schemas.microsoft.com/office/drawing/2014/main" id="{E76B7579-25F6-474D-B6A1-A75EE6CD627D}"/>
              </a:ext>
            </a:extLst>
          </p:cNvPr>
          <p:cNvPicPr>
            <a:picLocks noGrp="1" noChangeAspect="1"/>
          </p:cNvPicPr>
          <p:nvPr>
            <p:ph idx="1"/>
          </p:nvPr>
        </p:nvPicPr>
        <p:blipFill rotWithShape="1">
          <a:blip r:embed="rId5"/>
          <a:srcRect l="12554" r="21" b="9091"/>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grpSp>
        <p:nvGrpSpPr>
          <p:cNvPr id="11" name="Group 1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23" name="Straight Connector 22">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3" name="Slide 38" descr="In conclusion, ponder Colin Powell’s presentation. What is the spark of leadership? Trust. We are to do our best at everything discussed in this presentation and then add the spark of leadership – Trust. So, conclude with two questions to ponder:&#10;1. What do I need to do to be more trustworthy?&#10;2. With whom do I need to improve the trust level?&#10;">
            <a:hlinkClick r:id="" action="ppaction://media"/>
            <a:extLst>
              <a:ext uri="{FF2B5EF4-FFF2-40B4-BE49-F238E27FC236}">
                <a16:creationId xmlns:a16="http://schemas.microsoft.com/office/drawing/2014/main" id="{8391BB28-6B66-489C-B3D3-59C371D22D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3985" y="5259754"/>
            <a:ext cx="406400" cy="406400"/>
          </a:xfrm>
          <a:prstGeom prst="rect">
            <a:avLst/>
          </a:prstGeom>
        </p:spPr>
      </p:pic>
    </p:spTree>
    <p:extLst>
      <p:ext uri="{BB962C8B-B14F-4D97-AF65-F5344CB8AC3E}">
        <p14:creationId xmlns:p14="http://schemas.microsoft.com/office/powerpoint/2010/main" val="34655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329F26-B207-4117-A4B5-30CEDC25E89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James “JW” Kelley</a:t>
            </a:r>
          </a:p>
        </p:txBody>
      </p:sp>
      <p:sp>
        <p:nvSpPr>
          <p:cNvPr id="8" name="Text Placeholder 7">
            <a:extLst>
              <a:ext uri="{FF2B5EF4-FFF2-40B4-BE49-F238E27FC236}">
                <a16:creationId xmlns:a16="http://schemas.microsoft.com/office/drawing/2014/main" id="{2BC75E67-E396-4D9C-899E-904624130290}"/>
              </a:ext>
            </a:extLst>
          </p:cNvPr>
          <p:cNvSpPr>
            <a:spLocks noGrp="1"/>
          </p:cNvSpPr>
          <p:nvPr>
            <p:ph type="body" idx="1"/>
          </p:nvPr>
        </p:nvSpPr>
        <p:spPr/>
        <p:txBody>
          <a:bodyPr>
            <a:normAutofit lnSpcReduction="10000"/>
          </a:bodyPr>
          <a:lstStyle/>
          <a:p>
            <a:r>
              <a:rPr lang="en-US" dirty="0">
                <a:latin typeface="Arial" panose="020B0604020202020204" pitchFamily="34" charset="0"/>
                <a:cs typeface="Arial" panose="020B0604020202020204" pitchFamily="34" charset="0"/>
              </a:rPr>
              <a:t>AVP – Student Services</a:t>
            </a:r>
          </a:p>
          <a:p>
            <a:r>
              <a:rPr lang="en-US" dirty="0">
                <a:latin typeface="Arial" panose="020B0604020202020204" pitchFamily="34" charset="0"/>
                <a:cs typeface="Arial" panose="020B0604020202020204" pitchFamily="34" charset="0"/>
              </a:rPr>
              <a:t>NC Community College System Office</a:t>
            </a:r>
          </a:p>
          <a:p>
            <a:r>
              <a:rPr lang="en-US" dirty="0">
                <a:latin typeface="Arial" panose="020B0604020202020204" pitchFamily="34" charset="0"/>
                <a:cs typeface="Arial" panose="020B0604020202020204" pitchFamily="34" charset="0"/>
                <a:hlinkClick r:id="rId4"/>
              </a:rPr>
              <a:t>kelleyj@nccommunitycolleges.edu</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919-807-7108</a:t>
            </a:r>
          </a:p>
        </p:txBody>
      </p:sp>
      <p:pic>
        <p:nvPicPr>
          <p:cNvPr id="2" name="Slide 39" descr="I hope that this presentation has been helpful. Remember to ponder as you go through this academy. I hope that you will re-visit the AACC Leadership Competencies regularly to ponder and assess your leadership skills. Leaders ponder because they are life-long learners. So, keep pondering!">
            <a:hlinkClick r:id="" action="ppaction://media"/>
            <a:extLst>
              <a:ext uri="{FF2B5EF4-FFF2-40B4-BE49-F238E27FC236}">
                <a16:creationId xmlns:a16="http://schemas.microsoft.com/office/drawing/2014/main" id="{7F3C3EB4-D7C7-4F15-BA5F-C29774FDDC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7443" y="5081205"/>
            <a:ext cx="406400" cy="406400"/>
          </a:xfrm>
          <a:prstGeom prst="rect">
            <a:avLst/>
          </a:prstGeom>
        </p:spPr>
      </p:pic>
    </p:spTree>
    <p:extLst>
      <p:ext uri="{BB962C8B-B14F-4D97-AF65-F5344CB8AC3E}">
        <p14:creationId xmlns:p14="http://schemas.microsoft.com/office/powerpoint/2010/main" val="149330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DF3EA-8D98-459B-BB63-58E6A61E6F21}"/>
              </a:ext>
            </a:extLst>
          </p:cNvPr>
          <p:cNvSpPr>
            <a:spLocks noGrp="1"/>
          </p:cNvSpPr>
          <p:nvPr>
            <p:ph type="title"/>
          </p:nvPr>
        </p:nvSpPr>
        <p:spPr>
          <a:xfrm>
            <a:off x="5536734" y="609600"/>
            <a:ext cx="3737268" cy="1320800"/>
          </a:xfrm>
        </p:spPr>
        <p:txBody>
          <a:bodyPr>
            <a:normAutofit/>
          </a:bodyPr>
          <a:lstStyle/>
          <a:p>
            <a:r>
              <a:rPr lang="en-US" dirty="0">
                <a:latin typeface="Arial" panose="020B0604020202020204" pitchFamily="34" charset="0"/>
                <a:cs typeface="Arial" panose="020B0604020202020204" pitchFamily="34" charset="0"/>
              </a:rPr>
              <a:t>Catherine Courage</a:t>
            </a:r>
          </a:p>
        </p:txBody>
      </p:sp>
      <p:sp>
        <p:nvSpPr>
          <p:cNvPr id="1031" name="Content Placeholder 1030">
            <a:extLst>
              <a:ext uri="{FF2B5EF4-FFF2-40B4-BE49-F238E27FC236}">
                <a16:creationId xmlns:a16="http://schemas.microsoft.com/office/drawing/2014/main" id="{2E067FF3-7848-4554-98CA-B2ED952AAB84}"/>
              </a:ext>
            </a:extLst>
          </p:cNvPr>
          <p:cNvSpPr>
            <a:spLocks noGrp="1"/>
          </p:cNvSpPr>
          <p:nvPr>
            <p:ph idx="1"/>
          </p:nvPr>
        </p:nvSpPr>
        <p:spPr>
          <a:xfrm>
            <a:off x="5209563" y="2160589"/>
            <a:ext cx="4064439" cy="3880773"/>
          </a:xfrm>
        </p:spPr>
        <p:txBody>
          <a:bodyPr>
            <a:normAutofit lnSpcReduction="10000"/>
          </a:bodyPr>
          <a:lstStyle/>
          <a:p>
            <a:r>
              <a:rPr lang="en-US" dirty="0">
                <a:latin typeface="Arial" panose="020B0604020202020204" pitchFamily="34" charset="0"/>
                <a:cs typeface="Arial" panose="020B0604020202020204" pitchFamily="34" charset="0"/>
              </a:rPr>
              <a:t>Three Strategies to develop a culture of creativity</a:t>
            </a:r>
          </a:p>
          <a:p>
            <a:pPr lvl="1"/>
            <a:r>
              <a:rPr lang="en-US" dirty="0">
                <a:latin typeface="Arial" panose="020B0604020202020204" pitchFamily="34" charset="0"/>
                <a:cs typeface="Arial" panose="020B0604020202020204" pitchFamily="34" charset="0"/>
              </a:rPr>
              <a:t>Environments</a:t>
            </a:r>
          </a:p>
          <a:p>
            <a:pPr lvl="1"/>
            <a:r>
              <a:rPr lang="en-US" dirty="0">
                <a:latin typeface="Arial" panose="020B0604020202020204" pitchFamily="34" charset="0"/>
                <a:cs typeface="Arial" panose="020B0604020202020204" pitchFamily="34" charset="0"/>
              </a:rPr>
              <a:t>Experiments</a:t>
            </a:r>
          </a:p>
          <a:p>
            <a:pPr lvl="1"/>
            <a:r>
              <a:rPr lang="en-US" dirty="0">
                <a:latin typeface="Arial" panose="020B0604020202020204" pitchFamily="34" charset="0"/>
                <a:cs typeface="Arial" panose="020B0604020202020204" pitchFamily="34" charset="0"/>
              </a:rPr>
              <a:t>Storytelling</a:t>
            </a:r>
          </a:p>
          <a:p>
            <a:r>
              <a:rPr lang="en-US" dirty="0">
                <a:latin typeface="Arial" panose="020B0604020202020204" pitchFamily="34" charset="0"/>
                <a:cs typeface="Arial" panose="020B0604020202020204" pitchFamily="34" charset="0"/>
              </a:rPr>
              <a:t>What is one thing you can do in your area to promote creativity?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5"/>
              </a:rPr>
              <a:t>Click to Catherine Courage video</a:t>
            </a: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https://www.youtube.com/watch?v=01Y7qlPFpqw&amp;feature=youtu.be</a:t>
            </a:r>
          </a:p>
        </p:txBody>
      </p:sp>
      <p:pic>
        <p:nvPicPr>
          <p:cNvPr id="1029" name="Picture 2" descr="Image result for catherine courage">
            <a:extLst>
              <a:ext uri="{FF2B5EF4-FFF2-40B4-BE49-F238E27FC236}">
                <a16:creationId xmlns:a16="http://schemas.microsoft.com/office/drawing/2014/main" id="{0E0CFE09-4630-41F0-B3AC-65F112B660E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188" r="43562"/>
          <a:stretch/>
        </p:blipFill>
        <p:spPr bwMode="auto">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74" name="Isosceles Triangle 7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3" name="Slide 4" descr="After Catherine Courage’s presentation, note your ponderings about promoting creativity in your area.">
            <a:hlinkClick r:id="" action="ppaction://media"/>
            <a:extLst>
              <a:ext uri="{FF2B5EF4-FFF2-40B4-BE49-F238E27FC236}">
                <a16:creationId xmlns:a16="http://schemas.microsoft.com/office/drawing/2014/main" id="{F5D3E48B-69BB-48D5-A922-3A071DA788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1872" y="5119705"/>
            <a:ext cx="406400" cy="406400"/>
          </a:xfrm>
          <a:prstGeom prst="rect">
            <a:avLst/>
          </a:prstGeom>
        </p:spPr>
      </p:pic>
    </p:spTree>
    <p:extLst>
      <p:ext uri="{BB962C8B-B14F-4D97-AF65-F5344CB8AC3E}">
        <p14:creationId xmlns:p14="http://schemas.microsoft.com/office/powerpoint/2010/main" val="299666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D3F3F-8540-442B-9166-5B5C96AEC8C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Governance, Institutional Policy, and Legislation</a:t>
            </a:r>
          </a:p>
        </p:txBody>
      </p:sp>
      <p:sp>
        <p:nvSpPr>
          <p:cNvPr id="3" name="Text Placeholder 2">
            <a:extLst>
              <a:ext uri="{FF2B5EF4-FFF2-40B4-BE49-F238E27FC236}">
                <a16:creationId xmlns:a16="http://schemas.microsoft.com/office/drawing/2014/main" id="{FA2436A0-8A26-4406-941E-D4A64357D952}"/>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Grow your knowledge about the institutions governance framework and the policies that guide her operations.</a:t>
            </a:r>
          </a:p>
        </p:txBody>
      </p:sp>
      <p:pic>
        <p:nvPicPr>
          <p:cNvPr id="4" name="Slide 5" descr="During this Leadership Academy, you will learn about the governance, laws, statutes, and policies that guide your functional area work. As a leader, you should ponder the institutional governance context. The following slides will help guide your pondering.">
            <a:hlinkClick r:id="" action="ppaction://media"/>
            <a:extLst>
              <a:ext uri="{FF2B5EF4-FFF2-40B4-BE49-F238E27FC236}">
                <a16:creationId xmlns:a16="http://schemas.microsoft.com/office/drawing/2014/main" id="{53CCE30F-667A-4F83-8ADB-C7EF0ADF2E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30114" y="5789386"/>
            <a:ext cx="406400" cy="406400"/>
          </a:xfrm>
          <a:prstGeom prst="rect">
            <a:avLst/>
          </a:prstGeom>
        </p:spPr>
      </p:pic>
    </p:spTree>
    <p:extLst>
      <p:ext uri="{BB962C8B-B14F-4D97-AF65-F5344CB8AC3E}">
        <p14:creationId xmlns:p14="http://schemas.microsoft.com/office/powerpoint/2010/main" val="358953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228A-D114-413B-A5B5-CDE558FD976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Governance, Institutional, Policy, and Legislation Cont. </a:t>
            </a:r>
          </a:p>
        </p:txBody>
      </p:sp>
      <p:sp>
        <p:nvSpPr>
          <p:cNvPr id="3" name="Content Placeholder 2">
            <a:extLst>
              <a:ext uri="{FF2B5EF4-FFF2-40B4-BE49-F238E27FC236}">
                <a16:creationId xmlns:a16="http://schemas.microsoft.com/office/drawing/2014/main" id="{0A68D9C1-CDFA-442D-937F-53CABF96DFEA}"/>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Organizational Structure</a:t>
            </a:r>
          </a:p>
          <a:p>
            <a:pPr lvl="1"/>
            <a:r>
              <a:rPr lang="en-US" dirty="0">
                <a:latin typeface="Arial" panose="020B0604020202020204" pitchFamily="34" charset="0"/>
                <a:cs typeface="Arial" panose="020B0604020202020204" pitchFamily="34" charset="0"/>
              </a:rPr>
              <a:t>Learn the college’s organizational structure and the function your unit plays.</a:t>
            </a:r>
          </a:p>
          <a:p>
            <a:pPr lvl="1"/>
            <a:r>
              <a:rPr lang="en-US" dirty="0">
                <a:latin typeface="Arial" panose="020B0604020202020204" pitchFamily="34" charset="0"/>
                <a:cs typeface="Arial" panose="020B0604020202020204" pitchFamily="34" charset="0"/>
              </a:rPr>
              <a:t>How can you lead to achieve the institutional goals?</a:t>
            </a:r>
          </a:p>
          <a:p>
            <a:r>
              <a:rPr lang="en-US" dirty="0">
                <a:latin typeface="Arial" panose="020B0604020202020204" pitchFamily="34" charset="0"/>
                <a:cs typeface="Arial" panose="020B0604020202020204" pitchFamily="34" charset="0"/>
              </a:rPr>
              <a:t>Governance Structure</a:t>
            </a:r>
          </a:p>
          <a:p>
            <a:pPr lvl="1"/>
            <a:r>
              <a:rPr lang="en-US" dirty="0">
                <a:latin typeface="Arial" panose="020B0604020202020204" pitchFamily="34" charset="0"/>
                <a:cs typeface="Arial" panose="020B0604020202020204" pitchFamily="34" charset="0"/>
              </a:rPr>
              <a:t>Learn the college’s governance structure.</a:t>
            </a:r>
          </a:p>
          <a:p>
            <a:pPr lvl="1"/>
            <a:r>
              <a:rPr lang="en-US" dirty="0">
                <a:latin typeface="Arial" panose="020B0604020202020204" pitchFamily="34" charset="0"/>
                <a:cs typeface="Arial" panose="020B0604020202020204" pitchFamily="34" charset="0"/>
              </a:rPr>
              <a:t>What is your strategy to lead from the middle?</a:t>
            </a:r>
          </a:p>
        </p:txBody>
      </p:sp>
    </p:spTree>
    <p:extLst>
      <p:ext uri="{BB962C8B-B14F-4D97-AF65-F5344CB8AC3E}">
        <p14:creationId xmlns:p14="http://schemas.microsoft.com/office/powerpoint/2010/main" val="1516565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228A-D114-413B-A5B5-CDE558FD976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Governance, Institutional, Policy, and Legislation Cont. 2</a:t>
            </a:r>
          </a:p>
        </p:txBody>
      </p:sp>
      <p:sp>
        <p:nvSpPr>
          <p:cNvPr id="3" name="Content Placeholder 2">
            <a:extLst>
              <a:ext uri="{FF2B5EF4-FFF2-40B4-BE49-F238E27FC236}">
                <a16:creationId xmlns:a16="http://schemas.microsoft.com/office/drawing/2014/main" id="{0A68D9C1-CDFA-442D-937F-53CABF96DFEA}"/>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College Policies/Procedures</a:t>
            </a:r>
          </a:p>
          <a:p>
            <a:pPr lvl="1"/>
            <a:r>
              <a:rPr lang="en-US" dirty="0">
                <a:latin typeface="Arial" panose="020B0604020202020204" pitchFamily="34" charset="0"/>
                <a:cs typeface="Arial" panose="020B0604020202020204" pitchFamily="34" charset="0"/>
              </a:rPr>
              <a:t>Learn the college’s policy/procedures.</a:t>
            </a:r>
          </a:p>
          <a:p>
            <a:pPr lvl="1"/>
            <a:r>
              <a:rPr lang="en-US" dirty="0">
                <a:latin typeface="Arial" panose="020B0604020202020204" pitchFamily="34" charset="0"/>
                <a:cs typeface="Arial" panose="020B0604020202020204" pitchFamily="34" charset="0"/>
              </a:rPr>
              <a:t>Are you in compliance? Are you in conflict with other functional areas or external areas?</a:t>
            </a:r>
          </a:p>
          <a:p>
            <a:r>
              <a:rPr lang="en-US" dirty="0">
                <a:latin typeface="Arial" panose="020B0604020202020204" pitchFamily="34" charset="0"/>
                <a:cs typeface="Arial" panose="020B0604020202020204" pitchFamily="34" charset="0"/>
              </a:rPr>
              <a:t>Board Relations</a:t>
            </a:r>
          </a:p>
          <a:p>
            <a:pPr lvl="1"/>
            <a:r>
              <a:rPr lang="en-US" dirty="0">
                <a:latin typeface="Arial" panose="020B0604020202020204" pitchFamily="34" charset="0"/>
                <a:cs typeface="Arial" panose="020B0604020202020204" pitchFamily="34" charset="0"/>
              </a:rPr>
              <a:t>Learn the president’s expectations of your role.</a:t>
            </a:r>
          </a:p>
          <a:p>
            <a:pPr lvl="1"/>
            <a:r>
              <a:rPr lang="en-US" dirty="0">
                <a:latin typeface="Arial" panose="020B0604020202020204" pitchFamily="34" charset="0"/>
                <a:cs typeface="Arial" panose="020B0604020202020204" pitchFamily="34" charset="0"/>
              </a:rPr>
              <a:t>Do you advocate for change in policies and procedures to better implement the vision?</a:t>
            </a:r>
          </a:p>
        </p:txBody>
      </p:sp>
    </p:spTree>
    <p:extLst>
      <p:ext uri="{BB962C8B-B14F-4D97-AF65-F5344CB8AC3E}">
        <p14:creationId xmlns:p14="http://schemas.microsoft.com/office/powerpoint/2010/main" val="2876661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C1B53B-BF7E-4568-84E5-57FB061530A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Authority vs Power</a:t>
            </a:r>
          </a:p>
        </p:txBody>
      </p:sp>
      <p:sp>
        <p:nvSpPr>
          <p:cNvPr id="7" name="Content Placeholder 6">
            <a:extLst>
              <a:ext uri="{FF2B5EF4-FFF2-40B4-BE49-F238E27FC236}">
                <a16:creationId xmlns:a16="http://schemas.microsoft.com/office/drawing/2014/main" id="{5F31F4C0-DA68-41E0-83B3-B3D2A75FF096}"/>
              </a:ext>
            </a:extLst>
          </p:cNvPr>
          <p:cNvSpPr>
            <a:spLocks noGrp="1"/>
          </p:cNvSpPr>
          <p:nvPr>
            <p:ph sz="half" idx="1"/>
          </p:nvPr>
        </p:nvSpPr>
        <p:spPr/>
        <p:txBody>
          <a:bodyPr/>
          <a:lstStyle/>
          <a:p>
            <a:pPr marL="0" indent="0">
              <a:buNone/>
            </a:pPr>
            <a:r>
              <a:rPr lang="en-US" dirty="0">
                <a:latin typeface="Arial" panose="020B0604020202020204" pitchFamily="34" charset="0"/>
                <a:cs typeface="Arial" panose="020B0604020202020204" pitchFamily="34" charset="0"/>
              </a:rPr>
              <a:t>To remain in compliance with an external agency, employees in another functional area must accomplish specific tasks; they are not.</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What leading-from-the-middle strategies could you use to help this situation?</a:t>
            </a:r>
          </a:p>
          <a:p>
            <a:pPr marL="0" indent="0">
              <a:buNone/>
            </a:pPr>
            <a:endParaRPr lang="en-US" dirty="0"/>
          </a:p>
        </p:txBody>
      </p:sp>
      <p:pic>
        <p:nvPicPr>
          <p:cNvPr id="9" name="Content Placeholder 5" descr="picture of men displaying power and authority">
            <a:extLst>
              <a:ext uri="{FF2B5EF4-FFF2-40B4-BE49-F238E27FC236}">
                <a16:creationId xmlns:a16="http://schemas.microsoft.com/office/drawing/2014/main" id="{7E858EF0-A367-45E0-BA83-6A74C5E42184}"/>
              </a:ext>
            </a:extLst>
          </p:cNvPr>
          <p:cNvPicPr>
            <a:picLocks noGrp="1" noChangeAspect="1"/>
          </p:cNvPicPr>
          <p:nvPr>
            <p:ph sz="half" idx="2"/>
          </p:nvPr>
        </p:nvPicPr>
        <p:blipFill>
          <a:blip r:embed="rId4"/>
          <a:stretch>
            <a:fillRect/>
          </a:stretch>
        </p:blipFill>
        <p:spPr>
          <a:xfrm>
            <a:off x="5064369" y="2485293"/>
            <a:ext cx="4315313" cy="2298761"/>
          </a:xfrm>
        </p:spPr>
      </p:pic>
      <p:pic>
        <p:nvPicPr>
          <p:cNvPr id="3" name="Slide 8" descr="Imagine a busy traffic intersection. The Police Chief comes to you and deputizes you with the charge to stand in the middle of the intersection during rush hour to redirect all traffic; the chief leaves you alone… &#10;&#10;Do you have the authority to redirect traffic? Yes. Do you have the power? No. You are likely to be run over. &#10;&#10;As you ponder leadership strategies, remember that the people in positions of authority may not be the people with the power with whom you need to build an alliance to fix a problem. Note your ponderings about the scenario on this slide.">
            <a:hlinkClick r:id="" action="ppaction://media"/>
            <a:extLst>
              <a:ext uri="{FF2B5EF4-FFF2-40B4-BE49-F238E27FC236}">
                <a16:creationId xmlns:a16="http://schemas.microsoft.com/office/drawing/2014/main" id="{FF7ED762-80C1-425E-B632-A293ABE352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9408" y="5065275"/>
            <a:ext cx="406400" cy="406400"/>
          </a:xfrm>
          <a:prstGeom prst="rect">
            <a:avLst/>
          </a:prstGeom>
        </p:spPr>
      </p:pic>
    </p:spTree>
    <p:extLst>
      <p:ext uri="{BB962C8B-B14F-4D97-AF65-F5344CB8AC3E}">
        <p14:creationId xmlns:p14="http://schemas.microsoft.com/office/powerpoint/2010/main" val="2108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FAACA-AA67-49FE-AD2B-2BE4342CBB0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Student Success</a:t>
            </a:r>
          </a:p>
        </p:txBody>
      </p:sp>
      <p:sp>
        <p:nvSpPr>
          <p:cNvPr id="3" name="Text Placeholder 2">
            <a:extLst>
              <a:ext uri="{FF2B5EF4-FFF2-40B4-BE49-F238E27FC236}">
                <a16:creationId xmlns:a16="http://schemas.microsoft.com/office/drawing/2014/main" id="{12323D93-A4BB-42C8-A81E-4778CDC849D9}"/>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Support student success across the institution, and embrace opportunities to improve access, retention, and success.</a:t>
            </a:r>
          </a:p>
        </p:txBody>
      </p:sp>
      <p:pic>
        <p:nvPicPr>
          <p:cNvPr id="4" name="Slide 9" descr="You can find a plethora of definitions and philosophies of student success published by very solid higher education organizations. However, it is likely that your college and maybe your division has established its philosophy of student success. The following slides will help you ponder student success within your college’s context. Don’t forget to note your ponderings.">
            <a:hlinkClick r:id="" action="ppaction://media"/>
            <a:extLst>
              <a:ext uri="{FF2B5EF4-FFF2-40B4-BE49-F238E27FC236}">
                <a16:creationId xmlns:a16="http://schemas.microsoft.com/office/drawing/2014/main" id="{768AEF2E-A104-4A7D-97B0-7B59DC8BF1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54657" y="5184648"/>
            <a:ext cx="406400" cy="406400"/>
          </a:xfrm>
          <a:prstGeom prst="rect">
            <a:avLst/>
          </a:prstGeom>
        </p:spPr>
      </p:pic>
    </p:spTree>
    <p:extLst>
      <p:ext uri="{BB962C8B-B14F-4D97-AF65-F5344CB8AC3E}">
        <p14:creationId xmlns:p14="http://schemas.microsoft.com/office/powerpoint/2010/main" val="299382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TotalTime>
  <Words>1838</Words>
  <Application>Microsoft Office PowerPoint</Application>
  <PresentationFormat>Widescreen</PresentationFormat>
  <Paragraphs>225</Paragraphs>
  <Slides>39</Slides>
  <Notes>4</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Trebuchet MS</vt:lpstr>
      <vt:lpstr>Wingdings 3</vt:lpstr>
      <vt:lpstr>Facet</vt:lpstr>
      <vt:lpstr>AACC Leadership Competencies</vt:lpstr>
      <vt:lpstr>Organizational Culture</vt:lpstr>
      <vt:lpstr>Organizational Culture Cont. </vt:lpstr>
      <vt:lpstr>Catherine Courage</vt:lpstr>
      <vt:lpstr>Governance, Institutional Policy, and Legislation</vt:lpstr>
      <vt:lpstr>Governance, Institutional, Policy, and Legislation Cont. </vt:lpstr>
      <vt:lpstr>Governance, Institutional, Policy, and Legislation Cont. 2</vt:lpstr>
      <vt:lpstr>Authority vs Power</vt:lpstr>
      <vt:lpstr>Student Success</vt:lpstr>
      <vt:lpstr>Student Success Cont.</vt:lpstr>
      <vt:lpstr>Student Success Cont.2</vt:lpstr>
      <vt:lpstr>Student Success Cont. 3</vt:lpstr>
      <vt:lpstr>Institutional Leadership</vt:lpstr>
      <vt:lpstr>Institutional Leadership Cont.</vt:lpstr>
      <vt:lpstr>Growth Mindset</vt:lpstr>
      <vt:lpstr>Institutional Infrastructure</vt:lpstr>
      <vt:lpstr>Institutional Infrastructure Cont.</vt:lpstr>
      <vt:lpstr>Institutional Infrastructure Cont. 2</vt:lpstr>
      <vt:lpstr>Dream Big and Small Steps</vt:lpstr>
      <vt:lpstr>Information and Analytics</vt:lpstr>
      <vt:lpstr>Information and Analytics Cont. </vt:lpstr>
      <vt:lpstr>Decision Making: Head vs Gut</vt:lpstr>
      <vt:lpstr>Advocacy and Mobilizing/Motivating Others</vt:lpstr>
      <vt:lpstr>Advocacy and Mobilizing/Motivating Others Cont.</vt:lpstr>
      <vt:lpstr>Derek Sivers</vt:lpstr>
      <vt:lpstr>Fundraising and Relationship Cultivation</vt:lpstr>
      <vt:lpstr>Fundraising and Relationship Cultivation Cont.</vt:lpstr>
      <vt:lpstr>Susan Cain</vt:lpstr>
      <vt:lpstr>Communications</vt:lpstr>
      <vt:lpstr>Communications Cont.</vt:lpstr>
      <vt:lpstr>Communications Cont. 2</vt:lpstr>
      <vt:lpstr>Julian Treasure</vt:lpstr>
      <vt:lpstr>Collaboration</vt:lpstr>
      <vt:lpstr>Collaboration Cont.</vt:lpstr>
      <vt:lpstr>Intentionally Observant &amp; Engaged</vt:lpstr>
      <vt:lpstr>Personal Traits and Abilities</vt:lpstr>
      <vt:lpstr>Personal Traits and Abilities Cont.</vt:lpstr>
      <vt:lpstr>Colin Powell Click on video of Colin Powell   https://www.youtube.com/watch?v=ocSw1m30UBI&amp;feature=youtu.be  </vt:lpstr>
      <vt:lpstr>James “JW” Kelley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AACC Leadership Competencies</dc:title>
  <dc:creator>James "JW" Kelley</dc:creator>
  <cp:lastModifiedBy>Trudie Hughes</cp:lastModifiedBy>
  <cp:revision>53</cp:revision>
  <dcterms:created xsi:type="dcterms:W3CDTF">2019-05-17T17:47:04Z</dcterms:created>
  <dcterms:modified xsi:type="dcterms:W3CDTF">2019-06-19T14:46:42Z</dcterms:modified>
</cp:coreProperties>
</file>