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491" r:id="rId6"/>
    <p:sldId id="450" r:id="rId7"/>
    <p:sldId id="482" r:id="rId8"/>
    <p:sldId id="452" r:id="rId9"/>
    <p:sldId id="453" r:id="rId10"/>
    <p:sldId id="478" r:id="rId11"/>
    <p:sldId id="479" r:id="rId12"/>
    <p:sldId id="444" r:id="rId13"/>
    <p:sldId id="443" r:id="rId14"/>
    <p:sldId id="442" r:id="rId15"/>
    <p:sldId id="422" r:id="rId16"/>
    <p:sldId id="441" r:id="rId17"/>
    <p:sldId id="426" r:id="rId18"/>
    <p:sldId id="427" r:id="rId19"/>
    <p:sldId id="387" r:id="rId20"/>
    <p:sldId id="438" r:id="rId21"/>
    <p:sldId id="446" r:id="rId22"/>
  </p:sldIdLst>
  <p:sldSz cx="9144000" cy="6858000" type="screen4x3"/>
  <p:notesSz cx="7077075" cy="9363075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68"/>
    <a:srgbClr val="C49B26"/>
    <a:srgbClr val="F8BE32"/>
    <a:srgbClr val="FDDF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4"/>
    <p:restoredTop sz="73136"/>
  </p:normalViewPr>
  <p:slideViewPr>
    <p:cSldViewPr>
      <p:cViewPr varScale="1">
        <p:scale>
          <a:sx n="53" d="100"/>
          <a:sy n="53" d="100"/>
        </p:scale>
        <p:origin x="190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40" y="102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Success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DC5-4D5E-87EA-8F809803312A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4C82-4071-ACA9-3276F99BFE34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 w="63500">
                <a:solidFill>
                  <a:srgbClr val="C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9F03-6946-B047-ABECD26AAA8B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E6A8-D843-9B01-EDE0B54F24D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E6A8-D843-9B01-EDE0B54F24D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E6A8-D843-9B01-EDE0B54F24D5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DC5-4D5E-87EA-8F809803312A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DC5-4D5E-87EA-8F809803312A}"/>
              </c:ext>
            </c:extLst>
          </c:dPt>
          <c:dPt>
            <c:idx val="8"/>
            <c:invertIfNegative val="0"/>
            <c:bubble3D val="0"/>
            <c:spPr>
              <a:solidFill>
                <a:srgbClr val="F8BE3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DC5-4D5E-87EA-8F809803312A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All Minority Male</c:v>
                </c:pt>
                <c:pt idx="1">
                  <c:v>All Minority Female</c:v>
                </c:pt>
                <c:pt idx="2">
                  <c:v>Black Male</c:v>
                </c:pt>
                <c:pt idx="3">
                  <c:v>Black Female</c:v>
                </c:pt>
                <c:pt idx="4">
                  <c:v>Hispanic Male</c:v>
                </c:pt>
                <c:pt idx="5">
                  <c:v>Hispanic Female</c:v>
                </c:pt>
                <c:pt idx="6">
                  <c:v>White Male</c:v>
                </c:pt>
                <c:pt idx="7">
                  <c:v>White Female</c:v>
                </c:pt>
                <c:pt idx="8">
                  <c:v>All Students</c:v>
                </c:pt>
              </c:strCache>
            </c:strRef>
          </c:cat>
          <c:val>
            <c:numRef>
              <c:f>Sheet1!$B$2:$B$10</c:f>
              <c:numCache>
                <c:formatCode>0.0%</c:formatCode>
                <c:ptCount val="9"/>
                <c:pt idx="0">
                  <c:v>0.58399999999999996</c:v>
                </c:pt>
                <c:pt idx="1">
                  <c:v>0.65300000000000002</c:v>
                </c:pt>
                <c:pt idx="2">
                  <c:v>0.498</c:v>
                </c:pt>
                <c:pt idx="3">
                  <c:v>0.57999999999999996</c:v>
                </c:pt>
                <c:pt idx="4">
                  <c:v>0.69299999999999995</c:v>
                </c:pt>
                <c:pt idx="5">
                  <c:v>0.751</c:v>
                </c:pt>
                <c:pt idx="6">
                  <c:v>0.70899999999999996</c:v>
                </c:pt>
                <c:pt idx="7">
                  <c:v>0.78400000000000003</c:v>
                </c:pt>
                <c:pt idx="8">
                  <c:v>0.69699999999999995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DC5-4D5E-87EA-8F80980331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50"/>
        <c:axId val="568401336"/>
        <c:axId val="568396744"/>
      </c:barChart>
      <c:catAx>
        <c:axId val="568401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396744"/>
        <c:crosses val="autoZero"/>
        <c:auto val="1"/>
        <c:lblAlgn val="ctr"/>
        <c:lblOffset val="100"/>
        <c:noMultiLvlLbl val="0"/>
      </c:catAx>
      <c:valAx>
        <c:axId val="568396744"/>
        <c:scaling>
          <c:orientation val="minMax"/>
          <c:max val="0.85000000000000009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401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Success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87E-4687-81C7-C050985BCC5A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6633-4D3C-B7B6-29AE93AC4AE5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 w="635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F919-A14B-8676-AFA6EE6AEEDA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68A0-5248-AFBD-E9CD4DF27D9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68A0-5248-AFBD-E9CD4DF27D9D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68A0-5248-AFBD-E9CD4DF27D9D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87E-4687-81C7-C050985BCC5A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87E-4687-81C7-C050985BCC5A}"/>
              </c:ext>
            </c:extLst>
          </c:dPt>
          <c:dPt>
            <c:idx val="8"/>
            <c:invertIfNegative val="0"/>
            <c:bubble3D val="0"/>
            <c:spPr>
              <a:solidFill>
                <a:srgbClr val="F8BE3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87E-4687-81C7-C050985BCC5A}"/>
              </c:ext>
            </c:extLst>
          </c:dPt>
          <c:dLbls>
            <c:dLbl>
              <c:idx val="7"/>
              <c:layout>
                <c:manualLayout>
                  <c:x val="4.167763644482869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87E-4687-81C7-C050985BCC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All Minority Male</c:v>
                </c:pt>
                <c:pt idx="1">
                  <c:v>All Minority Female</c:v>
                </c:pt>
                <c:pt idx="2">
                  <c:v>Black Male (4098)</c:v>
                </c:pt>
                <c:pt idx="3">
                  <c:v>Black Female</c:v>
                </c:pt>
                <c:pt idx="4">
                  <c:v>Hispanic Male</c:v>
                </c:pt>
                <c:pt idx="5">
                  <c:v>Hispanic Female</c:v>
                </c:pt>
                <c:pt idx="6">
                  <c:v>White Male</c:v>
                </c:pt>
                <c:pt idx="7">
                  <c:v>White Female</c:v>
                </c:pt>
                <c:pt idx="8">
                  <c:v>All Students</c:v>
                </c:pt>
              </c:strCache>
            </c:strRef>
          </c:cat>
          <c:val>
            <c:numRef>
              <c:f>Sheet1!$B$2:$B$10</c:f>
              <c:numCache>
                <c:formatCode>0.00</c:formatCode>
                <c:ptCount val="9"/>
                <c:pt idx="0">
                  <c:v>2.38</c:v>
                </c:pt>
                <c:pt idx="1">
                  <c:v>2.6</c:v>
                </c:pt>
                <c:pt idx="2">
                  <c:v>2.15</c:v>
                </c:pt>
                <c:pt idx="3">
                  <c:v>2.4</c:v>
                </c:pt>
                <c:pt idx="4">
                  <c:v>2.62</c:v>
                </c:pt>
                <c:pt idx="5">
                  <c:v>2.83</c:v>
                </c:pt>
                <c:pt idx="6">
                  <c:v>2.74</c:v>
                </c:pt>
                <c:pt idx="7">
                  <c:v>2.99</c:v>
                </c:pt>
                <c:pt idx="8">
                  <c:v>2.73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87E-4687-81C7-C050985BCC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50"/>
        <c:axId val="568401336"/>
        <c:axId val="568396744"/>
      </c:barChart>
      <c:catAx>
        <c:axId val="568401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396744"/>
        <c:crosses val="autoZero"/>
        <c:auto val="1"/>
        <c:lblAlgn val="ctr"/>
        <c:lblOffset val="100"/>
        <c:noMultiLvlLbl val="0"/>
      </c:catAx>
      <c:valAx>
        <c:axId val="568396744"/>
        <c:scaling>
          <c:orientation val="minMax"/>
          <c:max val="3.1"/>
          <c:min val="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401336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506-4A25-8C1A-A521919511C3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DDB4-4A3C-852E-5807B4F5F433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E4F2-174F-8FEA-8202CA53E7F5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4F2-174F-8FEA-8202CA53E7F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E4F2-174F-8FEA-8202CA53E7F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4F2-174F-8FEA-8202CA53E7F5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506-4A25-8C1A-A521919511C3}"/>
              </c:ext>
            </c:extLst>
          </c:dPt>
          <c:dPt>
            <c:idx val="8"/>
            <c:invertIfNegative val="0"/>
            <c:bubble3D val="0"/>
            <c:spPr>
              <a:solidFill>
                <a:srgbClr val="F8BE3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506-4A25-8C1A-A521919511C3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All Minority Male</c:v>
                </c:pt>
                <c:pt idx="1">
                  <c:v>All Minority Female</c:v>
                </c:pt>
                <c:pt idx="2">
                  <c:v>Black Male</c:v>
                </c:pt>
                <c:pt idx="3">
                  <c:v>Black Female</c:v>
                </c:pt>
                <c:pt idx="4">
                  <c:v>Hispanic Male</c:v>
                </c:pt>
                <c:pt idx="5">
                  <c:v>Hispanic Female</c:v>
                </c:pt>
                <c:pt idx="6">
                  <c:v>White Male</c:v>
                </c:pt>
                <c:pt idx="7">
                  <c:v>White Female</c:v>
                </c:pt>
                <c:pt idx="8">
                  <c:v>All Students</c:v>
                </c:pt>
              </c:strCache>
            </c:strRef>
          </c:cat>
          <c:val>
            <c:numRef>
              <c:f>Sheet1!$B$2:$B$10</c:f>
              <c:numCache>
                <c:formatCode>0.0%</c:formatCode>
                <c:ptCount val="9"/>
                <c:pt idx="0">
                  <c:v>0.61</c:v>
                </c:pt>
                <c:pt idx="1">
                  <c:v>0.67</c:v>
                </c:pt>
                <c:pt idx="2">
                  <c:v>0.53</c:v>
                </c:pt>
                <c:pt idx="3">
                  <c:v>0.61</c:v>
                </c:pt>
                <c:pt idx="4">
                  <c:v>0.69</c:v>
                </c:pt>
                <c:pt idx="5">
                  <c:v>0.74</c:v>
                </c:pt>
                <c:pt idx="6">
                  <c:v>0.73</c:v>
                </c:pt>
                <c:pt idx="7">
                  <c:v>0.78</c:v>
                </c:pt>
                <c:pt idx="8">
                  <c:v>0.71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06-4A25-8C1A-A521919511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50"/>
        <c:axId val="568401336"/>
        <c:axId val="568396744"/>
      </c:barChart>
      <c:catAx>
        <c:axId val="568401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396744"/>
        <c:crosses val="autoZero"/>
        <c:auto val="1"/>
        <c:lblAlgn val="ctr"/>
        <c:lblOffset val="100"/>
        <c:noMultiLvlLbl val="0"/>
      </c:catAx>
      <c:valAx>
        <c:axId val="568396744"/>
        <c:scaling>
          <c:orientation val="minMax"/>
          <c:max val="0.8"/>
          <c:min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401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0D6-4A11-B798-EE693BF7CCC1}"/>
              </c:ext>
            </c:extLst>
          </c:dPt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5A5-489E-8501-12C1B923B0DF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 w="63500">
                <a:solidFill>
                  <a:srgbClr val="C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781B-2F4C-9DBD-D3AADF7520B0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CAD3-6C48-8346-03BEA216AEF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AD3-6C48-8346-03BEA216AEFD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CAD3-6C48-8346-03BEA216AEFD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C54D-5040-A232-8F059096F6F1}"/>
              </c:ext>
            </c:extLst>
          </c:dPt>
          <c:dPt>
            <c:idx val="8"/>
            <c:invertIfNegative val="0"/>
            <c:bubble3D val="0"/>
            <c:spPr>
              <a:solidFill>
                <a:srgbClr val="F8BE3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0D6-4A11-B798-EE693BF7CCC1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All Minority Male</c:v>
                </c:pt>
                <c:pt idx="1">
                  <c:v>All Minority Female</c:v>
                </c:pt>
                <c:pt idx="2">
                  <c:v>Black Male</c:v>
                </c:pt>
                <c:pt idx="3">
                  <c:v>Black Female</c:v>
                </c:pt>
                <c:pt idx="4">
                  <c:v>Hispanic Male</c:v>
                </c:pt>
                <c:pt idx="5">
                  <c:v>Hispanic Female</c:v>
                </c:pt>
                <c:pt idx="6">
                  <c:v>White Male</c:v>
                </c:pt>
                <c:pt idx="7">
                  <c:v>White Female</c:v>
                </c:pt>
                <c:pt idx="8">
                  <c:v>All Students</c:v>
                </c:pt>
              </c:strCache>
            </c:strRef>
          </c:cat>
          <c:val>
            <c:numRef>
              <c:f>Sheet1!$B$2:$B$10</c:f>
              <c:numCache>
                <c:formatCode>0.0%</c:formatCode>
                <c:ptCount val="9"/>
                <c:pt idx="0">
                  <c:v>0.46200000000000002</c:v>
                </c:pt>
                <c:pt idx="1">
                  <c:v>0.56200000000000006</c:v>
                </c:pt>
                <c:pt idx="2">
                  <c:v>0.36499999999999999</c:v>
                </c:pt>
                <c:pt idx="3">
                  <c:v>0.47899999999999998</c:v>
                </c:pt>
                <c:pt idx="4">
                  <c:v>0.56399999999999995</c:v>
                </c:pt>
                <c:pt idx="5">
                  <c:v>0.65500000000000003</c:v>
                </c:pt>
                <c:pt idx="6">
                  <c:v>0.64200000000000002</c:v>
                </c:pt>
                <c:pt idx="7">
                  <c:v>0.70699999999999996</c:v>
                </c:pt>
                <c:pt idx="8">
                  <c:v>0.61299999999999999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0D6-4A11-B798-EE693BF7CC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50"/>
        <c:axId val="568401336"/>
        <c:axId val="568396744"/>
      </c:barChart>
      <c:catAx>
        <c:axId val="568401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396744"/>
        <c:crosses val="autoZero"/>
        <c:auto val="1"/>
        <c:lblAlgn val="ctr"/>
        <c:lblOffset val="100"/>
        <c:noMultiLvlLbl val="0"/>
      </c:catAx>
      <c:valAx>
        <c:axId val="568396744"/>
        <c:scaling>
          <c:orientation val="minMax"/>
          <c:max val="0.7500000000000001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401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Success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769-452D-84BF-07F18D83ED76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894A-41AC-A245-174C86C58421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028-6A41-BE0F-98DE8E2430C6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028-6A41-BE0F-98DE8E2430C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F028-6A41-BE0F-98DE8E2430C6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028-6A41-BE0F-98DE8E2430C6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769-452D-84BF-07F18D83ED76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769-452D-84BF-07F18D83ED76}"/>
              </c:ext>
            </c:extLst>
          </c:dPt>
          <c:dPt>
            <c:idx val="8"/>
            <c:invertIfNegative val="0"/>
            <c:bubble3D val="0"/>
            <c:spPr>
              <a:solidFill>
                <a:srgbClr val="F8BE3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769-452D-84BF-07F18D83ED76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All Minority Male</c:v>
                </c:pt>
                <c:pt idx="1">
                  <c:v>All Minority Female</c:v>
                </c:pt>
                <c:pt idx="2">
                  <c:v>Black Male</c:v>
                </c:pt>
                <c:pt idx="3">
                  <c:v>Black Female</c:v>
                </c:pt>
                <c:pt idx="4">
                  <c:v>Hispanic Male</c:v>
                </c:pt>
                <c:pt idx="5">
                  <c:v>Hispanic Female</c:v>
                </c:pt>
                <c:pt idx="6">
                  <c:v>White Male</c:v>
                </c:pt>
                <c:pt idx="7">
                  <c:v>White Female</c:v>
                </c:pt>
                <c:pt idx="8">
                  <c:v>All Students</c:v>
                </c:pt>
              </c:strCache>
            </c:strRef>
          </c:cat>
          <c:val>
            <c:numRef>
              <c:f>Sheet1!$B$2:$B$10</c:f>
              <c:numCache>
                <c:formatCode>0.0%</c:formatCode>
                <c:ptCount val="9"/>
                <c:pt idx="0">
                  <c:v>0.39900000000000002</c:v>
                </c:pt>
                <c:pt idx="1">
                  <c:v>0.47</c:v>
                </c:pt>
                <c:pt idx="2">
                  <c:v>0.311</c:v>
                </c:pt>
                <c:pt idx="3">
                  <c:v>0.39200000000000002</c:v>
                </c:pt>
                <c:pt idx="4">
                  <c:v>0.51</c:v>
                </c:pt>
                <c:pt idx="5">
                  <c:v>0.57699999999999996</c:v>
                </c:pt>
                <c:pt idx="6">
                  <c:v>0.54300000000000004</c:v>
                </c:pt>
                <c:pt idx="7">
                  <c:v>0.61199999999999999</c:v>
                </c:pt>
                <c:pt idx="8">
                  <c:v>0.52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769-452D-84BF-07F18D83ED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50"/>
        <c:axId val="568401336"/>
        <c:axId val="568396744"/>
      </c:barChart>
      <c:catAx>
        <c:axId val="568401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396744"/>
        <c:crosses val="autoZero"/>
        <c:auto val="1"/>
        <c:lblAlgn val="ctr"/>
        <c:lblOffset val="100"/>
        <c:noMultiLvlLbl val="0"/>
      </c:catAx>
      <c:valAx>
        <c:axId val="568396744"/>
        <c:scaling>
          <c:orientation val="minMax"/>
          <c:max val="0.65000000000000013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401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Success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A9B-4A21-9151-5DE6CF99AFB4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5442-46E2-80DF-21648F7FC5ED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385-3247-B565-DEAA74CDD82F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385-3247-B565-DEAA74CDD82F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385-3247-B565-DEAA74CDD82F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385-3247-B565-DEAA74CDD82F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A9B-4A21-9151-5DE6CF99AFB4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A9B-4A21-9151-5DE6CF99AFB4}"/>
              </c:ext>
            </c:extLst>
          </c:dPt>
          <c:dPt>
            <c:idx val="8"/>
            <c:invertIfNegative val="0"/>
            <c:bubble3D val="0"/>
            <c:spPr>
              <a:solidFill>
                <a:srgbClr val="F8BE3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A9B-4A21-9151-5DE6CF99AFB4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All Minority Male</c:v>
                </c:pt>
                <c:pt idx="1">
                  <c:v>All Minority Female</c:v>
                </c:pt>
                <c:pt idx="2">
                  <c:v>Black Male</c:v>
                </c:pt>
                <c:pt idx="3">
                  <c:v>Black Female</c:v>
                </c:pt>
                <c:pt idx="4">
                  <c:v>Hispanic Male</c:v>
                </c:pt>
                <c:pt idx="5">
                  <c:v>Hispanic Female</c:v>
                </c:pt>
                <c:pt idx="6">
                  <c:v>White Male</c:v>
                </c:pt>
                <c:pt idx="7">
                  <c:v>White Female</c:v>
                </c:pt>
                <c:pt idx="8">
                  <c:v>All Students</c:v>
                </c:pt>
              </c:strCache>
            </c:strRef>
          </c:cat>
          <c:val>
            <c:numRef>
              <c:f>Sheet1!$B$2:$B$10</c:f>
              <c:numCache>
                <c:formatCode>0.0%</c:formatCode>
                <c:ptCount val="9"/>
                <c:pt idx="0">
                  <c:v>0.23599999999999999</c:v>
                </c:pt>
                <c:pt idx="1">
                  <c:v>0.22500000000000001</c:v>
                </c:pt>
                <c:pt idx="2">
                  <c:v>0.156</c:v>
                </c:pt>
                <c:pt idx="3">
                  <c:v>0.158</c:v>
                </c:pt>
                <c:pt idx="4">
                  <c:v>0.32600000000000001</c:v>
                </c:pt>
                <c:pt idx="5">
                  <c:v>0.307</c:v>
                </c:pt>
                <c:pt idx="6">
                  <c:v>0.35899999999999999</c:v>
                </c:pt>
                <c:pt idx="7">
                  <c:v>0.33900000000000002</c:v>
                </c:pt>
                <c:pt idx="8">
                  <c:v>0.29799999999999999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A9B-4A21-9151-5DE6CF99AF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50"/>
        <c:axId val="568401336"/>
        <c:axId val="568396744"/>
      </c:barChart>
      <c:catAx>
        <c:axId val="568401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396744"/>
        <c:crosses val="autoZero"/>
        <c:auto val="1"/>
        <c:lblAlgn val="ctr"/>
        <c:lblOffset val="100"/>
        <c:noMultiLvlLbl val="0"/>
      </c:catAx>
      <c:valAx>
        <c:axId val="568396744"/>
        <c:scaling>
          <c:orientation val="minMax"/>
          <c:max val="0.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401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AEDAF-531D-408C-8B69-47727100CE60}" type="doc">
      <dgm:prSet loTypeId="urn:microsoft.com/office/officeart/2005/8/layout/target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0D4F6AD-B885-412D-8345-17970C471A91}">
      <dgm:prSet phldrT="[Text]" custT="1"/>
      <dgm:spPr>
        <a:ln>
          <a:solidFill>
            <a:srgbClr val="003768"/>
          </a:solidFill>
        </a:ln>
      </dgm:spPr>
      <dgm:t>
        <a:bodyPr/>
        <a:lstStyle/>
        <a:p>
          <a:r>
            <a:rPr lang="en-US" sz="3600" b="1" dirty="0">
              <a:solidFill>
                <a:srgbClr val="003768"/>
              </a:solidFill>
            </a:rPr>
            <a:t>System-level data</a:t>
          </a:r>
        </a:p>
      </dgm:t>
    </dgm:pt>
    <dgm:pt modelId="{165DDA76-EDC6-4715-BDAB-52AF0E58D189}" type="parTrans" cxnId="{CE60C5D8-283B-40A3-B42E-4D6127D752D4}">
      <dgm:prSet/>
      <dgm:spPr/>
      <dgm:t>
        <a:bodyPr/>
        <a:lstStyle/>
        <a:p>
          <a:endParaRPr lang="en-US">
            <a:solidFill>
              <a:srgbClr val="003768"/>
            </a:solidFill>
          </a:endParaRPr>
        </a:p>
      </dgm:t>
    </dgm:pt>
    <dgm:pt modelId="{C330C494-F4C4-4F83-A36B-1BEDF77C62C4}" type="sibTrans" cxnId="{CE60C5D8-283B-40A3-B42E-4D6127D752D4}">
      <dgm:prSet/>
      <dgm:spPr/>
      <dgm:t>
        <a:bodyPr/>
        <a:lstStyle/>
        <a:p>
          <a:endParaRPr lang="en-US">
            <a:solidFill>
              <a:srgbClr val="003768"/>
            </a:solidFill>
          </a:endParaRPr>
        </a:p>
      </dgm:t>
    </dgm:pt>
    <dgm:pt modelId="{748E6132-B87C-4E79-9C44-7819A368DD4B}">
      <dgm:prSet phldrT="[Text]" custT="1"/>
      <dgm:spPr>
        <a:ln>
          <a:solidFill>
            <a:srgbClr val="F8BE32"/>
          </a:solidFill>
        </a:ln>
      </dgm:spPr>
      <dgm:t>
        <a:bodyPr/>
        <a:lstStyle/>
        <a:p>
          <a:r>
            <a:rPr lang="en-US" sz="3600" b="1" dirty="0">
              <a:solidFill>
                <a:srgbClr val="003768"/>
              </a:solidFill>
            </a:rPr>
            <a:t>College data</a:t>
          </a:r>
        </a:p>
      </dgm:t>
    </dgm:pt>
    <dgm:pt modelId="{75F88AF7-827B-4F55-A23A-26F9C79FC730}" type="parTrans" cxnId="{DE31DCF4-0377-4E32-80A8-928B74B3520A}">
      <dgm:prSet/>
      <dgm:spPr/>
      <dgm:t>
        <a:bodyPr/>
        <a:lstStyle/>
        <a:p>
          <a:endParaRPr lang="en-US">
            <a:solidFill>
              <a:srgbClr val="003768"/>
            </a:solidFill>
          </a:endParaRPr>
        </a:p>
      </dgm:t>
    </dgm:pt>
    <dgm:pt modelId="{E59254D5-BE9D-4BE0-A9CD-8FAA99B8AE0C}" type="sibTrans" cxnId="{DE31DCF4-0377-4E32-80A8-928B74B3520A}">
      <dgm:prSet/>
      <dgm:spPr/>
      <dgm:t>
        <a:bodyPr/>
        <a:lstStyle/>
        <a:p>
          <a:endParaRPr lang="en-US">
            <a:solidFill>
              <a:srgbClr val="003768"/>
            </a:solidFill>
          </a:endParaRPr>
        </a:p>
      </dgm:t>
    </dgm:pt>
    <dgm:pt modelId="{C55C4219-E90E-42B5-B3D7-193E17385D8E}">
      <dgm:prSet phldrT="[Text]" custT="1"/>
      <dgm:spPr>
        <a:ln>
          <a:solidFill>
            <a:srgbClr val="C49B26"/>
          </a:solidFill>
        </a:ln>
      </dgm:spPr>
      <dgm:t>
        <a:bodyPr/>
        <a:lstStyle/>
        <a:p>
          <a:r>
            <a:rPr lang="en-US" sz="3600" b="1" dirty="0">
              <a:solidFill>
                <a:srgbClr val="003768"/>
              </a:solidFill>
            </a:rPr>
            <a:t>Program &amp; department data</a:t>
          </a:r>
        </a:p>
      </dgm:t>
    </dgm:pt>
    <dgm:pt modelId="{BD6683B6-E2F8-4C72-8262-D04234EB72F8}" type="parTrans" cxnId="{24F23996-6553-4321-AE8A-3FCF6B5F4E00}">
      <dgm:prSet/>
      <dgm:spPr/>
      <dgm:t>
        <a:bodyPr/>
        <a:lstStyle/>
        <a:p>
          <a:endParaRPr lang="en-US">
            <a:solidFill>
              <a:srgbClr val="003768"/>
            </a:solidFill>
          </a:endParaRPr>
        </a:p>
      </dgm:t>
    </dgm:pt>
    <dgm:pt modelId="{DB41E90B-1A12-49AD-AC05-C27437CD3471}" type="sibTrans" cxnId="{24F23996-6553-4321-AE8A-3FCF6B5F4E00}">
      <dgm:prSet/>
      <dgm:spPr/>
      <dgm:t>
        <a:bodyPr/>
        <a:lstStyle/>
        <a:p>
          <a:endParaRPr lang="en-US">
            <a:solidFill>
              <a:srgbClr val="003768"/>
            </a:solidFill>
          </a:endParaRPr>
        </a:p>
      </dgm:t>
    </dgm:pt>
    <dgm:pt modelId="{5F59A5D7-AB81-4C4D-9530-C379D0946A11}">
      <dgm:prSet phldrT="[Text]" custT="1"/>
      <dgm:spPr>
        <a:ln>
          <a:solidFill>
            <a:srgbClr val="003768"/>
          </a:solidFill>
        </a:ln>
      </dgm:spPr>
      <dgm:t>
        <a:bodyPr/>
        <a:lstStyle/>
        <a:p>
          <a:r>
            <a:rPr lang="en-US" sz="3600" b="1" dirty="0">
              <a:solidFill>
                <a:srgbClr val="003768"/>
              </a:solidFill>
            </a:rPr>
            <a:t>Course-level &amp;         classroom-level data</a:t>
          </a:r>
        </a:p>
      </dgm:t>
    </dgm:pt>
    <dgm:pt modelId="{5E7FBCBB-32EE-4CAD-AC1E-0557E15934AA}" type="parTrans" cxnId="{5857A239-2D7A-49EC-9427-A4A1CE8D24D9}">
      <dgm:prSet/>
      <dgm:spPr/>
      <dgm:t>
        <a:bodyPr/>
        <a:lstStyle/>
        <a:p>
          <a:endParaRPr lang="en-US">
            <a:solidFill>
              <a:srgbClr val="003768"/>
            </a:solidFill>
          </a:endParaRPr>
        </a:p>
      </dgm:t>
    </dgm:pt>
    <dgm:pt modelId="{230F5578-42F3-4928-AE34-536A5AE947EB}" type="sibTrans" cxnId="{5857A239-2D7A-49EC-9427-A4A1CE8D24D9}">
      <dgm:prSet/>
      <dgm:spPr/>
      <dgm:t>
        <a:bodyPr/>
        <a:lstStyle/>
        <a:p>
          <a:endParaRPr lang="en-US">
            <a:solidFill>
              <a:srgbClr val="003768"/>
            </a:solidFill>
          </a:endParaRPr>
        </a:p>
      </dgm:t>
    </dgm:pt>
    <dgm:pt modelId="{56F002BA-F83C-4222-B000-C8A4CD917BC7}" type="pres">
      <dgm:prSet presAssocID="{967AEDAF-531D-408C-8B69-47727100CE60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098BAFD3-ADA7-474A-A5F9-828623DA3929}" type="pres">
      <dgm:prSet presAssocID="{70D4F6AD-B885-412D-8345-17970C471A91}" presName="circle1" presStyleLbl="node1" presStyleIdx="0" presStyleCnt="4"/>
      <dgm:spPr>
        <a:solidFill>
          <a:srgbClr val="003768"/>
        </a:solidFill>
      </dgm:spPr>
    </dgm:pt>
    <dgm:pt modelId="{9D4F7F80-4C9F-424F-9CB0-1F216FE778A6}" type="pres">
      <dgm:prSet presAssocID="{70D4F6AD-B885-412D-8345-17970C471A91}" presName="space" presStyleCnt="0"/>
      <dgm:spPr/>
    </dgm:pt>
    <dgm:pt modelId="{094751BC-803B-41BC-9374-B53D18BCCA4C}" type="pres">
      <dgm:prSet presAssocID="{70D4F6AD-B885-412D-8345-17970C471A91}" presName="rect1" presStyleLbl="alignAcc1" presStyleIdx="0" presStyleCnt="4" custLinFactNeighborX="16994" custLinFactNeighborY="7725"/>
      <dgm:spPr/>
    </dgm:pt>
    <dgm:pt modelId="{600EE3FA-7F8E-4E5C-8EF6-995D029BB3A2}" type="pres">
      <dgm:prSet presAssocID="{748E6132-B87C-4E79-9C44-7819A368DD4B}" presName="vertSpace2" presStyleLbl="node1" presStyleIdx="0" presStyleCnt="4"/>
      <dgm:spPr/>
    </dgm:pt>
    <dgm:pt modelId="{928E07BE-FF01-4CF9-875F-D8BC85362B21}" type="pres">
      <dgm:prSet presAssocID="{748E6132-B87C-4E79-9C44-7819A368DD4B}" presName="circle2" presStyleLbl="node1" presStyleIdx="1" presStyleCnt="4"/>
      <dgm:spPr>
        <a:solidFill>
          <a:srgbClr val="F8BE32"/>
        </a:solidFill>
      </dgm:spPr>
    </dgm:pt>
    <dgm:pt modelId="{2B43568F-B762-45EC-949C-3BE898E012C4}" type="pres">
      <dgm:prSet presAssocID="{748E6132-B87C-4E79-9C44-7819A368DD4B}" presName="rect2" presStyleLbl="alignAcc1" presStyleIdx="1" presStyleCnt="4" custLinFactNeighborX="592" custLinFactNeighborY="-1257"/>
      <dgm:spPr/>
    </dgm:pt>
    <dgm:pt modelId="{050DEEEB-82E1-440E-8E69-C585B3FDCFC9}" type="pres">
      <dgm:prSet presAssocID="{C55C4219-E90E-42B5-B3D7-193E17385D8E}" presName="vertSpace3" presStyleLbl="node1" presStyleIdx="1" presStyleCnt="4"/>
      <dgm:spPr/>
    </dgm:pt>
    <dgm:pt modelId="{4CBEB299-F170-471A-AF98-01A2880C5B46}" type="pres">
      <dgm:prSet presAssocID="{C55C4219-E90E-42B5-B3D7-193E17385D8E}" presName="circle3" presStyleLbl="node1" presStyleIdx="2" presStyleCnt="4"/>
      <dgm:spPr>
        <a:solidFill>
          <a:srgbClr val="C49B26"/>
        </a:solidFill>
        <a:ln>
          <a:solidFill>
            <a:srgbClr val="003768"/>
          </a:solidFill>
        </a:ln>
      </dgm:spPr>
    </dgm:pt>
    <dgm:pt modelId="{49F181E6-3CB6-4AA4-B0BF-2DC7D9192048}" type="pres">
      <dgm:prSet presAssocID="{C55C4219-E90E-42B5-B3D7-193E17385D8E}" presName="rect3" presStyleLbl="alignAcc1" presStyleIdx="2" presStyleCnt="4"/>
      <dgm:spPr/>
    </dgm:pt>
    <dgm:pt modelId="{CE10075D-4BEC-46D2-BB46-CD65A0EA6609}" type="pres">
      <dgm:prSet presAssocID="{5F59A5D7-AB81-4C4D-9530-C379D0946A11}" presName="vertSpace4" presStyleLbl="node1" presStyleIdx="2" presStyleCnt="4"/>
      <dgm:spPr/>
    </dgm:pt>
    <dgm:pt modelId="{7CE91193-FE97-4C91-8AD8-81B988270B69}" type="pres">
      <dgm:prSet presAssocID="{5F59A5D7-AB81-4C4D-9530-C379D0946A11}" presName="circle4" presStyleLbl="node1" presStyleIdx="3" presStyleCnt="4"/>
      <dgm:spPr>
        <a:solidFill>
          <a:srgbClr val="003768"/>
        </a:solidFill>
      </dgm:spPr>
    </dgm:pt>
    <dgm:pt modelId="{E6F7339C-A4DA-4285-BC2D-A4CED301045D}" type="pres">
      <dgm:prSet presAssocID="{5F59A5D7-AB81-4C4D-9530-C379D0946A11}" presName="rect4" presStyleLbl="alignAcc1" presStyleIdx="3" presStyleCnt="4"/>
      <dgm:spPr/>
    </dgm:pt>
    <dgm:pt modelId="{4DB5AE90-C4C0-4E95-BF22-E8823AB5CFA2}" type="pres">
      <dgm:prSet presAssocID="{70D4F6AD-B885-412D-8345-17970C471A91}" presName="rect1ParTxNoCh" presStyleLbl="alignAcc1" presStyleIdx="3" presStyleCnt="4">
        <dgm:presLayoutVars>
          <dgm:chMax val="1"/>
          <dgm:bulletEnabled val="1"/>
        </dgm:presLayoutVars>
      </dgm:prSet>
      <dgm:spPr/>
    </dgm:pt>
    <dgm:pt modelId="{914409DC-779A-4473-A570-566DD0C47DF1}" type="pres">
      <dgm:prSet presAssocID="{748E6132-B87C-4E79-9C44-7819A368DD4B}" presName="rect2ParTxNoCh" presStyleLbl="alignAcc1" presStyleIdx="3" presStyleCnt="4">
        <dgm:presLayoutVars>
          <dgm:chMax val="1"/>
          <dgm:bulletEnabled val="1"/>
        </dgm:presLayoutVars>
      </dgm:prSet>
      <dgm:spPr/>
    </dgm:pt>
    <dgm:pt modelId="{89BA8A8B-313E-4FC4-BFC2-982F1D711F92}" type="pres">
      <dgm:prSet presAssocID="{C55C4219-E90E-42B5-B3D7-193E17385D8E}" presName="rect3ParTxNoCh" presStyleLbl="alignAcc1" presStyleIdx="3" presStyleCnt="4">
        <dgm:presLayoutVars>
          <dgm:chMax val="1"/>
          <dgm:bulletEnabled val="1"/>
        </dgm:presLayoutVars>
      </dgm:prSet>
      <dgm:spPr/>
    </dgm:pt>
    <dgm:pt modelId="{6DFCC41B-E661-4165-AEA0-F780723FF29B}" type="pres">
      <dgm:prSet presAssocID="{5F59A5D7-AB81-4C4D-9530-C379D0946A11}" presName="rect4ParTxNoCh" presStyleLbl="alignAcc1" presStyleIdx="3" presStyleCnt="4">
        <dgm:presLayoutVars>
          <dgm:chMax val="1"/>
          <dgm:bulletEnabled val="1"/>
        </dgm:presLayoutVars>
      </dgm:prSet>
      <dgm:spPr/>
    </dgm:pt>
  </dgm:ptLst>
  <dgm:cxnLst>
    <dgm:cxn modelId="{B30A9A08-D8E4-46F3-9493-972DE435DB81}" type="presOf" srcId="{C55C4219-E90E-42B5-B3D7-193E17385D8E}" destId="{89BA8A8B-313E-4FC4-BFC2-982F1D711F92}" srcOrd="1" destOrd="0" presId="urn:microsoft.com/office/officeart/2005/8/layout/target3"/>
    <dgm:cxn modelId="{1B12AC33-7F46-4C6A-A88A-4E14E853857C}" type="presOf" srcId="{748E6132-B87C-4E79-9C44-7819A368DD4B}" destId="{2B43568F-B762-45EC-949C-3BE898E012C4}" srcOrd="0" destOrd="0" presId="urn:microsoft.com/office/officeart/2005/8/layout/target3"/>
    <dgm:cxn modelId="{5857A239-2D7A-49EC-9427-A4A1CE8D24D9}" srcId="{967AEDAF-531D-408C-8B69-47727100CE60}" destId="{5F59A5D7-AB81-4C4D-9530-C379D0946A11}" srcOrd="3" destOrd="0" parTransId="{5E7FBCBB-32EE-4CAD-AC1E-0557E15934AA}" sibTransId="{230F5578-42F3-4928-AE34-536A5AE947EB}"/>
    <dgm:cxn modelId="{35FB276D-BC46-4AAA-8072-4EFA83A2805D}" type="presOf" srcId="{70D4F6AD-B885-412D-8345-17970C471A91}" destId="{094751BC-803B-41BC-9374-B53D18BCCA4C}" srcOrd="0" destOrd="0" presId="urn:microsoft.com/office/officeart/2005/8/layout/target3"/>
    <dgm:cxn modelId="{10101A4F-BA5F-47AA-9476-292CEA704160}" type="presOf" srcId="{5F59A5D7-AB81-4C4D-9530-C379D0946A11}" destId="{6DFCC41B-E661-4165-AEA0-F780723FF29B}" srcOrd="1" destOrd="0" presId="urn:microsoft.com/office/officeart/2005/8/layout/target3"/>
    <dgm:cxn modelId="{04E8AA7A-0BDF-48BC-A57B-CE87FEF8CD58}" type="presOf" srcId="{748E6132-B87C-4E79-9C44-7819A368DD4B}" destId="{914409DC-779A-4473-A570-566DD0C47DF1}" srcOrd="1" destOrd="0" presId="urn:microsoft.com/office/officeart/2005/8/layout/target3"/>
    <dgm:cxn modelId="{20F6828C-1DB9-441E-987F-01A210AA55C5}" type="presOf" srcId="{5F59A5D7-AB81-4C4D-9530-C379D0946A11}" destId="{E6F7339C-A4DA-4285-BC2D-A4CED301045D}" srcOrd="0" destOrd="0" presId="urn:microsoft.com/office/officeart/2005/8/layout/target3"/>
    <dgm:cxn modelId="{24F23996-6553-4321-AE8A-3FCF6B5F4E00}" srcId="{967AEDAF-531D-408C-8B69-47727100CE60}" destId="{C55C4219-E90E-42B5-B3D7-193E17385D8E}" srcOrd="2" destOrd="0" parTransId="{BD6683B6-E2F8-4C72-8262-D04234EB72F8}" sibTransId="{DB41E90B-1A12-49AD-AC05-C27437CD3471}"/>
    <dgm:cxn modelId="{501BCDCF-2266-4D7D-A3D6-B0ED5CA17F65}" type="presOf" srcId="{C55C4219-E90E-42B5-B3D7-193E17385D8E}" destId="{49F181E6-3CB6-4AA4-B0BF-2DC7D9192048}" srcOrd="0" destOrd="0" presId="urn:microsoft.com/office/officeart/2005/8/layout/target3"/>
    <dgm:cxn modelId="{CE60C5D8-283B-40A3-B42E-4D6127D752D4}" srcId="{967AEDAF-531D-408C-8B69-47727100CE60}" destId="{70D4F6AD-B885-412D-8345-17970C471A91}" srcOrd="0" destOrd="0" parTransId="{165DDA76-EDC6-4715-BDAB-52AF0E58D189}" sibTransId="{C330C494-F4C4-4F83-A36B-1BEDF77C62C4}"/>
    <dgm:cxn modelId="{F45791E1-5509-4BD6-8C9F-4384A3873ECE}" type="presOf" srcId="{967AEDAF-531D-408C-8B69-47727100CE60}" destId="{56F002BA-F83C-4222-B000-C8A4CD917BC7}" srcOrd="0" destOrd="0" presId="urn:microsoft.com/office/officeart/2005/8/layout/target3"/>
    <dgm:cxn modelId="{DE31DCF4-0377-4E32-80A8-928B74B3520A}" srcId="{967AEDAF-531D-408C-8B69-47727100CE60}" destId="{748E6132-B87C-4E79-9C44-7819A368DD4B}" srcOrd="1" destOrd="0" parTransId="{75F88AF7-827B-4F55-A23A-26F9C79FC730}" sibTransId="{E59254D5-BE9D-4BE0-A9CD-8FAA99B8AE0C}"/>
    <dgm:cxn modelId="{5F6AD5FD-338C-4B2B-B58F-0B8F63BB3280}" type="presOf" srcId="{70D4F6AD-B885-412D-8345-17970C471A91}" destId="{4DB5AE90-C4C0-4E95-BF22-E8823AB5CFA2}" srcOrd="1" destOrd="0" presId="urn:microsoft.com/office/officeart/2005/8/layout/target3"/>
    <dgm:cxn modelId="{E3F430CC-BEB2-46E4-9C87-65B89764338F}" type="presParOf" srcId="{56F002BA-F83C-4222-B000-C8A4CD917BC7}" destId="{098BAFD3-ADA7-474A-A5F9-828623DA3929}" srcOrd="0" destOrd="0" presId="urn:microsoft.com/office/officeart/2005/8/layout/target3"/>
    <dgm:cxn modelId="{B3AF6704-7A67-489A-8B3F-B061035D4954}" type="presParOf" srcId="{56F002BA-F83C-4222-B000-C8A4CD917BC7}" destId="{9D4F7F80-4C9F-424F-9CB0-1F216FE778A6}" srcOrd="1" destOrd="0" presId="urn:microsoft.com/office/officeart/2005/8/layout/target3"/>
    <dgm:cxn modelId="{15A261AC-22CF-41B4-96AD-287DA279199A}" type="presParOf" srcId="{56F002BA-F83C-4222-B000-C8A4CD917BC7}" destId="{094751BC-803B-41BC-9374-B53D18BCCA4C}" srcOrd="2" destOrd="0" presId="urn:microsoft.com/office/officeart/2005/8/layout/target3"/>
    <dgm:cxn modelId="{22E9C5CF-AA5E-4756-8C51-A178DF7D2784}" type="presParOf" srcId="{56F002BA-F83C-4222-B000-C8A4CD917BC7}" destId="{600EE3FA-7F8E-4E5C-8EF6-995D029BB3A2}" srcOrd="3" destOrd="0" presId="urn:microsoft.com/office/officeart/2005/8/layout/target3"/>
    <dgm:cxn modelId="{AC236B7D-A8FA-481A-BFFB-DCB644160145}" type="presParOf" srcId="{56F002BA-F83C-4222-B000-C8A4CD917BC7}" destId="{928E07BE-FF01-4CF9-875F-D8BC85362B21}" srcOrd="4" destOrd="0" presId="urn:microsoft.com/office/officeart/2005/8/layout/target3"/>
    <dgm:cxn modelId="{4A99A5EC-249F-4648-9617-02356B10C868}" type="presParOf" srcId="{56F002BA-F83C-4222-B000-C8A4CD917BC7}" destId="{2B43568F-B762-45EC-949C-3BE898E012C4}" srcOrd="5" destOrd="0" presId="urn:microsoft.com/office/officeart/2005/8/layout/target3"/>
    <dgm:cxn modelId="{E521D5DD-6CB0-4638-BB27-4F2C59A12A37}" type="presParOf" srcId="{56F002BA-F83C-4222-B000-C8A4CD917BC7}" destId="{050DEEEB-82E1-440E-8E69-C585B3FDCFC9}" srcOrd="6" destOrd="0" presId="urn:microsoft.com/office/officeart/2005/8/layout/target3"/>
    <dgm:cxn modelId="{A30FE99E-7668-476E-BFB9-F01AC1E70CC5}" type="presParOf" srcId="{56F002BA-F83C-4222-B000-C8A4CD917BC7}" destId="{4CBEB299-F170-471A-AF98-01A2880C5B46}" srcOrd="7" destOrd="0" presId="urn:microsoft.com/office/officeart/2005/8/layout/target3"/>
    <dgm:cxn modelId="{FFDA11AB-FF72-4FD7-8685-80387907A12D}" type="presParOf" srcId="{56F002BA-F83C-4222-B000-C8A4CD917BC7}" destId="{49F181E6-3CB6-4AA4-B0BF-2DC7D9192048}" srcOrd="8" destOrd="0" presId="urn:microsoft.com/office/officeart/2005/8/layout/target3"/>
    <dgm:cxn modelId="{A4DC767B-6F46-4720-838A-7BE157A89AEB}" type="presParOf" srcId="{56F002BA-F83C-4222-B000-C8A4CD917BC7}" destId="{CE10075D-4BEC-46D2-BB46-CD65A0EA6609}" srcOrd="9" destOrd="0" presId="urn:microsoft.com/office/officeart/2005/8/layout/target3"/>
    <dgm:cxn modelId="{5C1853B9-8698-472D-8A07-BB0E150A3111}" type="presParOf" srcId="{56F002BA-F83C-4222-B000-C8A4CD917BC7}" destId="{7CE91193-FE97-4C91-8AD8-81B988270B69}" srcOrd="10" destOrd="0" presId="urn:microsoft.com/office/officeart/2005/8/layout/target3"/>
    <dgm:cxn modelId="{09C86F0B-CFE6-42ED-B9B4-1CAF056C1860}" type="presParOf" srcId="{56F002BA-F83C-4222-B000-C8A4CD917BC7}" destId="{E6F7339C-A4DA-4285-BC2D-A4CED301045D}" srcOrd="11" destOrd="0" presId="urn:microsoft.com/office/officeart/2005/8/layout/target3"/>
    <dgm:cxn modelId="{B1C7869A-3653-4A54-B7CA-61569E6D9A9E}" type="presParOf" srcId="{56F002BA-F83C-4222-B000-C8A4CD917BC7}" destId="{4DB5AE90-C4C0-4E95-BF22-E8823AB5CFA2}" srcOrd="12" destOrd="0" presId="urn:microsoft.com/office/officeart/2005/8/layout/target3"/>
    <dgm:cxn modelId="{072E7B5C-188E-4052-9664-33A132FFE36A}" type="presParOf" srcId="{56F002BA-F83C-4222-B000-C8A4CD917BC7}" destId="{914409DC-779A-4473-A570-566DD0C47DF1}" srcOrd="13" destOrd="0" presId="urn:microsoft.com/office/officeart/2005/8/layout/target3"/>
    <dgm:cxn modelId="{847A49A6-4653-4430-8087-389DDA25BD33}" type="presParOf" srcId="{56F002BA-F83C-4222-B000-C8A4CD917BC7}" destId="{89BA8A8B-313E-4FC4-BFC2-982F1D711F92}" srcOrd="14" destOrd="0" presId="urn:microsoft.com/office/officeart/2005/8/layout/target3"/>
    <dgm:cxn modelId="{3887C6AB-A0D4-489F-9843-93B6154B42E0}" type="presParOf" srcId="{56F002BA-F83C-4222-B000-C8A4CD917BC7}" destId="{6DFCC41B-E661-4165-AEA0-F780723FF29B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8BAFD3-ADA7-474A-A5F9-828623DA3929}">
      <dsp:nvSpPr>
        <dsp:cNvPr id="0" name=""/>
        <dsp:cNvSpPr/>
      </dsp:nvSpPr>
      <dsp:spPr>
        <a:xfrm>
          <a:off x="0" y="0"/>
          <a:ext cx="4620055" cy="4620055"/>
        </a:xfrm>
        <a:prstGeom prst="pie">
          <a:avLst>
            <a:gd name="adj1" fmla="val 5400000"/>
            <a:gd name="adj2" fmla="val 16200000"/>
          </a:avLst>
        </a:prstGeom>
        <a:solidFill>
          <a:srgbClr val="00376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4751BC-803B-41BC-9374-B53D18BCCA4C}">
      <dsp:nvSpPr>
        <dsp:cNvPr id="0" name=""/>
        <dsp:cNvSpPr/>
      </dsp:nvSpPr>
      <dsp:spPr>
        <a:xfrm>
          <a:off x="2310027" y="0"/>
          <a:ext cx="5992400" cy="462005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376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>
              <a:solidFill>
                <a:srgbClr val="003768"/>
              </a:solidFill>
            </a:rPr>
            <a:t>System-level data</a:t>
          </a:r>
        </a:p>
      </dsp:txBody>
      <dsp:txXfrm>
        <a:off x="2310027" y="0"/>
        <a:ext cx="5992400" cy="981761"/>
      </dsp:txXfrm>
    </dsp:sp>
    <dsp:sp modelId="{928E07BE-FF01-4CF9-875F-D8BC85362B21}">
      <dsp:nvSpPr>
        <dsp:cNvPr id="0" name=""/>
        <dsp:cNvSpPr/>
      </dsp:nvSpPr>
      <dsp:spPr>
        <a:xfrm>
          <a:off x="606382" y="981761"/>
          <a:ext cx="3407291" cy="3407291"/>
        </a:xfrm>
        <a:prstGeom prst="pie">
          <a:avLst>
            <a:gd name="adj1" fmla="val 5400000"/>
            <a:gd name="adj2" fmla="val 16200000"/>
          </a:avLst>
        </a:prstGeom>
        <a:solidFill>
          <a:srgbClr val="F8BE3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43568F-B762-45EC-949C-3BE898E012C4}">
      <dsp:nvSpPr>
        <dsp:cNvPr id="0" name=""/>
        <dsp:cNvSpPr/>
      </dsp:nvSpPr>
      <dsp:spPr>
        <a:xfrm>
          <a:off x="2310028" y="938932"/>
          <a:ext cx="5992400" cy="340729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8BE3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>
              <a:solidFill>
                <a:srgbClr val="003768"/>
              </a:solidFill>
            </a:rPr>
            <a:t>College data</a:t>
          </a:r>
        </a:p>
      </dsp:txBody>
      <dsp:txXfrm>
        <a:off x="2310028" y="938932"/>
        <a:ext cx="5992400" cy="981761"/>
      </dsp:txXfrm>
    </dsp:sp>
    <dsp:sp modelId="{4CBEB299-F170-471A-AF98-01A2880C5B46}">
      <dsp:nvSpPr>
        <dsp:cNvPr id="0" name=""/>
        <dsp:cNvSpPr/>
      </dsp:nvSpPr>
      <dsp:spPr>
        <a:xfrm>
          <a:off x="1212764" y="1963523"/>
          <a:ext cx="2194526" cy="2194526"/>
        </a:xfrm>
        <a:prstGeom prst="pie">
          <a:avLst>
            <a:gd name="adj1" fmla="val 5400000"/>
            <a:gd name="adj2" fmla="val 16200000"/>
          </a:avLst>
        </a:prstGeom>
        <a:solidFill>
          <a:srgbClr val="C49B26"/>
        </a:solidFill>
        <a:ln w="25400" cap="flat" cmpd="sng" algn="ctr">
          <a:solidFill>
            <a:srgbClr val="00376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F181E6-3CB6-4AA4-B0BF-2DC7D9192048}">
      <dsp:nvSpPr>
        <dsp:cNvPr id="0" name=""/>
        <dsp:cNvSpPr/>
      </dsp:nvSpPr>
      <dsp:spPr>
        <a:xfrm>
          <a:off x="2310027" y="1963523"/>
          <a:ext cx="5992400" cy="21945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49B2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>
              <a:solidFill>
                <a:srgbClr val="003768"/>
              </a:solidFill>
            </a:rPr>
            <a:t>Program &amp; department data</a:t>
          </a:r>
        </a:p>
      </dsp:txBody>
      <dsp:txXfrm>
        <a:off x="2310027" y="1963523"/>
        <a:ext cx="5992400" cy="981761"/>
      </dsp:txXfrm>
    </dsp:sp>
    <dsp:sp modelId="{7CE91193-FE97-4C91-8AD8-81B988270B69}">
      <dsp:nvSpPr>
        <dsp:cNvPr id="0" name=""/>
        <dsp:cNvSpPr/>
      </dsp:nvSpPr>
      <dsp:spPr>
        <a:xfrm>
          <a:off x="1819147" y="2945285"/>
          <a:ext cx="981761" cy="981761"/>
        </a:xfrm>
        <a:prstGeom prst="pie">
          <a:avLst>
            <a:gd name="adj1" fmla="val 5400000"/>
            <a:gd name="adj2" fmla="val 16200000"/>
          </a:avLst>
        </a:prstGeom>
        <a:solidFill>
          <a:srgbClr val="00376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F7339C-A4DA-4285-BC2D-A4CED301045D}">
      <dsp:nvSpPr>
        <dsp:cNvPr id="0" name=""/>
        <dsp:cNvSpPr/>
      </dsp:nvSpPr>
      <dsp:spPr>
        <a:xfrm>
          <a:off x="2310027" y="2945285"/>
          <a:ext cx="5992400" cy="9817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376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>
              <a:solidFill>
                <a:srgbClr val="003768"/>
              </a:solidFill>
            </a:rPr>
            <a:t>Course-level &amp;         classroom-level data</a:t>
          </a:r>
        </a:p>
      </dsp:txBody>
      <dsp:txXfrm>
        <a:off x="2310027" y="2945285"/>
        <a:ext cx="5992400" cy="9817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4F7D02BC-678A-4932-B82B-1499DA207151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418C1209-4D24-4E6B-B850-B0D789831E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5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0D8766E1-CEEA-41BF-A457-E538D89CB544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B46C6A2-84B9-4F4B-9D29-2CFB53138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13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3428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71625" y="1155700"/>
            <a:ext cx="4160838" cy="3119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01F5C-97FB-40CF-A21F-203E544B36BA}" type="slidenum">
              <a:rPr lang="en-US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4463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71625" y="1155700"/>
            <a:ext cx="4160838" cy="3119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01F5C-97FB-40CF-A21F-203E544B36BA}" type="slidenum">
              <a:rPr lang="en-US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239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71625" y="1155700"/>
            <a:ext cx="4160838" cy="3119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01F5C-97FB-40CF-A21F-203E544B36BA}" type="slidenum">
              <a:rPr lang="en-US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8251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71625" y="1155700"/>
            <a:ext cx="4160838" cy="3119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01F5C-97FB-40CF-A21F-203E544B36BA}" type="slidenum">
              <a:rPr lang="en-US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6014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71625" y="1155700"/>
            <a:ext cx="4160838" cy="3119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01F5C-97FB-40CF-A21F-203E544B36BA}" type="slidenum">
              <a:rPr lang="en-US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4806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552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879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032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172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609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  <a:p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595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670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1179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8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8F9B1-CF4B-E348-A821-9BAD2FBF903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1014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71625" y="1155700"/>
            <a:ext cx="4160838" cy="3119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01F5C-97FB-40CF-A21F-203E544B36BA}" type="slidenum">
              <a:rPr lang="en-US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762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E69EF-6784-4225-89AA-E6C06863EC96}" type="datetime1">
              <a:rPr lang="en-US" smtClean="0"/>
              <a:pPr/>
              <a:t>5/18/2018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EC54-034C-46DC-8500-E99EB784E404}" type="datetime1">
              <a:rPr lang="en-US" smtClean="0"/>
              <a:pPr/>
              <a:t>5/18/2018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3C96-DA9D-4C8D-A443-56B68AA6C52B}" type="datetime1">
              <a:rPr lang="en-US" smtClean="0"/>
              <a:pPr/>
              <a:t>5/18/2018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5/18/2018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E040-2E79-4EF6-B110-590348DE69FC}" type="datetime1">
              <a:rPr lang="en-US" smtClean="0"/>
              <a:pPr/>
              <a:t>5/18/2018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E26E-BECB-4060-9299-C96746AEAA62}" type="datetime1">
              <a:rPr lang="en-US" smtClean="0"/>
              <a:pPr/>
              <a:t>5/18/2018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CFC23-99AF-4883-881F-A6DD366A843C}" type="datetime1">
              <a:rPr lang="en-US" smtClean="0"/>
              <a:pPr/>
              <a:t>5/18/2018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B7775-0FB7-4EC8-BCB2-C596B636DF03}" type="datetime1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3495-C270-42FA-BEA2-29A2E18E9D6B}" type="datetime1">
              <a:rPr lang="en-US" smtClean="0"/>
              <a:pPr/>
              <a:t>5/18/2018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BB50-6DD7-4EEF-8CC7-AC3030BD2D49}" type="datetime1">
              <a:rPr lang="en-US" smtClean="0"/>
              <a:pPr/>
              <a:t>5/18/2018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B168-0F9A-485B-99C3-0E1B6524C3BC}" type="datetime1">
              <a:rPr lang="en-US" smtClean="0"/>
              <a:pPr/>
              <a:t>5/18/2018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19400" y="609600"/>
            <a:ext cx="60960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6C345-A948-4B2E-87CB-4EF8A38F23A6}" type="datetime1">
              <a:rPr lang="en-US" smtClean="0"/>
              <a:pPr/>
              <a:t>5/18/2018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07EB5-E551-4081-B1D4-5458D7644D4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NCCCS_logo_2C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2667000" cy="101466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nccommunitycolleges.edu/sites/default/files/basic-pages/student-services/mmm_2017_report_data_20170924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nccommunitycolleges.edu/sites/default/files/basic-pages/student-services/mmm_2017_report_data_20170924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nccommunitycolleges.edu/sites/default/files/basic-pages/student-services/mmm_2017_report_data_20170924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nccommunitycolleges.edu/sites/default/files/basic-pages/student-services/mmm_2017_report_data_20170924.pdf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nccommunitycolleges.edu/sites/default/files/basic-pages/student-services/mmm_2017_report_data_20170924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nccommunitycolleges.edu/sites/default/files/basic-pages/student-services/mmm_2017_report_data_20170924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ensus.gov/quickfacts/NC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trongernation.luminafoundation.org/report/2018/#natio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acc.nche.edu/wp-content/uploads/2018/04/2018-Fast-Facts.pdf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nscresearchcenter.org/signaturereport12-supplement-2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nces.ed.gov/pubs2016/2016405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42909"/>
            <a:ext cx="1938512" cy="2383125"/>
          </a:xfrm>
          <a:prstGeom prst="rect">
            <a:avLst/>
          </a:prstGeom>
          <a:ln w="57150" cmpd="sng">
            <a:solidFill>
              <a:schemeClr val="bg1"/>
            </a:solidFill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F35DB59-CBF1-4B43-BF35-5A14080F68BC}"/>
              </a:ext>
            </a:extLst>
          </p:cNvPr>
          <p:cNvSpPr txBox="1"/>
          <p:nvPr/>
        </p:nvSpPr>
        <p:spPr>
          <a:xfrm>
            <a:off x="2667000" y="457200"/>
            <a:ext cx="5943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3768"/>
                </a:solidFill>
                <a:latin typeface="Corbel" panose="020B0503020204020204" pitchFamily="34" charset="0"/>
              </a:rPr>
              <a:t>Identifying Achievement Gaps among North Carolina Community College Students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15C700-86D9-4E79-85F6-AE83C0F86BE1}"/>
              </a:ext>
            </a:extLst>
          </p:cNvPr>
          <p:cNvSpPr txBox="1"/>
          <p:nvPr/>
        </p:nvSpPr>
        <p:spPr>
          <a:xfrm>
            <a:off x="152400" y="3429000"/>
            <a:ext cx="87630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3768"/>
                </a:solidFill>
              </a:rPr>
              <a:t>Presented to the Strategic Planning Committee </a:t>
            </a:r>
          </a:p>
          <a:p>
            <a:pPr algn="ctr"/>
            <a:r>
              <a:rPr lang="en-US" sz="2800" dirty="0">
                <a:solidFill>
                  <a:srgbClr val="003768"/>
                </a:solidFill>
              </a:rPr>
              <a:t>of the State Board of Community Colleges</a:t>
            </a:r>
          </a:p>
          <a:p>
            <a:pPr algn="ctr"/>
            <a:r>
              <a:rPr lang="en-US" sz="2800" dirty="0">
                <a:solidFill>
                  <a:srgbClr val="003768"/>
                </a:solidFill>
              </a:rPr>
              <a:t>April 19, 2018</a:t>
            </a:r>
          </a:p>
          <a:p>
            <a:pPr algn="ctr"/>
            <a:r>
              <a:rPr lang="en-US" sz="2800" dirty="0">
                <a:solidFill>
                  <a:srgbClr val="FF0000"/>
                </a:solidFill>
              </a:rPr>
              <a:t>[modified for NIC Facilitators 5.8.18]</a:t>
            </a:r>
          </a:p>
          <a:p>
            <a:pPr algn="ctr"/>
            <a:r>
              <a:rPr lang="en-US" sz="2000" dirty="0">
                <a:solidFill>
                  <a:srgbClr val="003768"/>
                </a:solidFill>
              </a:rPr>
              <a:t>John Evans, Associate Director, </a:t>
            </a:r>
            <a:br>
              <a:rPr lang="en-US" sz="2000" dirty="0">
                <a:solidFill>
                  <a:srgbClr val="003768"/>
                </a:solidFill>
              </a:rPr>
            </a:br>
            <a:r>
              <a:rPr lang="en-US" sz="2000" dirty="0">
                <a:solidFill>
                  <a:srgbClr val="003768"/>
                </a:solidFill>
              </a:rPr>
              <a:t>NCCCS Student Life</a:t>
            </a:r>
            <a:br>
              <a:rPr lang="en-US" sz="2000" dirty="0">
                <a:solidFill>
                  <a:srgbClr val="003768"/>
                </a:solidFill>
              </a:rPr>
            </a:br>
            <a:endParaRPr lang="en-US" sz="2000" dirty="0">
              <a:solidFill>
                <a:srgbClr val="003768"/>
              </a:solidFill>
            </a:endParaRPr>
          </a:p>
          <a:p>
            <a:pPr algn="ctr"/>
            <a:r>
              <a:rPr lang="en-US" sz="2000" dirty="0">
                <a:solidFill>
                  <a:srgbClr val="003768"/>
                </a:solidFill>
              </a:rPr>
              <a:t>Roxanne Newton, Executive Director, </a:t>
            </a:r>
          </a:p>
          <a:p>
            <a:pPr algn="ctr"/>
            <a:r>
              <a:rPr lang="en-US" sz="2000" dirty="0">
                <a:solidFill>
                  <a:srgbClr val="003768"/>
                </a:solidFill>
              </a:rPr>
              <a:t>NC Student Success Center</a:t>
            </a:r>
          </a:p>
        </p:txBody>
      </p:sp>
    </p:spTree>
    <p:extLst>
      <p:ext uri="{BB962C8B-B14F-4D97-AF65-F5344CB8AC3E}">
        <p14:creationId xmlns:p14="http://schemas.microsoft.com/office/powerpoint/2010/main" val="3176099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67000" y="143217"/>
            <a:ext cx="6324600" cy="113107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2100" b="1" dirty="0"/>
              <a:t>First Year Progression</a:t>
            </a:r>
          </a:p>
          <a:p>
            <a:r>
              <a:rPr lang="en-US" sz="2100" dirty="0"/>
              <a:t>Fall 2015 Cohort</a:t>
            </a:r>
          </a:p>
          <a:p>
            <a:r>
              <a:rPr lang="en-US" sz="1275" dirty="0"/>
              <a:t>Percentage of first‐time students attempting at least 12 hours within their first academic year who successfully complete at least 12 of those hours.</a:t>
            </a:r>
          </a:p>
        </p:txBody>
      </p:sp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635415447"/>
              </p:ext>
            </p:extLst>
          </p:nvPr>
        </p:nvGraphicFramePr>
        <p:xfrm>
          <a:off x="2" y="1723524"/>
          <a:ext cx="9141593" cy="4277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E6F16E1-25F8-A146-891A-268C56B29494}"/>
              </a:ext>
            </a:extLst>
          </p:cNvPr>
          <p:cNvSpPr txBox="1"/>
          <p:nvPr/>
        </p:nvSpPr>
        <p:spPr>
          <a:xfrm>
            <a:off x="3280621" y="6481630"/>
            <a:ext cx="2582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4" tooltip="mmm_2017_report_data_20170924.pdf"/>
              </a:rPr>
              <a:t>2017 MMSI Data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22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43200" y="143218"/>
            <a:ext cx="5943600" cy="93487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2100" b="1" dirty="0"/>
              <a:t>Aggregate First-Year GPA</a:t>
            </a:r>
            <a:r>
              <a:rPr lang="en-US" sz="2100" dirty="0"/>
              <a:t> </a:t>
            </a:r>
          </a:p>
          <a:p>
            <a:r>
              <a:rPr lang="en-US" sz="2100" dirty="0"/>
              <a:t>Fall 2015 Cohort</a:t>
            </a:r>
          </a:p>
          <a:p>
            <a:r>
              <a:rPr lang="en-US" sz="1275" dirty="0"/>
              <a:t>Cumulative first-year GPA of first‐time students.</a:t>
            </a:r>
          </a:p>
        </p:txBody>
      </p:sp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258906485"/>
              </p:ext>
            </p:extLst>
          </p:nvPr>
        </p:nvGraphicFramePr>
        <p:xfrm>
          <a:off x="2407" y="1723524"/>
          <a:ext cx="9141593" cy="4277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BE46ED14-9C35-924F-B93C-A960C6AADC6F}"/>
              </a:ext>
            </a:extLst>
          </p:cNvPr>
          <p:cNvSpPr/>
          <p:nvPr/>
        </p:nvSpPr>
        <p:spPr>
          <a:xfrm>
            <a:off x="3352035" y="6453499"/>
            <a:ext cx="2442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3270C5"/>
                </a:solidFill>
                <a:latin typeface="Open Sans"/>
                <a:hlinkClick r:id="rId4" tooltip="mmm_2017_report_data_20170924.pdf"/>
              </a:rPr>
              <a:t>2017 MMSI Data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451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67000" y="132739"/>
            <a:ext cx="6248400" cy="113107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2100" b="1" dirty="0"/>
              <a:t>First-Year Successful Credit Hour Completion</a:t>
            </a:r>
            <a:br>
              <a:rPr lang="en-US" sz="2100" b="1" dirty="0"/>
            </a:br>
            <a:r>
              <a:rPr lang="en-US" sz="2100" dirty="0"/>
              <a:t>Fall 2015 Cohort</a:t>
            </a:r>
          </a:p>
          <a:p>
            <a:r>
              <a:rPr lang="en-US" sz="1275" dirty="0"/>
              <a:t>Percentage of credit hours successfully completed (with an A, B, C or P) during the first academic year (fall, spring, and summer).</a:t>
            </a:r>
          </a:p>
        </p:txBody>
      </p:sp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1605673685"/>
              </p:ext>
            </p:extLst>
          </p:nvPr>
        </p:nvGraphicFramePr>
        <p:xfrm>
          <a:off x="2" y="1723524"/>
          <a:ext cx="9141593" cy="4277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EF7228EB-0AF6-134F-A379-8ABBA5B61F2B}"/>
              </a:ext>
            </a:extLst>
          </p:cNvPr>
          <p:cNvSpPr/>
          <p:nvPr/>
        </p:nvSpPr>
        <p:spPr>
          <a:xfrm>
            <a:off x="3350832" y="6453422"/>
            <a:ext cx="2442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3270C5"/>
                </a:solidFill>
                <a:latin typeface="Open Sans"/>
                <a:hlinkClick r:id="rId4" tooltip="mmm_2017_report_data_20170924.pdf"/>
              </a:rPr>
              <a:t>2017 MMSI Data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148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67000" y="88922"/>
            <a:ext cx="6324600" cy="13272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2100" b="1" dirty="0"/>
              <a:t>Academic Progress Standard</a:t>
            </a:r>
          </a:p>
          <a:p>
            <a:r>
              <a:rPr lang="en-US" sz="2100" dirty="0"/>
              <a:t>Fall 2015 Cohort</a:t>
            </a:r>
          </a:p>
          <a:p>
            <a:r>
              <a:rPr lang="en-US" sz="1275" dirty="0"/>
              <a:t>Percentage of students meeting the minimum satisfactory academic progress standards</a:t>
            </a:r>
            <a:br>
              <a:rPr lang="en-US" sz="1275" dirty="0"/>
            </a:br>
            <a:r>
              <a:rPr lang="en-US" sz="1275" dirty="0"/>
              <a:t>(a cumulative GPA of 2.0 and 67% rate) during the fall and spring semester of their first academic year. </a:t>
            </a:r>
          </a:p>
        </p:txBody>
      </p:sp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465659598"/>
              </p:ext>
            </p:extLst>
          </p:nvPr>
        </p:nvGraphicFramePr>
        <p:xfrm>
          <a:off x="2" y="1723524"/>
          <a:ext cx="9141593" cy="4277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C9F11828-5C3D-5544-9246-07ED4E9D9E92}"/>
              </a:ext>
            </a:extLst>
          </p:cNvPr>
          <p:cNvSpPr/>
          <p:nvPr/>
        </p:nvSpPr>
        <p:spPr>
          <a:xfrm>
            <a:off x="3349630" y="6488668"/>
            <a:ext cx="2442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3270C5"/>
                </a:solidFill>
                <a:latin typeface="Open Sans"/>
                <a:hlinkClick r:id="rId4" tooltip="mmm_2017_report_data_20170924.pdf"/>
              </a:rPr>
              <a:t>2017 MMSI Data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67000" y="152400"/>
            <a:ext cx="6474595" cy="113107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2100" b="1" dirty="0"/>
              <a:t>Success Rate in College‐Level English Courses</a:t>
            </a:r>
            <a:br>
              <a:rPr lang="en-US" sz="2100" b="1" dirty="0"/>
            </a:br>
            <a:r>
              <a:rPr lang="en-US" sz="2100" dirty="0"/>
              <a:t>Fall 2014 Cohort</a:t>
            </a:r>
          </a:p>
          <a:p>
            <a:r>
              <a:rPr lang="en-US" sz="1275" dirty="0"/>
              <a:t>Percentage of first‐time Associate Degree seeking and transfer pathway students passing a credit‐bearing English course with a “C” or better within their first two academic years.</a:t>
            </a:r>
          </a:p>
        </p:txBody>
      </p:sp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189694558"/>
              </p:ext>
            </p:extLst>
          </p:nvPr>
        </p:nvGraphicFramePr>
        <p:xfrm>
          <a:off x="2" y="1723524"/>
          <a:ext cx="9141593" cy="4277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82CED3CB-D94E-C848-8227-F685EC69EC42}"/>
              </a:ext>
            </a:extLst>
          </p:cNvPr>
          <p:cNvSpPr/>
          <p:nvPr/>
        </p:nvSpPr>
        <p:spPr>
          <a:xfrm>
            <a:off x="3349630" y="6440795"/>
            <a:ext cx="2442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3270C5"/>
                </a:solidFill>
                <a:latin typeface="Open Sans"/>
                <a:hlinkClick r:id="rId4" tooltip="mmm_2017_report_data_20170924.pdf"/>
              </a:rPr>
              <a:t>2017 MMSI Data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083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67000" y="228600"/>
            <a:ext cx="6474595" cy="113107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2100" b="1" dirty="0"/>
              <a:t>Success Rate in College‐Level Math Courses</a:t>
            </a:r>
            <a:br>
              <a:rPr lang="en-US" sz="2100" b="1" dirty="0"/>
            </a:br>
            <a:r>
              <a:rPr lang="en-US" sz="2100" dirty="0"/>
              <a:t>Fall 2014 Cohort</a:t>
            </a:r>
          </a:p>
          <a:p>
            <a:r>
              <a:rPr lang="en-US" sz="1275" dirty="0"/>
              <a:t>Percentage of first‐time Associate Degree seeking and transfer pathway students passing a credit‐bearing Math course with a “C” or better within their first two academic years.</a:t>
            </a:r>
          </a:p>
        </p:txBody>
      </p:sp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3133571172"/>
              </p:ext>
            </p:extLst>
          </p:nvPr>
        </p:nvGraphicFramePr>
        <p:xfrm>
          <a:off x="2" y="1723524"/>
          <a:ext cx="9141593" cy="4277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B6E3A55A-A0E2-054C-8EBA-C084D4AA6F40}"/>
              </a:ext>
            </a:extLst>
          </p:cNvPr>
          <p:cNvSpPr/>
          <p:nvPr/>
        </p:nvSpPr>
        <p:spPr>
          <a:xfrm>
            <a:off x="3350832" y="6481634"/>
            <a:ext cx="2442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3270C5"/>
                </a:solidFill>
                <a:latin typeface="Open Sans"/>
                <a:hlinkClick r:id="rId4" tooltip="mmm_2017_report_data_20170924.pdf"/>
              </a:rPr>
              <a:t>2017 MMSI Data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737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0A01723-2940-49AD-BD64-CA31CDCBE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1577814-56E8-47D0-ACB4-5FFFF4F1AF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1790109"/>
              </p:ext>
            </p:extLst>
          </p:nvPr>
        </p:nvGraphicFramePr>
        <p:xfrm>
          <a:off x="228600" y="1739811"/>
          <a:ext cx="8302429" cy="4620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271E3DCE-4819-ED40-A53C-CC6CFA95F893}"/>
              </a:ext>
            </a:extLst>
          </p:cNvPr>
          <p:cNvSpPr txBox="1">
            <a:spLocks/>
          </p:cNvSpPr>
          <p:nvPr/>
        </p:nvSpPr>
        <p:spPr>
          <a:xfrm>
            <a:off x="2819400" y="133904"/>
            <a:ext cx="6096000" cy="94456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3768"/>
                </a:solidFill>
              </a:rPr>
              <a:t>Data Capacity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99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D59F0-8FCD-D644-8F7A-FC995349F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5814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5400" b="1" dirty="0">
                <a:solidFill>
                  <a:srgbClr val="003768"/>
                </a:solidFill>
              </a:rPr>
              <a:t>How can our system work to ensure that more students learn and complete their goals?</a:t>
            </a:r>
          </a:p>
          <a:p>
            <a:pPr marL="0" indent="0" algn="ctr">
              <a:buNone/>
            </a:pPr>
            <a:endParaRPr lang="en-US" sz="5400" b="1" dirty="0">
              <a:solidFill>
                <a:srgbClr val="003768"/>
              </a:solidFill>
            </a:endParaRPr>
          </a:p>
          <a:p>
            <a:pPr marL="0" indent="0" algn="ctr">
              <a:buNone/>
            </a:pPr>
            <a:endParaRPr lang="en-US" sz="5400" dirty="0">
              <a:solidFill>
                <a:srgbClr val="003768"/>
              </a:solidFill>
            </a:endParaRPr>
          </a:p>
          <a:p>
            <a:pPr marL="0" indent="0" algn="ctr">
              <a:buNone/>
            </a:pPr>
            <a:endParaRPr lang="en-US" sz="5400" dirty="0">
              <a:solidFill>
                <a:srgbClr val="003768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00929E-31BE-D749-AF6D-04C95AD05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3056EB-1F80-5942-A6D2-40951A545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154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C5AF3-426A-9645-8E13-07F94A6DD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682493-5922-AD4F-B911-AD8162B4A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B4FEA1-A238-4841-9C28-B2F164023B32}"/>
              </a:ext>
            </a:extLst>
          </p:cNvPr>
          <p:cNvSpPr/>
          <p:nvPr/>
        </p:nvSpPr>
        <p:spPr>
          <a:xfrm>
            <a:off x="457200" y="1676042"/>
            <a:ext cx="8001000" cy="427809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5400" b="1" dirty="0">
                <a:solidFill>
                  <a:srgbClr val="003768"/>
                </a:solidFill>
              </a:rPr>
              <a:t>“We must take students from where they are and carry them as far as they can go.”</a:t>
            </a:r>
          </a:p>
          <a:p>
            <a:pPr algn="r"/>
            <a:br>
              <a:rPr lang="en-US" sz="2000" dirty="0">
                <a:ea typeface="+mn-lt"/>
                <a:cs typeface="+mn-lt"/>
              </a:rPr>
            </a:br>
            <a:r>
              <a:rPr lang="en-US" sz="3600" dirty="0">
                <a:solidFill>
                  <a:srgbClr val="003768"/>
                </a:solidFill>
              </a:rPr>
              <a:t>Dr. Dallas Herring</a:t>
            </a:r>
          </a:p>
        </p:txBody>
      </p:sp>
    </p:spTree>
    <p:extLst>
      <p:ext uri="{BB962C8B-B14F-4D97-AF65-F5344CB8AC3E}">
        <p14:creationId xmlns:p14="http://schemas.microsoft.com/office/powerpoint/2010/main" val="985704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153F4-8007-4502-B214-84FBD9322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1800" y="152400"/>
            <a:ext cx="5467350" cy="94871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3768"/>
                </a:solidFill>
                <a:latin typeface="+mn-lt"/>
              </a:rPr>
              <a:t>Key Points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CCF84-6D0E-43EF-BFFB-113A89732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5/18/2018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AC92F7-05BF-43B4-82BC-A5DEA5EB8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C982BF-B7C7-4A81-B34E-D793DE2C7850}"/>
              </a:ext>
            </a:extLst>
          </p:cNvPr>
          <p:cNvSpPr txBox="1"/>
          <p:nvPr/>
        </p:nvSpPr>
        <p:spPr>
          <a:xfrm>
            <a:off x="685800" y="1828800"/>
            <a:ext cx="775335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3768"/>
                </a:solidFill>
              </a:rPr>
              <a:t>NCCCS Strategic Plan and student success metrics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3768"/>
                </a:solidFill>
              </a:rPr>
              <a:t>Achievement gaps among student populations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3768"/>
                </a:solidFill>
              </a:rPr>
              <a:t>Data and institutional research capacity across the System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3768"/>
                </a:solidFill>
              </a:rPr>
              <a:t>Future directions and action plans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663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B52B5-1B7B-A849-A8C3-D392CD9AA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9400" y="163980"/>
            <a:ext cx="6096000" cy="944562"/>
          </a:xfrm>
        </p:spPr>
        <p:txBody>
          <a:bodyPr/>
          <a:lstStyle/>
          <a:p>
            <a:r>
              <a:rPr lang="en-US" dirty="0">
                <a:solidFill>
                  <a:srgbClr val="003768"/>
                </a:solidFill>
              </a:rPr>
              <a:t>North Carolina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1913A-69C5-924E-8C62-3F09A27D7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0800" y="1526356"/>
            <a:ext cx="6324600" cy="1284868"/>
          </a:xfrm>
        </p:spPr>
        <p:txBody>
          <a:bodyPr/>
          <a:lstStyle/>
          <a:p>
            <a:r>
              <a:rPr lang="en-US" dirty="0">
                <a:solidFill>
                  <a:srgbClr val="003768"/>
                </a:solidFill>
              </a:rPr>
              <a:t>Percentage of adults 25+ that have a high school diploma.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5E6D20-7B33-4741-AE88-D0A120A58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797148-12C0-4441-ABCD-68CC56A33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E0952529-CBEF-A842-846B-936E49B23D8F}"/>
              </a:ext>
            </a:extLst>
          </p:cNvPr>
          <p:cNvSpPr txBox="1">
            <a:spLocks/>
          </p:cNvSpPr>
          <p:nvPr/>
        </p:nvSpPr>
        <p:spPr>
          <a:xfrm>
            <a:off x="126736" y="3922662"/>
            <a:ext cx="6324600" cy="17161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3768"/>
                </a:solidFill>
              </a:rPr>
              <a:t>Percentage of adults 25+ that have a bachelor’s degree.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5A361BD-22FE-1643-B863-4F849C9FC6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8850" y="3200400"/>
            <a:ext cx="2647950" cy="264795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BC38DD4-5221-F24C-A64F-CF38BE0EC0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0450"/>
            <a:ext cx="2647950" cy="2647950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19D6FFC-1056-9D4C-B044-6D8DB9182FD0}"/>
              </a:ext>
            </a:extLst>
          </p:cNvPr>
          <p:cNvSpPr txBox="1">
            <a:spLocks/>
          </p:cNvSpPr>
          <p:nvPr/>
        </p:nvSpPr>
        <p:spPr>
          <a:xfrm>
            <a:off x="545416" y="5379457"/>
            <a:ext cx="6324600" cy="17161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003768"/>
              </a:solidFill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768C4E2-F7A3-C248-8F17-C380B50FC614}"/>
              </a:ext>
            </a:extLst>
          </p:cNvPr>
          <p:cNvSpPr txBox="1">
            <a:spLocks/>
          </p:cNvSpPr>
          <p:nvPr/>
        </p:nvSpPr>
        <p:spPr>
          <a:xfrm>
            <a:off x="1825889" y="6397215"/>
            <a:ext cx="5536936" cy="648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>
                <a:solidFill>
                  <a:srgbClr val="003768"/>
                </a:solidFill>
                <a:hlinkClick r:id="rId5"/>
              </a:rPr>
              <a:t>https://www.census.gov/quickfacts/NC</a:t>
            </a:r>
            <a:endParaRPr lang="en-US" sz="2000" dirty="0">
              <a:solidFill>
                <a:srgbClr val="003768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0037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813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48E3CE-0841-CA45-BFD8-4CA4E4E06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C3FB12-9C9D-F548-B1B5-EF0B96C95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13D8C2-871D-B54B-8902-2B81E7F20BF9}"/>
              </a:ext>
            </a:extLst>
          </p:cNvPr>
          <p:cNvSpPr/>
          <p:nvPr/>
        </p:nvSpPr>
        <p:spPr>
          <a:xfrm>
            <a:off x="990600" y="1295400"/>
            <a:ext cx="7086600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US" sz="16500" b="1" dirty="0">
                <a:solidFill>
                  <a:srgbClr val="003768"/>
                </a:solidFill>
              </a:rPr>
              <a:t>47% </a:t>
            </a:r>
            <a:br>
              <a:rPr lang="en-US" sz="9600" dirty="0">
                <a:solidFill>
                  <a:srgbClr val="003768"/>
                </a:solidFill>
              </a:rPr>
            </a:br>
            <a:r>
              <a:rPr lang="en-US" sz="4000" spc="114" dirty="0">
                <a:solidFill>
                  <a:srgbClr val="003768"/>
                </a:solidFill>
                <a:cs typeface="Calibri"/>
              </a:rPr>
              <a:t>of </a:t>
            </a:r>
            <a:r>
              <a:rPr lang="en-US" sz="4000" spc="360" dirty="0">
                <a:solidFill>
                  <a:srgbClr val="003768"/>
                </a:solidFill>
                <a:cs typeface="Calibri"/>
              </a:rPr>
              <a:t>NC </a:t>
            </a:r>
            <a:r>
              <a:rPr lang="en-US" sz="4000" spc="180" dirty="0">
                <a:solidFill>
                  <a:srgbClr val="003768"/>
                </a:solidFill>
                <a:cs typeface="Calibri"/>
              </a:rPr>
              <a:t>adults </a:t>
            </a:r>
            <a:r>
              <a:rPr lang="en-US" sz="4000" spc="190" dirty="0">
                <a:solidFill>
                  <a:srgbClr val="003768"/>
                </a:solidFill>
                <a:cs typeface="Calibri"/>
              </a:rPr>
              <a:t>have</a:t>
            </a:r>
            <a:endParaRPr lang="en-US" sz="4000" dirty="0">
              <a:solidFill>
                <a:srgbClr val="003768"/>
              </a:solidFill>
              <a:cs typeface="Calibri"/>
            </a:endParaRPr>
          </a:p>
          <a:p>
            <a:pPr marL="12700" algn="ctr">
              <a:lnSpc>
                <a:spcPct val="100000"/>
              </a:lnSpc>
            </a:pPr>
            <a:r>
              <a:rPr lang="en-US" sz="4000" spc="80" dirty="0">
                <a:solidFill>
                  <a:srgbClr val="003768"/>
                </a:solidFill>
                <a:cs typeface="Tahoma"/>
              </a:rPr>
              <a:t>a certificate,</a:t>
            </a:r>
            <a:r>
              <a:rPr lang="en-US" sz="4000" spc="-254" dirty="0">
                <a:solidFill>
                  <a:srgbClr val="003768"/>
                </a:solidFill>
                <a:cs typeface="Tahoma"/>
              </a:rPr>
              <a:t> </a:t>
            </a:r>
            <a:r>
              <a:rPr lang="en-US" sz="4000" spc="10" dirty="0">
                <a:solidFill>
                  <a:srgbClr val="003768"/>
                </a:solidFill>
                <a:cs typeface="Tahoma"/>
              </a:rPr>
              <a:t>associate’s</a:t>
            </a:r>
            <a:r>
              <a:rPr lang="en-US" sz="4000" spc="-254" dirty="0">
                <a:solidFill>
                  <a:srgbClr val="003768"/>
                </a:solidFill>
                <a:cs typeface="Tahoma"/>
              </a:rPr>
              <a:t> </a:t>
            </a:r>
            <a:r>
              <a:rPr lang="en-US" sz="4000" spc="65" dirty="0">
                <a:solidFill>
                  <a:srgbClr val="003768"/>
                </a:solidFill>
                <a:cs typeface="Tahoma"/>
              </a:rPr>
              <a:t>degree,</a:t>
            </a:r>
            <a:r>
              <a:rPr lang="en-US" sz="4000" spc="-254" dirty="0">
                <a:solidFill>
                  <a:srgbClr val="003768"/>
                </a:solidFill>
                <a:cs typeface="Tahoma"/>
              </a:rPr>
              <a:t> </a:t>
            </a:r>
            <a:r>
              <a:rPr lang="en-US" sz="4000" spc="155" dirty="0">
                <a:solidFill>
                  <a:srgbClr val="003768"/>
                </a:solidFill>
                <a:cs typeface="Tahoma"/>
              </a:rPr>
              <a:t>or</a:t>
            </a:r>
            <a:r>
              <a:rPr lang="en-US" sz="4000" spc="-250" dirty="0">
                <a:solidFill>
                  <a:srgbClr val="003768"/>
                </a:solidFill>
                <a:cs typeface="Tahoma"/>
              </a:rPr>
              <a:t> </a:t>
            </a:r>
            <a:r>
              <a:rPr lang="en-US" sz="4000" spc="130" dirty="0">
                <a:solidFill>
                  <a:srgbClr val="003768"/>
                </a:solidFill>
                <a:cs typeface="Tahoma"/>
              </a:rPr>
              <a:t>more</a:t>
            </a:r>
            <a:endParaRPr lang="en-US" sz="28700" dirty="0">
              <a:solidFill>
                <a:srgbClr val="003768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769612-DFDB-466D-8248-8501EA5675BA}"/>
              </a:ext>
            </a:extLst>
          </p:cNvPr>
          <p:cNvSpPr txBox="1"/>
          <p:nvPr/>
        </p:nvSpPr>
        <p:spPr>
          <a:xfrm>
            <a:off x="1600200" y="6171684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http://strongernation.luminafoundation.org/report/2018/#nation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159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3AC45-0ABD-944F-A136-E7398FB3F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9400" y="133904"/>
            <a:ext cx="6096000" cy="9445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3768"/>
                </a:solidFill>
              </a:rPr>
              <a:t>Nationwide Access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CA3D9-B4AD-D741-BD3E-2E3DF980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524000"/>
            <a:ext cx="4343400" cy="129539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>
                <a:solidFill>
                  <a:srgbClr val="003768"/>
                </a:solidFill>
              </a:rPr>
              <a:t>12.2 MILLION STUDENTS</a:t>
            </a:r>
          </a:p>
          <a:p>
            <a:pPr lvl="1"/>
            <a:r>
              <a:rPr lang="en-US" dirty="0">
                <a:solidFill>
                  <a:srgbClr val="003768"/>
                </a:solidFill>
              </a:rPr>
              <a:t>7.2 Million: Credit</a:t>
            </a:r>
          </a:p>
          <a:p>
            <a:pPr lvl="1"/>
            <a:r>
              <a:rPr lang="en-US" dirty="0">
                <a:solidFill>
                  <a:srgbClr val="003768"/>
                </a:solidFill>
              </a:rPr>
              <a:t>5 Million: Noncredit </a:t>
            </a:r>
          </a:p>
          <a:p>
            <a:pPr marL="0" indent="0">
              <a:buNone/>
            </a:pPr>
            <a:endParaRPr lang="en-US" dirty="0">
              <a:solidFill>
                <a:srgbClr val="003768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5CB82-AADD-D247-9662-B42EC4196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68DE21-D9F3-C342-9EDB-523A27E56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DA5BEBE-9EF0-FF4F-B622-AAB9C6E97F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527" y="1066800"/>
            <a:ext cx="1625600" cy="16383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8178E71-E5D7-E645-A5A7-C8F805EFA8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100" y="1028700"/>
            <a:ext cx="1638300" cy="1638300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CD297DB-BC24-B049-BE40-697712E1ECEA}"/>
              </a:ext>
            </a:extLst>
          </p:cNvPr>
          <p:cNvSpPr txBox="1">
            <a:spLocks/>
          </p:cNvSpPr>
          <p:nvPr/>
        </p:nvSpPr>
        <p:spPr>
          <a:xfrm>
            <a:off x="4525240" y="2682873"/>
            <a:ext cx="2444173" cy="7540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dirty="0">
                <a:solidFill>
                  <a:srgbClr val="003768"/>
                </a:solidFill>
              </a:rPr>
              <a:t>All US Undergrads</a:t>
            </a:r>
          </a:p>
          <a:p>
            <a:pPr marL="0" indent="0">
              <a:buFont typeface="Arial" pitchFamily="34" charset="0"/>
              <a:buNone/>
            </a:pPr>
            <a:endParaRPr lang="en-US" dirty="0">
              <a:solidFill>
                <a:srgbClr val="003768"/>
              </a:solidFill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CC8781A5-3B2A-6C4D-9192-BC2D9D8E21F5}"/>
              </a:ext>
            </a:extLst>
          </p:cNvPr>
          <p:cNvSpPr txBox="1">
            <a:spLocks/>
          </p:cNvSpPr>
          <p:nvPr/>
        </p:nvSpPr>
        <p:spPr>
          <a:xfrm>
            <a:off x="6620163" y="2682872"/>
            <a:ext cx="2444173" cy="7540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dirty="0">
                <a:solidFill>
                  <a:srgbClr val="003768"/>
                </a:solidFill>
              </a:rPr>
              <a:t>First Time Freshman</a:t>
            </a:r>
          </a:p>
          <a:p>
            <a:pPr marL="0" indent="0">
              <a:buFont typeface="Arial" pitchFamily="34" charset="0"/>
              <a:buNone/>
            </a:pPr>
            <a:endParaRPr lang="en-US" dirty="0">
              <a:solidFill>
                <a:srgbClr val="003768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273408B-242B-C24B-934F-94BC71CB5F08}"/>
              </a:ext>
            </a:extLst>
          </p:cNvPr>
          <p:cNvGrpSpPr/>
          <p:nvPr/>
        </p:nvGrpSpPr>
        <p:grpSpPr>
          <a:xfrm>
            <a:off x="474785" y="3010550"/>
            <a:ext cx="2116015" cy="2879738"/>
            <a:chOff x="537205" y="1326950"/>
            <a:chExt cx="1807831" cy="2435178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68351AF-ADEA-8A4C-B9B8-FE1186A666AC}"/>
                </a:ext>
              </a:extLst>
            </p:cNvPr>
            <p:cNvSpPr txBox="1"/>
            <p:nvPr/>
          </p:nvSpPr>
          <p:spPr>
            <a:xfrm>
              <a:off x="537205" y="1326950"/>
              <a:ext cx="980646" cy="546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03768"/>
                  </a:solidFill>
                </a:rPr>
                <a:t>44%</a:t>
              </a:r>
            </a:p>
            <a:p>
              <a:pPr algn="ctr"/>
              <a:r>
                <a:rPr lang="en-US" b="1" dirty="0">
                  <a:solidFill>
                    <a:srgbClr val="003768"/>
                  </a:solidFill>
                </a:rPr>
                <a:t>Male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ABBC181-D904-3F43-95E2-4261A299D95A}"/>
                </a:ext>
              </a:extLst>
            </p:cNvPr>
            <p:cNvSpPr txBox="1"/>
            <p:nvPr/>
          </p:nvSpPr>
          <p:spPr>
            <a:xfrm>
              <a:off x="1522076" y="1332065"/>
              <a:ext cx="755889" cy="546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03768"/>
                  </a:solidFill>
                </a:rPr>
                <a:t>56%</a:t>
              </a:r>
            </a:p>
            <a:p>
              <a:pPr algn="ctr"/>
              <a:r>
                <a:rPr lang="en-US" b="1" dirty="0">
                  <a:solidFill>
                    <a:srgbClr val="003768"/>
                  </a:solidFill>
                </a:rPr>
                <a:t>Female</a:t>
              </a:r>
            </a:p>
          </p:txBody>
        </p:sp>
        <p:sp>
          <p:nvSpPr>
            <p:cNvPr id="18" name="Freeform: Shape 170">
              <a:extLst>
                <a:ext uri="{FF2B5EF4-FFF2-40B4-BE49-F238E27FC236}">
                  <a16:creationId xmlns:a16="http://schemas.microsoft.com/office/drawing/2014/main" id="{E5F70444-B2F9-B340-BC4C-85AC99ECCC6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9661" y="1860176"/>
              <a:ext cx="855735" cy="1901952"/>
            </a:xfrm>
            <a:custGeom>
              <a:avLst/>
              <a:gdLst>
                <a:gd name="connsiteX0" fmla="*/ 330610 w 1279418"/>
                <a:gd name="connsiteY0" fmla="*/ 630871 h 2843630"/>
                <a:gd name="connsiteX1" fmla="*/ 950643 w 1279418"/>
                <a:gd name="connsiteY1" fmla="*/ 630871 h 2843630"/>
                <a:gd name="connsiteX2" fmla="*/ 1115094 w 1279418"/>
                <a:gd name="connsiteY2" fmla="*/ 739877 h 2843630"/>
                <a:gd name="connsiteX3" fmla="*/ 1118085 w 1279418"/>
                <a:gd name="connsiteY3" fmla="*/ 754690 h 2843630"/>
                <a:gd name="connsiteX4" fmla="*/ 1127860 w 1279418"/>
                <a:gd name="connsiteY4" fmla="*/ 779369 h 2843630"/>
                <a:gd name="connsiteX5" fmla="*/ 1277697 w 1279418"/>
                <a:gd name="connsiteY5" fmla="*/ 1612696 h 2843630"/>
                <a:gd name="connsiteX6" fmla="*/ 1190578 w 1279418"/>
                <a:gd name="connsiteY6" fmla="*/ 1738012 h 2843630"/>
                <a:gd name="connsiteX7" fmla="*/ 1065262 w 1279418"/>
                <a:gd name="connsiteY7" fmla="*/ 1650893 h 2843630"/>
                <a:gd name="connsiteX8" fmla="*/ 946038 w 1279418"/>
                <a:gd name="connsiteY8" fmla="*/ 987825 h 2843630"/>
                <a:gd name="connsiteX9" fmla="*/ 942594 w 1279418"/>
                <a:gd name="connsiteY9" fmla="*/ 987825 h 2843630"/>
                <a:gd name="connsiteX10" fmla="*/ 942594 w 1279418"/>
                <a:gd name="connsiteY10" fmla="*/ 1501242 h 2843630"/>
                <a:gd name="connsiteX11" fmla="*/ 942594 w 1279418"/>
                <a:gd name="connsiteY11" fmla="*/ 1845442 h 2843630"/>
                <a:gd name="connsiteX12" fmla="*/ 942594 w 1279418"/>
                <a:gd name="connsiteY12" fmla="*/ 2722978 h 2843630"/>
                <a:gd name="connsiteX13" fmla="*/ 821942 w 1279418"/>
                <a:gd name="connsiteY13" fmla="*/ 2843630 h 2843630"/>
                <a:gd name="connsiteX14" fmla="*/ 816225 w 1279418"/>
                <a:gd name="connsiteY14" fmla="*/ 2843630 h 2843630"/>
                <a:gd name="connsiteX15" fmla="*/ 695573 w 1279418"/>
                <a:gd name="connsiteY15" fmla="*/ 2722978 h 2843630"/>
                <a:gd name="connsiteX16" fmla="*/ 695573 w 1279418"/>
                <a:gd name="connsiteY16" fmla="*/ 1845442 h 2843630"/>
                <a:gd name="connsiteX17" fmla="*/ 584764 w 1279418"/>
                <a:gd name="connsiteY17" fmla="*/ 1845442 h 2843630"/>
                <a:gd name="connsiteX18" fmla="*/ 584764 w 1279418"/>
                <a:gd name="connsiteY18" fmla="*/ 2722978 h 2843630"/>
                <a:gd name="connsiteX19" fmla="*/ 464112 w 1279418"/>
                <a:gd name="connsiteY19" fmla="*/ 2843630 h 2843630"/>
                <a:gd name="connsiteX20" fmla="*/ 458395 w 1279418"/>
                <a:gd name="connsiteY20" fmla="*/ 2843630 h 2843630"/>
                <a:gd name="connsiteX21" fmla="*/ 337743 w 1279418"/>
                <a:gd name="connsiteY21" fmla="*/ 2722978 h 2843630"/>
                <a:gd name="connsiteX22" fmla="*/ 337743 w 1279418"/>
                <a:gd name="connsiteY22" fmla="*/ 1845442 h 2843630"/>
                <a:gd name="connsiteX23" fmla="*/ 337743 w 1279418"/>
                <a:gd name="connsiteY23" fmla="*/ 1845442 h 2843630"/>
                <a:gd name="connsiteX24" fmla="*/ 337743 w 1279418"/>
                <a:gd name="connsiteY24" fmla="*/ 987825 h 2843630"/>
                <a:gd name="connsiteX25" fmla="*/ 333380 w 1279418"/>
                <a:gd name="connsiteY25" fmla="*/ 987825 h 2843630"/>
                <a:gd name="connsiteX26" fmla="*/ 214156 w 1279418"/>
                <a:gd name="connsiteY26" fmla="*/ 1650893 h 2843630"/>
                <a:gd name="connsiteX27" fmla="*/ 88840 w 1279418"/>
                <a:gd name="connsiteY27" fmla="*/ 1738012 h 2843630"/>
                <a:gd name="connsiteX28" fmla="*/ 1721 w 1279418"/>
                <a:gd name="connsiteY28" fmla="*/ 1612696 h 2843630"/>
                <a:gd name="connsiteX29" fmla="*/ 151558 w 1279418"/>
                <a:gd name="connsiteY29" fmla="*/ 779369 h 2843630"/>
                <a:gd name="connsiteX30" fmla="*/ 165076 w 1279418"/>
                <a:gd name="connsiteY30" fmla="*/ 745240 h 2843630"/>
                <a:gd name="connsiteX31" fmla="*/ 166159 w 1279418"/>
                <a:gd name="connsiteY31" fmla="*/ 739877 h 2843630"/>
                <a:gd name="connsiteX32" fmla="*/ 330610 w 1279418"/>
                <a:gd name="connsiteY32" fmla="*/ 630871 h 2843630"/>
                <a:gd name="connsiteX33" fmla="*/ 631229 w 1279418"/>
                <a:gd name="connsiteY33" fmla="*/ 0 h 2843630"/>
                <a:gd name="connsiteX34" fmla="*/ 930644 w 1279418"/>
                <a:gd name="connsiteY34" fmla="*/ 299414 h 2843630"/>
                <a:gd name="connsiteX35" fmla="*/ 631229 w 1279418"/>
                <a:gd name="connsiteY35" fmla="*/ 598828 h 2843630"/>
                <a:gd name="connsiteX36" fmla="*/ 331814 w 1279418"/>
                <a:gd name="connsiteY36" fmla="*/ 299414 h 2843630"/>
                <a:gd name="connsiteX37" fmla="*/ 631229 w 1279418"/>
                <a:gd name="connsiteY37" fmla="*/ 0 h 2843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279418" h="2843630">
                  <a:moveTo>
                    <a:pt x="330610" y="630871"/>
                  </a:moveTo>
                  <a:lnTo>
                    <a:pt x="950643" y="630871"/>
                  </a:lnTo>
                  <a:cubicBezTo>
                    <a:pt x="1024571" y="630871"/>
                    <a:pt x="1088000" y="675819"/>
                    <a:pt x="1115094" y="739877"/>
                  </a:cubicBezTo>
                  <a:lnTo>
                    <a:pt x="1118085" y="754690"/>
                  </a:lnTo>
                  <a:lnTo>
                    <a:pt x="1127860" y="779369"/>
                  </a:lnTo>
                  <a:lnTo>
                    <a:pt x="1277697" y="1612696"/>
                  </a:lnTo>
                  <a:cubicBezTo>
                    <a:pt x="1288245" y="1671358"/>
                    <a:pt x="1249241" y="1727464"/>
                    <a:pt x="1190578" y="1738012"/>
                  </a:cubicBezTo>
                  <a:cubicBezTo>
                    <a:pt x="1131916" y="1748560"/>
                    <a:pt x="1075810" y="1709555"/>
                    <a:pt x="1065262" y="1650893"/>
                  </a:cubicBezTo>
                  <a:lnTo>
                    <a:pt x="946038" y="987825"/>
                  </a:lnTo>
                  <a:lnTo>
                    <a:pt x="942594" y="987825"/>
                  </a:lnTo>
                  <a:lnTo>
                    <a:pt x="942594" y="1501242"/>
                  </a:lnTo>
                  <a:lnTo>
                    <a:pt x="942594" y="1845442"/>
                  </a:lnTo>
                  <a:lnTo>
                    <a:pt x="942594" y="2722978"/>
                  </a:lnTo>
                  <a:cubicBezTo>
                    <a:pt x="942594" y="2789612"/>
                    <a:pt x="888576" y="2843630"/>
                    <a:pt x="821942" y="2843630"/>
                  </a:cubicBezTo>
                  <a:lnTo>
                    <a:pt x="816225" y="2843630"/>
                  </a:lnTo>
                  <a:cubicBezTo>
                    <a:pt x="749591" y="2843630"/>
                    <a:pt x="695573" y="2789612"/>
                    <a:pt x="695573" y="2722978"/>
                  </a:cubicBezTo>
                  <a:lnTo>
                    <a:pt x="695573" y="1845442"/>
                  </a:lnTo>
                  <a:lnTo>
                    <a:pt x="584764" y="1845442"/>
                  </a:lnTo>
                  <a:lnTo>
                    <a:pt x="584764" y="2722978"/>
                  </a:lnTo>
                  <a:cubicBezTo>
                    <a:pt x="584764" y="2789612"/>
                    <a:pt x="530746" y="2843630"/>
                    <a:pt x="464112" y="2843630"/>
                  </a:cubicBezTo>
                  <a:lnTo>
                    <a:pt x="458395" y="2843630"/>
                  </a:lnTo>
                  <a:cubicBezTo>
                    <a:pt x="391761" y="2843630"/>
                    <a:pt x="337743" y="2789612"/>
                    <a:pt x="337743" y="2722978"/>
                  </a:cubicBezTo>
                  <a:lnTo>
                    <a:pt x="337743" y="1845442"/>
                  </a:lnTo>
                  <a:lnTo>
                    <a:pt x="337743" y="1845442"/>
                  </a:lnTo>
                  <a:lnTo>
                    <a:pt x="337743" y="987825"/>
                  </a:lnTo>
                  <a:lnTo>
                    <a:pt x="333380" y="987825"/>
                  </a:lnTo>
                  <a:lnTo>
                    <a:pt x="214156" y="1650893"/>
                  </a:lnTo>
                  <a:cubicBezTo>
                    <a:pt x="203608" y="1709555"/>
                    <a:pt x="147502" y="1748560"/>
                    <a:pt x="88840" y="1738012"/>
                  </a:cubicBezTo>
                  <a:cubicBezTo>
                    <a:pt x="30177" y="1727464"/>
                    <a:pt x="-8827" y="1671358"/>
                    <a:pt x="1721" y="1612696"/>
                  </a:cubicBezTo>
                  <a:lnTo>
                    <a:pt x="151558" y="779369"/>
                  </a:lnTo>
                  <a:lnTo>
                    <a:pt x="165076" y="745240"/>
                  </a:lnTo>
                  <a:lnTo>
                    <a:pt x="166159" y="739877"/>
                  </a:lnTo>
                  <a:cubicBezTo>
                    <a:pt x="193253" y="675819"/>
                    <a:pt x="256682" y="630871"/>
                    <a:pt x="330610" y="630871"/>
                  </a:cubicBezTo>
                  <a:close/>
                  <a:moveTo>
                    <a:pt x="631229" y="0"/>
                  </a:moveTo>
                  <a:cubicBezTo>
                    <a:pt x="796591" y="0"/>
                    <a:pt x="930644" y="134052"/>
                    <a:pt x="930644" y="299414"/>
                  </a:cubicBezTo>
                  <a:cubicBezTo>
                    <a:pt x="930644" y="464776"/>
                    <a:pt x="796591" y="598828"/>
                    <a:pt x="631229" y="598828"/>
                  </a:cubicBezTo>
                  <a:cubicBezTo>
                    <a:pt x="465867" y="598828"/>
                    <a:pt x="331814" y="464776"/>
                    <a:pt x="331814" y="299414"/>
                  </a:cubicBezTo>
                  <a:cubicBezTo>
                    <a:pt x="331814" y="134052"/>
                    <a:pt x="465867" y="0"/>
                    <a:pt x="631229" y="0"/>
                  </a:cubicBezTo>
                  <a:close/>
                </a:path>
              </a:pathLst>
            </a:custGeom>
            <a:gradFill>
              <a:gsLst>
                <a:gs pos="56000">
                  <a:schemeClr val="bg1"/>
                </a:gs>
                <a:gs pos="56000">
                  <a:srgbClr val="003768"/>
                </a:gs>
              </a:gsLst>
              <a:lin ang="5400000" scaled="1"/>
            </a:gradFill>
            <a:ln w="3175">
              <a:solidFill>
                <a:srgbClr val="004568"/>
              </a:solidFill>
              <a:round/>
              <a:headEnd/>
              <a:tailEnd/>
            </a:ln>
          </p:spPr>
          <p:txBody>
            <a:bodyPr vert="horz" wrap="square" lIns="93252" tIns="46627" rIns="93252" bIns="46627" numCol="1" anchor="t" anchorCtr="0" compatLnSpc="1">
              <a:prstTxWarp prst="textNoShape">
                <a:avLst/>
              </a:prstTxWarp>
            </a:bodyPr>
            <a:lstStyle/>
            <a:p>
              <a:pPr defTabSz="932518"/>
              <a:endParaRPr lang="en-US" sz="1938" dirty="0">
                <a:solidFill>
                  <a:prstClr val="black"/>
                </a:solidFill>
              </a:endParaRPr>
            </a:p>
          </p:txBody>
        </p:sp>
        <p:sp>
          <p:nvSpPr>
            <p:cNvPr id="20" name="Freeform: Shape 173">
              <a:extLst>
                <a:ext uri="{FF2B5EF4-FFF2-40B4-BE49-F238E27FC236}">
                  <a16:creationId xmlns:a16="http://schemas.microsoft.com/office/drawing/2014/main" id="{EAA675F6-07F4-C54C-BA3A-59329538DBDC}"/>
                </a:ext>
              </a:extLst>
            </p:cNvPr>
            <p:cNvSpPr/>
            <p:nvPr/>
          </p:nvSpPr>
          <p:spPr>
            <a:xfrm>
              <a:off x="1522076" y="1860176"/>
              <a:ext cx="822960" cy="1898549"/>
            </a:xfrm>
            <a:custGeom>
              <a:avLst/>
              <a:gdLst>
                <a:gd name="connsiteX0" fmla="*/ 330610 w 1279418"/>
                <a:gd name="connsiteY0" fmla="*/ 630871 h 2843630"/>
                <a:gd name="connsiteX1" fmla="*/ 950643 w 1279418"/>
                <a:gd name="connsiteY1" fmla="*/ 630871 h 2843630"/>
                <a:gd name="connsiteX2" fmla="*/ 1115094 w 1279418"/>
                <a:gd name="connsiteY2" fmla="*/ 739877 h 2843630"/>
                <a:gd name="connsiteX3" fmla="*/ 1118085 w 1279418"/>
                <a:gd name="connsiteY3" fmla="*/ 754690 h 2843630"/>
                <a:gd name="connsiteX4" fmla="*/ 1127860 w 1279418"/>
                <a:gd name="connsiteY4" fmla="*/ 779369 h 2843630"/>
                <a:gd name="connsiteX5" fmla="*/ 1277697 w 1279418"/>
                <a:gd name="connsiteY5" fmla="*/ 1612696 h 2843630"/>
                <a:gd name="connsiteX6" fmla="*/ 1190578 w 1279418"/>
                <a:gd name="connsiteY6" fmla="*/ 1738012 h 2843630"/>
                <a:gd name="connsiteX7" fmla="*/ 1065262 w 1279418"/>
                <a:gd name="connsiteY7" fmla="*/ 1650893 h 2843630"/>
                <a:gd name="connsiteX8" fmla="*/ 946038 w 1279418"/>
                <a:gd name="connsiteY8" fmla="*/ 987825 h 2843630"/>
                <a:gd name="connsiteX9" fmla="*/ 917536 w 1279418"/>
                <a:gd name="connsiteY9" fmla="*/ 987825 h 2843630"/>
                <a:gd name="connsiteX10" fmla="*/ 917536 w 1279418"/>
                <a:gd name="connsiteY10" fmla="*/ 1331686 h 2843630"/>
                <a:gd name="connsiteX11" fmla="*/ 1014281 w 1279418"/>
                <a:gd name="connsiteY11" fmla="*/ 1616543 h 2843630"/>
                <a:gd name="connsiteX12" fmla="*/ 960580 w 1279418"/>
                <a:gd name="connsiteY12" fmla="*/ 2066380 h 2843630"/>
                <a:gd name="connsiteX13" fmla="*/ 942594 w 1279418"/>
                <a:gd name="connsiteY13" fmla="*/ 2066636 h 2843630"/>
                <a:gd name="connsiteX14" fmla="*/ 942594 w 1279418"/>
                <a:gd name="connsiteY14" fmla="*/ 2722978 h 2843630"/>
                <a:gd name="connsiteX15" fmla="*/ 821942 w 1279418"/>
                <a:gd name="connsiteY15" fmla="*/ 2843630 h 2843630"/>
                <a:gd name="connsiteX16" fmla="*/ 816225 w 1279418"/>
                <a:gd name="connsiteY16" fmla="*/ 2843630 h 2843630"/>
                <a:gd name="connsiteX17" fmla="*/ 695573 w 1279418"/>
                <a:gd name="connsiteY17" fmla="*/ 2722978 h 2843630"/>
                <a:gd name="connsiteX18" fmla="*/ 695573 w 1279418"/>
                <a:gd name="connsiteY18" fmla="*/ 2070157 h 2843630"/>
                <a:gd name="connsiteX19" fmla="*/ 584764 w 1279418"/>
                <a:gd name="connsiteY19" fmla="*/ 2071736 h 2843630"/>
                <a:gd name="connsiteX20" fmla="*/ 584764 w 1279418"/>
                <a:gd name="connsiteY20" fmla="*/ 2722978 h 2843630"/>
                <a:gd name="connsiteX21" fmla="*/ 464112 w 1279418"/>
                <a:gd name="connsiteY21" fmla="*/ 2843630 h 2843630"/>
                <a:gd name="connsiteX22" fmla="*/ 458395 w 1279418"/>
                <a:gd name="connsiteY22" fmla="*/ 2843630 h 2843630"/>
                <a:gd name="connsiteX23" fmla="*/ 337743 w 1279418"/>
                <a:gd name="connsiteY23" fmla="*/ 2722978 h 2843630"/>
                <a:gd name="connsiteX24" fmla="*/ 337743 w 1279418"/>
                <a:gd name="connsiteY24" fmla="*/ 2075257 h 2843630"/>
                <a:gd name="connsiteX25" fmla="*/ 304101 w 1279418"/>
                <a:gd name="connsiteY25" fmla="*/ 2075736 h 2843630"/>
                <a:gd name="connsiteX26" fmla="*/ 250400 w 1279418"/>
                <a:gd name="connsiteY26" fmla="*/ 1616543 h 2843630"/>
                <a:gd name="connsiteX27" fmla="*/ 347144 w 1279418"/>
                <a:gd name="connsiteY27" fmla="*/ 1331689 h 2843630"/>
                <a:gd name="connsiteX28" fmla="*/ 347144 w 1279418"/>
                <a:gd name="connsiteY28" fmla="*/ 987825 h 2843630"/>
                <a:gd name="connsiteX29" fmla="*/ 333380 w 1279418"/>
                <a:gd name="connsiteY29" fmla="*/ 987825 h 2843630"/>
                <a:gd name="connsiteX30" fmla="*/ 214156 w 1279418"/>
                <a:gd name="connsiteY30" fmla="*/ 1650893 h 2843630"/>
                <a:gd name="connsiteX31" fmla="*/ 88840 w 1279418"/>
                <a:gd name="connsiteY31" fmla="*/ 1738012 h 2843630"/>
                <a:gd name="connsiteX32" fmla="*/ 1721 w 1279418"/>
                <a:gd name="connsiteY32" fmla="*/ 1612696 h 2843630"/>
                <a:gd name="connsiteX33" fmla="*/ 151558 w 1279418"/>
                <a:gd name="connsiteY33" fmla="*/ 779369 h 2843630"/>
                <a:gd name="connsiteX34" fmla="*/ 165076 w 1279418"/>
                <a:gd name="connsiteY34" fmla="*/ 745240 h 2843630"/>
                <a:gd name="connsiteX35" fmla="*/ 166159 w 1279418"/>
                <a:gd name="connsiteY35" fmla="*/ 739877 h 2843630"/>
                <a:gd name="connsiteX36" fmla="*/ 330610 w 1279418"/>
                <a:gd name="connsiteY36" fmla="*/ 630871 h 2843630"/>
                <a:gd name="connsiteX37" fmla="*/ 631229 w 1279418"/>
                <a:gd name="connsiteY37" fmla="*/ 0 h 2843630"/>
                <a:gd name="connsiteX38" fmla="*/ 930644 w 1279418"/>
                <a:gd name="connsiteY38" fmla="*/ 299414 h 2843630"/>
                <a:gd name="connsiteX39" fmla="*/ 631229 w 1279418"/>
                <a:gd name="connsiteY39" fmla="*/ 598828 h 2843630"/>
                <a:gd name="connsiteX40" fmla="*/ 331814 w 1279418"/>
                <a:gd name="connsiteY40" fmla="*/ 299414 h 2843630"/>
                <a:gd name="connsiteX41" fmla="*/ 631229 w 1279418"/>
                <a:gd name="connsiteY41" fmla="*/ 0 h 2843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1279418" h="2843630">
                  <a:moveTo>
                    <a:pt x="330610" y="630871"/>
                  </a:moveTo>
                  <a:lnTo>
                    <a:pt x="950643" y="630871"/>
                  </a:lnTo>
                  <a:cubicBezTo>
                    <a:pt x="1024571" y="630871"/>
                    <a:pt x="1088000" y="675819"/>
                    <a:pt x="1115094" y="739877"/>
                  </a:cubicBezTo>
                  <a:lnTo>
                    <a:pt x="1118085" y="754690"/>
                  </a:lnTo>
                  <a:lnTo>
                    <a:pt x="1127860" y="779369"/>
                  </a:lnTo>
                  <a:lnTo>
                    <a:pt x="1277697" y="1612696"/>
                  </a:lnTo>
                  <a:cubicBezTo>
                    <a:pt x="1288245" y="1671358"/>
                    <a:pt x="1249241" y="1727464"/>
                    <a:pt x="1190578" y="1738012"/>
                  </a:cubicBezTo>
                  <a:cubicBezTo>
                    <a:pt x="1131916" y="1748560"/>
                    <a:pt x="1075810" y="1709555"/>
                    <a:pt x="1065262" y="1650893"/>
                  </a:cubicBezTo>
                  <a:lnTo>
                    <a:pt x="946038" y="987825"/>
                  </a:lnTo>
                  <a:lnTo>
                    <a:pt x="917536" y="987825"/>
                  </a:lnTo>
                  <a:lnTo>
                    <a:pt x="917536" y="1331686"/>
                  </a:lnTo>
                  <a:lnTo>
                    <a:pt x="1014281" y="1616543"/>
                  </a:lnTo>
                  <a:cubicBezTo>
                    <a:pt x="996406" y="1766519"/>
                    <a:pt x="978455" y="1916404"/>
                    <a:pt x="960580" y="2066380"/>
                  </a:cubicBezTo>
                  <a:lnTo>
                    <a:pt x="942594" y="2066636"/>
                  </a:lnTo>
                  <a:lnTo>
                    <a:pt x="942594" y="2722978"/>
                  </a:lnTo>
                  <a:cubicBezTo>
                    <a:pt x="942594" y="2789612"/>
                    <a:pt x="888576" y="2843630"/>
                    <a:pt x="821942" y="2843630"/>
                  </a:cubicBezTo>
                  <a:lnTo>
                    <a:pt x="816225" y="2843630"/>
                  </a:lnTo>
                  <a:cubicBezTo>
                    <a:pt x="749591" y="2843630"/>
                    <a:pt x="695573" y="2789612"/>
                    <a:pt x="695573" y="2722978"/>
                  </a:cubicBezTo>
                  <a:lnTo>
                    <a:pt x="695573" y="2070157"/>
                  </a:lnTo>
                  <a:lnTo>
                    <a:pt x="584764" y="2071736"/>
                  </a:lnTo>
                  <a:lnTo>
                    <a:pt x="584764" y="2722978"/>
                  </a:lnTo>
                  <a:cubicBezTo>
                    <a:pt x="584764" y="2789612"/>
                    <a:pt x="530746" y="2843630"/>
                    <a:pt x="464112" y="2843630"/>
                  </a:cubicBezTo>
                  <a:lnTo>
                    <a:pt x="458395" y="2843630"/>
                  </a:lnTo>
                  <a:cubicBezTo>
                    <a:pt x="391761" y="2843630"/>
                    <a:pt x="337743" y="2789612"/>
                    <a:pt x="337743" y="2722978"/>
                  </a:cubicBezTo>
                  <a:lnTo>
                    <a:pt x="337743" y="2075257"/>
                  </a:lnTo>
                  <a:lnTo>
                    <a:pt x="304101" y="2075736"/>
                  </a:lnTo>
                  <a:lnTo>
                    <a:pt x="250400" y="1616543"/>
                  </a:lnTo>
                  <a:lnTo>
                    <a:pt x="347144" y="1331689"/>
                  </a:lnTo>
                  <a:lnTo>
                    <a:pt x="347144" y="987825"/>
                  </a:lnTo>
                  <a:lnTo>
                    <a:pt x="333380" y="987825"/>
                  </a:lnTo>
                  <a:lnTo>
                    <a:pt x="214156" y="1650893"/>
                  </a:lnTo>
                  <a:cubicBezTo>
                    <a:pt x="203608" y="1709555"/>
                    <a:pt x="147502" y="1748560"/>
                    <a:pt x="88840" y="1738012"/>
                  </a:cubicBezTo>
                  <a:cubicBezTo>
                    <a:pt x="30177" y="1727464"/>
                    <a:pt x="-8827" y="1671358"/>
                    <a:pt x="1721" y="1612696"/>
                  </a:cubicBezTo>
                  <a:lnTo>
                    <a:pt x="151558" y="779369"/>
                  </a:lnTo>
                  <a:lnTo>
                    <a:pt x="165076" y="745240"/>
                  </a:lnTo>
                  <a:lnTo>
                    <a:pt x="166159" y="739877"/>
                  </a:lnTo>
                  <a:cubicBezTo>
                    <a:pt x="193253" y="675819"/>
                    <a:pt x="256683" y="630871"/>
                    <a:pt x="330610" y="630871"/>
                  </a:cubicBezTo>
                  <a:close/>
                  <a:moveTo>
                    <a:pt x="631229" y="0"/>
                  </a:moveTo>
                  <a:cubicBezTo>
                    <a:pt x="796591" y="0"/>
                    <a:pt x="930644" y="134052"/>
                    <a:pt x="930644" y="299414"/>
                  </a:cubicBezTo>
                  <a:cubicBezTo>
                    <a:pt x="930644" y="464776"/>
                    <a:pt x="796591" y="598828"/>
                    <a:pt x="631229" y="598828"/>
                  </a:cubicBezTo>
                  <a:cubicBezTo>
                    <a:pt x="465867" y="598828"/>
                    <a:pt x="331814" y="464776"/>
                    <a:pt x="331814" y="299414"/>
                  </a:cubicBezTo>
                  <a:cubicBezTo>
                    <a:pt x="331814" y="134052"/>
                    <a:pt x="465867" y="0"/>
                    <a:pt x="631229" y="0"/>
                  </a:cubicBezTo>
                  <a:close/>
                </a:path>
              </a:pathLst>
            </a:custGeom>
            <a:gradFill>
              <a:gsLst>
                <a:gs pos="44000">
                  <a:schemeClr val="bg1"/>
                </a:gs>
                <a:gs pos="44000">
                  <a:srgbClr val="003768"/>
                </a:gs>
              </a:gsLst>
              <a:lin ang="5400000" scaled="1"/>
            </a:gradFill>
            <a:ln w="3175">
              <a:solidFill>
                <a:srgbClr val="004568"/>
              </a:solidFill>
              <a:round/>
              <a:headEnd/>
              <a:tailEnd/>
            </a:ln>
          </p:spPr>
          <p:txBody>
            <a:bodyPr vert="horz" wrap="square" lIns="93252" tIns="46627" rIns="93252" bIns="46627" numCol="1" anchor="t" anchorCtr="0" compatLnSpc="1">
              <a:prstTxWarp prst="textNoShape">
                <a:avLst/>
              </a:prstTxWarp>
            </a:bodyPr>
            <a:lstStyle/>
            <a:p>
              <a:pPr defTabSz="932518"/>
              <a:endParaRPr lang="en-US" sz="1938" dirty="0">
                <a:solidFill>
                  <a:prstClr val="black"/>
                </a:solidFill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00DF9596-44A0-4A48-A08F-EA22B27544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851" y="4864997"/>
            <a:ext cx="1638300" cy="1638300"/>
          </a:xfrm>
          <a:prstGeom prst="rect">
            <a:avLst/>
          </a:prstGeom>
        </p:spPr>
      </p:pic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497B8849-CDD6-1844-A7C7-CFE8159718DA}"/>
              </a:ext>
            </a:extLst>
          </p:cNvPr>
          <p:cNvSpPr txBox="1">
            <a:spLocks/>
          </p:cNvSpPr>
          <p:nvPr/>
        </p:nvSpPr>
        <p:spPr>
          <a:xfrm>
            <a:off x="4115954" y="5305833"/>
            <a:ext cx="2444173" cy="7540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dirty="0">
                <a:solidFill>
                  <a:srgbClr val="003768"/>
                </a:solidFill>
              </a:rPr>
              <a:t>First Generation</a:t>
            </a:r>
          </a:p>
          <a:p>
            <a:pPr marL="0" indent="0">
              <a:buFont typeface="Arial" pitchFamily="34" charset="0"/>
              <a:buNone/>
            </a:pPr>
            <a:endParaRPr lang="en-US" dirty="0">
              <a:solidFill>
                <a:srgbClr val="003768"/>
              </a:solidFill>
            </a:endParaRP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611BD189-4866-344A-9B1A-5B4CE67B584D}"/>
              </a:ext>
            </a:extLst>
          </p:cNvPr>
          <p:cNvSpPr txBox="1">
            <a:spLocks/>
          </p:cNvSpPr>
          <p:nvPr/>
        </p:nvSpPr>
        <p:spPr>
          <a:xfrm>
            <a:off x="3124200" y="3325677"/>
            <a:ext cx="2183881" cy="135957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9000" dirty="0">
                <a:solidFill>
                  <a:srgbClr val="003768"/>
                </a:solidFill>
              </a:rPr>
              <a:t>28</a:t>
            </a:r>
            <a:br>
              <a:rPr lang="en-US" sz="9000" dirty="0">
                <a:solidFill>
                  <a:srgbClr val="003768"/>
                </a:solidFill>
              </a:rPr>
            </a:br>
            <a:r>
              <a:rPr lang="en-US" dirty="0">
                <a:solidFill>
                  <a:srgbClr val="003768"/>
                </a:solidFill>
              </a:rPr>
              <a:t>Average Age</a:t>
            </a:r>
          </a:p>
          <a:p>
            <a:pPr marL="0" indent="0">
              <a:buFont typeface="Arial" pitchFamily="34" charset="0"/>
              <a:buNone/>
            </a:pPr>
            <a:endParaRPr lang="en-US" dirty="0">
              <a:solidFill>
                <a:srgbClr val="003768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D3A52E2-227F-3542-BC98-F30CD3A73E31}"/>
              </a:ext>
            </a:extLst>
          </p:cNvPr>
          <p:cNvSpPr/>
          <p:nvPr/>
        </p:nvSpPr>
        <p:spPr>
          <a:xfrm>
            <a:off x="6620163" y="3561796"/>
            <a:ext cx="2233691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700" dirty="0">
                <a:solidFill>
                  <a:srgbClr val="003768"/>
                </a:solidFill>
              </a:rPr>
              <a:t>62%</a:t>
            </a:r>
            <a:br>
              <a:rPr lang="en-US" sz="9000" dirty="0">
                <a:solidFill>
                  <a:srgbClr val="003768"/>
                </a:solidFill>
              </a:rPr>
            </a:br>
            <a:r>
              <a:rPr lang="en-US" sz="2700" dirty="0">
                <a:solidFill>
                  <a:srgbClr val="003768"/>
                </a:solidFill>
              </a:rPr>
              <a:t>Part time</a:t>
            </a:r>
          </a:p>
          <a:p>
            <a:pPr algn="ctr"/>
            <a:r>
              <a:rPr lang="en-US" sz="7700" dirty="0">
                <a:solidFill>
                  <a:srgbClr val="003768"/>
                </a:solidFill>
              </a:rPr>
              <a:t>38% </a:t>
            </a:r>
          </a:p>
          <a:p>
            <a:pPr algn="ctr"/>
            <a:r>
              <a:rPr lang="en-US" sz="2700" dirty="0">
                <a:solidFill>
                  <a:srgbClr val="003768"/>
                </a:solidFill>
              </a:rPr>
              <a:t>Full time</a:t>
            </a:r>
            <a:br>
              <a:rPr lang="en-US" sz="9000" dirty="0">
                <a:solidFill>
                  <a:srgbClr val="003768"/>
                </a:solidFill>
              </a:rPr>
            </a:br>
            <a:endParaRPr lang="en-US" dirty="0">
              <a:solidFill>
                <a:srgbClr val="003768"/>
              </a:solidFill>
            </a:endParaRP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329656F5-1085-2E41-93D1-4C619E35CE70}"/>
              </a:ext>
            </a:extLst>
          </p:cNvPr>
          <p:cNvSpPr txBox="1">
            <a:spLocks/>
          </p:cNvSpPr>
          <p:nvPr/>
        </p:nvSpPr>
        <p:spPr>
          <a:xfrm>
            <a:off x="2677799" y="6560542"/>
            <a:ext cx="3134911" cy="34062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000" dirty="0">
                <a:solidFill>
                  <a:srgbClr val="003768"/>
                </a:solidFill>
                <a:hlinkClick r:id="rId6"/>
              </a:rPr>
              <a:t>AACC Fast Facts 2018</a:t>
            </a:r>
            <a:endParaRPr lang="en-US" sz="2000" dirty="0">
              <a:solidFill>
                <a:srgbClr val="003768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rgbClr val="0037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785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3AC45-0ABD-944F-A136-E7398FB3F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9400" y="133904"/>
            <a:ext cx="6096000" cy="9445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3768"/>
                </a:solidFill>
              </a:rPr>
              <a:t>North Carolina Access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CA3D9-B4AD-D741-BD3E-2E3DF980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821" y="1296436"/>
            <a:ext cx="8305801" cy="20411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solidFill>
                  <a:srgbClr val="003768"/>
                </a:solidFill>
              </a:rPr>
              <a:t>710,000 STUDENTS</a:t>
            </a:r>
          </a:p>
          <a:p>
            <a:pPr marL="0" indent="0" algn="ctr">
              <a:buNone/>
            </a:pPr>
            <a:r>
              <a:rPr lang="en-US" sz="4000" dirty="0">
                <a:solidFill>
                  <a:srgbClr val="003768"/>
                </a:solidFill>
              </a:rPr>
              <a:t>~1 in 10 North Carolinians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5CB82-AADD-D247-9662-B42EC4196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68DE21-D9F3-C342-9EDB-523A27E56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79EAEF1-B458-2B43-8AA3-29ABECC832E1}"/>
              </a:ext>
            </a:extLst>
          </p:cNvPr>
          <p:cNvGrpSpPr/>
          <p:nvPr/>
        </p:nvGrpSpPr>
        <p:grpSpPr>
          <a:xfrm>
            <a:off x="291620" y="3288379"/>
            <a:ext cx="2464760" cy="2879738"/>
            <a:chOff x="537205" y="1326950"/>
            <a:chExt cx="2020173" cy="2435178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E07F1BF-0B9C-8B47-807D-066F02032091}"/>
                </a:ext>
              </a:extLst>
            </p:cNvPr>
            <p:cNvSpPr txBox="1"/>
            <p:nvPr/>
          </p:nvSpPr>
          <p:spPr>
            <a:xfrm>
              <a:off x="537205" y="1326950"/>
              <a:ext cx="980646" cy="546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03768"/>
                  </a:solidFill>
                </a:rPr>
                <a:t>40%</a:t>
              </a:r>
            </a:p>
            <a:p>
              <a:pPr algn="ctr"/>
              <a:r>
                <a:rPr lang="en-US" b="1" dirty="0">
                  <a:solidFill>
                    <a:srgbClr val="003768"/>
                  </a:solidFill>
                </a:rPr>
                <a:t>Male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2C40B09-D5FA-CB43-9C8B-3F044F408196}"/>
                </a:ext>
              </a:extLst>
            </p:cNvPr>
            <p:cNvSpPr txBox="1"/>
            <p:nvPr/>
          </p:nvSpPr>
          <p:spPr>
            <a:xfrm>
              <a:off x="1796873" y="1332065"/>
              <a:ext cx="755889" cy="546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03768"/>
                  </a:solidFill>
                </a:rPr>
                <a:t>60%</a:t>
              </a:r>
            </a:p>
            <a:p>
              <a:pPr algn="ctr"/>
              <a:r>
                <a:rPr lang="en-US" b="1" dirty="0">
                  <a:solidFill>
                    <a:srgbClr val="003768"/>
                  </a:solidFill>
                </a:rPr>
                <a:t>Female</a:t>
              </a:r>
            </a:p>
          </p:txBody>
        </p:sp>
        <p:sp>
          <p:nvSpPr>
            <p:cNvPr id="18" name="Freeform: Shape 170">
              <a:extLst>
                <a:ext uri="{FF2B5EF4-FFF2-40B4-BE49-F238E27FC236}">
                  <a16:creationId xmlns:a16="http://schemas.microsoft.com/office/drawing/2014/main" id="{799B31F9-E335-B54D-833B-C85619A39AA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9661" y="1860176"/>
              <a:ext cx="855735" cy="1901952"/>
            </a:xfrm>
            <a:custGeom>
              <a:avLst/>
              <a:gdLst>
                <a:gd name="connsiteX0" fmla="*/ 330610 w 1279418"/>
                <a:gd name="connsiteY0" fmla="*/ 630871 h 2843630"/>
                <a:gd name="connsiteX1" fmla="*/ 950643 w 1279418"/>
                <a:gd name="connsiteY1" fmla="*/ 630871 h 2843630"/>
                <a:gd name="connsiteX2" fmla="*/ 1115094 w 1279418"/>
                <a:gd name="connsiteY2" fmla="*/ 739877 h 2843630"/>
                <a:gd name="connsiteX3" fmla="*/ 1118085 w 1279418"/>
                <a:gd name="connsiteY3" fmla="*/ 754690 h 2843630"/>
                <a:gd name="connsiteX4" fmla="*/ 1127860 w 1279418"/>
                <a:gd name="connsiteY4" fmla="*/ 779369 h 2843630"/>
                <a:gd name="connsiteX5" fmla="*/ 1277697 w 1279418"/>
                <a:gd name="connsiteY5" fmla="*/ 1612696 h 2843630"/>
                <a:gd name="connsiteX6" fmla="*/ 1190578 w 1279418"/>
                <a:gd name="connsiteY6" fmla="*/ 1738012 h 2843630"/>
                <a:gd name="connsiteX7" fmla="*/ 1065262 w 1279418"/>
                <a:gd name="connsiteY7" fmla="*/ 1650893 h 2843630"/>
                <a:gd name="connsiteX8" fmla="*/ 946038 w 1279418"/>
                <a:gd name="connsiteY8" fmla="*/ 987825 h 2843630"/>
                <a:gd name="connsiteX9" fmla="*/ 942594 w 1279418"/>
                <a:gd name="connsiteY9" fmla="*/ 987825 h 2843630"/>
                <a:gd name="connsiteX10" fmla="*/ 942594 w 1279418"/>
                <a:gd name="connsiteY10" fmla="*/ 1501242 h 2843630"/>
                <a:gd name="connsiteX11" fmla="*/ 942594 w 1279418"/>
                <a:gd name="connsiteY11" fmla="*/ 1845442 h 2843630"/>
                <a:gd name="connsiteX12" fmla="*/ 942594 w 1279418"/>
                <a:gd name="connsiteY12" fmla="*/ 2722978 h 2843630"/>
                <a:gd name="connsiteX13" fmla="*/ 821942 w 1279418"/>
                <a:gd name="connsiteY13" fmla="*/ 2843630 h 2843630"/>
                <a:gd name="connsiteX14" fmla="*/ 816225 w 1279418"/>
                <a:gd name="connsiteY14" fmla="*/ 2843630 h 2843630"/>
                <a:gd name="connsiteX15" fmla="*/ 695573 w 1279418"/>
                <a:gd name="connsiteY15" fmla="*/ 2722978 h 2843630"/>
                <a:gd name="connsiteX16" fmla="*/ 695573 w 1279418"/>
                <a:gd name="connsiteY16" fmla="*/ 1845442 h 2843630"/>
                <a:gd name="connsiteX17" fmla="*/ 584764 w 1279418"/>
                <a:gd name="connsiteY17" fmla="*/ 1845442 h 2843630"/>
                <a:gd name="connsiteX18" fmla="*/ 584764 w 1279418"/>
                <a:gd name="connsiteY18" fmla="*/ 2722978 h 2843630"/>
                <a:gd name="connsiteX19" fmla="*/ 464112 w 1279418"/>
                <a:gd name="connsiteY19" fmla="*/ 2843630 h 2843630"/>
                <a:gd name="connsiteX20" fmla="*/ 458395 w 1279418"/>
                <a:gd name="connsiteY20" fmla="*/ 2843630 h 2843630"/>
                <a:gd name="connsiteX21" fmla="*/ 337743 w 1279418"/>
                <a:gd name="connsiteY21" fmla="*/ 2722978 h 2843630"/>
                <a:gd name="connsiteX22" fmla="*/ 337743 w 1279418"/>
                <a:gd name="connsiteY22" fmla="*/ 1845442 h 2843630"/>
                <a:gd name="connsiteX23" fmla="*/ 337743 w 1279418"/>
                <a:gd name="connsiteY23" fmla="*/ 1845442 h 2843630"/>
                <a:gd name="connsiteX24" fmla="*/ 337743 w 1279418"/>
                <a:gd name="connsiteY24" fmla="*/ 987825 h 2843630"/>
                <a:gd name="connsiteX25" fmla="*/ 333380 w 1279418"/>
                <a:gd name="connsiteY25" fmla="*/ 987825 h 2843630"/>
                <a:gd name="connsiteX26" fmla="*/ 214156 w 1279418"/>
                <a:gd name="connsiteY26" fmla="*/ 1650893 h 2843630"/>
                <a:gd name="connsiteX27" fmla="*/ 88840 w 1279418"/>
                <a:gd name="connsiteY27" fmla="*/ 1738012 h 2843630"/>
                <a:gd name="connsiteX28" fmla="*/ 1721 w 1279418"/>
                <a:gd name="connsiteY28" fmla="*/ 1612696 h 2843630"/>
                <a:gd name="connsiteX29" fmla="*/ 151558 w 1279418"/>
                <a:gd name="connsiteY29" fmla="*/ 779369 h 2843630"/>
                <a:gd name="connsiteX30" fmla="*/ 165076 w 1279418"/>
                <a:gd name="connsiteY30" fmla="*/ 745240 h 2843630"/>
                <a:gd name="connsiteX31" fmla="*/ 166159 w 1279418"/>
                <a:gd name="connsiteY31" fmla="*/ 739877 h 2843630"/>
                <a:gd name="connsiteX32" fmla="*/ 330610 w 1279418"/>
                <a:gd name="connsiteY32" fmla="*/ 630871 h 2843630"/>
                <a:gd name="connsiteX33" fmla="*/ 631229 w 1279418"/>
                <a:gd name="connsiteY33" fmla="*/ 0 h 2843630"/>
                <a:gd name="connsiteX34" fmla="*/ 930644 w 1279418"/>
                <a:gd name="connsiteY34" fmla="*/ 299414 h 2843630"/>
                <a:gd name="connsiteX35" fmla="*/ 631229 w 1279418"/>
                <a:gd name="connsiteY35" fmla="*/ 598828 h 2843630"/>
                <a:gd name="connsiteX36" fmla="*/ 331814 w 1279418"/>
                <a:gd name="connsiteY36" fmla="*/ 299414 h 2843630"/>
                <a:gd name="connsiteX37" fmla="*/ 631229 w 1279418"/>
                <a:gd name="connsiteY37" fmla="*/ 0 h 2843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279418" h="2843630">
                  <a:moveTo>
                    <a:pt x="330610" y="630871"/>
                  </a:moveTo>
                  <a:lnTo>
                    <a:pt x="950643" y="630871"/>
                  </a:lnTo>
                  <a:cubicBezTo>
                    <a:pt x="1024571" y="630871"/>
                    <a:pt x="1088000" y="675819"/>
                    <a:pt x="1115094" y="739877"/>
                  </a:cubicBezTo>
                  <a:lnTo>
                    <a:pt x="1118085" y="754690"/>
                  </a:lnTo>
                  <a:lnTo>
                    <a:pt x="1127860" y="779369"/>
                  </a:lnTo>
                  <a:lnTo>
                    <a:pt x="1277697" y="1612696"/>
                  </a:lnTo>
                  <a:cubicBezTo>
                    <a:pt x="1288245" y="1671358"/>
                    <a:pt x="1249241" y="1727464"/>
                    <a:pt x="1190578" y="1738012"/>
                  </a:cubicBezTo>
                  <a:cubicBezTo>
                    <a:pt x="1131916" y="1748560"/>
                    <a:pt x="1075810" y="1709555"/>
                    <a:pt x="1065262" y="1650893"/>
                  </a:cubicBezTo>
                  <a:lnTo>
                    <a:pt x="946038" y="987825"/>
                  </a:lnTo>
                  <a:lnTo>
                    <a:pt x="942594" y="987825"/>
                  </a:lnTo>
                  <a:lnTo>
                    <a:pt x="942594" y="1501242"/>
                  </a:lnTo>
                  <a:lnTo>
                    <a:pt x="942594" y="1845442"/>
                  </a:lnTo>
                  <a:lnTo>
                    <a:pt x="942594" y="2722978"/>
                  </a:lnTo>
                  <a:cubicBezTo>
                    <a:pt x="942594" y="2789612"/>
                    <a:pt x="888576" y="2843630"/>
                    <a:pt x="821942" y="2843630"/>
                  </a:cubicBezTo>
                  <a:lnTo>
                    <a:pt x="816225" y="2843630"/>
                  </a:lnTo>
                  <a:cubicBezTo>
                    <a:pt x="749591" y="2843630"/>
                    <a:pt x="695573" y="2789612"/>
                    <a:pt x="695573" y="2722978"/>
                  </a:cubicBezTo>
                  <a:lnTo>
                    <a:pt x="695573" y="1845442"/>
                  </a:lnTo>
                  <a:lnTo>
                    <a:pt x="584764" y="1845442"/>
                  </a:lnTo>
                  <a:lnTo>
                    <a:pt x="584764" y="2722978"/>
                  </a:lnTo>
                  <a:cubicBezTo>
                    <a:pt x="584764" y="2789612"/>
                    <a:pt x="530746" y="2843630"/>
                    <a:pt x="464112" y="2843630"/>
                  </a:cubicBezTo>
                  <a:lnTo>
                    <a:pt x="458395" y="2843630"/>
                  </a:lnTo>
                  <a:cubicBezTo>
                    <a:pt x="391761" y="2843630"/>
                    <a:pt x="337743" y="2789612"/>
                    <a:pt x="337743" y="2722978"/>
                  </a:cubicBezTo>
                  <a:lnTo>
                    <a:pt x="337743" y="1845442"/>
                  </a:lnTo>
                  <a:lnTo>
                    <a:pt x="337743" y="1845442"/>
                  </a:lnTo>
                  <a:lnTo>
                    <a:pt x="337743" y="987825"/>
                  </a:lnTo>
                  <a:lnTo>
                    <a:pt x="333380" y="987825"/>
                  </a:lnTo>
                  <a:lnTo>
                    <a:pt x="214156" y="1650893"/>
                  </a:lnTo>
                  <a:cubicBezTo>
                    <a:pt x="203608" y="1709555"/>
                    <a:pt x="147502" y="1748560"/>
                    <a:pt x="88840" y="1738012"/>
                  </a:cubicBezTo>
                  <a:cubicBezTo>
                    <a:pt x="30177" y="1727464"/>
                    <a:pt x="-8827" y="1671358"/>
                    <a:pt x="1721" y="1612696"/>
                  </a:cubicBezTo>
                  <a:lnTo>
                    <a:pt x="151558" y="779369"/>
                  </a:lnTo>
                  <a:lnTo>
                    <a:pt x="165076" y="745240"/>
                  </a:lnTo>
                  <a:lnTo>
                    <a:pt x="166159" y="739877"/>
                  </a:lnTo>
                  <a:cubicBezTo>
                    <a:pt x="193253" y="675819"/>
                    <a:pt x="256682" y="630871"/>
                    <a:pt x="330610" y="630871"/>
                  </a:cubicBezTo>
                  <a:close/>
                  <a:moveTo>
                    <a:pt x="631229" y="0"/>
                  </a:moveTo>
                  <a:cubicBezTo>
                    <a:pt x="796591" y="0"/>
                    <a:pt x="930644" y="134052"/>
                    <a:pt x="930644" y="299414"/>
                  </a:cubicBezTo>
                  <a:cubicBezTo>
                    <a:pt x="930644" y="464776"/>
                    <a:pt x="796591" y="598828"/>
                    <a:pt x="631229" y="598828"/>
                  </a:cubicBezTo>
                  <a:cubicBezTo>
                    <a:pt x="465867" y="598828"/>
                    <a:pt x="331814" y="464776"/>
                    <a:pt x="331814" y="299414"/>
                  </a:cubicBezTo>
                  <a:cubicBezTo>
                    <a:pt x="331814" y="134052"/>
                    <a:pt x="465867" y="0"/>
                    <a:pt x="631229" y="0"/>
                  </a:cubicBezTo>
                  <a:close/>
                </a:path>
              </a:pathLst>
            </a:custGeom>
            <a:gradFill>
              <a:gsLst>
                <a:gs pos="60000">
                  <a:schemeClr val="bg1"/>
                </a:gs>
                <a:gs pos="60000">
                  <a:srgbClr val="003768"/>
                </a:gs>
              </a:gsLst>
              <a:lin ang="5400000" scaled="1"/>
            </a:gradFill>
            <a:ln w="3175">
              <a:solidFill>
                <a:srgbClr val="004568"/>
              </a:solidFill>
              <a:round/>
              <a:headEnd/>
              <a:tailEnd/>
            </a:ln>
          </p:spPr>
          <p:txBody>
            <a:bodyPr vert="horz" wrap="square" lIns="93252" tIns="46627" rIns="93252" bIns="46627" numCol="1" anchor="t" anchorCtr="0" compatLnSpc="1">
              <a:prstTxWarp prst="textNoShape">
                <a:avLst/>
              </a:prstTxWarp>
            </a:bodyPr>
            <a:lstStyle/>
            <a:p>
              <a:pPr defTabSz="932518"/>
              <a:endParaRPr lang="en-US" sz="1938" dirty="0">
                <a:solidFill>
                  <a:prstClr val="black"/>
                </a:solidFill>
              </a:endParaRPr>
            </a:p>
          </p:txBody>
        </p:sp>
        <p:sp>
          <p:nvSpPr>
            <p:cNvPr id="20" name="Freeform: Shape 173">
              <a:extLst>
                <a:ext uri="{FF2B5EF4-FFF2-40B4-BE49-F238E27FC236}">
                  <a16:creationId xmlns:a16="http://schemas.microsoft.com/office/drawing/2014/main" id="{7D5B5EBC-1447-2F42-9FE3-51B1CB212789}"/>
                </a:ext>
              </a:extLst>
            </p:cNvPr>
            <p:cNvSpPr/>
            <p:nvPr/>
          </p:nvSpPr>
          <p:spPr>
            <a:xfrm>
              <a:off x="1734418" y="1860176"/>
              <a:ext cx="822960" cy="1898549"/>
            </a:xfrm>
            <a:custGeom>
              <a:avLst/>
              <a:gdLst>
                <a:gd name="connsiteX0" fmla="*/ 330610 w 1279418"/>
                <a:gd name="connsiteY0" fmla="*/ 630871 h 2843630"/>
                <a:gd name="connsiteX1" fmla="*/ 950643 w 1279418"/>
                <a:gd name="connsiteY1" fmla="*/ 630871 h 2843630"/>
                <a:gd name="connsiteX2" fmla="*/ 1115094 w 1279418"/>
                <a:gd name="connsiteY2" fmla="*/ 739877 h 2843630"/>
                <a:gd name="connsiteX3" fmla="*/ 1118085 w 1279418"/>
                <a:gd name="connsiteY3" fmla="*/ 754690 h 2843630"/>
                <a:gd name="connsiteX4" fmla="*/ 1127860 w 1279418"/>
                <a:gd name="connsiteY4" fmla="*/ 779369 h 2843630"/>
                <a:gd name="connsiteX5" fmla="*/ 1277697 w 1279418"/>
                <a:gd name="connsiteY5" fmla="*/ 1612696 h 2843630"/>
                <a:gd name="connsiteX6" fmla="*/ 1190578 w 1279418"/>
                <a:gd name="connsiteY6" fmla="*/ 1738012 h 2843630"/>
                <a:gd name="connsiteX7" fmla="*/ 1065262 w 1279418"/>
                <a:gd name="connsiteY7" fmla="*/ 1650893 h 2843630"/>
                <a:gd name="connsiteX8" fmla="*/ 946038 w 1279418"/>
                <a:gd name="connsiteY8" fmla="*/ 987825 h 2843630"/>
                <a:gd name="connsiteX9" fmla="*/ 917536 w 1279418"/>
                <a:gd name="connsiteY9" fmla="*/ 987825 h 2843630"/>
                <a:gd name="connsiteX10" fmla="*/ 917536 w 1279418"/>
                <a:gd name="connsiteY10" fmla="*/ 1331686 h 2843630"/>
                <a:gd name="connsiteX11" fmla="*/ 1014281 w 1279418"/>
                <a:gd name="connsiteY11" fmla="*/ 1616543 h 2843630"/>
                <a:gd name="connsiteX12" fmla="*/ 960580 w 1279418"/>
                <a:gd name="connsiteY12" fmla="*/ 2066380 h 2843630"/>
                <a:gd name="connsiteX13" fmla="*/ 942594 w 1279418"/>
                <a:gd name="connsiteY13" fmla="*/ 2066636 h 2843630"/>
                <a:gd name="connsiteX14" fmla="*/ 942594 w 1279418"/>
                <a:gd name="connsiteY14" fmla="*/ 2722978 h 2843630"/>
                <a:gd name="connsiteX15" fmla="*/ 821942 w 1279418"/>
                <a:gd name="connsiteY15" fmla="*/ 2843630 h 2843630"/>
                <a:gd name="connsiteX16" fmla="*/ 816225 w 1279418"/>
                <a:gd name="connsiteY16" fmla="*/ 2843630 h 2843630"/>
                <a:gd name="connsiteX17" fmla="*/ 695573 w 1279418"/>
                <a:gd name="connsiteY17" fmla="*/ 2722978 h 2843630"/>
                <a:gd name="connsiteX18" fmla="*/ 695573 w 1279418"/>
                <a:gd name="connsiteY18" fmla="*/ 2070157 h 2843630"/>
                <a:gd name="connsiteX19" fmla="*/ 584764 w 1279418"/>
                <a:gd name="connsiteY19" fmla="*/ 2071736 h 2843630"/>
                <a:gd name="connsiteX20" fmla="*/ 584764 w 1279418"/>
                <a:gd name="connsiteY20" fmla="*/ 2722978 h 2843630"/>
                <a:gd name="connsiteX21" fmla="*/ 464112 w 1279418"/>
                <a:gd name="connsiteY21" fmla="*/ 2843630 h 2843630"/>
                <a:gd name="connsiteX22" fmla="*/ 458395 w 1279418"/>
                <a:gd name="connsiteY22" fmla="*/ 2843630 h 2843630"/>
                <a:gd name="connsiteX23" fmla="*/ 337743 w 1279418"/>
                <a:gd name="connsiteY23" fmla="*/ 2722978 h 2843630"/>
                <a:gd name="connsiteX24" fmla="*/ 337743 w 1279418"/>
                <a:gd name="connsiteY24" fmla="*/ 2075257 h 2843630"/>
                <a:gd name="connsiteX25" fmla="*/ 304101 w 1279418"/>
                <a:gd name="connsiteY25" fmla="*/ 2075736 h 2843630"/>
                <a:gd name="connsiteX26" fmla="*/ 250400 w 1279418"/>
                <a:gd name="connsiteY26" fmla="*/ 1616543 h 2843630"/>
                <a:gd name="connsiteX27" fmla="*/ 347144 w 1279418"/>
                <a:gd name="connsiteY27" fmla="*/ 1331689 h 2843630"/>
                <a:gd name="connsiteX28" fmla="*/ 347144 w 1279418"/>
                <a:gd name="connsiteY28" fmla="*/ 987825 h 2843630"/>
                <a:gd name="connsiteX29" fmla="*/ 333380 w 1279418"/>
                <a:gd name="connsiteY29" fmla="*/ 987825 h 2843630"/>
                <a:gd name="connsiteX30" fmla="*/ 214156 w 1279418"/>
                <a:gd name="connsiteY30" fmla="*/ 1650893 h 2843630"/>
                <a:gd name="connsiteX31" fmla="*/ 88840 w 1279418"/>
                <a:gd name="connsiteY31" fmla="*/ 1738012 h 2843630"/>
                <a:gd name="connsiteX32" fmla="*/ 1721 w 1279418"/>
                <a:gd name="connsiteY32" fmla="*/ 1612696 h 2843630"/>
                <a:gd name="connsiteX33" fmla="*/ 151558 w 1279418"/>
                <a:gd name="connsiteY33" fmla="*/ 779369 h 2843630"/>
                <a:gd name="connsiteX34" fmla="*/ 165076 w 1279418"/>
                <a:gd name="connsiteY34" fmla="*/ 745240 h 2843630"/>
                <a:gd name="connsiteX35" fmla="*/ 166159 w 1279418"/>
                <a:gd name="connsiteY35" fmla="*/ 739877 h 2843630"/>
                <a:gd name="connsiteX36" fmla="*/ 330610 w 1279418"/>
                <a:gd name="connsiteY36" fmla="*/ 630871 h 2843630"/>
                <a:gd name="connsiteX37" fmla="*/ 631229 w 1279418"/>
                <a:gd name="connsiteY37" fmla="*/ 0 h 2843630"/>
                <a:gd name="connsiteX38" fmla="*/ 930644 w 1279418"/>
                <a:gd name="connsiteY38" fmla="*/ 299414 h 2843630"/>
                <a:gd name="connsiteX39" fmla="*/ 631229 w 1279418"/>
                <a:gd name="connsiteY39" fmla="*/ 598828 h 2843630"/>
                <a:gd name="connsiteX40" fmla="*/ 331814 w 1279418"/>
                <a:gd name="connsiteY40" fmla="*/ 299414 h 2843630"/>
                <a:gd name="connsiteX41" fmla="*/ 631229 w 1279418"/>
                <a:gd name="connsiteY41" fmla="*/ 0 h 2843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1279418" h="2843630">
                  <a:moveTo>
                    <a:pt x="330610" y="630871"/>
                  </a:moveTo>
                  <a:lnTo>
                    <a:pt x="950643" y="630871"/>
                  </a:lnTo>
                  <a:cubicBezTo>
                    <a:pt x="1024571" y="630871"/>
                    <a:pt x="1088000" y="675819"/>
                    <a:pt x="1115094" y="739877"/>
                  </a:cubicBezTo>
                  <a:lnTo>
                    <a:pt x="1118085" y="754690"/>
                  </a:lnTo>
                  <a:lnTo>
                    <a:pt x="1127860" y="779369"/>
                  </a:lnTo>
                  <a:lnTo>
                    <a:pt x="1277697" y="1612696"/>
                  </a:lnTo>
                  <a:cubicBezTo>
                    <a:pt x="1288245" y="1671358"/>
                    <a:pt x="1249241" y="1727464"/>
                    <a:pt x="1190578" y="1738012"/>
                  </a:cubicBezTo>
                  <a:cubicBezTo>
                    <a:pt x="1131916" y="1748560"/>
                    <a:pt x="1075810" y="1709555"/>
                    <a:pt x="1065262" y="1650893"/>
                  </a:cubicBezTo>
                  <a:lnTo>
                    <a:pt x="946038" y="987825"/>
                  </a:lnTo>
                  <a:lnTo>
                    <a:pt x="917536" y="987825"/>
                  </a:lnTo>
                  <a:lnTo>
                    <a:pt x="917536" y="1331686"/>
                  </a:lnTo>
                  <a:lnTo>
                    <a:pt x="1014281" y="1616543"/>
                  </a:lnTo>
                  <a:cubicBezTo>
                    <a:pt x="996406" y="1766519"/>
                    <a:pt x="978455" y="1916404"/>
                    <a:pt x="960580" y="2066380"/>
                  </a:cubicBezTo>
                  <a:lnTo>
                    <a:pt x="942594" y="2066636"/>
                  </a:lnTo>
                  <a:lnTo>
                    <a:pt x="942594" y="2722978"/>
                  </a:lnTo>
                  <a:cubicBezTo>
                    <a:pt x="942594" y="2789612"/>
                    <a:pt x="888576" y="2843630"/>
                    <a:pt x="821942" y="2843630"/>
                  </a:cubicBezTo>
                  <a:lnTo>
                    <a:pt x="816225" y="2843630"/>
                  </a:lnTo>
                  <a:cubicBezTo>
                    <a:pt x="749591" y="2843630"/>
                    <a:pt x="695573" y="2789612"/>
                    <a:pt x="695573" y="2722978"/>
                  </a:cubicBezTo>
                  <a:lnTo>
                    <a:pt x="695573" y="2070157"/>
                  </a:lnTo>
                  <a:lnTo>
                    <a:pt x="584764" y="2071736"/>
                  </a:lnTo>
                  <a:lnTo>
                    <a:pt x="584764" y="2722978"/>
                  </a:lnTo>
                  <a:cubicBezTo>
                    <a:pt x="584764" y="2789612"/>
                    <a:pt x="530746" y="2843630"/>
                    <a:pt x="464112" y="2843630"/>
                  </a:cubicBezTo>
                  <a:lnTo>
                    <a:pt x="458395" y="2843630"/>
                  </a:lnTo>
                  <a:cubicBezTo>
                    <a:pt x="391761" y="2843630"/>
                    <a:pt x="337743" y="2789612"/>
                    <a:pt x="337743" y="2722978"/>
                  </a:cubicBezTo>
                  <a:lnTo>
                    <a:pt x="337743" y="2075257"/>
                  </a:lnTo>
                  <a:lnTo>
                    <a:pt x="304101" y="2075736"/>
                  </a:lnTo>
                  <a:lnTo>
                    <a:pt x="250400" y="1616543"/>
                  </a:lnTo>
                  <a:lnTo>
                    <a:pt x="347144" y="1331689"/>
                  </a:lnTo>
                  <a:lnTo>
                    <a:pt x="347144" y="987825"/>
                  </a:lnTo>
                  <a:lnTo>
                    <a:pt x="333380" y="987825"/>
                  </a:lnTo>
                  <a:lnTo>
                    <a:pt x="214156" y="1650893"/>
                  </a:lnTo>
                  <a:cubicBezTo>
                    <a:pt x="203608" y="1709555"/>
                    <a:pt x="147502" y="1748560"/>
                    <a:pt x="88840" y="1738012"/>
                  </a:cubicBezTo>
                  <a:cubicBezTo>
                    <a:pt x="30177" y="1727464"/>
                    <a:pt x="-8827" y="1671358"/>
                    <a:pt x="1721" y="1612696"/>
                  </a:cubicBezTo>
                  <a:lnTo>
                    <a:pt x="151558" y="779369"/>
                  </a:lnTo>
                  <a:lnTo>
                    <a:pt x="165076" y="745240"/>
                  </a:lnTo>
                  <a:lnTo>
                    <a:pt x="166159" y="739877"/>
                  </a:lnTo>
                  <a:cubicBezTo>
                    <a:pt x="193253" y="675819"/>
                    <a:pt x="256683" y="630871"/>
                    <a:pt x="330610" y="630871"/>
                  </a:cubicBezTo>
                  <a:close/>
                  <a:moveTo>
                    <a:pt x="631229" y="0"/>
                  </a:moveTo>
                  <a:cubicBezTo>
                    <a:pt x="796591" y="0"/>
                    <a:pt x="930644" y="134052"/>
                    <a:pt x="930644" y="299414"/>
                  </a:cubicBezTo>
                  <a:cubicBezTo>
                    <a:pt x="930644" y="464776"/>
                    <a:pt x="796591" y="598828"/>
                    <a:pt x="631229" y="598828"/>
                  </a:cubicBezTo>
                  <a:cubicBezTo>
                    <a:pt x="465867" y="598828"/>
                    <a:pt x="331814" y="464776"/>
                    <a:pt x="331814" y="299414"/>
                  </a:cubicBezTo>
                  <a:cubicBezTo>
                    <a:pt x="331814" y="134052"/>
                    <a:pt x="465867" y="0"/>
                    <a:pt x="631229" y="0"/>
                  </a:cubicBezTo>
                  <a:close/>
                </a:path>
              </a:pathLst>
            </a:custGeom>
            <a:gradFill>
              <a:gsLst>
                <a:gs pos="40000">
                  <a:schemeClr val="bg1"/>
                </a:gs>
                <a:gs pos="40000">
                  <a:srgbClr val="003768"/>
                </a:gs>
              </a:gsLst>
              <a:lin ang="5400000" scaled="1"/>
            </a:gradFill>
            <a:ln w="3175">
              <a:solidFill>
                <a:srgbClr val="004568"/>
              </a:solidFill>
              <a:round/>
              <a:headEnd/>
              <a:tailEnd/>
            </a:ln>
          </p:spPr>
          <p:txBody>
            <a:bodyPr vert="horz" wrap="square" lIns="93252" tIns="46627" rIns="93252" bIns="46627" numCol="1" anchor="t" anchorCtr="0" compatLnSpc="1">
              <a:prstTxWarp prst="textNoShape">
                <a:avLst/>
              </a:prstTxWarp>
            </a:bodyPr>
            <a:lstStyle/>
            <a:p>
              <a:pPr defTabSz="932518"/>
              <a:endParaRPr lang="en-US" sz="1938" dirty="0">
                <a:solidFill>
                  <a:prstClr val="black"/>
                </a:solidFill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52DF2ABF-FCCC-8E44-B2D0-F06DCD8ED02B}"/>
              </a:ext>
            </a:extLst>
          </p:cNvPr>
          <p:cNvSpPr/>
          <p:nvPr/>
        </p:nvSpPr>
        <p:spPr>
          <a:xfrm>
            <a:off x="6314881" y="3408218"/>
            <a:ext cx="2233691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700" dirty="0">
                <a:solidFill>
                  <a:srgbClr val="003768"/>
                </a:solidFill>
              </a:rPr>
              <a:t>59%</a:t>
            </a:r>
            <a:br>
              <a:rPr lang="en-US" sz="9000" dirty="0">
                <a:solidFill>
                  <a:srgbClr val="003768"/>
                </a:solidFill>
              </a:rPr>
            </a:br>
            <a:r>
              <a:rPr lang="en-US" sz="2700" dirty="0">
                <a:solidFill>
                  <a:srgbClr val="003768"/>
                </a:solidFill>
              </a:rPr>
              <a:t>Part time</a:t>
            </a:r>
          </a:p>
          <a:p>
            <a:pPr algn="ctr"/>
            <a:r>
              <a:rPr lang="en-US" sz="7700" dirty="0">
                <a:solidFill>
                  <a:srgbClr val="003768"/>
                </a:solidFill>
              </a:rPr>
              <a:t>41% </a:t>
            </a:r>
          </a:p>
          <a:p>
            <a:pPr algn="ctr"/>
            <a:r>
              <a:rPr lang="en-US" sz="2700" dirty="0">
                <a:solidFill>
                  <a:srgbClr val="003768"/>
                </a:solidFill>
              </a:rPr>
              <a:t>Full time</a:t>
            </a:r>
            <a:br>
              <a:rPr lang="en-US" sz="9000" dirty="0">
                <a:solidFill>
                  <a:srgbClr val="003768"/>
                </a:solidFill>
              </a:rPr>
            </a:br>
            <a:endParaRPr lang="en-US" dirty="0">
              <a:solidFill>
                <a:srgbClr val="003768"/>
              </a:solidFill>
            </a:endParaRP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484640F-4414-234E-BC16-46D6052AEED2}"/>
              </a:ext>
            </a:extLst>
          </p:cNvPr>
          <p:cNvSpPr txBox="1">
            <a:spLocks/>
          </p:cNvSpPr>
          <p:nvPr/>
        </p:nvSpPr>
        <p:spPr>
          <a:xfrm>
            <a:off x="3433299" y="4157553"/>
            <a:ext cx="2183881" cy="135957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9000" dirty="0">
                <a:solidFill>
                  <a:srgbClr val="003768"/>
                </a:solidFill>
              </a:rPr>
              <a:t>28</a:t>
            </a:r>
            <a:br>
              <a:rPr lang="en-US" sz="9000" dirty="0">
                <a:solidFill>
                  <a:srgbClr val="003768"/>
                </a:solidFill>
              </a:rPr>
            </a:br>
            <a:r>
              <a:rPr lang="en-US" dirty="0">
                <a:solidFill>
                  <a:srgbClr val="003768"/>
                </a:solidFill>
              </a:rPr>
              <a:t>Average Age</a:t>
            </a:r>
          </a:p>
          <a:p>
            <a:pPr marL="0" indent="0">
              <a:buFont typeface="Arial" pitchFamily="34" charset="0"/>
              <a:buNone/>
            </a:pPr>
            <a:endParaRPr lang="en-US" dirty="0">
              <a:solidFill>
                <a:srgbClr val="0037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113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80312-6008-F44A-851A-AF0D14993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9400" y="228600"/>
            <a:ext cx="6096000" cy="944562"/>
          </a:xfrm>
        </p:spPr>
        <p:txBody>
          <a:bodyPr/>
          <a:lstStyle/>
          <a:p>
            <a:r>
              <a:rPr lang="en-US" dirty="0">
                <a:solidFill>
                  <a:srgbClr val="003768"/>
                </a:solidFill>
              </a:rPr>
              <a:t>National Completion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209FB-6091-5F43-A4F7-4C6494E07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solidFill>
                  <a:srgbClr val="003768"/>
                </a:solidFill>
              </a:rPr>
              <a:t>A national study of first time college students who enrolled in a community college in the fall of 2010, both part-time and full-time, found that only </a:t>
            </a:r>
            <a:r>
              <a:rPr lang="en-US" sz="4000" dirty="0">
                <a:solidFill>
                  <a:srgbClr val="F8BE32"/>
                </a:solidFill>
              </a:rPr>
              <a:t>39% </a:t>
            </a:r>
            <a:r>
              <a:rPr lang="en-US" sz="4000" dirty="0">
                <a:solidFill>
                  <a:srgbClr val="003768"/>
                </a:solidFill>
              </a:rPr>
              <a:t>earned a credential from a 2-year or 4-year institution within </a:t>
            </a:r>
            <a:r>
              <a:rPr lang="en-US" sz="4000" u="sng" dirty="0">
                <a:solidFill>
                  <a:srgbClr val="F8BE32"/>
                </a:solidFill>
              </a:rPr>
              <a:t>six</a:t>
            </a:r>
            <a:r>
              <a:rPr lang="en-US" sz="4000" dirty="0">
                <a:solidFill>
                  <a:srgbClr val="003768"/>
                </a:solidFill>
              </a:rPr>
              <a:t> years.</a:t>
            </a:r>
            <a:endParaRPr lang="en-US" dirty="0">
              <a:solidFill>
                <a:srgbClr val="003768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D47136-B36D-DB4B-AEA9-F164558F1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B41BFC-A2CE-9249-B107-D4FFC1B25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E481C1-8D59-8F40-B3E7-CFCE5A16D8CC}"/>
              </a:ext>
            </a:extLst>
          </p:cNvPr>
          <p:cNvSpPr txBox="1"/>
          <p:nvPr/>
        </p:nvSpPr>
        <p:spPr>
          <a:xfrm>
            <a:off x="3521264" y="6486421"/>
            <a:ext cx="2339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</a:t>
            </a:r>
            <a:r>
              <a:rPr lang="en-US" dirty="0">
                <a:hlinkClick r:id="rId3"/>
              </a:rPr>
              <a:t>Shapiro et al., 2017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89831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425B9-64A5-FD4E-AD25-D1922CF6F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373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500" dirty="0">
                <a:solidFill>
                  <a:srgbClr val="003768"/>
                </a:solidFill>
              </a:rPr>
              <a:t>42% 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3768"/>
                </a:solidFill>
              </a:rPr>
              <a:t>Nationwide, 42% of all community college students enroll in at at least one developmental education course.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54761-2CA5-074F-B770-5B2466989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2AA85E-9917-B747-8444-6EE9E5613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38AF8B4-D381-AE4B-A980-A2F1E24C846C}"/>
              </a:ext>
            </a:extLst>
          </p:cNvPr>
          <p:cNvSpPr/>
          <p:nvPr/>
        </p:nvSpPr>
        <p:spPr>
          <a:xfrm>
            <a:off x="3200400" y="6356350"/>
            <a:ext cx="25608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rgbClr val="003768"/>
                </a:solidFill>
              </a:rPr>
              <a:t>(</a:t>
            </a:r>
            <a:r>
              <a:rPr lang="en-US" u="sng" dirty="0">
                <a:solidFill>
                  <a:srgbClr val="003768"/>
                </a:solidFill>
                <a:hlinkClick r:id="rId3"/>
              </a:rPr>
              <a:t>Chen &amp; Simone, 2016</a:t>
            </a:r>
            <a:r>
              <a:rPr lang="en-US" dirty="0">
                <a:solidFill>
                  <a:srgbClr val="003768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221749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87AA2B-73CA-4A55-A663-041B732E8C62}"/>
              </a:ext>
            </a:extLst>
          </p:cNvPr>
          <p:cNvSpPr/>
          <p:nvPr/>
        </p:nvSpPr>
        <p:spPr>
          <a:xfrm>
            <a:off x="463186" y="2054370"/>
            <a:ext cx="520534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FFC000"/>
              </a:buClr>
            </a:pPr>
            <a:r>
              <a:rPr lang="en-US" sz="4400" b="1">
                <a:solidFill>
                  <a:srgbClr val="003768"/>
                </a:solidFill>
              </a:rPr>
              <a:t>In NC, 1 </a:t>
            </a:r>
            <a:r>
              <a:rPr lang="en-US" sz="4400" b="1" dirty="0">
                <a:solidFill>
                  <a:srgbClr val="003768"/>
                </a:solidFill>
              </a:rPr>
              <a:t>in 3 recent high school graduates enroll in </a:t>
            </a:r>
            <a:r>
              <a:rPr lang="en-US" sz="4400" dirty="0">
                <a:solidFill>
                  <a:srgbClr val="C00000"/>
                </a:solidFill>
              </a:rPr>
              <a:t>developmental coursework.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F8132F5-49F2-446D-B17C-95B64E078D8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657" y="-106795"/>
            <a:ext cx="3413991" cy="341399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BA547BB-CA38-40A1-9C50-6F2B8762D70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657" y="1800516"/>
            <a:ext cx="3413991" cy="341399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B8C73CF-0F12-4C0B-85EF-AEBB6851B6F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657" y="3692130"/>
            <a:ext cx="3413991" cy="3413991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80614CBE-B2B0-4E8F-8ED9-76ABEF915F4E}"/>
              </a:ext>
            </a:extLst>
          </p:cNvPr>
          <p:cNvSpPr/>
          <p:nvPr/>
        </p:nvSpPr>
        <p:spPr>
          <a:xfrm>
            <a:off x="5668530" y="2054370"/>
            <a:ext cx="2505651" cy="2505651"/>
          </a:xfrm>
          <a:prstGeom prst="ellipse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D1211E8-4159-D840-B560-B8C416A07320}"/>
              </a:ext>
            </a:extLst>
          </p:cNvPr>
          <p:cNvSpPr/>
          <p:nvPr/>
        </p:nvSpPr>
        <p:spPr>
          <a:xfrm>
            <a:off x="3810000" y="6400800"/>
            <a:ext cx="1288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rgbClr val="003768"/>
                </a:solidFill>
              </a:rPr>
              <a:t>RPM, 2017</a:t>
            </a:r>
          </a:p>
        </p:txBody>
      </p:sp>
    </p:spTree>
    <p:extLst>
      <p:ext uri="{BB962C8B-B14F-4D97-AF65-F5344CB8AC3E}">
        <p14:creationId xmlns:p14="http://schemas.microsoft.com/office/powerpoint/2010/main" val="3062288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FB5CEF851A894EBF7DD1FB22F51352" ma:contentTypeVersion="20" ma:contentTypeDescription="Create a new document." ma:contentTypeScope="" ma:versionID="8f3af701f3df8a9c9048a907c74c0ac2">
  <xsd:schema xmlns:xsd="http://www.w3.org/2001/XMLSchema" xmlns:xs="http://www.w3.org/2001/XMLSchema" xmlns:p="http://schemas.microsoft.com/office/2006/metadata/properties" xmlns:ns1="http://schemas.microsoft.com/sharepoint/v3" xmlns:ns2="88203bfa-d4ac-462e-8616-0292cc28843a" xmlns:ns3="f46e81e7-297d-417f-b698-00dff3f07a0e" targetNamespace="http://schemas.microsoft.com/office/2006/metadata/properties" ma:root="true" ma:fieldsID="369e50db597ab9061d2b510d58b9a267" ns1:_="" ns2:_="" ns3:_="">
    <xsd:import namespace="http://schemas.microsoft.com/sharepoint/v3"/>
    <xsd:import namespace="88203bfa-d4ac-462e-8616-0292cc28843a"/>
    <xsd:import namespace="f46e81e7-297d-417f-b698-00dff3f07a0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Departments"/>
                <xsd:element ref="ns2:TaxCatchAll" minOccurs="0"/>
                <xsd:element ref="ns3:mf6adc5d79a94e37ab7ec9b9c48355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203bfa-d4ac-462e-8616-0292cc28843a" elementFormDefault="qualified">
    <xsd:import namespace="http://schemas.microsoft.com/office/2006/documentManagement/types"/>
    <xsd:import namespace="http://schemas.microsoft.com/office/infopath/2007/PartnerControls"/>
    <xsd:element name="Departments" ma:index="10" ma:displayName="Departments" ma:description="Select the department associated with this document or file. Department selections are based on this organization&#10;http://www.nccommunitycolleges.edu/Personnel/NCCCS_Directory.htm" ma:format="Dropdown" ma:internalName="Departments">
      <xsd:simpleType>
        <xsd:restriction base="dms:Choice">
          <xsd:enumeration value="Administrative and Facility Services"/>
          <xsd:enumeration value="Budgeting and Accounting and State-Level Accounting"/>
          <xsd:enumeration value="Contracts and Grants"/>
          <xsd:enumeration value="Human Resources"/>
          <xsd:enumeration value="Information Services"/>
          <xsd:enumeration value="Legal Affairs"/>
          <xsd:enumeration value="Marketing and Public Affairs"/>
          <xsd:enumeration value="Travel"/>
        </xsd:restriction>
      </xsd:simpleType>
    </xsd:element>
    <xsd:element name="TaxCatchAll" ma:index="11" nillable="true" ma:displayName="Taxonomy Catch All Column" ma:hidden="true" ma:list="{c4007c1c-46bb-42fa-88e6-4247e554f2f5}" ma:internalName="TaxCatchAll" ma:showField="CatchAllData" ma:web="88203bfa-d4ac-462e-8616-0292cc2884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6e81e7-297d-417f-b698-00dff3f07a0e" elementFormDefault="qualified">
    <xsd:import namespace="http://schemas.microsoft.com/office/2006/documentManagement/types"/>
    <xsd:import namespace="http://schemas.microsoft.com/office/infopath/2007/PartnerControls"/>
    <xsd:element name="mf6adc5d79a94e37ab7ec9b9c483552f" ma:index="13" ma:taxonomy="true" ma:internalName="mf6adc5d79a94e37ab7ec9b9c483552f" ma:taxonomyFieldName="Types" ma:displayName="Document Type" ma:indexed="true" ma:readOnly="false" ma:default="" ma:fieldId="{6f6adc5d-79a9-4e37-ab7e-c9b9c483552f}" ma:sspId="ff2c0a30-6022-4a53-931e-4e94d75a6b78" ma:termSetId="e83798e3-13ef-49a2-860b-1634b308a9c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f6adc5d79a94e37ab7ec9b9c483552f xmlns="f46e81e7-297d-417f-b698-00dff3f07a0e">
      <Terms xmlns="http://schemas.microsoft.com/office/infopath/2007/PartnerControls">
        <TermInfo xmlns="http://schemas.microsoft.com/office/infopath/2007/PartnerControls">
          <TermName xmlns="http://schemas.microsoft.com/office/infopath/2007/PartnerControls">Template</TermName>
          <TermId xmlns="http://schemas.microsoft.com/office/infopath/2007/PartnerControls">fc194862-fd4a-42aa-9550-b5fd9ecd1cff</TermId>
        </TermInfo>
      </Terms>
    </mf6adc5d79a94e37ab7ec9b9c483552f>
    <Departments xmlns="88203bfa-d4ac-462e-8616-0292cc28843a">Marketing and Public Affairs</Departments>
    <PublishingExpirationDate xmlns="http://schemas.microsoft.com/sharepoint/v3" xsi:nil="true"/>
    <PublishingStartDate xmlns="http://schemas.microsoft.com/sharepoint/v3" xsi:nil="true"/>
    <TaxCatchAll xmlns="88203bfa-d4ac-462e-8616-0292cc28843a">
      <Value>38</Value>
      <Value>34</Value>
    </TaxCatchAll>
  </documentManagement>
</p:properties>
</file>

<file path=customXml/itemProps1.xml><?xml version="1.0" encoding="utf-8"?>
<ds:datastoreItem xmlns:ds="http://schemas.openxmlformats.org/officeDocument/2006/customXml" ds:itemID="{F4C27CC1-3EE5-40B7-B2E3-EB81E1651D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8203bfa-d4ac-462e-8616-0292cc28843a"/>
    <ds:schemaRef ds:uri="f46e81e7-297d-417f-b698-00dff3f07a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2B2E925-8E2E-4675-A322-811AC5A545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9EDD1A-F66B-4A90-8803-6512E3CBFB2F}">
  <ds:schemaRefs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f46e81e7-297d-417f-b698-00dff3f07a0e"/>
    <ds:schemaRef ds:uri="88203bfa-d4ac-462e-8616-0292cc28843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32680</TotalTime>
  <Words>412</Words>
  <Application>Microsoft Office PowerPoint</Application>
  <PresentationFormat>On-screen Show (4:3)</PresentationFormat>
  <Paragraphs>123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Corbel</vt:lpstr>
      <vt:lpstr>Franklin Gothic Medium</vt:lpstr>
      <vt:lpstr>Open Sans</vt:lpstr>
      <vt:lpstr>Tahoma</vt:lpstr>
      <vt:lpstr>Office Theme</vt:lpstr>
      <vt:lpstr>PowerPoint Presentation</vt:lpstr>
      <vt:lpstr>Key Points</vt:lpstr>
      <vt:lpstr>North Carolina</vt:lpstr>
      <vt:lpstr>PowerPoint Presentation</vt:lpstr>
      <vt:lpstr>Nationwide Access </vt:lpstr>
      <vt:lpstr>North Carolina Access </vt:lpstr>
      <vt:lpstr>National Completion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NCCCS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Point Template</dc:title>
  <dc:creator>georgem</dc:creator>
  <cp:lastModifiedBy>Gracie Davis</cp:lastModifiedBy>
  <cp:revision>589</cp:revision>
  <cp:lastPrinted>2018-05-08T13:36:42Z</cp:lastPrinted>
  <dcterms:created xsi:type="dcterms:W3CDTF">2009-10-29T12:13:41Z</dcterms:created>
  <dcterms:modified xsi:type="dcterms:W3CDTF">2018-05-18T20:55:12Z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0x010100D3FB5CEF851A894EBF7DD1FB22F51352</vt:lpwstr>
  </property>
  <property fmtid="{D5CDD505-2E9C-101B-9397-08002B2CF9AE}" pid="3" name="Descriptors">
    <vt:lpwstr/>
  </property>
  <property fmtid="{D5CDD505-2E9C-101B-9397-08002B2CF9AE}" pid="4" name="Functions">
    <vt:lpwstr>34;#Branding|6e354d85-bdd8-4cc8-a485-4803f6fdee24</vt:lpwstr>
  </property>
  <property fmtid="{D5CDD505-2E9C-101B-9397-08002B2CF9AE}" pid="5" name="Types">
    <vt:lpwstr>38;#Template|fc194862-fd4a-42aa-9550-b5fd9ecd1cff</vt:lpwstr>
  </property>
  <property fmtid="{D5CDD505-2E9C-101B-9397-08002B2CF9AE}" pid="6" name="Objects">
    <vt:lpwstr/>
  </property>
  <property fmtid="{D5CDD505-2E9C-101B-9397-08002B2CF9AE}" pid="7" name="da5133d6118044a3aaacc66dd229ac83">
    <vt:lpwstr>Branding|6e354d85-bdd8-4cc8-a485-4803f6fdee24</vt:lpwstr>
  </property>
</Properties>
</file>