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352" r:id="rId2"/>
    <p:sldId id="370" r:id="rId3"/>
    <p:sldId id="346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8" r:id="rId12"/>
    <p:sldId id="363" r:id="rId13"/>
    <p:sldId id="372" r:id="rId14"/>
    <p:sldId id="374" r:id="rId15"/>
    <p:sldId id="341" r:id="rId16"/>
    <p:sldId id="373" r:id="rId17"/>
    <p:sldId id="375" r:id="rId18"/>
    <p:sldId id="308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3399"/>
    <a:srgbClr val="3B3B3B"/>
    <a:srgbClr val="0099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B52A2-89B7-4220-B9ED-2AC64AC47C46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</dgm:pt>
    <dgm:pt modelId="{C07505D4-5316-431D-B36E-C89C42D00D93}">
      <dgm:prSet phldrT="[Text]"/>
      <dgm:spPr/>
      <dgm:t>
        <a:bodyPr/>
        <a:lstStyle/>
        <a:p>
          <a:r>
            <a:rPr lang="en-US" dirty="0"/>
            <a:t>Transfer Success</a:t>
          </a:r>
        </a:p>
      </dgm:t>
    </dgm:pt>
    <dgm:pt modelId="{CDD294BE-931C-4AE9-A493-74B9CA1AE749}" type="parTrans" cxnId="{BF936D36-15AC-495E-9CE4-C212699716A1}">
      <dgm:prSet/>
      <dgm:spPr/>
      <dgm:t>
        <a:bodyPr/>
        <a:lstStyle/>
        <a:p>
          <a:endParaRPr lang="en-US"/>
        </a:p>
      </dgm:t>
    </dgm:pt>
    <dgm:pt modelId="{C15E9DA0-DE3E-4688-A3BB-8B85A3B67EDD}" type="sibTrans" cxnId="{BF936D36-15AC-495E-9CE4-C212699716A1}">
      <dgm:prSet/>
      <dgm:spPr/>
      <dgm:t>
        <a:bodyPr/>
        <a:lstStyle/>
        <a:p>
          <a:endParaRPr lang="en-US"/>
        </a:p>
      </dgm:t>
    </dgm:pt>
    <dgm:pt modelId="{377BCFDF-AFB9-4CFF-8DFF-87ECC02903E7}">
      <dgm:prSet phldrT="[Text]"/>
      <dgm:spPr/>
      <dgm:t>
        <a:bodyPr/>
        <a:lstStyle/>
        <a:p>
          <a:r>
            <a:rPr lang="en-US" dirty="0"/>
            <a:t>for</a:t>
          </a:r>
        </a:p>
      </dgm:t>
    </dgm:pt>
    <dgm:pt modelId="{108F796D-EAF3-41C1-98B8-DE617C100CC6}" type="parTrans" cxnId="{511BC9F9-3037-4D93-A25C-765FD7018EAF}">
      <dgm:prSet/>
      <dgm:spPr/>
      <dgm:t>
        <a:bodyPr/>
        <a:lstStyle/>
        <a:p>
          <a:endParaRPr lang="en-US"/>
        </a:p>
      </dgm:t>
    </dgm:pt>
    <dgm:pt modelId="{EB351E7E-4D94-4D80-B709-0A347E303356}" type="sibTrans" cxnId="{511BC9F9-3037-4D93-A25C-765FD7018EAF}">
      <dgm:prSet/>
      <dgm:spPr/>
      <dgm:t>
        <a:bodyPr/>
        <a:lstStyle/>
        <a:p>
          <a:endParaRPr lang="en-US"/>
        </a:p>
      </dgm:t>
    </dgm:pt>
    <dgm:pt modelId="{9EE1FF95-6730-40F3-BDF7-63EC1427377E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0B86B6DE-1090-46D2-B64D-0100F909966B}" type="parTrans" cxnId="{AD495285-80F9-45BD-8422-CB6B627CF213}">
      <dgm:prSet/>
      <dgm:spPr/>
      <dgm:t>
        <a:bodyPr/>
        <a:lstStyle/>
        <a:p>
          <a:endParaRPr lang="en-US"/>
        </a:p>
      </dgm:t>
    </dgm:pt>
    <dgm:pt modelId="{F034A21C-4D9C-4621-A4AC-686C7CD9A6CE}" type="sibTrans" cxnId="{AD495285-80F9-45BD-8422-CB6B627CF213}">
      <dgm:prSet/>
      <dgm:spPr/>
      <dgm:t>
        <a:bodyPr/>
        <a:lstStyle/>
        <a:p>
          <a:endParaRPr lang="en-US"/>
        </a:p>
      </dgm:t>
    </dgm:pt>
    <dgm:pt modelId="{FC08BED4-4E41-432C-BAA7-E2F67D688AE1}" type="pres">
      <dgm:prSet presAssocID="{D40B52A2-89B7-4220-B9ED-2AC64AC47C4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A292AA-315A-4566-BCF6-515CF9CE364C}" type="pres">
      <dgm:prSet presAssocID="{C07505D4-5316-431D-B36E-C89C42D00D9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87698-0688-4EF2-A4DA-2518DA8A82BF}" type="pres">
      <dgm:prSet presAssocID="{C07505D4-5316-431D-B36E-C89C42D00D93}" presName="gear1srcNode" presStyleLbl="node1" presStyleIdx="0" presStyleCnt="3"/>
      <dgm:spPr/>
      <dgm:t>
        <a:bodyPr/>
        <a:lstStyle/>
        <a:p>
          <a:endParaRPr lang="en-US"/>
        </a:p>
      </dgm:t>
    </dgm:pt>
    <dgm:pt modelId="{D3506075-59C8-4752-A3DC-617497F8B6A1}" type="pres">
      <dgm:prSet presAssocID="{C07505D4-5316-431D-B36E-C89C42D00D93}" presName="gear1dstNode" presStyleLbl="node1" presStyleIdx="0" presStyleCnt="3"/>
      <dgm:spPr/>
      <dgm:t>
        <a:bodyPr/>
        <a:lstStyle/>
        <a:p>
          <a:endParaRPr lang="en-US"/>
        </a:p>
      </dgm:t>
    </dgm:pt>
    <dgm:pt modelId="{B3CDE817-BFD6-40AE-ABFB-AC7EF2A4B0C3}" type="pres">
      <dgm:prSet presAssocID="{377BCFDF-AFB9-4CFF-8DFF-87ECC02903E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F788B-CAE7-40E6-A1C6-438D8A9B7B12}" type="pres">
      <dgm:prSet presAssocID="{377BCFDF-AFB9-4CFF-8DFF-87ECC02903E7}" presName="gear2srcNode" presStyleLbl="node1" presStyleIdx="1" presStyleCnt="3"/>
      <dgm:spPr/>
      <dgm:t>
        <a:bodyPr/>
        <a:lstStyle/>
        <a:p>
          <a:endParaRPr lang="en-US"/>
        </a:p>
      </dgm:t>
    </dgm:pt>
    <dgm:pt modelId="{90C88DB7-EBCC-4670-AA7A-0626A831A11D}" type="pres">
      <dgm:prSet presAssocID="{377BCFDF-AFB9-4CFF-8DFF-87ECC02903E7}" presName="gear2dstNode" presStyleLbl="node1" presStyleIdx="1" presStyleCnt="3"/>
      <dgm:spPr/>
      <dgm:t>
        <a:bodyPr/>
        <a:lstStyle/>
        <a:p>
          <a:endParaRPr lang="en-US"/>
        </a:p>
      </dgm:t>
    </dgm:pt>
    <dgm:pt modelId="{26891615-FC15-48C6-A204-B5128330B524}" type="pres">
      <dgm:prSet presAssocID="{9EE1FF95-6730-40F3-BDF7-63EC1427377E}" presName="gear3" presStyleLbl="node1" presStyleIdx="2" presStyleCnt="3"/>
      <dgm:spPr/>
      <dgm:t>
        <a:bodyPr/>
        <a:lstStyle/>
        <a:p>
          <a:endParaRPr lang="en-US"/>
        </a:p>
      </dgm:t>
    </dgm:pt>
    <dgm:pt modelId="{C1DC2682-3FA8-4329-8F67-685626EA7093}" type="pres">
      <dgm:prSet presAssocID="{9EE1FF95-6730-40F3-BDF7-63EC1427377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0D82C-62FB-4F8E-8B8E-D0DDBB7D78C5}" type="pres">
      <dgm:prSet presAssocID="{9EE1FF95-6730-40F3-BDF7-63EC1427377E}" presName="gear3srcNode" presStyleLbl="node1" presStyleIdx="2" presStyleCnt="3"/>
      <dgm:spPr/>
      <dgm:t>
        <a:bodyPr/>
        <a:lstStyle/>
        <a:p>
          <a:endParaRPr lang="en-US"/>
        </a:p>
      </dgm:t>
    </dgm:pt>
    <dgm:pt modelId="{D19F6870-BF56-4C71-99A3-CC3AC26BEEBD}" type="pres">
      <dgm:prSet presAssocID="{9EE1FF95-6730-40F3-BDF7-63EC1427377E}" presName="gear3dstNode" presStyleLbl="node1" presStyleIdx="2" presStyleCnt="3"/>
      <dgm:spPr/>
      <dgm:t>
        <a:bodyPr/>
        <a:lstStyle/>
        <a:p>
          <a:endParaRPr lang="en-US"/>
        </a:p>
      </dgm:t>
    </dgm:pt>
    <dgm:pt modelId="{EF2A8579-3315-409A-80AB-07E3F1D89349}" type="pres">
      <dgm:prSet presAssocID="{C15E9DA0-DE3E-4688-A3BB-8B85A3B67ED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6667402-E76F-45ED-9D52-A1FC58A7585E}" type="pres">
      <dgm:prSet presAssocID="{EB351E7E-4D94-4D80-B709-0A347E30335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E2CA4A0-155F-4F1E-AE67-6089AFFC3B22}" type="pres">
      <dgm:prSet presAssocID="{F034A21C-4D9C-4621-A4AC-686C7CD9A6C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0BFFA25-1779-4160-8BD1-38887A150C2C}" type="presOf" srcId="{377BCFDF-AFB9-4CFF-8DFF-87ECC02903E7}" destId="{B3CDE817-BFD6-40AE-ABFB-AC7EF2A4B0C3}" srcOrd="0" destOrd="0" presId="urn:microsoft.com/office/officeart/2005/8/layout/gear1"/>
    <dgm:cxn modelId="{95FD3374-D95F-4E40-9F70-6D8044605E4E}" type="presOf" srcId="{9EE1FF95-6730-40F3-BDF7-63EC1427377E}" destId="{4500D82C-62FB-4F8E-8B8E-D0DDBB7D78C5}" srcOrd="2" destOrd="0" presId="urn:microsoft.com/office/officeart/2005/8/layout/gear1"/>
    <dgm:cxn modelId="{BD7BAFD8-6F94-47B9-8A22-6D3B78E4D1C2}" type="presOf" srcId="{C07505D4-5316-431D-B36E-C89C42D00D93}" destId="{E6287698-0688-4EF2-A4DA-2518DA8A82BF}" srcOrd="1" destOrd="0" presId="urn:microsoft.com/office/officeart/2005/8/layout/gear1"/>
    <dgm:cxn modelId="{60572F37-1E15-44FC-BDB6-A3E6460C2B27}" type="presOf" srcId="{C07505D4-5316-431D-B36E-C89C42D00D93}" destId="{DCA292AA-315A-4566-BCF6-515CF9CE364C}" srcOrd="0" destOrd="0" presId="urn:microsoft.com/office/officeart/2005/8/layout/gear1"/>
    <dgm:cxn modelId="{BF936D36-15AC-495E-9CE4-C212699716A1}" srcId="{D40B52A2-89B7-4220-B9ED-2AC64AC47C46}" destId="{C07505D4-5316-431D-B36E-C89C42D00D93}" srcOrd="0" destOrd="0" parTransId="{CDD294BE-931C-4AE9-A493-74B9CA1AE749}" sibTransId="{C15E9DA0-DE3E-4688-A3BB-8B85A3B67EDD}"/>
    <dgm:cxn modelId="{0DD5AF2F-64A8-4718-BADB-B059E2506636}" type="presOf" srcId="{377BCFDF-AFB9-4CFF-8DFF-87ECC02903E7}" destId="{90C88DB7-EBCC-4670-AA7A-0626A831A11D}" srcOrd="2" destOrd="0" presId="urn:microsoft.com/office/officeart/2005/8/layout/gear1"/>
    <dgm:cxn modelId="{7CA8633E-53B8-4EAD-937F-48C2E91BBFBB}" type="presOf" srcId="{EB351E7E-4D94-4D80-B709-0A347E303356}" destId="{26667402-E76F-45ED-9D52-A1FC58A7585E}" srcOrd="0" destOrd="0" presId="urn:microsoft.com/office/officeart/2005/8/layout/gear1"/>
    <dgm:cxn modelId="{6B53092C-7346-4A7E-B8F0-AA4A9E715839}" type="presOf" srcId="{9EE1FF95-6730-40F3-BDF7-63EC1427377E}" destId="{26891615-FC15-48C6-A204-B5128330B524}" srcOrd="0" destOrd="0" presId="urn:microsoft.com/office/officeart/2005/8/layout/gear1"/>
    <dgm:cxn modelId="{FE4F2558-4A48-430A-AA6D-5575EEF9542C}" type="presOf" srcId="{9EE1FF95-6730-40F3-BDF7-63EC1427377E}" destId="{D19F6870-BF56-4C71-99A3-CC3AC26BEEBD}" srcOrd="3" destOrd="0" presId="urn:microsoft.com/office/officeart/2005/8/layout/gear1"/>
    <dgm:cxn modelId="{46B96808-20DF-41A2-9F68-22C7003CCD55}" type="presOf" srcId="{C15E9DA0-DE3E-4688-A3BB-8B85A3B67EDD}" destId="{EF2A8579-3315-409A-80AB-07E3F1D89349}" srcOrd="0" destOrd="0" presId="urn:microsoft.com/office/officeart/2005/8/layout/gear1"/>
    <dgm:cxn modelId="{E56A4064-DE0C-4B92-B2F6-65BDDE0A4615}" type="presOf" srcId="{9EE1FF95-6730-40F3-BDF7-63EC1427377E}" destId="{C1DC2682-3FA8-4329-8F67-685626EA7093}" srcOrd="1" destOrd="0" presId="urn:microsoft.com/office/officeart/2005/8/layout/gear1"/>
    <dgm:cxn modelId="{39C8D3F2-9AA4-49C0-987D-26A6B39F1B8A}" type="presOf" srcId="{F034A21C-4D9C-4621-A4AC-686C7CD9A6CE}" destId="{3E2CA4A0-155F-4F1E-AE67-6089AFFC3B22}" srcOrd="0" destOrd="0" presId="urn:microsoft.com/office/officeart/2005/8/layout/gear1"/>
    <dgm:cxn modelId="{7E8056BC-BBED-49AD-9359-CEE223C71640}" type="presOf" srcId="{D40B52A2-89B7-4220-B9ED-2AC64AC47C46}" destId="{FC08BED4-4E41-432C-BAA7-E2F67D688AE1}" srcOrd="0" destOrd="0" presId="urn:microsoft.com/office/officeart/2005/8/layout/gear1"/>
    <dgm:cxn modelId="{674B90CC-F274-4254-8DC0-8551C682E4D3}" type="presOf" srcId="{C07505D4-5316-431D-B36E-C89C42D00D93}" destId="{D3506075-59C8-4752-A3DC-617497F8B6A1}" srcOrd="2" destOrd="0" presId="urn:microsoft.com/office/officeart/2005/8/layout/gear1"/>
    <dgm:cxn modelId="{AD495285-80F9-45BD-8422-CB6B627CF213}" srcId="{D40B52A2-89B7-4220-B9ED-2AC64AC47C46}" destId="{9EE1FF95-6730-40F3-BDF7-63EC1427377E}" srcOrd="2" destOrd="0" parTransId="{0B86B6DE-1090-46D2-B64D-0100F909966B}" sibTransId="{F034A21C-4D9C-4621-A4AC-686C7CD9A6CE}"/>
    <dgm:cxn modelId="{511BC9F9-3037-4D93-A25C-765FD7018EAF}" srcId="{D40B52A2-89B7-4220-B9ED-2AC64AC47C46}" destId="{377BCFDF-AFB9-4CFF-8DFF-87ECC02903E7}" srcOrd="1" destOrd="0" parTransId="{108F796D-EAF3-41C1-98B8-DE617C100CC6}" sibTransId="{EB351E7E-4D94-4D80-B709-0A347E303356}"/>
    <dgm:cxn modelId="{2F5BDBE7-2E27-4DF6-B4D4-B33186C1D539}" type="presOf" srcId="{377BCFDF-AFB9-4CFF-8DFF-87ECC02903E7}" destId="{B7CF788B-CAE7-40E6-A1C6-438D8A9B7B12}" srcOrd="1" destOrd="0" presId="urn:microsoft.com/office/officeart/2005/8/layout/gear1"/>
    <dgm:cxn modelId="{5AE77F2B-9A2A-463E-89AF-4D2C6FE4718B}" type="presParOf" srcId="{FC08BED4-4E41-432C-BAA7-E2F67D688AE1}" destId="{DCA292AA-315A-4566-BCF6-515CF9CE364C}" srcOrd="0" destOrd="0" presId="urn:microsoft.com/office/officeart/2005/8/layout/gear1"/>
    <dgm:cxn modelId="{6C50CDE7-C659-4C0D-A018-515B6B3E4922}" type="presParOf" srcId="{FC08BED4-4E41-432C-BAA7-E2F67D688AE1}" destId="{E6287698-0688-4EF2-A4DA-2518DA8A82BF}" srcOrd="1" destOrd="0" presId="urn:microsoft.com/office/officeart/2005/8/layout/gear1"/>
    <dgm:cxn modelId="{3E066705-7A4C-4094-8310-34D08DEFAF2B}" type="presParOf" srcId="{FC08BED4-4E41-432C-BAA7-E2F67D688AE1}" destId="{D3506075-59C8-4752-A3DC-617497F8B6A1}" srcOrd="2" destOrd="0" presId="urn:microsoft.com/office/officeart/2005/8/layout/gear1"/>
    <dgm:cxn modelId="{90989B55-BF25-4FC3-8415-E32206817E7C}" type="presParOf" srcId="{FC08BED4-4E41-432C-BAA7-E2F67D688AE1}" destId="{B3CDE817-BFD6-40AE-ABFB-AC7EF2A4B0C3}" srcOrd="3" destOrd="0" presId="urn:microsoft.com/office/officeart/2005/8/layout/gear1"/>
    <dgm:cxn modelId="{9C2D7711-FCF3-4B10-BEBD-AC7ACB8BB7EA}" type="presParOf" srcId="{FC08BED4-4E41-432C-BAA7-E2F67D688AE1}" destId="{B7CF788B-CAE7-40E6-A1C6-438D8A9B7B12}" srcOrd="4" destOrd="0" presId="urn:microsoft.com/office/officeart/2005/8/layout/gear1"/>
    <dgm:cxn modelId="{6B4E460E-D9EF-4294-9B2B-3A7E98DB911C}" type="presParOf" srcId="{FC08BED4-4E41-432C-BAA7-E2F67D688AE1}" destId="{90C88DB7-EBCC-4670-AA7A-0626A831A11D}" srcOrd="5" destOrd="0" presId="urn:microsoft.com/office/officeart/2005/8/layout/gear1"/>
    <dgm:cxn modelId="{5C6B4F35-BBA7-4307-9A3F-8D6344F51C6F}" type="presParOf" srcId="{FC08BED4-4E41-432C-BAA7-E2F67D688AE1}" destId="{26891615-FC15-48C6-A204-B5128330B524}" srcOrd="6" destOrd="0" presId="urn:microsoft.com/office/officeart/2005/8/layout/gear1"/>
    <dgm:cxn modelId="{184CADD8-91FD-4D99-9230-6DB11A1DFB23}" type="presParOf" srcId="{FC08BED4-4E41-432C-BAA7-E2F67D688AE1}" destId="{C1DC2682-3FA8-4329-8F67-685626EA7093}" srcOrd="7" destOrd="0" presId="urn:microsoft.com/office/officeart/2005/8/layout/gear1"/>
    <dgm:cxn modelId="{36D57B2D-3DE2-4236-A009-F494696EE459}" type="presParOf" srcId="{FC08BED4-4E41-432C-BAA7-E2F67D688AE1}" destId="{4500D82C-62FB-4F8E-8B8E-D0DDBB7D78C5}" srcOrd="8" destOrd="0" presId="urn:microsoft.com/office/officeart/2005/8/layout/gear1"/>
    <dgm:cxn modelId="{7B92B42B-E907-4300-8B3F-33990ED55964}" type="presParOf" srcId="{FC08BED4-4E41-432C-BAA7-E2F67D688AE1}" destId="{D19F6870-BF56-4C71-99A3-CC3AC26BEEBD}" srcOrd="9" destOrd="0" presId="urn:microsoft.com/office/officeart/2005/8/layout/gear1"/>
    <dgm:cxn modelId="{B65E6CDC-FCD1-40F8-A85B-BE1003E610E0}" type="presParOf" srcId="{FC08BED4-4E41-432C-BAA7-E2F67D688AE1}" destId="{EF2A8579-3315-409A-80AB-07E3F1D89349}" srcOrd="10" destOrd="0" presId="urn:microsoft.com/office/officeart/2005/8/layout/gear1"/>
    <dgm:cxn modelId="{51E480E4-9579-4B7D-9B89-83D1D0E69E20}" type="presParOf" srcId="{FC08BED4-4E41-432C-BAA7-E2F67D688AE1}" destId="{26667402-E76F-45ED-9D52-A1FC58A7585E}" srcOrd="11" destOrd="0" presId="urn:microsoft.com/office/officeart/2005/8/layout/gear1"/>
    <dgm:cxn modelId="{680A141B-B4B9-4479-9465-CC7585B0AC1A}" type="presParOf" srcId="{FC08BED4-4E41-432C-BAA7-E2F67D688AE1}" destId="{3E2CA4A0-155F-4F1E-AE67-6089AFFC3B2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292AA-315A-4566-BCF6-515CF9CE364C}">
      <dsp:nvSpPr>
        <dsp:cNvPr id="0" name=""/>
        <dsp:cNvSpPr/>
      </dsp:nvSpPr>
      <dsp:spPr>
        <a:xfrm>
          <a:off x="4641742" y="2197173"/>
          <a:ext cx="2685433" cy="2685433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Transfer Success</a:t>
          </a:r>
        </a:p>
      </dsp:txBody>
      <dsp:txXfrm>
        <a:off x="5181633" y="2826223"/>
        <a:ext cx="1605651" cy="1380368"/>
      </dsp:txXfrm>
    </dsp:sp>
    <dsp:sp modelId="{B3CDE817-BFD6-40AE-ABFB-AC7EF2A4B0C3}">
      <dsp:nvSpPr>
        <dsp:cNvPr id="0" name=""/>
        <dsp:cNvSpPr/>
      </dsp:nvSpPr>
      <dsp:spPr>
        <a:xfrm>
          <a:off x="3079307" y="1562434"/>
          <a:ext cx="1953042" cy="1953042"/>
        </a:xfrm>
        <a:prstGeom prst="gear6">
          <a:avLst/>
        </a:prstGeom>
        <a:solidFill>
          <a:schemeClr val="accent4">
            <a:hueOff val="1371777"/>
            <a:satOff val="49600"/>
            <a:lumOff val="-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for</a:t>
          </a:r>
        </a:p>
      </dsp:txBody>
      <dsp:txXfrm>
        <a:off x="3570991" y="2057090"/>
        <a:ext cx="969674" cy="963730"/>
      </dsp:txXfrm>
    </dsp:sp>
    <dsp:sp modelId="{26891615-FC15-48C6-A204-B5128330B524}">
      <dsp:nvSpPr>
        <dsp:cNvPr id="0" name=""/>
        <dsp:cNvSpPr/>
      </dsp:nvSpPr>
      <dsp:spPr>
        <a:xfrm rot="20700000">
          <a:off x="4173211" y="215034"/>
          <a:ext cx="1913583" cy="1913583"/>
        </a:xfrm>
        <a:prstGeom prst="gear6">
          <a:avLst/>
        </a:prstGeom>
        <a:solidFill>
          <a:schemeClr val="accent4">
            <a:hueOff val="2743554"/>
            <a:satOff val="99200"/>
            <a:lumOff val="-3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Plan</a:t>
          </a:r>
        </a:p>
      </dsp:txBody>
      <dsp:txXfrm rot="-20700000">
        <a:off x="4592916" y="634738"/>
        <a:ext cx="1074173" cy="1074173"/>
      </dsp:txXfrm>
    </dsp:sp>
    <dsp:sp modelId="{EF2A8579-3315-409A-80AB-07E3F1D89349}">
      <dsp:nvSpPr>
        <dsp:cNvPr id="0" name=""/>
        <dsp:cNvSpPr/>
      </dsp:nvSpPr>
      <dsp:spPr>
        <a:xfrm>
          <a:off x="4442878" y="1787593"/>
          <a:ext cx="3437355" cy="3437355"/>
        </a:xfrm>
        <a:prstGeom prst="circularArrow">
          <a:avLst>
            <a:gd name="adj1" fmla="val 4688"/>
            <a:gd name="adj2" fmla="val 299029"/>
            <a:gd name="adj3" fmla="val 2530466"/>
            <a:gd name="adj4" fmla="val 15830808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67402-E76F-45ED-9D52-A1FC58A7585E}">
      <dsp:nvSpPr>
        <dsp:cNvPr id="0" name=""/>
        <dsp:cNvSpPr/>
      </dsp:nvSpPr>
      <dsp:spPr>
        <a:xfrm>
          <a:off x="2733427" y="1127345"/>
          <a:ext cx="2497453" cy="249745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1371777"/>
            <a:satOff val="49600"/>
            <a:lumOff val="-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CA4A0-155F-4F1E-AE67-6089AFFC3B22}">
      <dsp:nvSpPr>
        <dsp:cNvPr id="0" name=""/>
        <dsp:cNvSpPr/>
      </dsp:nvSpPr>
      <dsp:spPr>
        <a:xfrm>
          <a:off x="3730579" y="-207066"/>
          <a:ext cx="2692757" cy="26927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2743554"/>
            <a:satOff val="99200"/>
            <a:lumOff val="-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6435"/>
          </a:xfrm>
          <a:prstGeom prst="rect">
            <a:avLst/>
          </a:prstGeom>
        </p:spPr>
        <p:txBody>
          <a:bodyPr vert="horz" lIns="93151" tIns="46575" rIns="93151" bIns="465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3151" tIns="46575" rIns="93151" bIns="46575" rtlCol="0"/>
          <a:lstStyle>
            <a:lvl1pPr algn="r">
              <a:defRPr sz="1200"/>
            </a:lvl1pPr>
          </a:lstStyle>
          <a:p>
            <a:fld id="{682140D4-0A50-4D9A-A32E-BF5DD0E18341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9"/>
            <a:ext cx="3037840" cy="466434"/>
          </a:xfrm>
          <a:prstGeom prst="rect">
            <a:avLst/>
          </a:prstGeom>
        </p:spPr>
        <p:txBody>
          <a:bodyPr vert="horz" lIns="93151" tIns="46575" rIns="93151" bIns="465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0" cy="466434"/>
          </a:xfrm>
          <a:prstGeom prst="rect">
            <a:avLst/>
          </a:prstGeom>
        </p:spPr>
        <p:txBody>
          <a:bodyPr vert="horz" lIns="93151" tIns="46575" rIns="93151" bIns="46575" rtlCol="0" anchor="b"/>
          <a:lstStyle>
            <a:lvl1pPr algn="r">
              <a:defRPr sz="1200"/>
            </a:lvl1pPr>
          </a:lstStyle>
          <a:p>
            <a:fld id="{3CF5EC48-7718-429E-ADD3-C3027B31A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75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55" cy="466554"/>
          </a:xfrm>
          <a:prstGeom prst="rect">
            <a:avLst/>
          </a:prstGeom>
        </p:spPr>
        <p:txBody>
          <a:bodyPr vert="horz" lIns="90675" tIns="45337" rIns="90675" bIns="453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75" tIns="45337" rIns="90675" bIns="45337" rtlCol="0"/>
          <a:lstStyle>
            <a:lvl1pPr algn="r">
              <a:defRPr sz="1200"/>
            </a:lvl1pPr>
          </a:lstStyle>
          <a:p>
            <a:fld id="{43A8BA7A-D2C8-4215-B085-C26CC0EC6E2D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75" tIns="45337" rIns="90675" bIns="453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6" y="4473244"/>
            <a:ext cx="5607691" cy="3661502"/>
          </a:xfrm>
          <a:prstGeom prst="rect">
            <a:avLst/>
          </a:prstGeom>
        </p:spPr>
        <p:txBody>
          <a:bodyPr vert="horz" lIns="90675" tIns="45337" rIns="90675" bIns="4533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46"/>
            <a:ext cx="3038155" cy="466554"/>
          </a:xfrm>
          <a:prstGeom prst="rect">
            <a:avLst/>
          </a:prstGeom>
        </p:spPr>
        <p:txBody>
          <a:bodyPr vert="horz" lIns="90675" tIns="45337" rIns="90675" bIns="453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75" tIns="45337" rIns="90675" bIns="45337" rtlCol="0" anchor="b"/>
          <a:lstStyle>
            <a:lvl1pPr algn="r">
              <a:defRPr sz="1200"/>
            </a:lvl1pPr>
          </a:lstStyle>
          <a:p>
            <a:fld id="{9A6D172B-41B4-47EF-B865-6E14EDD8A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69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05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95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27" indent="-2857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09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33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57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81" indent="-228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05" indent="-228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29" indent="-228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53" indent="-228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D9E3DA9-F7E8-4F28-885C-D85AE68A3E3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393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27" indent="-2857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09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33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57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81" indent="-228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05" indent="-228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29" indent="-228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53" indent="-228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D9E3DA9-F7E8-4F28-885C-D85AE68A3E3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755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15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59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1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94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teachers can not only improve their expertise in their fields, but also develop their pedagogical expertise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---what does this mean to you??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conflicting emotions or thoughts?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Ed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05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36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07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0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4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54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0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8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3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05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6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5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4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3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4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cc.nche.edu/Resources/aaccprograms/pathways/Pages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61" y="3785549"/>
            <a:ext cx="11308483" cy="2432446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Pathways to Transfer Success Advising Workshop</a:t>
            </a:r>
            <a:r>
              <a:rPr lang="en-US" sz="60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60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7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March 1, 2018</a:t>
            </a:r>
            <a:br>
              <a:rPr lang="en-US" sz="27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7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Davidson County Community College</a:t>
            </a:r>
            <a:endParaRPr lang="en-US" sz="2700" b="1" cap="none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60" y="470560"/>
            <a:ext cx="2895138" cy="1101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86" y="1832627"/>
            <a:ext cx="2146708" cy="1037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DA83F-7912-4E5D-86D6-11275382E11F}"/>
              </a:ext>
            </a:extLst>
          </p:cNvPr>
          <p:cNvSpPr txBox="1"/>
          <p:nvPr/>
        </p:nvSpPr>
        <p:spPr>
          <a:xfrm>
            <a:off x="324753" y="2971007"/>
            <a:ext cx="3097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Serving 58 Community Colleges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7E135-072B-46B7-8029-C7CB41887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690" y="5187945"/>
            <a:ext cx="1412854" cy="13536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13B184-DBFD-4AA4-BBBF-8CC35C1442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515" y="379384"/>
            <a:ext cx="4725164" cy="315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690C37-9404-490B-B026-D2046C5CDD40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970" y="379384"/>
            <a:ext cx="2041209" cy="11926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A69D9B-1865-4A91-9B66-06C4C307F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6405" y="2177591"/>
            <a:ext cx="2492295" cy="1168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946473-652C-482B-AAC2-A1D26DC93E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960" y="5286816"/>
            <a:ext cx="1715562" cy="11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391" y="475235"/>
            <a:ext cx="11107024" cy="149617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transfer success in NC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57D11-3BBF-4DDC-8A61-2078DC637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243" y="2294875"/>
            <a:ext cx="5591319" cy="3131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9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16" y="609600"/>
            <a:ext cx="11490375" cy="135636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 Advising &amp; Student Support Redesign</a:t>
            </a:r>
            <a:endParaRPr lang="en-US" b="1" baseline="3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16" y="2057400"/>
            <a:ext cx="8257299" cy="4427290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4000" b="1" dirty="0">
                <a:solidFill>
                  <a:srgbClr val="000099"/>
                </a:solidFill>
              </a:rPr>
              <a:t>Daniel Alvarado</a:t>
            </a:r>
          </a:p>
          <a:p>
            <a:pPr marL="4572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000099"/>
                </a:solidFill>
              </a:rPr>
              <a:t>Associate Director, Student Support Services, NC Community College System</a:t>
            </a:r>
          </a:p>
          <a:p>
            <a:pPr marL="4572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000099"/>
                </a:solidFill>
              </a:rPr>
              <a:t>Team Leader, NC Advising &amp; Student Support Redesign Project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55009" y="1712207"/>
            <a:ext cx="10268125" cy="503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EF78D18-F64A-4A4D-8738-AF58F6A26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124" y="1965960"/>
            <a:ext cx="2590800" cy="1762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77944C-9EE5-4C5D-815B-81F79B8A3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010" y="7365752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391" y="475235"/>
            <a:ext cx="11107024" cy="149617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Advising &amp; Transfer Success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31ECE-3012-4314-B70E-EEB3DD125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32" y="2411152"/>
            <a:ext cx="4505667" cy="300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DA7F9D-CD0E-4218-81BD-D078429448F8}"/>
              </a:ext>
            </a:extLst>
          </p:cNvPr>
          <p:cNvSpPr txBox="1"/>
          <p:nvPr/>
        </p:nvSpPr>
        <p:spPr>
          <a:xfrm>
            <a:off x="5727940" y="1837427"/>
            <a:ext cx="62455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99"/>
                </a:solidFill>
              </a:rPr>
              <a:t>Wesley Beddard</a:t>
            </a:r>
          </a:p>
          <a:p>
            <a:pPr algn="ctr"/>
            <a:r>
              <a:rPr lang="en-US" sz="3200" b="1" dirty="0">
                <a:solidFill>
                  <a:srgbClr val="003399"/>
                </a:solidFill>
              </a:rPr>
              <a:t>Associate VP for Programs,  NC Community College System</a:t>
            </a:r>
          </a:p>
          <a:p>
            <a:pPr algn="ctr"/>
            <a:r>
              <a:rPr lang="en-US" sz="3600" b="1" dirty="0">
                <a:solidFill>
                  <a:srgbClr val="003399"/>
                </a:solidFill>
              </a:rPr>
              <a:t> </a:t>
            </a:r>
            <a:endParaRPr lang="en-US" sz="2800" b="1" dirty="0">
              <a:solidFill>
                <a:srgbClr val="003399"/>
              </a:solidFill>
            </a:endParaRPr>
          </a:p>
          <a:p>
            <a:pPr algn="ctr"/>
            <a:endParaRPr lang="en-US" sz="2800" b="1" dirty="0">
              <a:solidFill>
                <a:srgbClr val="003399"/>
              </a:solidFill>
            </a:endParaRPr>
          </a:p>
          <a:p>
            <a:pPr algn="ctr"/>
            <a:r>
              <a:rPr lang="en-US" sz="3600" b="1" dirty="0">
                <a:solidFill>
                  <a:srgbClr val="003399"/>
                </a:solidFill>
              </a:rPr>
              <a:t>Stephanie Bailey</a:t>
            </a:r>
          </a:p>
          <a:p>
            <a:pPr algn="ctr"/>
            <a:r>
              <a:rPr lang="en-US" sz="3200" b="1" dirty="0">
                <a:solidFill>
                  <a:srgbClr val="003399"/>
                </a:solidFill>
              </a:rPr>
              <a:t>Director, Community College Partnerships, UNC System</a:t>
            </a:r>
          </a:p>
        </p:txBody>
      </p:sp>
    </p:spTree>
    <p:extLst>
      <p:ext uri="{BB962C8B-B14F-4D97-AF65-F5344CB8AC3E}">
        <p14:creationId xmlns:p14="http://schemas.microsoft.com/office/powerpoint/2010/main" val="14401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55008" y="817580"/>
            <a:ext cx="10939151" cy="11483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15-minute break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2421" y="2578338"/>
            <a:ext cx="50388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1600" dirty="0"/>
          </a:p>
          <a:p>
            <a:pPr algn="ctr">
              <a:defRPr/>
            </a:pPr>
            <a:endParaRPr lang="en-US" altLang="en-US" sz="44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55009" y="1728132"/>
            <a:ext cx="10746297" cy="34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980F33B-B9D0-45FA-B003-034CD36D6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224" y="2768431"/>
            <a:ext cx="3267030" cy="2174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4A56D7-2720-4300-B646-233E745AB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337" y="2249713"/>
            <a:ext cx="3522465" cy="3522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55008" y="817580"/>
            <a:ext cx="10939151" cy="11483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15-minute break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2421" y="2578338"/>
            <a:ext cx="50388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1600" dirty="0"/>
          </a:p>
          <a:p>
            <a:pPr algn="ctr">
              <a:defRPr/>
            </a:pPr>
            <a:endParaRPr lang="en-US" altLang="en-US" sz="44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55009" y="1728132"/>
            <a:ext cx="10746297" cy="34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980F33B-B9D0-45FA-B003-034CD36D6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224" y="2768431"/>
            <a:ext cx="3267030" cy="2174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4A56D7-2720-4300-B646-233E745AB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337" y="2249713"/>
            <a:ext cx="3522465" cy="3522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89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559009"/>
              </p:ext>
            </p:extLst>
          </p:nvPr>
        </p:nvGraphicFramePr>
        <p:xfrm>
          <a:off x="3552404" y="803399"/>
          <a:ext cx="9771745" cy="488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C:\Users\newton.roxanne\Desktop\MP9004410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5517" y="1348270"/>
            <a:ext cx="4337736" cy="433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492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E1AE-79DF-4460-A420-0BC02414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97" y="387658"/>
            <a:ext cx="10403223" cy="1356360"/>
          </a:xfrm>
        </p:spPr>
        <p:txBody>
          <a:bodyPr/>
          <a:lstStyle/>
          <a:p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Lunch &amp; table discussion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F2D1CB-FB24-4896-B565-38A3310EAD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26284" y="2102787"/>
            <a:ext cx="4000329" cy="26620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3EFA52-DE22-40A4-9311-39E1DC9DF0B8}"/>
              </a:ext>
            </a:extLst>
          </p:cNvPr>
          <p:cNvSpPr/>
          <p:nvPr/>
        </p:nvSpPr>
        <p:spPr>
          <a:xfrm>
            <a:off x="483322" y="1634971"/>
            <a:ext cx="6973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4000" b="1" dirty="0">
              <a:solidFill>
                <a:srgbClr val="C00000"/>
              </a:solidFill>
            </a:endParaRPr>
          </a:p>
          <a:p>
            <a:pPr algn="ctr"/>
            <a:r>
              <a:rPr lang="en-US" altLang="en-US" sz="4000" b="1" dirty="0">
                <a:solidFill>
                  <a:srgbClr val="C00000"/>
                </a:solidFill>
              </a:rPr>
              <a:t>What’s an insight about advising and transfer success that you have learned from a student or a colleague?</a:t>
            </a:r>
          </a:p>
          <a:p>
            <a:pPr algn="ctr"/>
            <a:endParaRPr lang="en-US" altLang="en-US" sz="4000" b="1" dirty="0">
              <a:solidFill>
                <a:srgbClr val="C00000"/>
              </a:solidFill>
            </a:endParaRPr>
          </a:p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</a:rPr>
              <a:t>We’ll share examples at 12:45.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622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7928D4-DCCB-493D-873E-59928343D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771" y="2170067"/>
            <a:ext cx="306045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2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16" y="609600"/>
            <a:ext cx="11490375" cy="135636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Practices for transfer success</a:t>
            </a:r>
            <a:endParaRPr lang="en-US" b="1" baseline="3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15" y="2057400"/>
            <a:ext cx="10409476" cy="4427290"/>
          </a:xfrm>
        </p:spPr>
        <p:txBody>
          <a:bodyPr>
            <a:normAutofit lnSpcReduction="10000"/>
          </a:bodyPr>
          <a:lstStyle/>
          <a:p>
            <a:pPr marL="788670" indent="-742950">
              <a:lnSpc>
                <a:spcPct val="120000"/>
              </a:lnSpc>
              <a:spcAft>
                <a:spcPts val="1200"/>
              </a:spcAft>
              <a:buClrTx/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Prioritize transfer student success</a:t>
            </a:r>
          </a:p>
          <a:p>
            <a:pPr marL="788670" indent="-742950">
              <a:lnSpc>
                <a:spcPct val="120000"/>
              </a:lnSpc>
              <a:spcAft>
                <a:spcPts val="1200"/>
              </a:spcAft>
              <a:buClrTx/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Create clear program pathways aligned with high-quality instruction</a:t>
            </a:r>
          </a:p>
          <a:p>
            <a:pPr marL="788670" indent="-742950">
              <a:lnSpc>
                <a:spcPct val="120000"/>
              </a:lnSpc>
              <a:spcAft>
                <a:spcPts val="1200"/>
              </a:spcAft>
              <a:buClrTx/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Provide tailored transfer student advising</a:t>
            </a:r>
          </a:p>
          <a:p>
            <a:pPr marL="788670" indent="-742950">
              <a:lnSpc>
                <a:spcPct val="120000"/>
              </a:lnSpc>
              <a:spcAft>
                <a:spcPts val="1200"/>
              </a:spcAft>
              <a:buClrTx/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Build strong transfer partnerships</a:t>
            </a:r>
          </a:p>
          <a:p>
            <a:pPr marL="45720" indent="0">
              <a:lnSpc>
                <a:spcPct val="120000"/>
              </a:lnSpc>
              <a:spcAft>
                <a:spcPts val="1200"/>
              </a:spcAft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55009" y="1712207"/>
            <a:ext cx="10268125" cy="5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84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37" y="421191"/>
            <a:ext cx="8796583" cy="135636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from our college host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51DF4E-ED10-4125-A6C3-6A4229EBE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276" y="4918843"/>
            <a:ext cx="3035448" cy="142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C09C89-EFD3-425F-B204-150838F9735F}"/>
              </a:ext>
            </a:extLst>
          </p:cNvPr>
          <p:cNvSpPr/>
          <p:nvPr/>
        </p:nvSpPr>
        <p:spPr>
          <a:xfrm>
            <a:off x="1877683" y="2116762"/>
            <a:ext cx="84366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3399"/>
                </a:solidFill>
              </a:rPr>
              <a:t>Margaret Annunziata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3399"/>
                </a:solidFill>
              </a:rPr>
              <a:t>Vice President of Academic Affairs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3399"/>
                </a:solidFill>
              </a:rPr>
              <a:t>Davidson County Community College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1D60F1-36A0-4151-8E54-BA7810695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38" y="5020572"/>
            <a:ext cx="1631299" cy="1252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640471-D583-4F67-9530-9CC0A2BBD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7889" y="4993054"/>
            <a:ext cx="1590321" cy="134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8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71" y="727568"/>
            <a:ext cx="10565514" cy="135636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483" y="516391"/>
            <a:ext cx="1783942" cy="17787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473" y="2295106"/>
            <a:ext cx="982611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003399"/>
                </a:solidFill>
              </a:rPr>
              <a:t>Defining &amp; redefining transfer success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003399"/>
                </a:solidFill>
              </a:rPr>
              <a:t>NC Advising &amp; Student Support Framework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003399"/>
                </a:solidFill>
              </a:rPr>
              <a:t>Lessons from TAC &amp; Aspen Institute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003399"/>
                </a:solidFill>
              </a:rPr>
              <a:t>Best practices in advising &amp; student support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003399"/>
                </a:solidFill>
              </a:rPr>
              <a:t>Transfer success in your institution’s context</a:t>
            </a:r>
          </a:p>
        </p:txBody>
      </p:sp>
    </p:spTree>
    <p:extLst>
      <p:ext uri="{BB962C8B-B14F-4D97-AF65-F5344CB8AC3E}">
        <p14:creationId xmlns:p14="http://schemas.microsoft.com/office/powerpoint/2010/main" val="19808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131" y="609600"/>
            <a:ext cx="8555458" cy="944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NCCCS Definition of Student Success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665989" y="1861688"/>
            <a:ext cx="8229600" cy="491375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Students make informed decisions.</a:t>
            </a:r>
          </a:p>
          <a:p>
            <a:pPr marL="285750" indent="-285750">
              <a:buClr>
                <a:srgbClr val="000099"/>
              </a:buClr>
            </a:pPr>
            <a:r>
              <a:rPr lang="en-US" sz="3200" b="1" dirty="0">
                <a:solidFill>
                  <a:srgbClr val="000099"/>
                </a:solidFill>
              </a:rPr>
              <a:t>Students progress through effective learning pathways that lead to valuable credentials, without unnecessary detours.</a:t>
            </a:r>
          </a:p>
          <a:p>
            <a:pPr>
              <a:buClrTx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Students are provided integrated, targeted supports and interventions when they are most effective.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400" i="1" dirty="0">
                <a:solidFill>
                  <a:srgbClr val="000099"/>
                </a:solidFill>
              </a:rPr>
              <a:t>Dr. Lisa Chapman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000099"/>
                </a:solidFill>
              </a:rPr>
              <a:t>	NCCCS Executive VP/CAO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8" y="1996928"/>
            <a:ext cx="2689148" cy="36464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241" y="5643412"/>
            <a:ext cx="3743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Roadmap to completion that includes</a:t>
            </a:r>
          </a:p>
          <a:p>
            <a:pPr algn="ctr"/>
            <a:r>
              <a:rPr lang="en-US" dirty="0"/>
              <a:t>connected courses, programs, and support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3558" y="1496504"/>
            <a:ext cx="2717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Student Success Pathway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19" y="461301"/>
            <a:ext cx="2376426" cy="90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24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16" y="609600"/>
            <a:ext cx="11490375" cy="135636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 Guided Pathways to Success (NC-GPS)</a:t>
            </a:r>
            <a:r>
              <a:rPr lang="en-US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16" y="2057400"/>
            <a:ext cx="7666521" cy="4427290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4000" b="1" dirty="0">
                <a:solidFill>
                  <a:schemeClr val="tx1"/>
                </a:solidFill>
              </a:rPr>
              <a:t>integrated, institution-wide approach to creating highly structured student experiences that guide them on the pathway to completion</a:t>
            </a:r>
            <a:endParaRPr lang="en-US" sz="40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dirty="0">
                <a:solidFill>
                  <a:srgbClr val="0099CC"/>
                </a:solidFill>
              </a:rPr>
              <a:t>*Based on the </a:t>
            </a:r>
            <a:r>
              <a:rPr lang="en-US" dirty="0">
                <a:solidFill>
                  <a:srgbClr val="0099CC"/>
                </a:solidFill>
                <a:hlinkClick r:id="rId3"/>
              </a:rPr>
              <a:t>AACC Guided Pathways framework</a:t>
            </a:r>
            <a:endParaRPr lang="en-US" dirty="0">
              <a:solidFill>
                <a:srgbClr val="0099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637" y="2471636"/>
            <a:ext cx="3493311" cy="297510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755009" y="1712207"/>
            <a:ext cx="10268125" cy="5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1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09" y="609600"/>
            <a:ext cx="10462157" cy="135636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NC-GPS: Coordinate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73744"/>
            <a:ext cx="3567545" cy="3463637"/>
          </a:xfrm>
        </p:spPr>
        <p:txBody>
          <a:bodyPr>
            <a:normAutofit/>
          </a:bodyPr>
          <a:lstStyle/>
          <a:p>
            <a:pPr marL="45720" indent="0" algn="ctr">
              <a:spcAft>
                <a:spcPts val="1800"/>
              </a:spcAft>
              <a:buClrTx/>
              <a:buNone/>
            </a:pPr>
            <a:r>
              <a:rPr lang="en-US" sz="5400" b="1" dirty="0">
                <a:solidFill>
                  <a:schemeClr val="tx1"/>
                </a:solidFill>
              </a:rPr>
              <a:t>Clarify paths to student end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FAD1-8BE0-43E7-B735-93D0754E9131}" type="slidenum">
              <a:rPr lang="en-US" smtClean="0"/>
              <a:t>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55009" y="1712207"/>
            <a:ext cx="10268125" cy="5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527" y="1965960"/>
            <a:ext cx="6206835" cy="443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3" y="609600"/>
            <a:ext cx="10324837" cy="135636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NC-GPS: Coordinate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34" y="2354716"/>
            <a:ext cx="4761187" cy="3260436"/>
          </a:xfrm>
        </p:spPr>
        <p:txBody>
          <a:bodyPr>
            <a:normAutofit lnSpcReduction="10000"/>
          </a:bodyPr>
          <a:lstStyle/>
          <a:p>
            <a:pPr marL="45720" indent="0" algn="ctr">
              <a:spcAft>
                <a:spcPts val="1800"/>
              </a:spcAft>
              <a:buClrTx/>
              <a:buNone/>
            </a:pPr>
            <a:r>
              <a:rPr lang="en-US" sz="5400" b="1" dirty="0">
                <a:solidFill>
                  <a:schemeClr val="tx1"/>
                </a:solidFill>
              </a:rPr>
              <a:t>Help students choose and enter a pathway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FAD1-8BE0-43E7-B735-93D0754E913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1" descr="C:\Users\newton.roxanne\Desktop\MP90040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822" y="2296912"/>
            <a:ext cx="5520032" cy="367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 flipV="1">
            <a:off x="755009" y="1712207"/>
            <a:ext cx="10268125" cy="5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5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09" y="609600"/>
            <a:ext cx="10493688" cy="135636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NC-GPS: Coordinate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183" y="2819400"/>
            <a:ext cx="4380345" cy="4038600"/>
          </a:xfrm>
        </p:spPr>
        <p:txBody>
          <a:bodyPr/>
          <a:lstStyle/>
          <a:p>
            <a:pPr marL="45720" indent="0" algn="ctr">
              <a:lnSpc>
                <a:spcPct val="100000"/>
              </a:lnSpc>
              <a:spcAft>
                <a:spcPts val="4200"/>
              </a:spcAft>
              <a:buClrTx/>
              <a:buNone/>
            </a:pPr>
            <a:r>
              <a:rPr lang="en-US" sz="5400" b="1" dirty="0">
                <a:solidFill>
                  <a:schemeClr val="tx1"/>
                </a:solidFill>
              </a:rPr>
              <a:t>Help students stay on path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FAD1-8BE0-43E7-B735-93D0754E9131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55009" y="1712207"/>
            <a:ext cx="10268125" cy="5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018" y="1965960"/>
            <a:ext cx="6133108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09" y="609600"/>
            <a:ext cx="10263511" cy="135636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NC-GPS: Coordinate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FAD1-8BE0-43E7-B735-93D0754E9131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2280" y="2559947"/>
            <a:ext cx="49623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en-US" sz="5400" b="1" dirty="0"/>
              <a:t>Ensure that   students are learning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55009" y="1712207"/>
            <a:ext cx="10268125" cy="5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669" y="2218801"/>
            <a:ext cx="6476320" cy="44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asis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6612</TotalTime>
  <Words>368</Words>
  <Application>Microsoft Office PowerPoint</Application>
  <PresentationFormat>Widescreen</PresentationFormat>
  <Paragraphs>88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 Unicode MS</vt:lpstr>
      <vt:lpstr>Calibri</vt:lpstr>
      <vt:lpstr>Corbel</vt:lpstr>
      <vt:lpstr>Segoe UI</vt:lpstr>
      <vt:lpstr>Basis</vt:lpstr>
      <vt:lpstr>Pathways to Transfer Success Advising Workshop  March 1, 2018 Davidson County Community College</vt:lpstr>
      <vt:lpstr>Welcome from our college host</vt:lpstr>
      <vt:lpstr>Workshop overview</vt:lpstr>
      <vt:lpstr>NCCCS Definition of Student Success</vt:lpstr>
      <vt:lpstr>NC Guided Pathways to Success (NC-GPS)*</vt:lpstr>
      <vt:lpstr>NC-GPS: Coordinate 1</vt:lpstr>
      <vt:lpstr>NC-GPS: Coordinate 2</vt:lpstr>
      <vt:lpstr>NC-GPS: Coordinate 3</vt:lpstr>
      <vt:lpstr>NC-GPS: Coordinate 4</vt:lpstr>
      <vt:lpstr>Defining transfer success in NC</vt:lpstr>
      <vt:lpstr>NC Advising &amp; Student Support Redesign</vt:lpstr>
      <vt:lpstr>Advising &amp; Transfer Success</vt:lpstr>
      <vt:lpstr>15-minute break </vt:lpstr>
      <vt:lpstr>15-minute break </vt:lpstr>
      <vt:lpstr>PowerPoint Presentation</vt:lpstr>
      <vt:lpstr>Lunch &amp; table discussion</vt:lpstr>
      <vt:lpstr>PowerPoint Presentation</vt:lpstr>
      <vt:lpstr>Essential Practices for transfer success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Newton</dc:creator>
  <cp:lastModifiedBy>DCCC Student</cp:lastModifiedBy>
  <cp:revision>419</cp:revision>
  <cp:lastPrinted>2017-06-28T20:18:48Z</cp:lastPrinted>
  <dcterms:created xsi:type="dcterms:W3CDTF">2016-04-30T18:41:51Z</dcterms:created>
  <dcterms:modified xsi:type="dcterms:W3CDTF">2018-03-01T16:30:41Z</dcterms:modified>
</cp:coreProperties>
</file>