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38"/>
  </p:handoutMasterIdLst>
  <p:sldIdLst>
    <p:sldId id="258" r:id="rId2"/>
    <p:sldId id="288" r:id="rId3"/>
    <p:sldId id="293" r:id="rId4"/>
    <p:sldId id="292" r:id="rId5"/>
    <p:sldId id="272" r:id="rId6"/>
    <p:sldId id="275" r:id="rId7"/>
    <p:sldId id="276" r:id="rId8"/>
    <p:sldId id="337" r:id="rId9"/>
    <p:sldId id="327" r:id="rId10"/>
    <p:sldId id="328" r:id="rId11"/>
    <p:sldId id="333" r:id="rId12"/>
    <p:sldId id="277" r:id="rId13"/>
    <p:sldId id="280" r:id="rId14"/>
    <p:sldId id="315" r:id="rId15"/>
    <p:sldId id="294" r:id="rId16"/>
    <p:sldId id="316" r:id="rId17"/>
    <p:sldId id="291" r:id="rId18"/>
    <p:sldId id="299" r:id="rId19"/>
    <p:sldId id="264" r:id="rId20"/>
    <p:sldId id="318" r:id="rId21"/>
    <p:sldId id="304" r:id="rId22"/>
    <p:sldId id="303" r:id="rId23"/>
    <p:sldId id="305" r:id="rId24"/>
    <p:sldId id="269" r:id="rId25"/>
    <p:sldId id="335" r:id="rId26"/>
    <p:sldId id="336" r:id="rId27"/>
    <p:sldId id="329" r:id="rId28"/>
    <p:sldId id="330" r:id="rId29"/>
    <p:sldId id="295" r:id="rId30"/>
    <p:sldId id="300" r:id="rId31"/>
    <p:sldId id="297" r:id="rId32"/>
    <p:sldId id="284" r:id="rId33"/>
    <p:sldId id="283" r:id="rId34"/>
    <p:sldId id="339" r:id="rId35"/>
    <p:sldId id="338" r:id="rId36"/>
    <p:sldId id="340"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21" autoAdjust="0"/>
    <p:restoredTop sz="94660"/>
  </p:normalViewPr>
  <p:slideViewPr>
    <p:cSldViewPr snapToGrid="0">
      <p:cViewPr varScale="1">
        <p:scale>
          <a:sx n="62" d="100"/>
          <a:sy n="62" d="100"/>
        </p:scale>
        <p:origin x="-60" y="-12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4B0BC2-A8FF-42A5-A9C4-C301B6E1598C}"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en-US"/>
        </a:p>
      </dgm:t>
    </dgm:pt>
    <dgm:pt modelId="{8C365C4C-438F-4EF7-9C67-7D4D42648E2F}">
      <dgm:prSet phldrT="[Text]" custT="1"/>
      <dgm:spPr/>
      <dgm:t>
        <a:bodyPr/>
        <a:lstStyle/>
        <a:p>
          <a:r>
            <a:rPr lang="en-US" sz="2000" b="1" dirty="0"/>
            <a:t>ES- Emotional Spark</a:t>
          </a:r>
        </a:p>
        <a:p>
          <a:r>
            <a:rPr lang="en-US" sz="1800" dirty="0"/>
            <a:t>Intense internal sensations that serve to create meaning and vitality</a:t>
          </a:r>
          <a:endParaRPr lang="en-US" sz="2000" b="1" dirty="0"/>
        </a:p>
      </dgm:t>
    </dgm:pt>
    <dgm:pt modelId="{C1F6E617-6575-439B-A3C4-85434E11DB5E}" type="parTrans" cxnId="{DAD7F185-EB61-4602-9531-698B8C892D98}">
      <dgm:prSet/>
      <dgm:spPr/>
      <dgm:t>
        <a:bodyPr/>
        <a:lstStyle/>
        <a:p>
          <a:endParaRPr lang="en-US"/>
        </a:p>
      </dgm:t>
    </dgm:pt>
    <dgm:pt modelId="{C4C1DD26-EF77-42A8-A055-E8EDC0196865}" type="sibTrans" cxnId="{DAD7F185-EB61-4602-9531-698B8C892D98}">
      <dgm:prSet/>
      <dgm:spPr/>
      <dgm:t>
        <a:bodyPr/>
        <a:lstStyle/>
        <a:p>
          <a:endParaRPr lang="en-US"/>
        </a:p>
      </dgm:t>
    </dgm:pt>
    <dgm:pt modelId="{0A3CB854-DDF1-45B5-BB1C-F897606005D6}">
      <dgm:prSet phldrT="[Text]" custT="1"/>
      <dgm:spPr/>
      <dgm:t>
        <a:bodyPr/>
        <a:lstStyle/>
        <a:p>
          <a:r>
            <a:rPr lang="en-US" sz="2000" b="1" dirty="0"/>
            <a:t>SE- Social Engagement</a:t>
          </a:r>
        </a:p>
        <a:p>
          <a:r>
            <a:rPr lang="en-US" sz="1800" b="0" dirty="0"/>
            <a:t>Connections that support our journey through life with meaningful, mutually rewarding relationships</a:t>
          </a:r>
          <a:endParaRPr lang="en-US" sz="2000" b="1" dirty="0"/>
        </a:p>
      </dgm:t>
    </dgm:pt>
    <dgm:pt modelId="{320CDB35-EAC2-4413-8713-B26244FABD94}" type="parTrans" cxnId="{3A2B5904-C789-4A52-88B0-37DC494452EA}">
      <dgm:prSet/>
      <dgm:spPr/>
      <dgm:t>
        <a:bodyPr/>
        <a:lstStyle/>
        <a:p>
          <a:endParaRPr lang="en-US"/>
        </a:p>
      </dgm:t>
    </dgm:pt>
    <dgm:pt modelId="{3AA4E4B1-C848-41AD-8AC7-FCE7CEA4D4B8}" type="sibTrans" cxnId="{3A2B5904-C789-4A52-88B0-37DC494452EA}">
      <dgm:prSet/>
      <dgm:spPr/>
      <dgm:t>
        <a:bodyPr/>
        <a:lstStyle/>
        <a:p>
          <a:endParaRPr lang="en-US"/>
        </a:p>
      </dgm:t>
    </dgm:pt>
    <dgm:pt modelId="{CE21BF43-1E9E-4232-A58B-E53F2C85442D}">
      <dgm:prSet phldrT="[Text]" custT="1"/>
      <dgm:spPr/>
      <dgm:t>
        <a:bodyPr/>
        <a:lstStyle/>
        <a:p>
          <a:r>
            <a:rPr lang="en-US" sz="2000" b="1" dirty="0"/>
            <a:t>N-Novelty</a:t>
          </a:r>
        </a:p>
        <a:p>
          <a:r>
            <a:rPr lang="en-US" sz="1800" dirty="0"/>
            <a:t>Seek out and create new experiences to fully engage through emotions, thinking and body in new challenging ways</a:t>
          </a:r>
          <a:endParaRPr lang="en-US" sz="2000" b="1" dirty="0"/>
        </a:p>
      </dgm:t>
    </dgm:pt>
    <dgm:pt modelId="{718E1FB4-6536-4C24-A62D-53770177D1FA}" type="parTrans" cxnId="{084DDEBD-B863-4CD3-877A-41FA0490019A}">
      <dgm:prSet/>
      <dgm:spPr/>
      <dgm:t>
        <a:bodyPr/>
        <a:lstStyle/>
        <a:p>
          <a:endParaRPr lang="en-US"/>
        </a:p>
      </dgm:t>
    </dgm:pt>
    <dgm:pt modelId="{4267291D-620A-4FF4-982B-65BB1400E04E}" type="sibTrans" cxnId="{084DDEBD-B863-4CD3-877A-41FA0490019A}">
      <dgm:prSet/>
      <dgm:spPr/>
      <dgm:t>
        <a:bodyPr/>
        <a:lstStyle/>
        <a:p>
          <a:endParaRPr lang="en-US"/>
        </a:p>
      </dgm:t>
    </dgm:pt>
    <dgm:pt modelId="{7DB89C08-7434-4329-8676-0099B665AB1A}">
      <dgm:prSet phldrT="[Text]" custT="1"/>
      <dgm:spPr/>
      <dgm:t>
        <a:bodyPr/>
        <a:lstStyle/>
        <a:p>
          <a:r>
            <a:rPr lang="en-US" sz="2000" b="1" dirty="0"/>
            <a:t>CE- Creative Expressions</a:t>
          </a:r>
        </a:p>
        <a:p>
          <a:r>
            <a:rPr lang="en-US" sz="1800" dirty="0"/>
            <a:t>Conceptual thinking, abstract reasoning and expanded consciousness creating a gateway to seeing the world through new lenses</a:t>
          </a:r>
        </a:p>
      </dgm:t>
    </dgm:pt>
    <dgm:pt modelId="{FEC232D7-43CD-476B-82A2-F6446ED7E766}" type="sibTrans" cxnId="{8C6ED99B-5D87-4919-B9F8-515065CCD7B4}">
      <dgm:prSet/>
      <dgm:spPr/>
      <dgm:t>
        <a:bodyPr/>
        <a:lstStyle/>
        <a:p>
          <a:endParaRPr lang="en-US"/>
        </a:p>
      </dgm:t>
    </dgm:pt>
    <dgm:pt modelId="{6503A294-5DC5-4CB8-8AA2-30B4352C6C15}" type="parTrans" cxnId="{8C6ED99B-5D87-4919-B9F8-515065CCD7B4}">
      <dgm:prSet/>
      <dgm:spPr/>
      <dgm:t>
        <a:bodyPr/>
        <a:lstStyle/>
        <a:p>
          <a:endParaRPr lang="en-US"/>
        </a:p>
      </dgm:t>
    </dgm:pt>
    <dgm:pt modelId="{8AF86C85-8474-4B2E-8135-A4CB6D38FF40}" type="pres">
      <dgm:prSet presAssocID="{1F4B0BC2-A8FF-42A5-A9C4-C301B6E1598C}" presName="Name0" presStyleCnt="0">
        <dgm:presLayoutVars>
          <dgm:dir/>
          <dgm:resizeHandles val="exact"/>
        </dgm:presLayoutVars>
      </dgm:prSet>
      <dgm:spPr/>
      <dgm:t>
        <a:bodyPr/>
        <a:lstStyle/>
        <a:p>
          <a:endParaRPr lang="en-US"/>
        </a:p>
      </dgm:t>
    </dgm:pt>
    <dgm:pt modelId="{786F18FA-EC14-4827-84D5-D40A2AE0859C}" type="pres">
      <dgm:prSet presAssocID="{8C365C4C-438F-4EF7-9C67-7D4D42648E2F}" presName="node" presStyleLbl="node1" presStyleIdx="0" presStyleCnt="4">
        <dgm:presLayoutVars>
          <dgm:bulletEnabled val="1"/>
        </dgm:presLayoutVars>
      </dgm:prSet>
      <dgm:spPr/>
      <dgm:t>
        <a:bodyPr/>
        <a:lstStyle/>
        <a:p>
          <a:endParaRPr lang="en-US"/>
        </a:p>
      </dgm:t>
    </dgm:pt>
    <dgm:pt modelId="{64B81F18-0930-4EEC-8816-26E6D8BAA23B}" type="pres">
      <dgm:prSet presAssocID="{C4C1DD26-EF77-42A8-A055-E8EDC0196865}" presName="sibTrans" presStyleCnt="0"/>
      <dgm:spPr/>
    </dgm:pt>
    <dgm:pt modelId="{BE11E160-1B43-49CB-8C05-57E31C5824FB}" type="pres">
      <dgm:prSet presAssocID="{0A3CB854-DDF1-45B5-BB1C-F897606005D6}" presName="node" presStyleLbl="node1" presStyleIdx="1" presStyleCnt="4">
        <dgm:presLayoutVars>
          <dgm:bulletEnabled val="1"/>
        </dgm:presLayoutVars>
      </dgm:prSet>
      <dgm:spPr/>
      <dgm:t>
        <a:bodyPr/>
        <a:lstStyle/>
        <a:p>
          <a:endParaRPr lang="en-US"/>
        </a:p>
      </dgm:t>
    </dgm:pt>
    <dgm:pt modelId="{AA9AF6C2-41B1-4786-A56A-0F063268B786}" type="pres">
      <dgm:prSet presAssocID="{3AA4E4B1-C848-41AD-8AC7-FCE7CEA4D4B8}" presName="sibTrans" presStyleCnt="0"/>
      <dgm:spPr/>
    </dgm:pt>
    <dgm:pt modelId="{3563D949-2AD8-4FD8-AF7C-DBBFFDC1CE0D}" type="pres">
      <dgm:prSet presAssocID="{CE21BF43-1E9E-4232-A58B-E53F2C85442D}" presName="node" presStyleLbl="node1" presStyleIdx="2" presStyleCnt="4" custLinFactNeighborY="-253">
        <dgm:presLayoutVars>
          <dgm:bulletEnabled val="1"/>
        </dgm:presLayoutVars>
      </dgm:prSet>
      <dgm:spPr/>
      <dgm:t>
        <a:bodyPr/>
        <a:lstStyle/>
        <a:p>
          <a:endParaRPr lang="en-US"/>
        </a:p>
      </dgm:t>
    </dgm:pt>
    <dgm:pt modelId="{04F33AA1-4F75-42C3-9452-C25DF1D40EFA}" type="pres">
      <dgm:prSet presAssocID="{4267291D-620A-4FF4-982B-65BB1400E04E}" presName="sibTrans" presStyleCnt="0"/>
      <dgm:spPr/>
    </dgm:pt>
    <dgm:pt modelId="{33C0D41C-CFEC-4E99-A5A1-50AE6EC1F18D}" type="pres">
      <dgm:prSet presAssocID="{7DB89C08-7434-4329-8676-0099B665AB1A}" presName="node" presStyleLbl="node1" presStyleIdx="3" presStyleCnt="4">
        <dgm:presLayoutVars>
          <dgm:bulletEnabled val="1"/>
        </dgm:presLayoutVars>
      </dgm:prSet>
      <dgm:spPr/>
      <dgm:t>
        <a:bodyPr/>
        <a:lstStyle/>
        <a:p>
          <a:endParaRPr lang="en-US"/>
        </a:p>
      </dgm:t>
    </dgm:pt>
  </dgm:ptLst>
  <dgm:cxnLst>
    <dgm:cxn modelId="{DAD7F185-EB61-4602-9531-698B8C892D98}" srcId="{1F4B0BC2-A8FF-42A5-A9C4-C301B6E1598C}" destId="{8C365C4C-438F-4EF7-9C67-7D4D42648E2F}" srcOrd="0" destOrd="0" parTransId="{C1F6E617-6575-439B-A3C4-85434E11DB5E}" sibTransId="{C4C1DD26-EF77-42A8-A055-E8EDC0196865}"/>
    <dgm:cxn modelId="{8C6ED99B-5D87-4919-B9F8-515065CCD7B4}" srcId="{1F4B0BC2-A8FF-42A5-A9C4-C301B6E1598C}" destId="{7DB89C08-7434-4329-8676-0099B665AB1A}" srcOrd="3" destOrd="0" parTransId="{6503A294-5DC5-4CB8-8AA2-30B4352C6C15}" sibTransId="{FEC232D7-43CD-476B-82A2-F6446ED7E766}"/>
    <dgm:cxn modelId="{894D8185-E7D5-41A4-8416-B38C0FF65F90}" type="presOf" srcId="{8C365C4C-438F-4EF7-9C67-7D4D42648E2F}" destId="{786F18FA-EC14-4827-84D5-D40A2AE0859C}" srcOrd="0" destOrd="0" presId="urn:microsoft.com/office/officeart/2005/8/layout/hList6"/>
    <dgm:cxn modelId="{28495C5E-05BB-41D9-900E-1C508E5A6037}" type="presOf" srcId="{1F4B0BC2-A8FF-42A5-A9C4-C301B6E1598C}" destId="{8AF86C85-8474-4B2E-8135-A4CB6D38FF40}" srcOrd="0" destOrd="0" presId="urn:microsoft.com/office/officeart/2005/8/layout/hList6"/>
    <dgm:cxn modelId="{3A2B5904-C789-4A52-88B0-37DC494452EA}" srcId="{1F4B0BC2-A8FF-42A5-A9C4-C301B6E1598C}" destId="{0A3CB854-DDF1-45B5-BB1C-F897606005D6}" srcOrd="1" destOrd="0" parTransId="{320CDB35-EAC2-4413-8713-B26244FABD94}" sibTransId="{3AA4E4B1-C848-41AD-8AC7-FCE7CEA4D4B8}"/>
    <dgm:cxn modelId="{084DDEBD-B863-4CD3-877A-41FA0490019A}" srcId="{1F4B0BC2-A8FF-42A5-A9C4-C301B6E1598C}" destId="{CE21BF43-1E9E-4232-A58B-E53F2C85442D}" srcOrd="2" destOrd="0" parTransId="{718E1FB4-6536-4C24-A62D-53770177D1FA}" sibTransId="{4267291D-620A-4FF4-982B-65BB1400E04E}"/>
    <dgm:cxn modelId="{FC34F6C4-121C-439E-B321-269694AB7985}" type="presOf" srcId="{CE21BF43-1E9E-4232-A58B-E53F2C85442D}" destId="{3563D949-2AD8-4FD8-AF7C-DBBFFDC1CE0D}" srcOrd="0" destOrd="0" presId="urn:microsoft.com/office/officeart/2005/8/layout/hList6"/>
    <dgm:cxn modelId="{E1D47FD3-6ACD-4AFC-812B-296AA581BE55}" type="presOf" srcId="{7DB89C08-7434-4329-8676-0099B665AB1A}" destId="{33C0D41C-CFEC-4E99-A5A1-50AE6EC1F18D}" srcOrd="0" destOrd="0" presId="urn:microsoft.com/office/officeart/2005/8/layout/hList6"/>
    <dgm:cxn modelId="{49CD93B3-7CF4-44D6-913F-8488D9C5039D}" type="presOf" srcId="{0A3CB854-DDF1-45B5-BB1C-F897606005D6}" destId="{BE11E160-1B43-49CB-8C05-57E31C5824FB}" srcOrd="0" destOrd="0" presId="urn:microsoft.com/office/officeart/2005/8/layout/hList6"/>
    <dgm:cxn modelId="{6C08AFC8-E490-4422-901E-2B7EAADDB4C1}" type="presParOf" srcId="{8AF86C85-8474-4B2E-8135-A4CB6D38FF40}" destId="{786F18FA-EC14-4827-84D5-D40A2AE0859C}" srcOrd="0" destOrd="0" presId="urn:microsoft.com/office/officeart/2005/8/layout/hList6"/>
    <dgm:cxn modelId="{098BF065-7B91-498B-A331-D5C6841EC1CE}" type="presParOf" srcId="{8AF86C85-8474-4B2E-8135-A4CB6D38FF40}" destId="{64B81F18-0930-4EEC-8816-26E6D8BAA23B}" srcOrd="1" destOrd="0" presId="urn:microsoft.com/office/officeart/2005/8/layout/hList6"/>
    <dgm:cxn modelId="{07C6A845-52FC-49A4-9101-193A42E8135A}" type="presParOf" srcId="{8AF86C85-8474-4B2E-8135-A4CB6D38FF40}" destId="{BE11E160-1B43-49CB-8C05-57E31C5824FB}" srcOrd="2" destOrd="0" presId="urn:microsoft.com/office/officeart/2005/8/layout/hList6"/>
    <dgm:cxn modelId="{8189D78E-E188-4D27-A64D-D141420D8471}" type="presParOf" srcId="{8AF86C85-8474-4B2E-8135-A4CB6D38FF40}" destId="{AA9AF6C2-41B1-4786-A56A-0F063268B786}" srcOrd="3" destOrd="0" presId="urn:microsoft.com/office/officeart/2005/8/layout/hList6"/>
    <dgm:cxn modelId="{3A72CAC8-B05E-4166-A416-3EBAACFE7983}" type="presParOf" srcId="{8AF86C85-8474-4B2E-8135-A4CB6D38FF40}" destId="{3563D949-2AD8-4FD8-AF7C-DBBFFDC1CE0D}" srcOrd="4" destOrd="0" presId="urn:microsoft.com/office/officeart/2005/8/layout/hList6"/>
    <dgm:cxn modelId="{1B9193D5-2CC2-4E2D-AAD4-43A4B261B0BD}" type="presParOf" srcId="{8AF86C85-8474-4B2E-8135-A4CB6D38FF40}" destId="{04F33AA1-4F75-42C3-9452-C25DF1D40EFA}" srcOrd="5" destOrd="0" presId="urn:microsoft.com/office/officeart/2005/8/layout/hList6"/>
    <dgm:cxn modelId="{243DD00A-D46A-4C22-AAD5-23BF613F1FF5}" type="presParOf" srcId="{8AF86C85-8474-4B2E-8135-A4CB6D38FF40}" destId="{33C0D41C-CFEC-4E99-A5A1-50AE6EC1F18D}" srcOrd="6"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584CA1-437D-4784-9C1E-89829F7C984A}" type="doc">
      <dgm:prSet loTypeId="urn:microsoft.com/office/officeart/2005/8/layout/process5" loCatId="process" qsTypeId="urn:microsoft.com/office/officeart/2005/8/quickstyle/3d3" qsCatId="3D" csTypeId="urn:microsoft.com/office/officeart/2005/8/colors/colorful4" csCatId="colorful" phldr="1"/>
      <dgm:spPr/>
      <dgm:t>
        <a:bodyPr/>
        <a:lstStyle/>
        <a:p>
          <a:endParaRPr lang="en-US"/>
        </a:p>
      </dgm:t>
    </dgm:pt>
    <dgm:pt modelId="{58E763A5-E886-4E42-8D39-3E20DCBC3EC5}">
      <dgm:prSet phldrT="[Text]"/>
      <dgm:spPr/>
      <dgm:t>
        <a:bodyPr/>
        <a:lstStyle/>
        <a:p>
          <a:r>
            <a:rPr lang="en-US" dirty="0"/>
            <a:t>Adol-ESSENCE</a:t>
          </a:r>
        </a:p>
      </dgm:t>
    </dgm:pt>
    <dgm:pt modelId="{CF510B44-17CE-4BF8-94C2-6A13BB1E898A}" type="parTrans" cxnId="{4BB94616-9EC9-4A6D-97A0-8BC7934B94EA}">
      <dgm:prSet/>
      <dgm:spPr/>
      <dgm:t>
        <a:bodyPr/>
        <a:lstStyle/>
        <a:p>
          <a:endParaRPr lang="en-US"/>
        </a:p>
      </dgm:t>
    </dgm:pt>
    <dgm:pt modelId="{9735850D-B21B-46CD-AD9C-22C6F78DF53A}" type="sibTrans" cxnId="{4BB94616-9EC9-4A6D-97A0-8BC7934B94EA}">
      <dgm:prSet/>
      <dgm:spPr/>
      <dgm:t>
        <a:bodyPr/>
        <a:lstStyle/>
        <a:p>
          <a:endParaRPr lang="en-US" dirty="0"/>
        </a:p>
      </dgm:t>
    </dgm:pt>
    <dgm:pt modelId="{C7B6BBF0-9900-45AB-9A56-90DC3BFCAED4}">
      <dgm:prSet phldrT="[Text]"/>
      <dgm:spPr/>
      <dgm:t>
        <a:bodyPr/>
        <a:lstStyle/>
        <a:p>
          <a:r>
            <a:rPr lang="en-US" dirty="0"/>
            <a:t>Emotional Spark</a:t>
          </a:r>
        </a:p>
      </dgm:t>
    </dgm:pt>
    <dgm:pt modelId="{AB93F922-CD82-4D32-B1B7-F2B400DC09A2}" type="parTrans" cxnId="{B101A1C0-3FF7-43A2-844D-F74719CB0C7F}">
      <dgm:prSet/>
      <dgm:spPr/>
      <dgm:t>
        <a:bodyPr/>
        <a:lstStyle/>
        <a:p>
          <a:endParaRPr lang="en-US"/>
        </a:p>
      </dgm:t>
    </dgm:pt>
    <dgm:pt modelId="{9447D4DA-0121-4370-9751-99C4ABEED1D8}" type="sibTrans" cxnId="{B101A1C0-3FF7-43A2-844D-F74719CB0C7F}">
      <dgm:prSet/>
      <dgm:spPr/>
      <dgm:t>
        <a:bodyPr/>
        <a:lstStyle/>
        <a:p>
          <a:endParaRPr lang="en-US" dirty="0"/>
        </a:p>
      </dgm:t>
    </dgm:pt>
    <dgm:pt modelId="{11533367-1ADA-4CA5-9E06-9AAB6E04FCD6}">
      <dgm:prSet phldrT="[Text]"/>
      <dgm:spPr/>
      <dgm:t>
        <a:bodyPr/>
        <a:lstStyle/>
        <a:p>
          <a:r>
            <a:rPr lang="en-US" dirty="0"/>
            <a:t>Social Engagement</a:t>
          </a:r>
        </a:p>
      </dgm:t>
    </dgm:pt>
    <dgm:pt modelId="{EC9610A7-3BBD-4CBA-8916-9C58C29264D3}" type="parTrans" cxnId="{82E3E89B-FBDB-4A36-8A46-1FDBF7147B67}">
      <dgm:prSet/>
      <dgm:spPr/>
      <dgm:t>
        <a:bodyPr/>
        <a:lstStyle/>
        <a:p>
          <a:endParaRPr lang="en-US"/>
        </a:p>
      </dgm:t>
    </dgm:pt>
    <dgm:pt modelId="{E8D6CB29-AD04-41C7-9BBD-B19948ED242B}" type="sibTrans" cxnId="{82E3E89B-FBDB-4A36-8A46-1FDBF7147B67}">
      <dgm:prSet/>
      <dgm:spPr/>
      <dgm:t>
        <a:bodyPr/>
        <a:lstStyle/>
        <a:p>
          <a:endParaRPr lang="en-US" dirty="0"/>
        </a:p>
      </dgm:t>
    </dgm:pt>
    <dgm:pt modelId="{193E44D5-1D86-4E16-A859-D34DCF420B9B}">
      <dgm:prSet phldrT="[Text]"/>
      <dgm:spPr/>
      <dgm:t>
        <a:bodyPr/>
        <a:lstStyle/>
        <a:p>
          <a:r>
            <a:rPr lang="en-US" dirty="0"/>
            <a:t>Novelty</a:t>
          </a:r>
        </a:p>
      </dgm:t>
    </dgm:pt>
    <dgm:pt modelId="{02BCF476-80DD-4609-9A4A-C1415A3CDFFE}" type="parTrans" cxnId="{544C0B34-4580-478C-BCE5-30F8BC109FAC}">
      <dgm:prSet/>
      <dgm:spPr/>
      <dgm:t>
        <a:bodyPr/>
        <a:lstStyle/>
        <a:p>
          <a:endParaRPr lang="en-US"/>
        </a:p>
      </dgm:t>
    </dgm:pt>
    <dgm:pt modelId="{D61FFDA9-4DA9-48F9-9BA3-A1373EAE20CF}" type="sibTrans" cxnId="{544C0B34-4580-478C-BCE5-30F8BC109FAC}">
      <dgm:prSet/>
      <dgm:spPr/>
      <dgm:t>
        <a:bodyPr/>
        <a:lstStyle/>
        <a:p>
          <a:endParaRPr lang="en-US" dirty="0"/>
        </a:p>
      </dgm:t>
    </dgm:pt>
    <dgm:pt modelId="{C8F0CF99-9935-453E-ACC3-766F66ECA1A9}">
      <dgm:prSet phldrT="[Text]"/>
      <dgm:spPr/>
      <dgm:t>
        <a:bodyPr/>
        <a:lstStyle/>
        <a:p>
          <a:r>
            <a:rPr lang="en-US" dirty="0"/>
            <a:t>Creative Exploration</a:t>
          </a:r>
        </a:p>
      </dgm:t>
    </dgm:pt>
    <dgm:pt modelId="{CFB4B32B-5754-4071-BE84-D22006E91988}" type="parTrans" cxnId="{FBE2C95D-D71C-4C0A-954B-53B8120D608A}">
      <dgm:prSet/>
      <dgm:spPr/>
      <dgm:t>
        <a:bodyPr/>
        <a:lstStyle/>
        <a:p>
          <a:endParaRPr lang="en-US"/>
        </a:p>
      </dgm:t>
    </dgm:pt>
    <dgm:pt modelId="{A0D6465B-5A1A-4E97-B6E9-5D8D448187B9}" type="sibTrans" cxnId="{FBE2C95D-D71C-4C0A-954B-53B8120D608A}">
      <dgm:prSet/>
      <dgm:spPr/>
      <dgm:t>
        <a:bodyPr/>
        <a:lstStyle/>
        <a:p>
          <a:endParaRPr lang="en-US" dirty="0"/>
        </a:p>
      </dgm:t>
    </dgm:pt>
    <dgm:pt modelId="{2AD95795-AB93-41E3-BCC8-B752C651F274}">
      <dgm:prSet phldrT="[Text]"/>
      <dgm:spPr/>
      <dgm:t>
        <a:bodyPr/>
        <a:lstStyle/>
        <a:p>
          <a:r>
            <a:rPr lang="en-US" dirty="0"/>
            <a:t>Adult-ESSENCE</a:t>
          </a:r>
        </a:p>
      </dgm:t>
    </dgm:pt>
    <dgm:pt modelId="{92FCBE02-A51E-49DA-B710-F21D46B44C38}" type="parTrans" cxnId="{A666FB21-8C7D-40F4-806E-D86953E88AB1}">
      <dgm:prSet/>
      <dgm:spPr/>
      <dgm:t>
        <a:bodyPr/>
        <a:lstStyle/>
        <a:p>
          <a:endParaRPr lang="en-US"/>
        </a:p>
      </dgm:t>
    </dgm:pt>
    <dgm:pt modelId="{EDDD7DC8-6398-4568-AA16-48221CA8F4E8}" type="sibTrans" cxnId="{A666FB21-8C7D-40F4-806E-D86953E88AB1}">
      <dgm:prSet/>
      <dgm:spPr/>
      <dgm:t>
        <a:bodyPr/>
        <a:lstStyle/>
        <a:p>
          <a:endParaRPr lang="en-US"/>
        </a:p>
      </dgm:t>
    </dgm:pt>
    <dgm:pt modelId="{4BF130EB-6FAF-4CEA-888F-A2670A500D2E}" type="pres">
      <dgm:prSet presAssocID="{32584CA1-437D-4784-9C1E-89829F7C984A}" presName="diagram" presStyleCnt="0">
        <dgm:presLayoutVars>
          <dgm:dir/>
          <dgm:resizeHandles val="exact"/>
        </dgm:presLayoutVars>
      </dgm:prSet>
      <dgm:spPr/>
      <dgm:t>
        <a:bodyPr/>
        <a:lstStyle/>
        <a:p>
          <a:endParaRPr lang="en-US"/>
        </a:p>
      </dgm:t>
    </dgm:pt>
    <dgm:pt modelId="{FB3D1CFA-75A6-4036-8119-6B5669662A0F}" type="pres">
      <dgm:prSet presAssocID="{58E763A5-E886-4E42-8D39-3E20DCBC3EC5}" presName="node" presStyleLbl="node1" presStyleIdx="0" presStyleCnt="6">
        <dgm:presLayoutVars>
          <dgm:bulletEnabled val="1"/>
        </dgm:presLayoutVars>
      </dgm:prSet>
      <dgm:spPr/>
      <dgm:t>
        <a:bodyPr/>
        <a:lstStyle/>
        <a:p>
          <a:endParaRPr lang="en-US"/>
        </a:p>
      </dgm:t>
    </dgm:pt>
    <dgm:pt modelId="{E0A601D7-7BE1-4FFB-BD9B-5613AFD4C7BD}" type="pres">
      <dgm:prSet presAssocID="{9735850D-B21B-46CD-AD9C-22C6F78DF53A}" presName="sibTrans" presStyleLbl="sibTrans2D1" presStyleIdx="0" presStyleCnt="5"/>
      <dgm:spPr/>
      <dgm:t>
        <a:bodyPr/>
        <a:lstStyle/>
        <a:p>
          <a:endParaRPr lang="en-US"/>
        </a:p>
      </dgm:t>
    </dgm:pt>
    <dgm:pt modelId="{0C829B4A-B5D4-45D0-B133-A713F68983D9}" type="pres">
      <dgm:prSet presAssocID="{9735850D-B21B-46CD-AD9C-22C6F78DF53A}" presName="connectorText" presStyleLbl="sibTrans2D1" presStyleIdx="0" presStyleCnt="5"/>
      <dgm:spPr/>
      <dgm:t>
        <a:bodyPr/>
        <a:lstStyle/>
        <a:p>
          <a:endParaRPr lang="en-US"/>
        </a:p>
      </dgm:t>
    </dgm:pt>
    <dgm:pt modelId="{4F4FDE39-F291-4485-BA07-926DBEBCF41A}" type="pres">
      <dgm:prSet presAssocID="{C7B6BBF0-9900-45AB-9A56-90DC3BFCAED4}" presName="node" presStyleLbl="node1" presStyleIdx="1" presStyleCnt="6">
        <dgm:presLayoutVars>
          <dgm:bulletEnabled val="1"/>
        </dgm:presLayoutVars>
      </dgm:prSet>
      <dgm:spPr/>
      <dgm:t>
        <a:bodyPr/>
        <a:lstStyle/>
        <a:p>
          <a:endParaRPr lang="en-US"/>
        </a:p>
      </dgm:t>
    </dgm:pt>
    <dgm:pt modelId="{EC1C5A57-E6A5-4DAF-AB9E-706530FA22D8}" type="pres">
      <dgm:prSet presAssocID="{9447D4DA-0121-4370-9751-99C4ABEED1D8}" presName="sibTrans" presStyleLbl="sibTrans2D1" presStyleIdx="1" presStyleCnt="5"/>
      <dgm:spPr/>
      <dgm:t>
        <a:bodyPr/>
        <a:lstStyle/>
        <a:p>
          <a:endParaRPr lang="en-US"/>
        </a:p>
      </dgm:t>
    </dgm:pt>
    <dgm:pt modelId="{64065CAB-D622-4D09-A273-993981A56301}" type="pres">
      <dgm:prSet presAssocID="{9447D4DA-0121-4370-9751-99C4ABEED1D8}" presName="connectorText" presStyleLbl="sibTrans2D1" presStyleIdx="1" presStyleCnt="5"/>
      <dgm:spPr/>
      <dgm:t>
        <a:bodyPr/>
        <a:lstStyle/>
        <a:p>
          <a:endParaRPr lang="en-US"/>
        </a:p>
      </dgm:t>
    </dgm:pt>
    <dgm:pt modelId="{C61590D8-7F32-4A25-8DFD-53A31D756DB0}" type="pres">
      <dgm:prSet presAssocID="{11533367-1ADA-4CA5-9E06-9AAB6E04FCD6}" presName="node" presStyleLbl="node1" presStyleIdx="2" presStyleCnt="6">
        <dgm:presLayoutVars>
          <dgm:bulletEnabled val="1"/>
        </dgm:presLayoutVars>
      </dgm:prSet>
      <dgm:spPr/>
      <dgm:t>
        <a:bodyPr/>
        <a:lstStyle/>
        <a:p>
          <a:endParaRPr lang="en-US"/>
        </a:p>
      </dgm:t>
    </dgm:pt>
    <dgm:pt modelId="{E89D3694-6CE2-4A81-977E-1CFAB02490C4}" type="pres">
      <dgm:prSet presAssocID="{E8D6CB29-AD04-41C7-9BBD-B19948ED242B}" presName="sibTrans" presStyleLbl="sibTrans2D1" presStyleIdx="2" presStyleCnt="5"/>
      <dgm:spPr/>
      <dgm:t>
        <a:bodyPr/>
        <a:lstStyle/>
        <a:p>
          <a:endParaRPr lang="en-US"/>
        </a:p>
      </dgm:t>
    </dgm:pt>
    <dgm:pt modelId="{6C7205C9-FF56-4CC4-9B73-C0EF16CE1583}" type="pres">
      <dgm:prSet presAssocID="{E8D6CB29-AD04-41C7-9BBD-B19948ED242B}" presName="connectorText" presStyleLbl="sibTrans2D1" presStyleIdx="2" presStyleCnt="5"/>
      <dgm:spPr/>
      <dgm:t>
        <a:bodyPr/>
        <a:lstStyle/>
        <a:p>
          <a:endParaRPr lang="en-US"/>
        </a:p>
      </dgm:t>
    </dgm:pt>
    <dgm:pt modelId="{7E2A14D6-000A-4B2A-B982-33C373781DC4}" type="pres">
      <dgm:prSet presAssocID="{193E44D5-1D86-4E16-A859-D34DCF420B9B}" presName="node" presStyleLbl="node1" presStyleIdx="3" presStyleCnt="6">
        <dgm:presLayoutVars>
          <dgm:bulletEnabled val="1"/>
        </dgm:presLayoutVars>
      </dgm:prSet>
      <dgm:spPr/>
      <dgm:t>
        <a:bodyPr/>
        <a:lstStyle/>
        <a:p>
          <a:endParaRPr lang="en-US"/>
        </a:p>
      </dgm:t>
    </dgm:pt>
    <dgm:pt modelId="{71E5F1F8-7278-4447-9D9A-3E633661E493}" type="pres">
      <dgm:prSet presAssocID="{D61FFDA9-4DA9-48F9-9BA3-A1373EAE20CF}" presName="sibTrans" presStyleLbl="sibTrans2D1" presStyleIdx="3" presStyleCnt="5"/>
      <dgm:spPr/>
      <dgm:t>
        <a:bodyPr/>
        <a:lstStyle/>
        <a:p>
          <a:endParaRPr lang="en-US"/>
        </a:p>
      </dgm:t>
    </dgm:pt>
    <dgm:pt modelId="{18B97A7D-14EC-4613-9BBA-96D713BF42A9}" type="pres">
      <dgm:prSet presAssocID="{D61FFDA9-4DA9-48F9-9BA3-A1373EAE20CF}" presName="connectorText" presStyleLbl="sibTrans2D1" presStyleIdx="3" presStyleCnt="5"/>
      <dgm:spPr/>
      <dgm:t>
        <a:bodyPr/>
        <a:lstStyle/>
        <a:p>
          <a:endParaRPr lang="en-US"/>
        </a:p>
      </dgm:t>
    </dgm:pt>
    <dgm:pt modelId="{3EEFCAB1-E5BF-4645-8821-E5A14F3F1CB0}" type="pres">
      <dgm:prSet presAssocID="{C8F0CF99-9935-453E-ACC3-766F66ECA1A9}" presName="node" presStyleLbl="node1" presStyleIdx="4" presStyleCnt="6">
        <dgm:presLayoutVars>
          <dgm:bulletEnabled val="1"/>
        </dgm:presLayoutVars>
      </dgm:prSet>
      <dgm:spPr/>
      <dgm:t>
        <a:bodyPr/>
        <a:lstStyle/>
        <a:p>
          <a:endParaRPr lang="en-US"/>
        </a:p>
      </dgm:t>
    </dgm:pt>
    <dgm:pt modelId="{440A2F2A-A737-4FFB-B506-437367048C26}" type="pres">
      <dgm:prSet presAssocID="{A0D6465B-5A1A-4E97-B6E9-5D8D448187B9}" presName="sibTrans" presStyleLbl="sibTrans2D1" presStyleIdx="4" presStyleCnt="5"/>
      <dgm:spPr/>
      <dgm:t>
        <a:bodyPr/>
        <a:lstStyle/>
        <a:p>
          <a:endParaRPr lang="en-US"/>
        </a:p>
      </dgm:t>
    </dgm:pt>
    <dgm:pt modelId="{EDD61D12-9567-4E1D-81FE-3C0EA32E0D19}" type="pres">
      <dgm:prSet presAssocID="{A0D6465B-5A1A-4E97-B6E9-5D8D448187B9}" presName="connectorText" presStyleLbl="sibTrans2D1" presStyleIdx="4" presStyleCnt="5"/>
      <dgm:spPr/>
      <dgm:t>
        <a:bodyPr/>
        <a:lstStyle/>
        <a:p>
          <a:endParaRPr lang="en-US"/>
        </a:p>
      </dgm:t>
    </dgm:pt>
    <dgm:pt modelId="{3ECE9E07-216A-4EC6-86D7-5F47F0171DD3}" type="pres">
      <dgm:prSet presAssocID="{2AD95795-AB93-41E3-BCC8-B752C651F274}" presName="node" presStyleLbl="node1" presStyleIdx="5" presStyleCnt="6">
        <dgm:presLayoutVars>
          <dgm:bulletEnabled val="1"/>
        </dgm:presLayoutVars>
      </dgm:prSet>
      <dgm:spPr/>
      <dgm:t>
        <a:bodyPr/>
        <a:lstStyle/>
        <a:p>
          <a:endParaRPr lang="en-US"/>
        </a:p>
      </dgm:t>
    </dgm:pt>
  </dgm:ptLst>
  <dgm:cxnLst>
    <dgm:cxn modelId="{544C0B34-4580-478C-BCE5-30F8BC109FAC}" srcId="{32584CA1-437D-4784-9C1E-89829F7C984A}" destId="{193E44D5-1D86-4E16-A859-D34DCF420B9B}" srcOrd="3" destOrd="0" parTransId="{02BCF476-80DD-4609-9A4A-C1415A3CDFFE}" sibTransId="{D61FFDA9-4DA9-48F9-9BA3-A1373EAE20CF}"/>
    <dgm:cxn modelId="{40A42C10-AC61-4084-9F67-BB5FE660BA16}" type="presOf" srcId="{2AD95795-AB93-41E3-BCC8-B752C651F274}" destId="{3ECE9E07-216A-4EC6-86D7-5F47F0171DD3}" srcOrd="0" destOrd="0" presId="urn:microsoft.com/office/officeart/2005/8/layout/process5"/>
    <dgm:cxn modelId="{4BB94616-9EC9-4A6D-97A0-8BC7934B94EA}" srcId="{32584CA1-437D-4784-9C1E-89829F7C984A}" destId="{58E763A5-E886-4E42-8D39-3E20DCBC3EC5}" srcOrd="0" destOrd="0" parTransId="{CF510B44-17CE-4BF8-94C2-6A13BB1E898A}" sibTransId="{9735850D-B21B-46CD-AD9C-22C6F78DF53A}"/>
    <dgm:cxn modelId="{279811CD-D4F8-436F-A4C5-AE92DBA7EA20}" type="presOf" srcId="{C7B6BBF0-9900-45AB-9A56-90DC3BFCAED4}" destId="{4F4FDE39-F291-4485-BA07-926DBEBCF41A}" srcOrd="0" destOrd="0" presId="urn:microsoft.com/office/officeart/2005/8/layout/process5"/>
    <dgm:cxn modelId="{06317853-58E7-4FD9-90FF-17DD8F2F9269}" type="presOf" srcId="{E8D6CB29-AD04-41C7-9BBD-B19948ED242B}" destId="{6C7205C9-FF56-4CC4-9B73-C0EF16CE1583}" srcOrd="1" destOrd="0" presId="urn:microsoft.com/office/officeart/2005/8/layout/process5"/>
    <dgm:cxn modelId="{C9FFAF5B-B017-4477-88AE-AACA94BCFCB4}" type="presOf" srcId="{A0D6465B-5A1A-4E97-B6E9-5D8D448187B9}" destId="{EDD61D12-9567-4E1D-81FE-3C0EA32E0D19}" srcOrd="1" destOrd="0" presId="urn:microsoft.com/office/officeart/2005/8/layout/process5"/>
    <dgm:cxn modelId="{6A9DEECC-4374-4C05-9545-B26E6D2EA6DC}" type="presOf" srcId="{9735850D-B21B-46CD-AD9C-22C6F78DF53A}" destId="{0C829B4A-B5D4-45D0-B133-A713F68983D9}" srcOrd="1" destOrd="0" presId="urn:microsoft.com/office/officeart/2005/8/layout/process5"/>
    <dgm:cxn modelId="{8057CE27-7EEF-4A0B-BDD3-B4F05C5063F3}" type="presOf" srcId="{A0D6465B-5A1A-4E97-B6E9-5D8D448187B9}" destId="{440A2F2A-A737-4FFB-B506-437367048C26}" srcOrd="0" destOrd="0" presId="urn:microsoft.com/office/officeart/2005/8/layout/process5"/>
    <dgm:cxn modelId="{6847DE8D-3A1A-48F8-A1A1-10166D196966}" type="presOf" srcId="{11533367-1ADA-4CA5-9E06-9AAB6E04FCD6}" destId="{C61590D8-7F32-4A25-8DFD-53A31D756DB0}" srcOrd="0" destOrd="0" presId="urn:microsoft.com/office/officeart/2005/8/layout/process5"/>
    <dgm:cxn modelId="{4B2CB479-C219-4C2F-8E8F-C3FBA2C154ED}" type="presOf" srcId="{E8D6CB29-AD04-41C7-9BBD-B19948ED242B}" destId="{E89D3694-6CE2-4A81-977E-1CFAB02490C4}" srcOrd="0" destOrd="0" presId="urn:microsoft.com/office/officeart/2005/8/layout/process5"/>
    <dgm:cxn modelId="{FBE2C95D-D71C-4C0A-954B-53B8120D608A}" srcId="{32584CA1-437D-4784-9C1E-89829F7C984A}" destId="{C8F0CF99-9935-453E-ACC3-766F66ECA1A9}" srcOrd="4" destOrd="0" parTransId="{CFB4B32B-5754-4071-BE84-D22006E91988}" sibTransId="{A0D6465B-5A1A-4E97-B6E9-5D8D448187B9}"/>
    <dgm:cxn modelId="{B101A1C0-3FF7-43A2-844D-F74719CB0C7F}" srcId="{32584CA1-437D-4784-9C1E-89829F7C984A}" destId="{C7B6BBF0-9900-45AB-9A56-90DC3BFCAED4}" srcOrd="1" destOrd="0" parTransId="{AB93F922-CD82-4D32-B1B7-F2B400DC09A2}" sibTransId="{9447D4DA-0121-4370-9751-99C4ABEED1D8}"/>
    <dgm:cxn modelId="{A666FB21-8C7D-40F4-806E-D86953E88AB1}" srcId="{32584CA1-437D-4784-9C1E-89829F7C984A}" destId="{2AD95795-AB93-41E3-BCC8-B752C651F274}" srcOrd="5" destOrd="0" parTransId="{92FCBE02-A51E-49DA-B710-F21D46B44C38}" sibTransId="{EDDD7DC8-6398-4568-AA16-48221CA8F4E8}"/>
    <dgm:cxn modelId="{F502F8E9-C8E4-42AE-99F7-10BEB22B577A}" type="presOf" srcId="{D61FFDA9-4DA9-48F9-9BA3-A1373EAE20CF}" destId="{18B97A7D-14EC-4613-9BBA-96D713BF42A9}" srcOrd="1" destOrd="0" presId="urn:microsoft.com/office/officeart/2005/8/layout/process5"/>
    <dgm:cxn modelId="{80A4C382-3C33-4612-8CF8-FD20A4EA3581}" type="presOf" srcId="{9447D4DA-0121-4370-9751-99C4ABEED1D8}" destId="{64065CAB-D622-4D09-A273-993981A56301}" srcOrd="1" destOrd="0" presId="urn:microsoft.com/office/officeart/2005/8/layout/process5"/>
    <dgm:cxn modelId="{14E2EE1B-E166-4D48-AD09-284B9DD8636F}" type="presOf" srcId="{32584CA1-437D-4784-9C1E-89829F7C984A}" destId="{4BF130EB-6FAF-4CEA-888F-A2670A500D2E}" srcOrd="0" destOrd="0" presId="urn:microsoft.com/office/officeart/2005/8/layout/process5"/>
    <dgm:cxn modelId="{B1E325A3-0B08-4F16-A40D-72237D6EC508}" type="presOf" srcId="{193E44D5-1D86-4E16-A859-D34DCF420B9B}" destId="{7E2A14D6-000A-4B2A-B982-33C373781DC4}" srcOrd="0" destOrd="0" presId="urn:microsoft.com/office/officeart/2005/8/layout/process5"/>
    <dgm:cxn modelId="{595572F2-24BC-411E-8AA9-5C691F0B23C2}" type="presOf" srcId="{D61FFDA9-4DA9-48F9-9BA3-A1373EAE20CF}" destId="{71E5F1F8-7278-4447-9D9A-3E633661E493}" srcOrd="0" destOrd="0" presId="urn:microsoft.com/office/officeart/2005/8/layout/process5"/>
    <dgm:cxn modelId="{82E3E89B-FBDB-4A36-8A46-1FDBF7147B67}" srcId="{32584CA1-437D-4784-9C1E-89829F7C984A}" destId="{11533367-1ADA-4CA5-9E06-9AAB6E04FCD6}" srcOrd="2" destOrd="0" parTransId="{EC9610A7-3BBD-4CBA-8916-9C58C29264D3}" sibTransId="{E8D6CB29-AD04-41C7-9BBD-B19948ED242B}"/>
    <dgm:cxn modelId="{75C046C3-23ED-4EE7-8F41-E4ADEC3E980C}" type="presOf" srcId="{C8F0CF99-9935-453E-ACC3-766F66ECA1A9}" destId="{3EEFCAB1-E5BF-4645-8821-E5A14F3F1CB0}" srcOrd="0" destOrd="0" presId="urn:microsoft.com/office/officeart/2005/8/layout/process5"/>
    <dgm:cxn modelId="{A759AE56-F615-4968-A2EF-D5C9A3D0E9EB}" type="presOf" srcId="{58E763A5-E886-4E42-8D39-3E20DCBC3EC5}" destId="{FB3D1CFA-75A6-4036-8119-6B5669662A0F}" srcOrd="0" destOrd="0" presId="urn:microsoft.com/office/officeart/2005/8/layout/process5"/>
    <dgm:cxn modelId="{88830C36-1768-43C0-A374-87E07E07C887}" type="presOf" srcId="{9447D4DA-0121-4370-9751-99C4ABEED1D8}" destId="{EC1C5A57-E6A5-4DAF-AB9E-706530FA22D8}" srcOrd="0" destOrd="0" presId="urn:microsoft.com/office/officeart/2005/8/layout/process5"/>
    <dgm:cxn modelId="{D4D36645-EC60-48B4-821B-6E9C5204876E}" type="presOf" srcId="{9735850D-B21B-46CD-AD9C-22C6F78DF53A}" destId="{E0A601D7-7BE1-4FFB-BD9B-5613AFD4C7BD}" srcOrd="0" destOrd="0" presId="urn:microsoft.com/office/officeart/2005/8/layout/process5"/>
    <dgm:cxn modelId="{9F764402-B3B1-4639-B81B-7D861B1D7F0C}" type="presParOf" srcId="{4BF130EB-6FAF-4CEA-888F-A2670A500D2E}" destId="{FB3D1CFA-75A6-4036-8119-6B5669662A0F}" srcOrd="0" destOrd="0" presId="urn:microsoft.com/office/officeart/2005/8/layout/process5"/>
    <dgm:cxn modelId="{683CD5EB-EAFD-48F9-914A-A206C7B5C61E}" type="presParOf" srcId="{4BF130EB-6FAF-4CEA-888F-A2670A500D2E}" destId="{E0A601D7-7BE1-4FFB-BD9B-5613AFD4C7BD}" srcOrd="1" destOrd="0" presId="urn:microsoft.com/office/officeart/2005/8/layout/process5"/>
    <dgm:cxn modelId="{BF7CBC9E-B7E9-4AD3-BFA4-E54189C373AF}" type="presParOf" srcId="{E0A601D7-7BE1-4FFB-BD9B-5613AFD4C7BD}" destId="{0C829B4A-B5D4-45D0-B133-A713F68983D9}" srcOrd="0" destOrd="0" presId="urn:microsoft.com/office/officeart/2005/8/layout/process5"/>
    <dgm:cxn modelId="{275A54E0-6B46-4E5B-B7A6-F76B40E6D471}" type="presParOf" srcId="{4BF130EB-6FAF-4CEA-888F-A2670A500D2E}" destId="{4F4FDE39-F291-4485-BA07-926DBEBCF41A}" srcOrd="2" destOrd="0" presId="urn:microsoft.com/office/officeart/2005/8/layout/process5"/>
    <dgm:cxn modelId="{DE2D06E7-5916-42DD-AB1C-384AF05AEF49}" type="presParOf" srcId="{4BF130EB-6FAF-4CEA-888F-A2670A500D2E}" destId="{EC1C5A57-E6A5-4DAF-AB9E-706530FA22D8}" srcOrd="3" destOrd="0" presId="urn:microsoft.com/office/officeart/2005/8/layout/process5"/>
    <dgm:cxn modelId="{C0FF4075-15F7-446C-8847-6204D6575E1B}" type="presParOf" srcId="{EC1C5A57-E6A5-4DAF-AB9E-706530FA22D8}" destId="{64065CAB-D622-4D09-A273-993981A56301}" srcOrd="0" destOrd="0" presId="urn:microsoft.com/office/officeart/2005/8/layout/process5"/>
    <dgm:cxn modelId="{1425E5DE-71C0-4FBF-B368-6B96135C46C3}" type="presParOf" srcId="{4BF130EB-6FAF-4CEA-888F-A2670A500D2E}" destId="{C61590D8-7F32-4A25-8DFD-53A31D756DB0}" srcOrd="4" destOrd="0" presId="urn:microsoft.com/office/officeart/2005/8/layout/process5"/>
    <dgm:cxn modelId="{9613371C-53B6-46BD-869F-7865DFC3CDB7}" type="presParOf" srcId="{4BF130EB-6FAF-4CEA-888F-A2670A500D2E}" destId="{E89D3694-6CE2-4A81-977E-1CFAB02490C4}" srcOrd="5" destOrd="0" presId="urn:microsoft.com/office/officeart/2005/8/layout/process5"/>
    <dgm:cxn modelId="{FAC0B0E6-FBAC-4BE8-A0E1-2445ACFEAB18}" type="presParOf" srcId="{E89D3694-6CE2-4A81-977E-1CFAB02490C4}" destId="{6C7205C9-FF56-4CC4-9B73-C0EF16CE1583}" srcOrd="0" destOrd="0" presId="urn:microsoft.com/office/officeart/2005/8/layout/process5"/>
    <dgm:cxn modelId="{D1AB58BD-D327-41F5-B356-A2D44872C68D}" type="presParOf" srcId="{4BF130EB-6FAF-4CEA-888F-A2670A500D2E}" destId="{7E2A14D6-000A-4B2A-B982-33C373781DC4}" srcOrd="6" destOrd="0" presId="urn:microsoft.com/office/officeart/2005/8/layout/process5"/>
    <dgm:cxn modelId="{E4708639-D060-4D8D-9EEE-38FECA501EFC}" type="presParOf" srcId="{4BF130EB-6FAF-4CEA-888F-A2670A500D2E}" destId="{71E5F1F8-7278-4447-9D9A-3E633661E493}" srcOrd="7" destOrd="0" presId="urn:microsoft.com/office/officeart/2005/8/layout/process5"/>
    <dgm:cxn modelId="{8D601E89-C131-4CC7-8491-4E7DD8F18AF3}" type="presParOf" srcId="{71E5F1F8-7278-4447-9D9A-3E633661E493}" destId="{18B97A7D-14EC-4613-9BBA-96D713BF42A9}" srcOrd="0" destOrd="0" presId="urn:microsoft.com/office/officeart/2005/8/layout/process5"/>
    <dgm:cxn modelId="{83F4CF0A-16EC-4129-BE14-55A14FFC5CB2}" type="presParOf" srcId="{4BF130EB-6FAF-4CEA-888F-A2670A500D2E}" destId="{3EEFCAB1-E5BF-4645-8821-E5A14F3F1CB0}" srcOrd="8" destOrd="0" presId="urn:microsoft.com/office/officeart/2005/8/layout/process5"/>
    <dgm:cxn modelId="{23C8E80E-AE11-4D02-AF0C-60A04F51035D}" type="presParOf" srcId="{4BF130EB-6FAF-4CEA-888F-A2670A500D2E}" destId="{440A2F2A-A737-4FFB-B506-437367048C26}" srcOrd="9" destOrd="0" presId="urn:microsoft.com/office/officeart/2005/8/layout/process5"/>
    <dgm:cxn modelId="{5D4EAF47-CB9A-468F-AC2D-440A3BC985D0}" type="presParOf" srcId="{440A2F2A-A737-4FFB-B506-437367048C26}" destId="{EDD61D12-9567-4E1D-81FE-3C0EA32E0D19}" srcOrd="0" destOrd="0" presId="urn:microsoft.com/office/officeart/2005/8/layout/process5"/>
    <dgm:cxn modelId="{50905D29-3556-4B8C-ABE4-210FD24E02C1}" type="presParOf" srcId="{4BF130EB-6FAF-4CEA-888F-A2670A500D2E}" destId="{3ECE9E07-216A-4EC6-86D7-5F47F0171DD3}" srcOrd="10"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A020426-E916-4D90-8116-1712CF737CE9}" type="datetimeFigureOut">
              <a:rPr lang="en-US" smtClean="0"/>
              <a:pPr/>
              <a:t>11/8/2018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0ED69DA-0A3A-4A76-A4B0-150089A2C867}" type="slidenum">
              <a:rPr lang="en-US" smtClean="0"/>
              <a:pPr/>
              <a:t>‹#›</a:t>
            </a:fld>
            <a:endParaRPr lang="en-US" dirty="0"/>
          </a:p>
        </p:txBody>
      </p:sp>
    </p:spTree>
    <p:extLst>
      <p:ext uri="{BB962C8B-B14F-4D97-AF65-F5344CB8AC3E}">
        <p14:creationId xmlns:p14="http://schemas.microsoft.com/office/powerpoint/2010/main" xmlns="" val="52454640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11/8/2018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99EE2BA-B37E-480D-A2FF-FD092DD98E5C}" type="slidenum">
              <a:rPr lang="en-US"/>
              <a:pPr>
                <a:defRPr/>
              </a:pPr>
              <a:t>‹#›</a:t>
            </a:fld>
            <a:endParaRPr lang="en-US" dirty="0"/>
          </a:p>
        </p:txBody>
      </p:sp>
    </p:spTree>
    <p:extLst>
      <p:ext uri="{BB962C8B-B14F-4D97-AF65-F5344CB8AC3E}">
        <p14:creationId xmlns:p14="http://schemas.microsoft.com/office/powerpoint/2010/main" xmlns="" val="1219943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11/8/2018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 id="2147483669"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youtu.be/ZokqjjIy77Y"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6304" y="1597030"/>
            <a:ext cx="9448800" cy="1825096"/>
          </a:xfrm>
        </p:spPr>
        <p:txBody>
          <a:bodyPr>
            <a:normAutofit/>
          </a:bodyPr>
          <a:lstStyle/>
          <a:p>
            <a:r>
              <a:rPr lang="en-US" b="1" i="1" dirty="0"/>
              <a:t>Implementing Brain Research and Classroom Teaching</a:t>
            </a:r>
          </a:p>
        </p:txBody>
      </p:sp>
      <p:sp>
        <p:nvSpPr>
          <p:cNvPr id="3" name="Subtitle 2"/>
          <p:cNvSpPr>
            <a:spLocks noGrp="1"/>
          </p:cNvSpPr>
          <p:nvPr>
            <p:ph type="subTitle" idx="1"/>
          </p:nvPr>
        </p:nvSpPr>
        <p:spPr>
          <a:xfrm>
            <a:off x="-1027546" y="3895724"/>
            <a:ext cx="9448800" cy="685800"/>
          </a:xfrm>
        </p:spPr>
        <p:txBody>
          <a:bodyPr>
            <a:normAutofit fontScale="25000" lnSpcReduction="20000"/>
          </a:bodyPr>
          <a:lstStyle/>
          <a:p>
            <a:pPr lvl="8"/>
            <a:r>
              <a:rPr lang="en-US" sz="9600" b="1" i="1" dirty="0"/>
              <a:t>NCCCS CTE Faculty Institute</a:t>
            </a:r>
          </a:p>
          <a:p>
            <a:pPr lvl="8"/>
            <a:r>
              <a:rPr lang="en-US" sz="9600" b="1" i="1" dirty="0"/>
              <a:t>November 8, 2018</a:t>
            </a:r>
          </a:p>
          <a:p>
            <a:pPr lvl="8"/>
            <a:r>
              <a:rPr lang="en-US" sz="9600" b="1" i="1" dirty="0"/>
              <a:t>Dr. Mary Olvera</a:t>
            </a:r>
          </a:p>
          <a:p>
            <a:endParaRPr lang="en-US" dirty="0"/>
          </a:p>
        </p:txBody>
      </p:sp>
      <p:pic>
        <p:nvPicPr>
          <p:cNvPr id="4" name="Picture 6" descr="http://t2.gstatic.com/images?q=tbn:ANd9GcSnHEW8OfDf1YBXdikvsGEEI8_Gdm_bjdLBPySimTXY-LnDB5V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705725" y="3895724"/>
            <a:ext cx="4334405" cy="26331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59653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15C62C-676F-494C-9BD7-9F4B1AF3FF30}"/>
              </a:ext>
            </a:extLst>
          </p:cNvPr>
          <p:cNvSpPr>
            <a:spLocks noGrp="1"/>
          </p:cNvSpPr>
          <p:nvPr>
            <p:ph type="title"/>
          </p:nvPr>
        </p:nvSpPr>
        <p:spPr/>
        <p:txBody>
          <a:bodyPr/>
          <a:lstStyle/>
          <a:p>
            <a:r>
              <a:rPr lang="en-US" dirty="0"/>
              <a:t>Reading Brain</a:t>
            </a:r>
          </a:p>
        </p:txBody>
      </p:sp>
      <p:pic>
        <p:nvPicPr>
          <p:cNvPr id="5" name="Content Placeholder 4" descr="A close up of food&#10;&#10;Description generated with high confidence">
            <a:extLst>
              <a:ext uri="{FF2B5EF4-FFF2-40B4-BE49-F238E27FC236}">
                <a16:creationId xmlns:a16="http://schemas.microsoft.com/office/drawing/2014/main" xmlns="" id="{F57A165B-8BFE-46F5-923B-51B22D4BC8AD}"/>
              </a:ext>
            </a:extLst>
          </p:cNvPr>
          <p:cNvPicPr>
            <a:picLocks noGrp="1" noChangeAspect="1"/>
          </p:cNvPicPr>
          <p:nvPr>
            <p:ph idx="1"/>
          </p:nvPr>
        </p:nvPicPr>
        <p:blipFill>
          <a:blip r:embed="rId2"/>
          <a:stretch>
            <a:fillRect/>
          </a:stretch>
        </p:blipFill>
        <p:spPr>
          <a:xfrm>
            <a:off x="2215287" y="2262512"/>
            <a:ext cx="7072451" cy="3985888"/>
          </a:xfrm>
        </p:spPr>
      </p:pic>
    </p:spTree>
    <p:extLst>
      <p:ext uri="{BB962C8B-B14F-4D97-AF65-F5344CB8AC3E}">
        <p14:creationId xmlns:p14="http://schemas.microsoft.com/office/powerpoint/2010/main" xmlns="" val="2980633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D7C618-1382-42C0-B8A9-E9FA20C836BD}"/>
              </a:ext>
            </a:extLst>
          </p:cNvPr>
          <p:cNvSpPr>
            <a:spLocks noGrp="1"/>
          </p:cNvSpPr>
          <p:nvPr>
            <p:ph type="title"/>
          </p:nvPr>
        </p:nvSpPr>
        <p:spPr>
          <a:xfrm>
            <a:off x="685801" y="609601"/>
            <a:ext cx="10131425" cy="1046922"/>
          </a:xfrm>
        </p:spPr>
        <p:txBody>
          <a:bodyPr/>
          <a:lstStyle/>
          <a:p>
            <a:r>
              <a:rPr lang="en-US" i="1" dirty="0"/>
              <a:t>Wiring for Academics: Math</a:t>
            </a:r>
            <a:endParaRPr lang="en-US" dirty="0"/>
          </a:p>
        </p:txBody>
      </p:sp>
      <p:sp>
        <p:nvSpPr>
          <p:cNvPr id="3" name="Content Placeholder 2">
            <a:extLst>
              <a:ext uri="{FF2B5EF4-FFF2-40B4-BE49-F238E27FC236}">
                <a16:creationId xmlns:a16="http://schemas.microsoft.com/office/drawing/2014/main" xmlns="" id="{EE9CBB48-0376-4953-9265-BF95BD8FDFAA}"/>
              </a:ext>
            </a:extLst>
          </p:cNvPr>
          <p:cNvSpPr>
            <a:spLocks noGrp="1"/>
          </p:cNvSpPr>
          <p:nvPr>
            <p:ph idx="1"/>
          </p:nvPr>
        </p:nvSpPr>
        <p:spPr>
          <a:xfrm>
            <a:off x="685801" y="2142068"/>
            <a:ext cx="10131425" cy="3881362"/>
          </a:xfrm>
        </p:spPr>
        <p:txBody>
          <a:bodyPr/>
          <a:lstStyle/>
          <a:p>
            <a:r>
              <a:rPr lang="en-US" sz="2400" dirty="0"/>
              <a:t>Uses on 3 regions of the brain</a:t>
            </a:r>
          </a:p>
          <a:p>
            <a:pPr lvl="1"/>
            <a:r>
              <a:rPr lang="en-US" sz="2400" dirty="0"/>
              <a:t>Posterior parietal cortex</a:t>
            </a:r>
          </a:p>
          <a:p>
            <a:pPr lvl="1"/>
            <a:r>
              <a:rPr lang="en-US" sz="2400" dirty="0"/>
              <a:t>Ventrotemporal occipital cortex</a:t>
            </a:r>
          </a:p>
          <a:p>
            <a:pPr lvl="1"/>
            <a:r>
              <a:rPr lang="en-US" sz="2400" dirty="0"/>
              <a:t>Prefrontal cortex</a:t>
            </a:r>
          </a:p>
          <a:p>
            <a:r>
              <a:rPr lang="en-US" sz="2600" i="1" dirty="0"/>
              <a:t>Success depends on how well those </a:t>
            </a:r>
          </a:p>
          <a:p>
            <a:pPr marL="0" indent="0">
              <a:buNone/>
            </a:pPr>
            <a:r>
              <a:rPr lang="en-US" sz="2600" i="1" dirty="0"/>
              <a:t>	regions network together!</a:t>
            </a:r>
          </a:p>
          <a:p>
            <a:endParaRPr lang="en-US" sz="2400" dirty="0"/>
          </a:p>
          <a:p>
            <a:endParaRPr lang="en-US" sz="2400" dirty="0"/>
          </a:p>
          <a:p>
            <a:endParaRPr lang="en-US" sz="2400" dirty="0"/>
          </a:p>
        </p:txBody>
      </p:sp>
      <p:pic>
        <p:nvPicPr>
          <p:cNvPr id="7" name="Picture 6" descr="A picture containing text&#10;&#10;Description generated with high confidence">
            <a:extLst>
              <a:ext uri="{FF2B5EF4-FFF2-40B4-BE49-F238E27FC236}">
                <a16:creationId xmlns:a16="http://schemas.microsoft.com/office/drawing/2014/main" xmlns="" id="{A7FBBEC4-FFD5-4A7D-86AC-8A8C71FF8E44}"/>
              </a:ext>
            </a:extLst>
          </p:cNvPr>
          <p:cNvPicPr>
            <a:picLocks noChangeAspect="1"/>
          </p:cNvPicPr>
          <p:nvPr/>
        </p:nvPicPr>
        <p:blipFill>
          <a:blip r:embed="rId2"/>
          <a:stretch>
            <a:fillRect/>
          </a:stretch>
        </p:blipFill>
        <p:spPr>
          <a:xfrm>
            <a:off x="7491578" y="965196"/>
            <a:ext cx="2926524" cy="5521742"/>
          </a:xfrm>
          <a:prstGeom prst="rect">
            <a:avLst/>
          </a:prstGeom>
        </p:spPr>
      </p:pic>
    </p:spTree>
    <p:extLst>
      <p:ext uri="{BB962C8B-B14F-4D97-AF65-F5344CB8AC3E}">
        <p14:creationId xmlns:p14="http://schemas.microsoft.com/office/powerpoint/2010/main" xmlns="" val="15066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xmlns="" id="{EE02D2D4-BF3C-422D-946A-1D59140DEC73}"/>
              </a:ext>
            </a:extLst>
          </p:cNvPr>
          <p:cNvSpPr>
            <a:spLocks noGrp="1" noChangeArrowheads="1"/>
          </p:cNvSpPr>
          <p:nvPr>
            <p:ph type="title"/>
          </p:nvPr>
        </p:nvSpPr>
        <p:spPr/>
        <p:txBody>
          <a:bodyPr/>
          <a:lstStyle/>
          <a:p>
            <a:pPr>
              <a:defRPr/>
            </a:pPr>
            <a:r>
              <a:rPr lang="en-US" dirty="0"/>
              <a:t>Affects on Brain Development</a:t>
            </a:r>
          </a:p>
        </p:txBody>
      </p:sp>
      <p:sp>
        <p:nvSpPr>
          <p:cNvPr id="31747" name="Rectangle 3">
            <a:extLst>
              <a:ext uri="{FF2B5EF4-FFF2-40B4-BE49-F238E27FC236}">
                <a16:creationId xmlns:a16="http://schemas.microsoft.com/office/drawing/2014/main" xmlns="" id="{F37F88A0-4EC6-4826-A812-2D7E5E2722E0}"/>
              </a:ext>
            </a:extLst>
          </p:cNvPr>
          <p:cNvSpPr>
            <a:spLocks noGrp="1" noChangeArrowheads="1"/>
          </p:cNvSpPr>
          <p:nvPr>
            <p:ph type="body" idx="1"/>
          </p:nvPr>
        </p:nvSpPr>
        <p:spPr/>
        <p:txBody>
          <a:bodyPr/>
          <a:lstStyle/>
          <a:p>
            <a:pPr>
              <a:lnSpc>
                <a:spcPct val="80000"/>
              </a:lnSpc>
              <a:defRPr/>
            </a:pPr>
            <a:r>
              <a:rPr lang="en-US" sz="2800" dirty="0"/>
              <a:t>Stress:</a:t>
            </a:r>
          </a:p>
          <a:p>
            <a:pPr lvl="1">
              <a:lnSpc>
                <a:spcPct val="80000"/>
              </a:lnSpc>
              <a:defRPr/>
            </a:pPr>
            <a:r>
              <a:rPr lang="en-US" sz="2400" dirty="0"/>
              <a:t>Prolonged exposure to stress, abuse, or trauma can actually alter brain functions</a:t>
            </a:r>
          </a:p>
          <a:p>
            <a:pPr lvl="1">
              <a:lnSpc>
                <a:spcPct val="80000"/>
              </a:lnSpc>
              <a:defRPr/>
            </a:pPr>
            <a:r>
              <a:rPr lang="en-US" sz="2400" dirty="0"/>
              <a:t>Stress causes the chemical, cortisol, to be produced in the brain.</a:t>
            </a:r>
          </a:p>
          <a:p>
            <a:pPr lvl="1">
              <a:lnSpc>
                <a:spcPct val="80000"/>
              </a:lnSpc>
              <a:defRPr/>
            </a:pPr>
            <a:r>
              <a:rPr lang="en-US" sz="2400" dirty="0"/>
              <a:t>Excess cortisol can destroy brain cells and decrease synaptic density in some parts of the brain. It can lead to problems with memory and self-regulation.    </a:t>
            </a:r>
          </a:p>
          <a:p>
            <a:pPr lvl="1">
              <a:lnSpc>
                <a:spcPct val="80000"/>
              </a:lnSpc>
              <a:defRPr/>
            </a:pPr>
            <a:r>
              <a:rPr lang="en-US" sz="2400" dirty="0"/>
              <a:t>Toxic Stress: Chronically high levels of cortisol have been associated with some developmental delays and neurological impairments. </a:t>
            </a:r>
          </a:p>
        </p:txBody>
      </p:sp>
    </p:spTree>
    <p:extLst>
      <p:ext uri="{BB962C8B-B14F-4D97-AF65-F5344CB8AC3E}">
        <p14:creationId xmlns:p14="http://schemas.microsoft.com/office/powerpoint/2010/main" xmlns="" val="150481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xmlns="" id="{939B2934-826A-4FE4-A4B0-0324486B873F}"/>
              </a:ext>
            </a:extLst>
          </p:cNvPr>
          <p:cNvSpPr>
            <a:spLocks noGrp="1" noChangeArrowheads="1"/>
          </p:cNvSpPr>
          <p:nvPr>
            <p:ph type="title"/>
          </p:nvPr>
        </p:nvSpPr>
        <p:spPr/>
        <p:txBody>
          <a:bodyPr/>
          <a:lstStyle/>
          <a:p>
            <a:pPr>
              <a:defRPr/>
            </a:pPr>
            <a:r>
              <a:rPr lang="en-US" dirty="0"/>
              <a:t>Affects on Brain Development</a:t>
            </a:r>
          </a:p>
        </p:txBody>
      </p:sp>
      <p:sp>
        <p:nvSpPr>
          <p:cNvPr id="34819" name="Rectangle 3">
            <a:extLst>
              <a:ext uri="{FF2B5EF4-FFF2-40B4-BE49-F238E27FC236}">
                <a16:creationId xmlns:a16="http://schemas.microsoft.com/office/drawing/2014/main" xmlns="" id="{55BF03D3-843F-47C3-84BC-A93CB42F6F4E}"/>
              </a:ext>
            </a:extLst>
          </p:cNvPr>
          <p:cNvSpPr>
            <a:spLocks noGrp="1" noChangeArrowheads="1"/>
          </p:cNvSpPr>
          <p:nvPr>
            <p:ph type="body" idx="1"/>
          </p:nvPr>
        </p:nvSpPr>
        <p:spPr>
          <a:xfrm>
            <a:off x="685801" y="1855304"/>
            <a:ext cx="10131425" cy="4850295"/>
          </a:xfrm>
        </p:spPr>
        <p:txBody>
          <a:bodyPr>
            <a:normAutofit lnSpcReduction="10000"/>
          </a:bodyPr>
          <a:lstStyle/>
          <a:p>
            <a:pPr marL="0" indent="0">
              <a:lnSpc>
                <a:spcPct val="80000"/>
              </a:lnSpc>
              <a:buNone/>
              <a:defRPr/>
            </a:pPr>
            <a:r>
              <a:rPr lang="en-US" sz="2400" dirty="0"/>
              <a:t>Movement:</a:t>
            </a:r>
          </a:p>
          <a:p>
            <a:pPr lvl="1">
              <a:lnSpc>
                <a:spcPct val="80000"/>
              </a:lnSpc>
              <a:defRPr/>
            </a:pPr>
            <a:r>
              <a:rPr lang="en-US" sz="2400" dirty="0"/>
              <a:t>According to Jean Blaydes, neurokinesiologist, “what makes us move, makes us think” .</a:t>
            </a:r>
          </a:p>
          <a:p>
            <a:pPr lvl="2">
              <a:lnSpc>
                <a:spcPct val="80000"/>
              </a:lnSpc>
              <a:defRPr/>
            </a:pPr>
            <a:r>
              <a:rPr lang="en-US" sz="2400" dirty="0"/>
              <a:t>Helps balance brain chemicals that calm behavior and elevate self-esteem</a:t>
            </a:r>
          </a:p>
          <a:p>
            <a:pPr lvl="2">
              <a:lnSpc>
                <a:spcPct val="80000"/>
              </a:lnSpc>
              <a:defRPr/>
            </a:pPr>
            <a:r>
              <a:rPr lang="en-US" sz="2400" dirty="0"/>
              <a:t>Increases neurons ability to communicate</a:t>
            </a:r>
          </a:p>
          <a:p>
            <a:pPr lvl="2">
              <a:lnSpc>
                <a:spcPct val="80000"/>
              </a:lnSpc>
              <a:defRPr/>
            </a:pPr>
            <a:r>
              <a:rPr lang="en-US" sz="2400" dirty="0"/>
              <a:t>Increases the blood flow to the brain which in turn increases oxygen and glucose levels. </a:t>
            </a:r>
          </a:p>
          <a:p>
            <a:pPr lvl="1">
              <a:defRPr/>
            </a:pPr>
            <a:r>
              <a:rPr lang="en-US" sz="2400" dirty="0"/>
              <a:t>When a person sits for more than 20 minutes, blood pools in their seat and feet.  Just standing up will increase the blood flow, and it only takes standing for 45 seconds to increase the blood flow to the brain by 15% .</a:t>
            </a:r>
          </a:p>
          <a:p>
            <a:pPr lvl="1">
              <a:defRPr/>
            </a:pPr>
            <a:r>
              <a:rPr lang="en-US" sz="2400" dirty="0"/>
              <a:t>Movements that cross the midline of the body, cause the right and left brain to communicate optimizing development.</a:t>
            </a:r>
          </a:p>
          <a:p>
            <a:pPr lvl="1">
              <a:lnSpc>
                <a:spcPct val="80000"/>
              </a:lnSpc>
              <a:defRPr/>
            </a:pPr>
            <a:endParaRPr lang="en-US" sz="2400" dirty="0"/>
          </a:p>
        </p:txBody>
      </p:sp>
    </p:spTree>
    <p:extLst>
      <p:ext uri="{BB962C8B-B14F-4D97-AF65-F5344CB8AC3E}">
        <p14:creationId xmlns:p14="http://schemas.microsoft.com/office/powerpoint/2010/main" xmlns="" val="2196324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Age differences in Brain development</a:t>
            </a:r>
          </a:p>
        </p:txBody>
      </p:sp>
      <p:sp>
        <p:nvSpPr>
          <p:cNvPr id="18" name="Content Placeholder 17"/>
          <p:cNvSpPr>
            <a:spLocks noGrp="1"/>
          </p:cNvSpPr>
          <p:nvPr>
            <p:ph sz="half" idx="1"/>
          </p:nvPr>
        </p:nvSpPr>
        <p:spPr>
          <a:xfrm>
            <a:off x="695038" y="1818793"/>
            <a:ext cx="4995334" cy="4715933"/>
          </a:xfrm>
          <a:effectLst>
            <a:innerShdw blurRad="114300">
              <a:prstClr val="black"/>
            </a:innerShdw>
          </a:effectLst>
        </p:spPr>
        <p:style>
          <a:lnRef idx="1">
            <a:schemeClr val="accent5"/>
          </a:lnRef>
          <a:fillRef idx="3">
            <a:schemeClr val="accent5"/>
          </a:fillRef>
          <a:effectRef idx="2">
            <a:schemeClr val="accent5"/>
          </a:effectRef>
          <a:fontRef idx="minor">
            <a:schemeClr val="lt1"/>
          </a:fontRef>
        </p:style>
        <p:txBody>
          <a:bodyPr>
            <a:normAutofit/>
          </a:bodyPr>
          <a:lstStyle/>
          <a:p>
            <a:pPr marL="0" indent="0">
              <a:buNone/>
            </a:pPr>
            <a:r>
              <a:rPr lang="en-US" sz="2800" dirty="0"/>
              <a:t>“Virtually all the world’s cultures recognize adolescence as a distinct period in which adolescents prefer novelty, excitement, and peers.  This near-universal recognition sinks the notion that it’s a cultural construct.” </a:t>
            </a:r>
            <a:r>
              <a:rPr lang="en-US" sz="1800" dirty="0"/>
              <a:t>(Dobbs, 2011)</a:t>
            </a:r>
          </a:p>
          <a:p>
            <a:pPr marL="0" indent="0" algn="ctr">
              <a:buNone/>
            </a:pPr>
            <a:r>
              <a:rPr lang="en-US" sz="4000" dirty="0"/>
              <a:t>Frustrations, anyone?</a:t>
            </a:r>
          </a:p>
          <a:p>
            <a:pPr marL="2743200" lvl="6" indent="0">
              <a:buNone/>
            </a:pPr>
            <a:endParaRPr lang="en-US" sz="1800" dirty="0"/>
          </a:p>
        </p:txBody>
      </p:sp>
      <p:pic>
        <p:nvPicPr>
          <p:cNvPr id="19" name="Content Placeholder 14"/>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rot="732092">
            <a:off x="6403253" y="2442278"/>
            <a:ext cx="4995862" cy="345458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270993672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GREy Matter Versus White matter</a:t>
            </a:r>
          </a:p>
        </p:txBody>
      </p:sp>
      <p:sp>
        <p:nvSpPr>
          <p:cNvPr id="4" name="Content Placeholder 3"/>
          <p:cNvSpPr>
            <a:spLocks noGrp="1"/>
          </p:cNvSpPr>
          <p:nvPr>
            <p:ph sz="half" idx="1"/>
          </p:nvPr>
        </p:nvSpPr>
        <p:spPr>
          <a:xfrm>
            <a:off x="249381" y="997527"/>
            <a:ext cx="4995334" cy="3980874"/>
          </a:xfrm>
        </p:spPr>
        <p:txBody>
          <a:bodyPr>
            <a:normAutofit fontScale="92500" lnSpcReduction="20000"/>
          </a:bodyPr>
          <a:lstStyle/>
          <a:p>
            <a:pPr marL="0" indent="0">
              <a:buNone/>
            </a:pPr>
            <a:endParaRPr lang="en-US" sz="2800" dirty="0"/>
          </a:p>
          <a:p>
            <a:pPr marL="0" indent="0">
              <a:buNone/>
            </a:pPr>
            <a:r>
              <a:rPr lang="en-US" sz="3900" b="1" dirty="0"/>
              <a:t>Grey Matter</a:t>
            </a:r>
          </a:p>
          <a:p>
            <a:r>
              <a:rPr lang="en-US" sz="3000" dirty="0"/>
              <a:t>Controlled by nerve cell bodies </a:t>
            </a:r>
          </a:p>
          <a:p>
            <a:r>
              <a:rPr lang="en-US" sz="3000" dirty="0"/>
              <a:t>Majority of true dendrite</a:t>
            </a:r>
          </a:p>
          <a:p>
            <a:r>
              <a:rPr lang="en-US" sz="3000" dirty="0"/>
              <a:t>No extended axons</a:t>
            </a:r>
          </a:p>
          <a:p>
            <a:r>
              <a:rPr lang="en-US" sz="3000" dirty="0"/>
              <a:t>Has no myelin</a:t>
            </a:r>
          </a:p>
        </p:txBody>
      </p:sp>
      <p:sp>
        <p:nvSpPr>
          <p:cNvPr id="5" name="Content Placeholder 4"/>
          <p:cNvSpPr>
            <a:spLocks noGrp="1"/>
          </p:cNvSpPr>
          <p:nvPr>
            <p:ph sz="half" idx="2"/>
          </p:nvPr>
        </p:nvSpPr>
        <p:spPr>
          <a:xfrm>
            <a:off x="6114473" y="1650421"/>
            <a:ext cx="4995332" cy="4722667"/>
          </a:xfrm>
        </p:spPr>
        <p:txBody>
          <a:bodyPr>
            <a:normAutofit fontScale="92500" lnSpcReduction="20000"/>
          </a:bodyPr>
          <a:lstStyle/>
          <a:p>
            <a:pPr marL="0" indent="0">
              <a:buNone/>
            </a:pPr>
            <a:endParaRPr lang="en-US" sz="2800" b="1" dirty="0"/>
          </a:p>
          <a:p>
            <a:pPr marL="0" indent="0">
              <a:buNone/>
            </a:pPr>
            <a:endParaRPr lang="en-US" sz="2800" b="1" dirty="0"/>
          </a:p>
          <a:p>
            <a:pPr marL="0" indent="0">
              <a:buNone/>
            </a:pPr>
            <a:endParaRPr lang="en-US" sz="2800" b="1" dirty="0"/>
          </a:p>
          <a:p>
            <a:pPr marL="0" indent="0">
              <a:buNone/>
            </a:pPr>
            <a:endParaRPr lang="en-US" sz="2800" b="1" dirty="0"/>
          </a:p>
          <a:p>
            <a:pPr marL="0" indent="0">
              <a:buNone/>
            </a:pPr>
            <a:r>
              <a:rPr lang="en-US" sz="3900" b="1" dirty="0"/>
              <a:t>White Matter</a:t>
            </a:r>
          </a:p>
          <a:p>
            <a:r>
              <a:rPr lang="en-US" sz="3000" dirty="0"/>
              <a:t>Compose the structures at the center of the brain</a:t>
            </a:r>
          </a:p>
          <a:p>
            <a:r>
              <a:rPr lang="en-US" sz="3000" dirty="0"/>
              <a:t>Controls functions that we are not aware of</a:t>
            </a:r>
          </a:p>
          <a:p>
            <a:r>
              <a:rPr lang="en-US" sz="3000" dirty="0"/>
              <a:t>Has myelin</a:t>
            </a:r>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21300882">
            <a:off x="2716643" y="4418156"/>
            <a:ext cx="3000666" cy="2250499"/>
          </a:xfrm>
          <a:prstGeom prst="rect">
            <a:avLst/>
          </a:prstGeom>
          <a:ln>
            <a:noFill/>
          </a:ln>
          <a:effectLst>
            <a:glow rad="228600">
              <a:schemeClr val="accent5">
                <a:satMod val="175000"/>
                <a:alpha val="40000"/>
              </a:schemeClr>
            </a:glow>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505963">
            <a:off x="8931563" y="1788967"/>
            <a:ext cx="2574636" cy="1930977"/>
          </a:xfrm>
          <a:prstGeom prst="roundRect">
            <a:avLst>
              <a:gd name="adj" fmla="val 8594"/>
            </a:avLst>
          </a:prstGeom>
          <a:solidFill>
            <a:srgbClr val="FFFFFF">
              <a:shade val="85000"/>
            </a:srgbClr>
          </a:solidFill>
          <a:ln>
            <a:noFill/>
          </a:ln>
          <a:effectLst>
            <a:glow rad="228600">
              <a:schemeClr val="accent5">
                <a:satMod val="175000"/>
                <a:alpha val="40000"/>
              </a:schemeClr>
            </a:glow>
            <a:reflection blurRad="12700" stA="38000" endPos="28000" dist="5000" dir="5400000" sy="-100000" algn="bl" rotWithShape="0"/>
          </a:effectLst>
        </p:spPr>
      </p:pic>
    </p:spTree>
    <p:extLst>
      <p:ext uri="{BB962C8B-B14F-4D97-AF65-F5344CB8AC3E}">
        <p14:creationId xmlns:p14="http://schemas.microsoft.com/office/powerpoint/2010/main" xmlns="" val="2401281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019" y="503382"/>
            <a:ext cx="10363200" cy="1121664"/>
          </a:xfrm>
        </p:spPr>
        <p:txBody>
          <a:bodyPr>
            <a:noAutofit/>
          </a:bodyPr>
          <a:lstStyle/>
          <a:p>
            <a:r>
              <a:rPr lang="en-US" sz="3600" b="1" i="1" dirty="0"/>
              <a:t>Time Lapse Imaging of Brain Maturation</a:t>
            </a:r>
          </a:p>
        </p:txBody>
      </p:sp>
      <p:sp>
        <p:nvSpPr>
          <p:cNvPr id="3" name="Text Placeholder 2"/>
          <p:cNvSpPr>
            <a:spLocks noGrp="1"/>
          </p:cNvSpPr>
          <p:nvPr>
            <p:ph type="body" idx="1"/>
          </p:nvPr>
        </p:nvSpPr>
        <p:spPr>
          <a:xfrm>
            <a:off x="7112000" y="1600200"/>
            <a:ext cx="3958336" cy="4495800"/>
          </a:xfrm>
        </p:spPr>
        <p:txBody>
          <a:bodyPr>
            <a:normAutofit/>
          </a:bodyPr>
          <a:lstStyle/>
          <a:p>
            <a:pPr>
              <a:buClr>
                <a:schemeClr val="tx1"/>
              </a:buClr>
            </a:pPr>
            <a:endParaRPr lang="en-US" sz="2400" dirty="0"/>
          </a:p>
        </p:txBody>
      </p:sp>
      <p:pic>
        <p:nvPicPr>
          <p:cNvPr id="4" name="Picture 3" descr="brain_scan1.jpg"/>
          <p:cNvPicPr>
            <a:picLocks noChangeAspect="1"/>
          </p:cNvPicPr>
          <p:nvPr/>
        </p:nvPicPr>
        <p:blipFill>
          <a:blip r:embed="rId2" cstate="print"/>
          <a:stretch>
            <a:fillRect/>
          </a:stretch>
        </p:blipFill>
        <p:spPr>
          <a:xfrm>
            <a:off x="480291" y="2318329"/>
            <a:ext cx="6300333" cy="3528290"/>
          </a:xfrm>
          <a:prstGeom prst="rect">
            <a:avLst/>
          </a:prstGeom>
          <a:solidFill>
            <a:srgbClr val="FFFFFF">
              <a:shade val="85000"/>
            </a:srgbClr>
          </a:solidFill>
          <a:ln w="190500" cap="sq">
            <a:solidFill>
              <a:schemeClr val="accent5">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87611" y="1484458"/>
            <a:ext cx="4554537" cy="5048250"/>
          </a:xfrm>
          <a:prstGeom prst="rect">
            <a:avLst/>
          </a:prstGeom>
          <a:ln>
            <a:solidFill>
              <a:schemeClr val="accent5">
                <a:lumMod val="75000"/>
              </a:schemeClr>
            </a:solidFill>
          </a:ln>
          <a:effectLst>
            <a:outerShdw blurRad="190500" algn="tl" rotWithShape="0">
              <a:srgbClr val="000000">
                <a:alpha val="70000"/>
              </a:srgbClr>
            </a:outerShdw>
          </a:effectLst>
          <a:scene3d>
            <a:camera prst="perspectiveLeft"/>
            <a:lightRig rig="threePt" dir="t"/>
          </a:scene3d>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2858746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i="1" dirty="0"/>
              <a:t>Prefrontal cortex</a:t>
            </a:r>
          </a:p>
        </p:txBody>
      </p:sp>
      <p:sp>
        <p:nvSpPr>
          <p:cNvPr id="5" name="Content Placeholder 4"/>
          <p:cNvSpPr>
            <a:spLocks noGrp="1"/>
          </p:cNvSpPr>
          <p:nvPr>
            <p:ph sz="half" idx="1"/>
          </p:nvPr>
        </p:nvSpPr>
        <p:spPr/>
        <p:txBody>
          <a:bodyPr>
            <a:normAutofit lnSpcReduction="10000"/>
          </a:bodyPr>
          <a:lstStyle/>
          <a:p>
            <a:pPr lvl="0"/>
            <a:r>
              <a:rPr lang="en-US" sz="2800" dirty="0"/>
              <a:t>Uses 1/3 of the daily calorie intake consumed.</a:t>
            </a:r>
          </a:p>
          <a:p>
            <a:pPr lvl="0"/>
            <a:r>
              <a:rPr lang="en-US" sz="2800" dirty="0"/>
              <a:t>For individuals under 25 years old, the prefrontal cortex is not fully developed.</a:t>
            </a:r>
          </a:p>
          <a:p>
            <a:pPr lvl="0"/>
            <a:r>
              <a:rPr lang="en-US" sz="2800" dirty="0"/>
              <a:t>Individuals under 25 will often make inconsistent decisions and take un-necessary risks.</a:t>
            </a:r>
          </a:p>
          <a:p>
            <a:endParaRPr lang="en-US" dirty="0"/>
          </a:p>
        </p:txBody>
      </p:sp>
      <p:pic>
        <p:nvPicPr>
          <p:cNvPr id="7" name="Content Placeholder 6"/>
          <p:cNvPicPr>
            <a:picLocks noGrp="1" noChangeAspect="1"/>
          </p:cNvPicPr>
          <p:nvPr>
            <p:ph sz="half" idx="2"/>
          </p:nvPr>
        </p:nvPicPr>
        <p:blipFill>
          <a:blip r:embed="rId2">
            <a:extLst>
              <a:ext uri="{BEBA8EAE-BF5A-486C-A8C5-ECC9F3942E4B}">
                <a14:imgProps xmlns:a14="http://schemas.microsoft.com/office/drawing/2010/main" xmlns="">
                  <a14:imgLayer r:embed="rId3">
                    <a14:imgEffect>
                      <a14:saturation sat="200000"/>
                    </a14:imgEffect>
                  </a14:imgLayer>
                </a14:imgProps>
              </a:ext>
              <a:ext uri="{28A0092B-C50C-407E-A947-70E740481C1C}">
                <a14:useLocalDpi xmlns:a14="http://schemas.microsoft.com/office/drawing/2010/main" xmlns="" val="0"/>
              </a:ext>
            </a:extLst>
          </a:blip>
          <a:stretch>
            <a:fillRect/>
          </a:stretch>
        </p:blipFill>
        <p:spPr>
          <a:xfrm>
            <a:off x="6214663" y="1568883"/>
            <a:ext cx="4120827" cy="4526505"/>
          </a:xfrm>
          <a:prstGeom prst="roundRect">
            <a:avLst>
              <a:gd name="adj" fmla="val 8594"/>
            </a:avLst>
          </a:prstGeom>
          <a:solidFill>
            <a:srgbClr val="FFFFFF">
              <a:shade val="85000"/>
            </a:srgbClr>
          </a:solidFill>
          <a:ln>
            <a:noFill/>
          </a:ln>
          <a:effectLst>
            <a:glow rad="228600">
              <a:schemeClr val="accent5">
                <a:satMod val="175000"/>
                <a:alpha val="40000"/>
              </a:schemeClr>
            </a:glow>
            <a:reflection blurRad="12700" stA="38000" endPos="28000" dist="5000" dir="5400000" sy="-100000" algn="bl" rotWithShape="0"/>
          </a:effectLst>
        </p:spPr>
      </p:pic>
    </p:spTree>
    <p:extLst>
      <p:ext uri="{BB962C8B-B14F-4D97-AF65-F5344CB8AC3E}">
        <p14:creationId xmlns:p14="http://schemas.microsoft.com/office/powerpoint/2010/main" xmlns="" val="1500933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1147" y="332509"/>
            <a:ext cx="10131425" cy="1456267"/>
          </a:xfrm>
        </p:spPr>
        <p:txBody>
          <a:bodyPr/>
          <a:lstStyle/>
          <a:p>
            <a:r>
              <a:rPr lang="en-US" b="1" i="1" dirty="0"/>
              <a:t>What are they thinking?</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447636" y="1626927"/>
            <a:ext cx="6834909" cy="4940128"/>
          </a:xfrm>
          <a:prstGeom prst="rect">
            <a:avLst/>
          </a:prstGeom>
          <a:ln>
            <a:noFill/>
          </a:ln>
          <a:effectLst>
            <a:glow rad="228600">
              <a:schemeClr val="accent5">
                <a:satMod val="175000"/>
                <a:alpha val="40000"/>
              </a:schemeClr>
            </a:glow>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087932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eaLnBrk="1" hangingPunct="1">
              <a:defRPr/>
            </a:pPr>
            <a:r>
              <a:rPr lang="en-US" b="1" i="1" dirty="0"/>
              <a:t>Stage 5: Identity vs. Role Confusion</a:t>
            </a:r>
          </a:p>
        </p:txBody>
      </p:sp>
      <p:sp>
        <p:nvSpPr>
          <p:cNvPr id="18435" name="Rectangle 3"/>
          <p:cNvSpPr>
            <a:spLocks noGrp="1" noChangeArrowheads="1"/>
          </p:cNvSpPr>
          <p:nvPr>
            <p:ph sz="half" idx="1"/>
          </p:nvPr>
        </p:nvSpPr>
        <p:spPr/>
        <p:txBody>
          <a:bodyPr>
            <a:noAutofit/>
          </a:bodyPr>
          <a:lstStyle/>
          <a:p>
            <a:pPr eaLnBrk="1" hangingPunct="1">
              <a:lnSpc>
                <a:spcPct val="90000"/>
              </a:lnSpc>
              <a:defRPr/>
            </a:pPr>
            <a:r>
              <a:rPr lang="en-US" sz="3200" dirty="0"/>
              <a:t>Ages 12-18</a:t>
            </a:r>
          </a:p>
          <a:p>
            <a:pPr eaLnBrk="1" hangingPunct="1">
              <a:lnSpc>
                <a:spcPct val="90000"/>
              </a:lnSpc>
              <a:defRPr/>
            </a:pPr>
            <a:r>
              <a:rPr lang="en-US" sz="3200" dirty="0"/>
              <a:t>Form ego identity: self-image</a:t>
            </a:r>
          </a:p>
          <a:p>
            <a:pPr eaLnBrk="1" hangingPunct="1">
              <a:lnSpc>
                <a:spcPct val="90000"/>
              </a:lnSpc>
              <a:defRPr/>
            </a:pPr>
            <a:r>
              <a:rPr lang="en-US" sz="3200" dirty="0"/>
              <a:t>Strong sense of identity: face adulthood with certainty and confidence</a:t>
            </a:r>
          </a:p>
          <a:p>
            <a:pPr eaLnBrk="1" hangingPunct="1">
              <a:lnSpc>
                <a:spcPct val="90000"/>
              </a:lnSpc>
              <a:defRPr/>
            </a:pPr>
            <a:r>
              <a:rPr lang="en-US" sz="3200" dirty="0"/>
              <a:t>Identity crisis: confusion of ego identity</a:t>
            </a:r>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5821363" y="2301082"/>
            <a:ext cx="4995862" cy="33305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2458011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a:defRPr/>
            </a:pPr>
            <a:r>
              <a:rPr lang="en-US" b="1" i="1" dirty="0"/>
              <a:t>How the Brain Works</a:t>
            </a:r>
          </a:p>
        </p:txBody>
      </p:sp>
      <p:sp>
        <p:nvSpPr>
          <p:cNvPr id="7171" name="Rectangle 3"/>
          <p:cNvSpPr>
            <a:spLocks noGrp="1" noChangeArrowheads="1"/>
          </p:cNvSpPr>
          <p:nvPr>
            <p:ph type="body" sz="half" idx="1"/>
          </p:nvPr>
        </p:nvSpPr>
        <p:spPr/>
        <p:txBody>
          <a:bodyPr>
            <a:noAutofit/>
          </a:bodyPr>
          <a:lstStyle/>
          <a:p>
            <a:pPr>
              <a:defRPr/>
            </a:pPr>
            <a:r>
              <a:rPr lang="en-US" sz="2800" dirty="0"/>
              <a:t>Brain cells (neurons) are the basic building blocks of the brain.</a:t>
            </a:r>
          </a:p>
          <a:p>
            <a:pPr>
              <a:defRPr/>
            </a:pPr>
            <a:r>
              <a:rPr lang="en-US" sz="2800" dirty="0"/>
              <a:t>Each neuron can form up to 15,000 connections or synapses. </a:t>
            </a:r>
          </a:p>
          <a:p>
            <a:pPr>
              <a:defRPr/>
            </a:pPr>
            <a:r>
              <a:rPr lang="en-US" sz="2800" dirty="0"/>
              <a:t>Electrical impulses within the cell body of the neuron are caused by interaction with the environment. </a:t>
            </a:r>
          </a:p>
        </p:txBody>
      </p:sp>
      <p:pic>
        <p:nvPicPr>
          <p:cNvPr id="2" name="ClipArt Placeholder 1"/>
          <p:cNvPicPr>
            <a:picLocks noGrp="1" noChangeAspect="1"/>
          </p:cNvPicPr>
          <p:nvPr>
            <p:ph type="clipArt" sz="half" idx="2"/>
          </p:nvPr>
        </p:nvPicPr>
        <p:blipFill>
          <a:blip r:embed="rId2">
            <a:extLst>
              <a:ext uri="{28A0092B-C50C-407E-A947-70E740481C1C}">
                <a14:useLocalDpi xmlns:a14="http://schemas.microsoft.com/office/drawing/2010/main" xmlns="" val="0"/>
              </a:ext>
            </a:extLst>
          </a:blip>
          <a:stretch>
            <a:fillRect/>
          </a:stretch>
        </p:blipFill>
        <p:spPr>
          <a:xfrm rot="621250">
            <a:off x="6197599" y="1902691"/>
            <a:ext cx="5498045" cy="3866957"/>
          </a:xfrm>
          <a:prstGeom prst="rect">
            <a:avLst/>
          </a:prstGeom>
          <a:ln w="127000" cap="rnd">
            <a:solidFill>
              <a:schemeClr val="accent1"/>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 val="3319727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10" y="212436"/>
            <a:ext cx="10131425" cy="1456267"/>
          </a:xfrm>
        </p:spPr>
        <p:txBody>
          <a:bodyPr/>
          <a:lstStyle/>
          <a:p>
            <a:r>
              <a:rPr lang="en-US" b="1" i="1" dirty="0"/>
              <a:t>Shifting the paradigm</a:t>
            </a:r>
          </a:p>
        </p:txBody>
      </p:sp>
      <p:sp>
        <p:nvSpPr>
          <p:cNvPr id="3" name="Content Placeholder 2"/>
          <p:cNvSpPr>
            <a:spLocks noGrp="1"/>
          </p:cNvSpPr>
          <p:nvPr>
            <p:ph sz="half" idx="1"/>
          </p:nvPr>
        </p:nvSpPr>
        <p:spPr>
          <a:xfrm>
            <a:off x="711201" y="1597891"/>
            <a:ext cx="5855854" cy="4765963"/>
          </a:xfrm>
        </p:spPr>
        <p:txBody>
          <a:bodyPr>
            <a:noAutofit/>
          </a:bodyPr>
          <a:lstStyle/>
          <a:p>
            <a:pPr marL="0" indent="0">
              <a:buNone/>
            </a:pPr>
            <a:r>
              <a:rPr lang="en-US" sz="3200" dirty="0"/>
              <a:t>THEN:</a:t>
            </a:r>
          </a:p>
          <a:p>
            <a:pPr marL="0" indent="0">
              <a:buNone/>
            </a:pPr>
            <a:r>
              <a:rPr lang="en-US" sz="2800" i="1" dirty="0"/>
              <a:t>Hormonal				Risk takers</a:t>
            </a:r>
          </a:p>
          <a:p>
            <a:pPr marL="0" indent="0">
              <a:buNone/>
            </a:pPr>
            <a:r>
              <a:rPr lang="en-US" sz="2800" i="1" dirty="0"/>
              <a:t>Irrational					Unmotivated</a:t>
            </a:r>
          </a:p>
          <a:p>
            <a:pPr marL="0" indent="0">
              <a:buNone/>
            </a:pPr>
            <a:r>
              <a:rPr lang="en-US" sz="2800" i="1" dirty="0"/>
              <a:t>Irresponsible			Stubborn</a:t>
            </a:r>
          </a:p>
          <a:p>
            <a:pPr marL="0" indent="0">
              <a:buNone/>
            </a:pPr>
            <a:r>
              <a:rPr lang="en-US" sz="2800" i="1" dirty="0"/>
              <a:t>Struggling learners		Unprepared</a:t>
            </a:r>
          </a:p>
          <a:p>
            <a:pPr marL="0" indent="0">
              <a:buNone/>
            </a:pPr>
            <a:r>
              <a:rPr lang="en-US" sz="2800" i="1" dirty="0"/>
              <a:t>Not ready 				Unorganized</a:t>
            </a:r>
          </a:p>
          <a:p>
            <a:pPr marL="0" indent="0">
              <a:buNone/>
            </a:pPr>
            <a:r>
              <a:rPr lang="en-US" sz="2800" i="1" dirty="0"/>
              <a:t>Immature				Rebellious</a:t>
            </a:r>
          </a:p>
          <a:p>
            <a:pPr marL="0" indent="0">
              <a:buNone/>
            </a:pPr>
            <a:r>
              <a:rPr lang="en-US" sz="2800" i="1" dirty="0"/>
              <a:t>Dramatic					Emotional</a:t>
            </a:r>
          </a:p>
          <a:p>
            <a:pPr marL="0" indent="0">
              <a:buNone/>
            </a:pPr>
            <a:endParaRPr lang="en-US" sz="3200" dirty="0"/>
          </a:p>
        </p:txBody>
      </p:sp>
      <p:sp>
        <p:nvSpPr>
          <p:cNvPr id="4" name="Content Placeholder 3"/>
          <p:cNvSpPr>
            <a:spLocks noGrp="1"/>
          </p:cNvSpPr>
          <p:nvPr>
            <p:ph sz="half" idx="2"/>
          </p:nvPr>
        </p:nvSpPr>
        <p:spPr>
          <a:xfrm>
            <a:off x="6557818" y="1801091"/>
            <a:ext cx="5791200" cy="4442691"/>
          </a:xfrm>
        </p:spPr>
        <p:txBody>
          <a:bodyPr>
            <a:noAutofit/>
          </a:bodyPr>
          <a:lstStyle/>
          <a:p>
            <a:pPr marL="0" indent="0">
              <a:buNone/>
            </a:pPr>
            <a:endParaRPr lang="en-US" sz="3200" dirty="0"/>
          </a:p>
          <a:p>
            <a:pPr marL="0" indent="0">
              <a:buNone/>
            </a:pPr>
            <a:endParaRPr lang="en-US" sz="3200" dirty="0"/>
          </a:p>
          <a:p>
            <a:pPr marL="0" indent="0">
              <a:buNone/>
            </a:pPr>
            <a:r>
              <a:rPr lang="en-US" sz="3200" dirty="0"/>
              <a:t>NOW:</a:t>
            </a:r>
          </a:p>
          <a:p>
            <a:pPr marL="0" indent="0">
              <a:buNone/>
            </a:pPr>
            <a:r>
              <a:rPr lang="en-US" sz="3200" i="1" dirty="0"/>
              <a:t>	Emotional intensity</a:t>
            </a:r>
          </a:p>
          <a:p>
            <a:pPr marL="0" indent="0">
              <a:buNone/>
            </a:pPr>
            <a:r>
              <a:rPr lang="en-US" sz="3200" i="1" dirty="0"/>
              <a:t>	Social engagement</a:t>
            </a:r>
          </a:p>
          <a:p>
            <a:pPr marL="0" indent="0">
              <a:buNone/>
            </a:pPr>
            <a:r>
              <a:rPr lang="en-US" sz="3200" i="1" dirty="0"/>
              <a:t>	Novelty</a:t>
            </a:r>
          </a:p>
          <a:p>
            <a:pPr marL="0" indent="0">
              <a:buNone/>
            </a:pPr>
            <a:r>
              <a:rPr lang="en-US" sz="3200" i="1" dirty="0"/>
              <a:t>	Creativity</a:t>
            </a:r>
          </a:p>
          <a:p>
            <a:pPr marL="0" indent="0">
              <a:buNone/>
            </a:pPr>
            <a:endParaRPr lang="en-US" sz="2800" i="1"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054109" y="898667"/>
            <a:ext cx="3405331" cy="22588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2259777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i="1" dirty="0"/>
              <a:t>Why Shift?</a:t>
            </a:r>
            <a:endParaRPr lang="en-US" dirty="0"/>
          </a:p>
        </p:txBody>
      </p:sp>
      <p:sp>
        <p:nvSpPr>
          <p:cNvPr id="6" name="Content Placeholder 5"/>
          <p:cNvSpPr>
            <a:spLocks noGrp="1"/>
          </p:cNvSpPr>
          <p:nvPr>
            <p:ph idx="1"/>
          </p:nvPr>
        </p:nvSpPr>
        <p:spPr>
          <a:xfrm>
            <a:off x="685801" y="1681018"/>
            <a:ext cx="10131425" cy="5176982"/>
          </a:xfrm>
        </p:spPr>
        <p:txBody>
          <a:bodyPr>
            <a:noAutofit/>
          </a:bodyPr>
          <a:lstStyle/>
          <a:p>
            <a:pPr marL="0" indent="0">
              <a:buNone/>
            </a:pPr>
            <a:r>
              <a:rPr lang="en-US" sz="2400" i="1" dirty="0"/>
              <a:t>The National Institutes of Health (NIH) project established that “brains undergo a massive reorganization between our 12</a:t>
            </a:r>
            <a:r>
              <a:rPr lang="en-US" sz="2400" i="1" baseline="30000" dirty="0"/>
              <a:t>th</a:t>
            </a:r>
            <a:r>
              <a:rPr lang="en-US" sz="2400" i="1" dirty="0"/>
              <a:t> and 25</a:t>
            </a:r>
            <a:r>
              <a:rPr lang="en-US" sz="2400" i="1" baseline="30000" dirty="0"/>
              <a:t>th</a:t>
            </a:r>
            <a:r>
              <a:rPr lang="en-US" sz="2400" i="1" dirty="0"/>
              <a:t> years”  (Dobbs, 2011, p. 2)</a:t>
            </a:r>
          </a:p>
          <a:p>
            <a:pPr marL="0" indent="0">
              <a:buNone/>
            </a:pPr>
            <a:endParaRPr lang="en-US" sz="1000" i="1" dirty="0"/>
          </a:p>
          <a:p>
            <a:pPr marL="0" indent="0">
              <a:buNone/>
            </a:pPr>
            <a:r>
              <a:rPr lang="en-US" sz="2400" i="1" dirty="0"/>
              <a:t>Siegel (2013) stated “What others believe about us can shape how we see ourselves and how we behave” (p. 3). “</a:t>
            </a:r>
          </a:p>
          <a:p>
            <a:pPr marL="0" indent="0">
              <a:buNone/>
            </a:pPr>
            <a:endParaRPr lang="en-US" sz="1000" i="1" dirty="0"/>
          </a:p>
          <a:p>
            <a:pPr marL="0" indent="0">
              <a:buNone/>
            </a:pPr>
            <a:r>
              <a:rPr lang="en-US" sz="2400" i="1" dirty="0"/>
              <a:t>“Adolescents who are absorbing negative messages about who they are and what is expected of them may sink to that level instead of realizing their true potential” (Siegel, 2013, p. 4).</a:t>
            </a:r>
          </a:p>
          <a:p>
            <a:pPr marL="0" indent="0">
              <a:buNone/>
            </a:pPr>
            <a:endParaRPr lang="en-US" sz="1000" i="1" dirty="0"/>
          </a:p>
          <a:p>
            <a:pPr marL="0" indent="0">
              <a:buNone/>
            </a:pPr>
            <a:r>
              <a:rPr lang="en-US" sz="2400" dirty="0"/>
              <a:t>Words actually have the ability to physically alter the brain.  Teachers must choose their words carefully because words can raise spirits and generate motivation in a way that is biochemical, similar to medication (Sheffeld, 1996). </a:t>
            </a:r>
            <a:endParaRPr lang="en-US" sz="2400" i="1" dirty="0"/>
          </a:p>
          <a:p>
            <a:endParaRPr lang="en-US" sz="2400" dirty="0"/>
          </a:p>
        </p:txBody>
      </p:sp>
    </p:spTree>
    <p:extLst>
      <p:ext uri="{BB962C8B-B14F-4D97-AF65-F5344CB8AC3E}">
        <p14:creationId xmlns:p14="http://schemas.microsoft.com/office/powerpoint/2010/main" xmlns="" val="789765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The Essence of the adolescent mind</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511426327"/>
              </p:ext>
            </p:extLst>
          </p:nvPr>
        </p:nvGraphicFramePr>
        <p:xfrm>
          <a:off x="685800" y="2141538"/>
          <a:ext cx="10250055" cy="4065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5016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i="1" dirty="0"/>
              <a:t>The Essence of the adolescent mind</a:t>
            </a:r>
            <a:endParaRPr lang="en-US" dirty="0"/>
          </a:p>
        </p:txBody>
      </p:sp>
      <p:graphicFrame>
        <p:nvGraphicFramePr>
          <p:cNvPr id="6" name="Diagram 5"/>
          <p:cNvGraphicFramePr/>
          <p:nvPr>
            <p:extLst>
              <p:ext uri="{D42A27DB-BD31-4B8C-83A1-F6EECF244321}">
                <p14:modId xmlns:p14="http://schemas.microsoft.com/office/powerpoint/2010/main" xmlns="" val="3282330555"/>
              </p:ext>
            </p:extLst>
          </p:nvPr>
        </p:nvGraphicFramePr>
        <p:xfrm>
          <a:off x="1717963" y="184650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398268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Adult vs adolescent</a:t>
            </a:r>
          </a:p>
        </p:txBody>
      </p:sp>
      <p:sp>
        <p:nvSpPr>
          <p:cNvPr id="3" name="Content Placeholder 2"/>
          <p:cNvSpPr>
            <a:spLocks noGrp="1"/>
          </p:cNvSpPr>
          <p:nvPr>
            <p:ph idx="1"/>
          </p:nvPr>
        </p:nvSpPr>
        <p:spPr/>
        <p:txBody>
          <a:bodyPr>
            <a:normAutofit/>
          </a:bodyPr>
          <a:lstStyle/>
          <a:p>
            <a:pPr marL="0" indent="0">
              <a:buNone/>
            </a:pPr>
            <a:endParaRPr lang="en-US" dirty="0"/>
          </a:p>
        </p:txBody>
      </p:sp>
      <p:pic>
        <p:nvPicPr>
          <p:cNvPr id="5" name="Picture 4" descr="A screenshot of a cell phone&#10;&#10;Description generated with high confidence">
            <a:extLst>
              <a:ext uri="{FF2B5EF4-FFF2-40B4-BE49-F238E27FC236}">
                <a16:creationId xmlns:a16="http://schemas.microsoft.com/office/drawing/2014/main" xmlns="" id="{B56F3DB8-A057-4673-847E-D9D2ECC2B3F2}"/>
              </a:ext>
            </a:extLst>
          </p:cNvPr>
          <p:cNvPicPr>
            <a:picLocks noChangeAspect="1"/>
          </p:cNvPicPr>
          <p:nvPr/>
        </p:nvPicPr>
        <p:blipFill>
          <a:blip r:embed="rId2"/>
          <a:stretch>
            <a:fillRect/>
          </a:stretch>
        </p:blipFill>
        <p:spPr>
          <a:xfrm>
            <a:off x="3410857" y="2142067"/>
            <a:ext cx="5082741" cy="3817911"/>
          </a:xfrm>
          <a:prstGeom prst="rect">
            <a:avLst/>
          </a:prstGeom>
        </p:spPr>
      </p:pic>
    </p:spTree>
    <p:extLst>
      <p:ext uri="{BB962C8B-B14F-4D97-AF65-F5344CB8AC3E}">
        <p14:creationId xmlns:p14="http://schemas.microsoft.com/office/powerpoint/2010/main" xmlns="" val="3517828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B1676F-A01B-40D3-8F2A-CC1CB16F4B26}"/>
              </a:ext>
            </a:extLst>
          </p:cNvPr>
          <p:cNvSpPr>
            <a:spLocks noGrp="1"/>
          </p:cNvSpPr>
          <p:nvPr>
            <p:ph type="title"/>
          </p:nvPr>
        </p:nvSpPr>
        <p:spPr>
          <a:xfrm>
            <a:off x="685802" y="609600"/>
            <a:ext cx="6282266" cy="1456267"/>
          </a:xfrm>
        </p:spPr>
        <p:txBody>
          <a:bodyPr>
            <a:normAutofit/>
          </a:bodyPr>
          <a:lstStyle/>
          <a:p>
            <a:r>
              <a:rPr lang="en-US" dirty="0"/>
              <a:t>Right brain vs Left brain</a:t>
            </a:r>
          </a:p>
        </p:txBody>
      </p:sp>
      <p:sp>
        <p:nvSpPr>
          <p:cNvPr id="12" name="Content Placeholder 11">
            <a:extLst>
              <a:ext uri="{FF2B5EF4-FFF2-40B4-BE49-F238E27FC236}">
                <a16:creationId xmlns:a16="http://schemas.microsoft.com/office/drawing/2014/main" xmlns="" id="{44067DC4-CEB3-4E97-B2BC-A9B6F21B3E8A}"/>
              </a:ext>
            </a:extLst>
          </p:cNvPr>
          <p:cNvSpPr>
            <a:spLocks noGrp="1"/>
          </p:cNvSpPr>
          <p:nvPr>
            <p:ph idx="1"/>
          </p:nvPr>
        </p:nvSpPr>
        <p:spPr>
          <a:xfrm>
            <a:off x="685802" y="2142067"/>
            <a:ext cx="5611666" cy="3649133"/>
          </a:xfrm>
        </p:spPr>
        <p:txBody>
          <a:bodyPr>
            <a:normAutofit/>
          </a:bodyPr>
          <a:lstStyle/>
          <a:p>
            <a:r>
              <a:rPr lang="en-US" sz="2400" dirty="0"/>
              <a:t>Males have more connections within hemispheres</a:t>
            </a:r>
          </a:p>
          <a:p>
            <a:r>
              <a:rPr lang="en-US" sz="2400" dirty="0"/>
              <a:t>Females have more connections between hemispheres</a:t>
            </a:r>
          </a:p>
          <a:p>
            <a:r>
              <a:rPr lang="en-US" sz="2400" dirty="0"/>
              <a:t>Males connect more front to back</a:t>
            </a:r>
          </a:p>
          <a:p>
            <a:r>
              <a:rPr lang="en-US" sz="2400" dirty="0"/>
              <a:t>Females connect more left to right</a:t>
            </a:r>
          </a:p>
        </p:txBody>
      </p:sp>
      <p:pic>
        <p:nvPicPr>
          <p:cNvPr id="10" name="Content Placeholder 6">
            <a:extLst>
              <a:ext uri="{FF2B5EF4-FFF2-40B4-BE49-F238E27FC236}">
                <a16:creationId xmlns:a16="http://schemas.microsoft.com/office/drawing/2014/main" xmlns="" id="{42F0FD3C-0FA7-4293-928E-260E80CADF7D}"/>
              </a:ext>
            </a:extLst>
          </p:cNvPr>
          <p:cNvPicPr>
            <a:picLocks noChangeAspect="1"/>
          </p:cNvPicPr>
          <p:nvPr/>
        </p:nvPicPr>
        <p:blipFill>
          <a:blip r:embed="rId3"/>
          <a:stretch>
            <a:fillRect/>
          </a:stretch>
        </p:blipFill>
        <p:spPr>
          <a:xfrm>
            <a:off x="6297468" y="2340087"/>
            <a:ext cx="5762010" cy="3253091"/>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708245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B1D09030-53BE-4379-9908-37D0A954E56C}"/>
              </a:ext>
            </a:extLst>
          </p:cNvPr>
          <p:cNvSpPr>
            <a:spLocks noGrp="1"/>
          </p:cNvSpPr>
          <p:nvPr>
            <p:ph type="title"/>
          </p:nvPr>
        </p:nvSpPr>
        <p:spPr/>
        <p:txBody>
          <a:bodyPr/>
          <a:lstStyle/>
          <a:p>
            <a:r>
              <a:rPr lang="en-US" dirty="0"/>
              <a:t>Male vs. Female</a:t>
            </a:r>
          </a:p>
        </p:txBody>
      </p:sp>
      <p:graphicFrame>
        <p:nvGraphicFramePr>
          <p:cNvPr id="7" name="Content Placeholder 6">
            <a:extLst>
              <a:ext uri="{FF2B5EF4-FFF2-40B4-BE49-F238E27FC236}">
                <a16:creationId xmlns:a16="http://schemas.microsoft.com/office/drawing/2014/main" xmlns="" id="{650F84BB-3A78-4A8B-9C80-DF31829C5CCC}"/>
              </a:ext>
            </a:extLst>
          </p:cNvPr>
          <p:cNvGraphicFramePr>
            <a:graphicFrameLocks noGrp="1"/>
          </p:cNvGraphicFramePr>
          <p:nvPr>
            <p:ph idx="1"/>
            <p:extLst>
              <p:ext uri="{D42A27DB-BD31-4B8C-83A1-F6EECF244321}">
                <p14:modId xmlns:p14="http://schemas.microsoft.com/office/powerpoint/2010/main" xmlns="" val="1250296940"/>
              </p:ext>
            </p:extLst>
          </p:nvPr>
        </p:nvGraphicFramePr>
        <p:xfrm>
          <a:off x="685800" y="1934817"/>
          <a:ext cx="10131426" cy="4285963"/>
        </p:xfrm>
        <a:graphic>
          <a:graphicData uri="http://schemas.openxmlformats.org/drawingml/2006/table">
            <a:tbl>
              <a:tblPr firstRow="1" bandRow="1">
                <a:tableStyleId>{5C22544A-7EE6-4342-B048-85BDC9FD1C3A}</a:tableStyleId>
              </a:tblPr>
              <a:tblGrid>
                <a:gridCol w="2945296">
                  <a:extLst>
                    <a:ext uri="{9D8B030D-6E8A-4147-A177-3AD203B41FA5}">
                      <a16:colId xmlns:a16="http://schemas.microsoft.com/office/drawing/2014/main" xmlns="" val="2283094165"/>
                    </a:ext>
                  </a:extLst>
                </a:gridCol>
                <a:gridCol w="3808988">
                  <a:extLst>
                    <a:ext uri="{9D8B030D-6E8A-4147-A177-3AD203B41FA5}">
                      <a16:colId xmlns:a16="http://schemas.microsoft.com/office/drawing/2014/main" xmlns="" val="2717355972"/>
                    </a:ext>
                  </a:extLst>
                </a:gridCol>
                <a:gridCol w="3377142">
                  <a:extLst>
                    <a:ext uri="{9D8B030D-6E8A-4147-A177-3AD203B41FA5}">
                      <a16:colId xmlns:a16="http://schemas.microsoft.com/office/drawing/2014/main" xmlns="" val="3743147449"/>
                    </a:ext>
                  </a:extLst>
                </a:gridCol>
              </a:tblGrid>
              <a:tr h="389633">
                <a:tc>
                  <a:txBody>
                    <a:bodyPr/>
                    <a:lstStyle/>
                    <a:p>
                      <a:r>
                        <a:rPr lang="en-US" dirty="0"/>
                        <a:t>Brain </a:t>
                      </a:r>
                    </a:p>
                  </a:txBody>
                  <a:tcPr/>
                </a:tc>
                <a:tc>
                  <a:txBody>
                    <a:bodyPr/>
                    <a:lstStyle/>
                    <a:p>
                      <a:r>
                        <a:rPr lang="en-US" dirty="0"/>
                        <a:t>Function</a:t>
                      </a:r>
                    </a:p>
                  </a:txBody>
                  <a:tcPr/>
                </a:tc>
                <a:tc>
                  <a:txBody>
                    <a:bodyPr/>
                    <a:lstStyle/>
                    <a:p>
                      <a:r>
                        <a:rPr lang="en-US" dirty="0"/>
                        <a:t>Size</a:t>
                      </a:r>
                    </a:p>
                  </a:txBody>
                  <a:tcPr/>
                </a:tc>
                <a:extLst>
                  <a:ext uri="{0D108BD9-81ED-4DB2-BD59-A6C34878D82A}">
                    <a16:rowId xmlns:a16="http://schemas.microsoft.com/office/drawing/2014/main" xmlns="" val="470741061"/>
                  </a:ext>
                </a:extLst>
              </a:tr>
              <a:tr h="389633">
                <a:tc>
                  <a:txBody>
                    <a:bodyPr/>
                    <a:lstStyle/>
                    <a:p>
                      <a:r>
                        <a:rPr lang="en-US" dirty="0"/>
                        <a:t>Amygdala</a:t>
                      </a:r>
                    </a:p>
                  </a:txBody>
                  <a:tcPr/>
                </a:tc>
                <a:tc>
                  <a:txBody>
                    <a:bodyPr/>
                    <a:lstStyle/>
                    <a:p>
                      <a:r>
                        <a:rPr lang="en-US" dirty="0"/>
                        <a:t>Basic Emotion</a:t>
                      </a:r>
                    </a:p>
                  </a:txBody>
                  <a:tcPr/>
                </a:tc>
                <a:tc>
                  <a:txBody>
                    <a:bodyPr/>
                    <a:lstStyle/>
                    <a:p>
                      <a:r>
                        <a:rPr lang="en-US" dirty="0"/>
                        <a:t>Larger in males</a:t>
                      </a:r>
                    </a:p>
                  </a:txBody>
                  <a:tcPr/>
                </a:tc>
                <a:extLst>
                  <a:ext uri="{0D108BD9-81ED-4DB2-BD59-A6C34878D82A}">
                    <a16:rowId xmlns:a16="http://schemas.microsoft.com/office/drawing/2014/main" xmlns="" val="487381622"/>
                  </a:ext>
                </a:extLst>
              </a:tr>
              <a:tr h="389633">
                <a:tc>
                  <a:txBody>
                    <a:bodyPr/>
                    <a:lstStyle/>
                    <a:p>
                      <a:r>
                        <a:rPr lang="en-US" dirty="0"/>
                        <a:t>Cingulate gyrus</a:t>
                      </a:r>
                    </a:p>
                  </a:txBody>
                  <a:tcPr/>
                </a:tc>
                <a:tc>
                  <a:txBody>
                    <a:bodyPr/>
                    <a:lstStyle/>
                    <a:p>
                      <a:r>
                        <a:rPr lang="en-US" dirty="0"/>
                        <a:t>Emotion, learning and memory</a:t>
                      </a:r>
                    </a:p>
                  </a:txBody>
                  <a:tcPr/>
                </a:tc>
                <a:tc>
                  <a:txBody>
                    <a:bodyPr/>
                    <a:lstStyle/>
                    <a:p>
                      <a:r>
                        <a:rPr lang="en-US" dirty="0"/>
                        <a:t>Larger in females</a:t>
                      </a:r>
                    </a:p>
                  </a:txBody>
                  <a:tcPr/>
                </a:tc>
                <a:extLst>
                  <a:ext uri="{0D108BD9-81ED-4DB2-BD59-A6C34878D82A}">
                    <a16:rowId xmlns:a16="http://schemas.microsoft.com/office/drawing/2014/main" xmlns="" val="3012004830"/>
                  </a:ext>
                </a:extLst>
              </a:tr>
              <a:tr h="389633">
                <a:tc>
                  <a:txBody>
                    <a:bodyPr/>
                    <a:lstStyle/>
                    <a:p>
                      <a:r>
                        <a:rPr lang="en-US" dirty="0"/>
                        <a:t>Hippocampus</a:t>
                      </a:r>
                    </a:p>
                  </a:txBody>
                  <a:tcPr/>
                </a:tc>
                <a:tc>
                  <a:txBody>
                    <a:bodyPr/>
                    <a:lstStyle/>
                    <a:p>
                      <a:r>
                        <a:rPr lang="en-US" dirty="0"/>
                        <a:t>Learning and Memory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Larger in females</a:t>
                      </a:r>
                    </a:p>
                  </a:txBody>
                  <a:tcPr/>
                </a:tc>
                <a:extLst>
                  <a:ext uri="{0D108BD9-81ED-4DB2-BD59-A6C34878D82A}">
                    <a16:rowId xmlns:a16="http://schemas.microsoft.com/office/drawing/2014/main" xmlns="" val="1613844466"/>
                  </a:ext>
                </a:extLst>
              </a:tr>
              <a:tr h="389633">
                <a:tc>
                  <a:txBody>
                    <a:bodyPr/>
                    <a:lstStyle/>
                    <a:p>
                      <a:r>
                        <a:rPr lang="en-US" dirty="0"/>
                        <a:t>Hypothalamus </a:t>
                      </a:r>
                    </a:p>
                  </a:txBody>
                  <a:tcPr/>
                </a:tc>
                <a:tc>
                  <a:txBody>
                    <a:bodyPr/>
                    <a:lstStyle/>
                    <a:p>
                      <a:r>
                        <a:rPr lang="en-US" dirty="0"/>
                        <a:t>Hunger, thirst, Sex</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Larger in males</a:t>
                      </a:r>
                    </a:p>
                  </a:txBody>
                  <a:tcPr/>
                </a:tc>
                <a:extLst>
                  <a:ext uri="{0D108BD9-81ED-4DB2-BD59-A6C34878D82A}">
                    <a16:rowId xmlns:a16="http://schemas.microsoft.com/office/drawing/2014/main" xmlns="" val="1997334983"/>
                  </a:ext>
                </a:extLst>
              </a:tr>
              <a:tr h="389633">
                <a:tc>
                  <a:txBody>
                    <a:bodyPr/>
                    <a:lstStyle/>
                    <a:p>
                      <a:r>
                        <a:rPr lang="en-US" dirty="0"/>
                        <a:t>Inferior temporal gyrus</a:t>
                      </a:r>
                    </a:p>
                  </a:txBody>
                  <a:tcPr/>
                </a:tc>
                <a:tc>
                  <a:txBody>
                    <a:bodyPr/>
                    <a:lstStyle/>
                    <a:p>
                      <a:r>
                        <a:rPr lang="en-US" dirty="0"/>
                        <a:t>Form and color perception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Larger in males</a:t>
                      </a:r>
                    </a:p>
                  </a:txBody>
                  <a:tcPr/>
                </a:tc>
                <a:extLst>
                  <a:ext uri="{0D108BD9-81ED-4DB2-BD59-A6C34878D82A}">
                    <a16:rowId xmlns:a16="http://schemas.microsoft.com/office/drawing/2014/main" xmlns="" val="1184985264"/>
                  </a:ext>
                </a:extLst>
              </a:tr>
              <a:tr h="389633">
                <a:tc>
                  <a:txBody>
                    <a:bodyPr/>
                    <a:lstStyle/>
                    <a:p>
                      <a:r>
                        <a:rPr lang="en-US" dirty="0"/>
                        <a:t>Lingual gyrus</a:t>
                      </a:r>
                    </a:p>
                  </a:txBody>
                  <a:tcPr/>
                </a:tc>
                <a:tc>
                  <a:txBody>
                    <a:bodyPr/>
                    <a:lstStyle/>
                    <a:p>
                      <a:r>
                        <a:rPr lang="en-US" dirty="0"/>
                        <a:t>Vision and dreaming</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Larger in females</a:t>
                      </a:r>
                    </a:p>
                  </a:txBody>
                  <a:tcPr/>
                </a:tc>
                <a:extLst>
                  <a:ext uri="{0D108BD9-81ED-4DB2-BD59-A6C34878D82A}">
                    <a16:rowId xmlns:a16="http://schemas.microsoft.com/office/drawing/2014/main" xmlns="" val="2197361233"/>
                  </a:ext>
                </a:extLst>
              </a:tr>
              <a:tr h="389633">
                <a:tc>
                  <a:txBody>
                    <a:bodyPr/>
                    <a:lstStyle/>
                    <a:p>
                      <a:r>
                        <a:rPr lang="en-US" dirty="0"/>
                        <a:t>Prefrontal cortex</a:t>
                      </a:r>
                    </a:p>
                  </a:txBody>
                  <a:tcPr/>
                </a:tc>
                <a:tc>
                  <a:txBody>
                    <a:bodyPr/>
                    <a:lstStyle/>
                    <a:p>
                      <a:r>
                        <a:rPr lang="en-US" dirty="0"/>
                        <a:t>Problem solving complex movements</a:t>
                      </a:r>
                    </a:p>
                  </a:txBody>
                  <a:tcPr/>
                </a:tc>
                <a:tc>
                  <a:txBody>
                    <a:bodyPr/>
                    <a:lstStyle/>
                    <a:p>
                      <a:r>
                        <a:rPr lang="en-US" dirty="0"/>
                        <a:t>No difference</a:t>
                      </a:r>
                    </a:p>
                  </a:txBody>
                  <a:tcPr/>
                </a:tc>
                <a:extLst>
                  <a:ext uri="{0D108BD9-81ED-4DB2-BD59-A6C34878D82A}">
                    <a16:rowId xmlns:a16="http://schemas.microsoft.com/office/drawing/2014/main" xmlns="" val="434050682"/>
                  </a:ext>
                </a:extLst>
              </a:tr>
              <a:tr h="389633">
                <a:tc>
                  <a:txBody>
                    <a:bodyPr/>
                    <a:lstStyle/>
                    <a:p>
                      <a:r>
                        <a:rPr lang="en-US" dirty="0"/>
                        <a:t>Thalamus</a:t>
                      </a:r>
                    </a:p>
                  </a:txBody>
                  <a:tcPr/>
                </a:tc>
                <a:tc>
                  <a:txBody>
                    <a:bodyPr/>
                    <a:lstStyle/>
                    <a:p>
                      <a:r>
                        <a:rPr lang="en-US" dirty="0"/>
                        <a:t>Connection between brain regions</a:t>
                      </a:r>
                    </a:p>
                  </a:txBody>
                  <a:tcPr/>
                </a:tc>
                <a:tc>
                  <a:txBody>
                    <a:bodyPr/>
                    <a:lstStyle/>
                    <a:p>
                      <a:r>
                        <a:rPr lang="en-US" dirty="0"/>
                        <a:t>No difference</a:t>
                      </a:r>
                    </a:p>
                  </a:txBody>
                  <a:tcPr/>
                </a:tc>
                <a:extLst>
                  <a:ext uri="{0D108BD9-81ED-4DB2-BD59-A6C34878D82A}">
                    <a16:rowId xmlns:a16="http://schemas.microsoft.com/office/drawing/2014/main" xmlns="" val="4294672554"/>
                  </a:ext>
                </a:extLst>
              </a:tr>
              <a:tr h="389633">
                <a:tc>
                  <a:txBody>
                    <a:bodyPr/>
                    <a:lstStyle/>
                    <a:p>
                      <a:r>
                        <a:rPr lang="en-US" dirty="0"/>
                        <a:t>Corpus collosum </a:t>
                      </a:r>
                    </a:p>
                  </a:txBody>
                  <a:tcPr/>
                </a:tc>
                <a:tc>
                  <a:txBody>
                    <a:bodyPr/>
                    <a:lstStyle/>
                    <a:p>
                      <a:r>
                        <a:rPr lang="en-US" dirty="0"/>
                        <a:t>Communication between hemispheres</a:t>
                      </a:r>
                    </a:p>
                  </a:txBody>
                  <a:tcPr/>
                </a:tc>
                <a:tc>
                  <a:txBody>
                    <a:bodyPr/>
                    <a:lstStyle/>
                    <a:p>
                      <a:r>
                        <a:rPr lang="en-US" dirty="0"/>
                        <a:t>Thicker in females</a:t>
                      </a:r>
                    </a:p>
                  </a:txBody>
                  <a:tcPr/>
                </a:tc>
                <a:extLst>
                  <a:ext uri="{0D108BD9-81ED-4DB2-BD59-A6C34878D82A}">
                    <a16:rowId xmlns:a16="http://schemas.microsoft.com/office/drawing/2014/main" xmlns="" val="2533695889"/>
                  </a:ext>
                </a:extLst>
              </a:tr>
              <a:tr h="389633">
                <a:tc>
                  <a:txBody>
                    <a:bodyPr/>
                    <a:lstStyle/>
                    <a:p>
                      <a:r>
                        <a:rPr lang="en-US" dirty="0"/>
                        <a:t>Frontal lobe</a:t>
                      </a:r>
                    </a:p>
                  </a:txBody>
                  <a:tcPr/>
                </a:tc>
                <a:tc>
                  <a:txBody>
                    <a:bodyPr/>
                    <a:lstStyle/>
                    <a:p>
                      <a:r>
                        <a:rPr lang="en-US" dirty="0"/>
                        <a:t>Social cognition, judgement</a:t>
                      </a:r>
                    </a:p>
                  </a:txBody>
                  <a:tcPr/>
                </a:tc>
                <a:tc>
                  <a:txBody>
                    <a:bodyPr/>
                    <a:lstStyle/>
                    <a:p>
                      <a:r>
                        <a:rPr lang="en-US" dirty="0"/>
                        <a:t>Larger in females</a:t>
                      </a:r>
                    </a:p>
                  </a:txBody>
                  <a:tcPr/>
                </a:tc>
                <a:extLst>
                  <a:ext uri="{0D108BD9-81ED-4DB2-BD59-A6C34878D82A}">
                    <a16:rowId xmlns:a16="http://schemas.microsoft.com/office/drawing/2014/main" xmlns="" val="1340151329"/>
                  </a:ext>
                </a:extLst>
              </a:tr>
            </a:tbl>
          </a:graphicData>
        </a:graphic>
      </p:graphicFrame>
    </p:spTree>
    <p:extLst>
      <p:ext uri="{BB962C8B-B14F-4D97-AF65-F5344CB8AC3E}">
        <p14:creationId xmlns:p14="http://schemas.microsoft.com/office/powerpoint/2010/main" xmlns="" val="4294529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4EF3CA-EECC-4C0B-BFFA-BE8CBA6A9E29}"/>
              </a:ext>
            </a:extLst>
          </p:cNvPr>
          <p:cNvSpPr>
            <a:spLocks noGrp="1"/>
          </p:cNvSpPr>
          <p:nvPr>
            <p:ph type="title"/>
          </p:nvPr>
        </p:nvSpPr>
        <p:spPr/>
        <p:txBody>
          <a:bodyPr/>
          <a:lstStyle/>
          <a:p>
            <a:pPr algn="ctr"/>
            <a:r>
              <a:rPr lang="en-US" sz="4800" b="1" dirty="0"/>
              <a:t>Break for Part II!</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ADEB37C5-F7FF-412A-AC0B-12FAB538E48C}"/>
              </a:ext>
            </a:extLst>
          </p:cNvPr>
          <p:cNvSpPr>
            <a:spLocks noGrp="1"/>
          </p:cNvSpPr>
          <p:nvPr>
            <p:ph idx="1"/>
          </p:nvPr>
        </p:nvSpPr>
        <p:spPr/>
        <p:txBody>
          <a:bodyPr>
            <a:normAutofit/>
          </a:bodyPr>
          <a:lstStyle/>
          <a:p>
            <a:pPr marL="0" indent="0" algn="ctr">
              <a:buNone/>
            </a:pPr>
            <a:r>
              <a:rPr lang="en-US" sz="6000" b="1" i="1" dirty="0"/>
              <a:t>Brain Break</a:t>
            </a:r>
          </a:p>
          <a:p>
            <a:pPr marL="0" indent="0" algn="ctr">
              <a:buNone/>
            </a:pPr>
            <a:r>
              <a:rPr lang="en-US" sz="4800" dirty="0"/>
              <a:t>Move</a:t>
            </a:r>
          </a:p>
          <a:p>
            <a:pPr marL="0" indent="0" algn="ctr">
              <a:buNone/>
            </a:pPr>
            <a:r>
              <a:rPr lang="en-US" sz="4800" dirty="0"/>
              <a:t>Eat</a:t>
            </a:r>
          </a:p>
          <a:p>
            <a:pPr marL="0" indent="0" algn="ctr">
              <a:buNone/>
            </a:pPr>
            <a:r>
              <a:rPr lang="en-US" sz="4800" dirty="0"/>
              <a:t>Visit the Sunlight</a:t>
            </a:r>
          </a:p>
        </p:txBody>
      </p:sp>
    </p:spTree>
    <p:extLst>
      <p:ext uri="{BB962C8B-B14F-4D97-AF65-F5344CB8AC3E}">
        <p14:creationId xmlns:p14="http://schemas.microsoft.com/office/powerpoint/2010/main" xmlns="" val="111825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B07B19-04E0-452E-9CB2-022D5D8504B6}"/>
              </a:ext>
            </a:extLst>
          </p:cNvPr>
          <p:cNvSpPr>
            <a:spLocks noGrp="1"/>
          </p:cNvSpPr>
          <p:nvPr>
            <p:ph type="title"/>
          </p:nvPr>
        </p:nvSpPr>
        <p:spPr/>
        <p:txBody>
          <a:bodyPr/>
          <a:lstStyle/>
          <a:p>
            <a:r>
              <a:rPr lang="en-US" dirty="0"/>
              <a:t>Brain-based Learning</a:t>
            </a:r>
          </a:p>
        </p:txBody>
      </p:sp>
      <p:sp>
        <p:nvSpPr>
          <p:cNvPr id="3" name="Content Placeholder 2">
            <a:extLst>
              <a:ext uri="{FF2B5EF4-FFF2-40B4-BE49-F238E27FC236}">
                <a16:creationId xmlns:a16="http://schemas.microsoft.com/office/drawing/2014/main" xmlns="" id="{8B9098A3-C1D0-45B3-A65B-5AC3137F304D}"/>
              </a:ext>
            </a:extLst>
          </p:cNvPr>
          <p:cNvSpPr>
            <a:spLocks noGrp="1"/>
          </p:cNvSpPr>
          <p:nvPr>
            <p:ph idx="1"/>
          </p:nvPr>
        </p:nvSpPr>
        <p:spPr/>
        <p:txBody>
          <a:bodyPr>
            <a:noAutofit/>
          </a:bodyPr>
          <a:lstStyle/>
          <a:p>
            <a:pPr marL="0" indent="0">
              <a:buNone/>
            </a:pPr>
            <a:r>
              <a:rPr lang="en-US" sz="2400" dirty="0"/>
              <a:t>The brain is motivated and activated when experiences are meaningful, relevant and interesting.</a:t>
            </a:r>
          </a:p>
          <a:p>
            <a:pPr marL="0" indent="0">
              <a:buNone/>
            </a:pPr>
            <a:r>
              <a:rPr lang="en-US" sz="2400" dirty="0"/>
              <a:t>The brain has been making connections since birth, seeks out patterns and connections to make sense of the world.</a:t>
            </a:r>
          </a:p>
          <a:p>
            <a:pPr marL="0" indent="0">
              <a:buNone/>
            </a:pPr>
            <a:r>
              <a:rPr lang="en-US" sz="2400" b="1" i="1" dirty="0"/>
              <a:t>Best Practices for the Brain</a:t>
            </a:r>
          </a:p>
          <a:p>
            <a:r>
              <a:rPr lang="en-US" sz="2400" dirty="0"/>
              <a:t>Active engagement</a:t>
            </a:r>
          </a:p>
          <a:p>
            <a:r>
              <a:rPr lang="en-US" sz="2400" dirty="0"/>
              <a:t>Safe learning environment</a:t>
            </a:r>
          </a:p>
          <a:p>
            <a:r>
              <a:rPr lang="en-US" sz="2400" dirty="0"/>
              <a:t>Real-world learning</a:t>
            </a:r>
          </a:p>
          <a:p>
            <a:r>
              <a:rPr lang="en-US" sz="2400" dirty="0"/>
              <a:t>Relevant</a:t>
            </a:r>
          </a:p>
        </p:txBody>
      </p:sp>
    </p:spTree>
    <p:extLst>
      <p:ext uri="{BB962C8B-B14F-4D97-AF65-F5344CB8AC3E}">
        <p14:creationId xmlns:p14="http://schemas.microsoft.com/office/powerpoint/2010/main" xmlns="" val="462392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i="1" dirty="0"/>
              <a:t>Role of the Teacher</a:t>
            </a:r>
          </a:p>
        </p:txBody>
      </p:sp>
      <p:sp>
        <p:nvSpPr>
          <p:cNvPr id="11" name="Content Placeholder 10"/>
          <p:cNvSpPr>
            <a:spLocks noGrp="1"/>
          </p:cNvSpPr>
          <p:nvPr>
            <p:ph sz="half" idx="1"/>
          </p:nvPr>
        </p:nvSpPr>
        <p:spPr/>
        <p:txBody>
          <a:bodyPr>
            <a:normAutofit lnSpcReduction="10000"/>
          </a:bodyPr>
          <a:lstStyle/>
          <a:p>
            <a:pPr marL="457200" lvl="1" indent="0">
              <a:buNone/>
            </a:pPr>
            <a:r>
              <a:rPr lang="en-US" sz="3600" b="1" i="1" dirty="0"/>
              <a:t>Facilitator of Learning</a:t>
            </a:r>
          </a:p>
          <a:p>
            <a:pPr lvl="1"/>
            <a:r>
              <a:rPr lang="en-US" sz="2800" dirty="0"/>
              <a:t>No longer the “source of all knowledge” in the classroom</a:t>
            </a:r>
          </a:p>
          <a:p>
            <a:pPr lvl="1"/>
            <a:r>
              <a:rPr lang="en-US" sz="2800" dirty="0"/>
              <a:t>Motivator </a:t>
            </a:r>
          </a:p>
          <a:p>
            <a:pPr lvl="1"/>
            <a:r>
              <a:rPr lang="en-US" sz="2800" dirty="0"/>
              <a:t>Inspirer</a:t>
            </a:r>
          </a:p>
          <a:p>
            <a:pPr lvl="1"/>
            <a:r>
              <a:rPr lang="en-US" sz="2800" dirty="0"/>
              <a:t>Encourager</a:t>
            </a:r>
          </a:p>
        </p:txBody>
      </p:sp>
      <p:sp>
        <p:nvSpPr>
          <p:cNvPr id="2" name="Content Placeholder 1"/>
          <p:cNvSpPr>
            <a:spLocks noGrp="1"/>
          </p:cNvSpPr>
          <p:nvPr>
            <p:ph sz="half" idx="2"/>
          </p:nvPr>
        </p:nvSpPr>
        <p:spPr/>
        <p:style>
          <a:lnRef idx="1">
            <a:schemeClr val="accent6"/>
          </a:lnRef>
          <a:fillRef idx="3">
            <a:schemeClr val="accent6"/>
          </a:fillRef>
          <a:effectRef idx="2">
            <a:schemeClr val="accent6"/>
          </a:effectRef>
          <a:fontRef idx="minor">
            <a:schemeClr val="lt1"/>
          </a:fontRef>
        </p:style>
        <p:txBody>
          <a:bodyPr>
            <a:prstTxWarp prst="textDoubleWave1">
              <a:avLst/>
            </a:prstTxWarp>
            <a:normAutofit lnSpcReduction="10000"/>
          </a:bodyPr>
          <a:lstStyle/>
          <a:p>
            <a:pPr marL="0" indent="0" algn="ctr">
              <a:buNone/>
            </a:pPr>
            <a:r>
              <a:rPr lang="en-US" sz="5400" dirty="0">
                <a:hlinkClick r:id="rId2"/>
              </a:rPr>
              <a:t>ENGAGE ME!!</a:t>
            </a:r>
            <a:endParaRPr lang="en-US" sz="5400" b="1" dirty="0">
              <a:solidFill>
                <a:schemeClr val="accent6">
                  <a:lumMod val="75000"/>
                </a:schemeClr>
              </a:solidFill>
            </a:endParaRPr>
          </a:p>
        </p:txBody>
      </p:sp>
    </p:spTree>
    <p:extLst>
      <p:ext uri="{BB962C8B-B14F-4D97-AF65-F5344CB8AC3E}">
        <p14:creationId xmlns:p14="http://schemas.microsoft.com/office/powerpoint/2010/main" xmlns="" val="3956051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21147" y="304800"/>
            <a:ext cx="10131425" cy="1456267"/>
          </a:xfrm>
        </p:spPr>
        <p:txBody>
          <a:bodyPr/>
          <a:lstStyle/>
          <a:p>
            <a:pPr>
              <a:defRPr/>
            </a:pPr>
            <a:r>
              <a:rPr lang="en-US" b="1" i="1" dirty="0"/>
              <a:t>How the Brain Works</a:t>
            </a:r>
          </a:p>
        </p:txBody>
      </p:sp>
      <p:sp>
        <p:nvSpPr>
          <p:cNvPr id="22531" name="Rectangle 3"/>
          <p:cNvSpPr>
            <a:spLocks noGrp="1" noChangeArrowheads="1"/>
          </p:cNvSpPr>
          <p:nvPr>
            <p:ph type="body" idx="1"/>
          </p:nvPr>
        </p:nvSpPr>
        <p:spPr>
          <a:xfrm>
            <a:off x="113146" y="1159745"/>
            <a:ext cx="8929254" cy="4859097"/>
          </a:xfrm>
        </p:spPr>
        <p:txBody>
          <a:bodyPr>
            <a:noAutofit/>
          </a:bodyPr>
          <a:lstStyle/>
          <a:p>
            <a:pPr marL="0" indent="0">
              <a:buNone/>
              <a:defRPr/>
            </a:pPr>
            <a:r>
              <a:rPr lang="en-US" sz="2950" dirty="0"/>
              <a:t>When a neural pathway is stimulated by a sensory experience, all the synapses on that pathway receive and store a chemical signal.  Once the same pathway has been activated repeatedly, that pathway strengthens and will become exempt from elimination.  These pathways become permanent throughout adulthood.  Pathways that are not used will eventually go through a pruning process and are eliminated. </a:t>
            </a:r>
          </a:p>
        </p:txBody>
      </p:sp>
      <p:pic>
        <p:nvPicPr>
          <p:cNvPr id="6" name="Picture 8" descr="http://t0.gstatic.com/images?q=tbn:ANd9GcSQcwLdQMOz-fMOBnIir7kKAfzw5Fq6kGsXIBT-kL1b9D-BBQgzJVdAywyaa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20957220">
            <a:off x="8793017" y="3857820"/>
            <a:ext cx="3121892" cy="2482945"/>
          </a:xfrm>
          <a:prstGeom prst="rect">
            <a:avLst/>
          </a:prstGeom>
          <a:noFill/>
          <a:ln w="28575">
            <a:solidFill>
              <a:schemeClr val="bg2">
                <a:lumMod val="60000"/>
                <a:lumOff val="40000"/>
              </a:schemeClr>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10818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i="1" dirty="0"/>
              <a:t>Teacher as facilitator</a:t>
            </a:r>
          </a:p>
        </p:txBody>
      </p:sp>
      <p:sp>
        <p:nvSpPr>
          <p:cNvPr id="6" name="Content Placeholder 5"/>
          <p:cNvSpPr>
            <a:spLocks noGrp="1"/>
          </p:cNvSpPr>
          <p:nvPr>
            <p:ph idx="1"/>
          </p:nvPr>
        </p:nvSpPr>
        <p:spPr>
          <a:xfrm>
            <a:off x="685801" y="1357745"/>
            <a:ext cx="7292127" cy="5200073"/>
          </a:xfrm>
        </p:spPr>
        <p:txBody>
          <a:bodyPr/>
          <a:lstStyle/>
          <a:p>
            <a:pPr marL="0" indent="0">
              <a:buNone/>
            </a:pPr>
            <a:r>
              <a:rPr lang="en-US" sz="3200" dirty="0"/>
              <a:t>“The teachable moment occurs in their minds, not in mine. When you move from teacher to facilitator you leverage the shared experiences and wisdom of your learners to provide an environment where applied and “real” learning can take place.”    - </a:t>
            </a:r>
            <a:r>
              <a:rPr lang="en-US" sz="2000" dirty="0"/>
              <a:t>Michael Sunnarborg</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569571" y="3279486"/>
            <a:ext cx="4516211" cy="309360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xmlns="" val="1783822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Best Practices for facilitation</a:t>
            </a:r>
          </a:p>
        </p:txBody>
      </p:sp>
      <p:sp>
        <p:nvSpPr>
          <p:cNvPr id="3" name="Content Placeholder 2"/>
          <p:cNvSpPr>
            <a:spLocks noGrp="1"/>
          </p:cNvSpPr>
          <p:nvPr>
            <p:ph idx="1"/>
          </p:nvPr>
        </p:nvSpPr>
        <p:spPr>
          <a:xfrm>
            <a:off x="695038" y="1976582"/>
            <a:ext cx="6863176" cy="4627417"/>
          </a:xfrm>
        </p:spPr>
        <p:txBody>
          <a:bodyPr>
            <a:normAutofit lnSpcReduction="10000"/>
          </a:bodyPr>
          <a:lstStyle/>
          <a:p>
            <a:r>
              <a:rPr lang="en-US" sz="2400" b="1" i="1" dirty="0"/>
              <a:t>Begin by asking questions. </a:t>
            </a:r>
            <a:r>
              <a:rPr lang="en-US" sz="2400" dirty="0"/>
              <a:t>Find out who your learners are — what is their background and level of knowledge and experience with the topic? </a:t>
            </a:r>
          </a:p>
          <a:p>
            <a:r>
              <a:rPr lang="en-US" sz="2400" b="1" i="1" dirty="0"/>
              <a:t>Introduce information in a interesting way.  </a:t>
            </a:r>
            <a:r>
              <a:rPr lang="en-US" sz="2400" dirty="0"/>
              <a:t>Be creative and enthusiastic in your presentation of information. </a:t>
            </a:r>
          </a:p>
          <a:p>
            <a:r>
              <a:rPr lang="en-US" sz="2400" b="1" dirty="0"/>
              <a:t>Make the content applicable. </a:t>
            </a:r>
            <a:r>
              <a:rPr lang="en-US" sz="2400" dirty="0"/>
              <a:t>Ask students to apply the content to their current environment.  Access prior knowledge to make connections.</a:t>
            </a:r>
          </a:p>
          <a:p>
            <a:r>
              <a:rPr lang="en-US" sz="2400" b="1" dirty="0"/>
              <a:t>Learners as Teachers. </a:t>
            </a:r>
            <a:r>
              <a:rPr lang="en-US" sz="2400" dirty="0"/>
              <a:t>Effectively leverage the knowledge and experience of your learners to help them teach each other.</a:t>
            </a:r>
          </a:p>
          <a:p>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733705" y="2475346"/>
            <a:ext cx="3879867" cy="297757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xmlns="" val="3529706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10972800" cy="914400"/>
          </a:xfrm>
        </p:spPr>
        <p:txBody>
          <a:bodyPr/>
          <a:lstStyle/>
          <a:p>
            <a:r>
              <a:rPr lang="en-US" sz="3600" b="1" i="1" dirty="0"/>
              <a:t>What Does the Research Say?</a:t>
            </a:r>
          </a:p>
        </p:txBody>
      </p:sp>
      <p:sp>
        <p:nvSpPr>
          <p:cNvPr id="3" name="Content Placeholder 2"/>
          <p:cNvSpPr>
            <a:spLocks noGrp="1"/>
          </p:cNvSpPr>
          <p:nvPr>
            <p:ph idx="1"/>
          </p:nvPr>
        </p:nvSpPr>
        <p:spPr>
          <a:xfrm>
            <a:off x="609600" y="1676400"/>
            <a:ext cx="10972800" cy="4898136"/>
          </a:xfrm>
        </p:spPr>
        <p:txBody>
          <a:bodyPr>
            <a:normAutofit/>
          </a:bodyPr>
          <a:lstStyle/>
          <a:p>
            <a:pPr marL="457200" indent="-457200"/>
            <a:r>
              <a:rPr lang="en-US" sz="2800" dirty="0"/>
              <a:t>One research study concluded that many students feel no real connection to their learning. To be the most effective, it is important to mix relevance with rigor.</a:t>
            </a:r>
          </a:p>
          <a:p>
            <a:pPr marL="0" indent="0">
              <a:buNone/>
            </a:pPr>
            <a:endParaRPr lang="en-US" sz="2800" dirty="0"/>
          </a:p>
          <a:p>
            <a:pPr marL="457200" indent="-457200"/>
            <a:endParaRPr lang="en-US" dirty="0"/>
          </a:p>
        </p:txBody>
      </p:sp>
    </p:spTree>
    <p:extLst>
      <p:ext uri="{BB962C8B-B14F-4D97-AF65-F5344CB8AC3E}">
        <p14:creationId xmlns:p14="http://schemas.microsoft.com/office/powerpoint/2010/main" xmlns="" val="3210333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xmlns="" id="{DBD3E2CD-7A78-4092-AB4B-0A84760C6288}"/>
              </a:ext>
            </a:extLst>
          </p:cNvPr>
          <p:cNvSpPr>
            <a:spLocks noGrp="1" noChangeArrowheads="1"/>
          </p:cNvSpPr>
          <p:nvPr>
            <p:ph type="title"/>
          </p:nvPr>
        </p:nvSpPr>
        <p:spPr/>
        <p:txBody>
          <a:bodyPr/>
          <a:lstStyle/>
          <a:p>
            <a:pPr>
              <a:defRPr/>
            </a:pPr>
            <a:r>
              <a:rPr lang="en-US" dirty="0"/>
              <a:t>Retention</a:t>
            </a:r>
          </a:p>
        </p:txBody>
      </p:sp>
      <p:sp>
        <p:nvSpPr>
          <p:cNvPr id="37891" name="Rectangle 3">
            <a:extLst>
              <a:ext uri="{FF2B5EF4-FFF2-40B4-BE49-F238E27FC236}">
                <a16:creationId xmlns:a16="http://schemas.microsoft.com/office/drawing/2014/main" xmlns="" id="{17AD59E6-C2D5-4C38-BB96-5C7E769D6F65}"/>
              </a:ext>
            </a:extLst>
          </p:cNvPr>
          <p:cNvSpPr>
            <a:spLocks noGrp="1" noChangeArrowheads="1"/>
          </p:cNvSpPr>
          <p:nvPr>
            <p:ph type="body" idx="1"/>
          </p:nvPr>
        </p:nvSpPr>
        <p:spPr>
          <a:xfrm>
            <a:off x="685801" y="2142067"/>
            <a:ext cx="11201399" cy="4470768"/>
          </a:xfrm>
        </p:spPr>
        <p:txBody>
          <a:bodyPr>
            <a:noAutofit/>
          </a:bodyPr>
          <a:lstStyle/>
          <a:p>
            <a:pPr lvl="1">
              <a:lnSpc>
                <a:spcPct val="90000"/>
              </a:lnSpc>
              <a:defRPr/>
            </a:pPr>
            <a:r>
              <a:rPr lang="en-US" sz="2400" dirty="0"/>
              <a:t>Retention will increase when activities are meaningful, interesting, and relevant. </a:t>
            </a:r>
          </a:p>
          <a:p>
            <a:pPr lvl="1">
              <a:lnSpc>
                <a:spcPct val="90000"/>
              </a:lnSpc>
              <a:defRPr/>
            </a:pPr>
            <a:r>
              <a:rPr lang="en-US" sz="2400" dirty="0"/>
              <a:t>Retention is also increased when more than one sense is involved in experiences, requiring teachers to facilitate a multi-sensory, hands-on approach. </a:t>
            </a:r>
          </a:p>
          <a:p>
            <a:pPr lvl="1">
              <a:lnSpc>
                <a:spcPct val="90000"/>
              </a:lnSpc>
              <a:defRPr/>
            </a:pPr>
            <a:r>
              <a:rPr lang="en-US" sz="2400" dirty="0"/>
              <a:t>Research reveals that emotion increases retention (Glenn, 2002). Teachers should be enthusiastic about teaching so that children perceive learning as a pleasurable experience. </a:t>
            </a:r>
          </a:p>
          <a:p>
            <a:pPr lvl="1">
              <a:lnSpc>
                <a:spcPct val="90000"/>
              </a:lnSpc>
              <a:defRPr/>
            </a:pPr>
            <a:r>
              <a:rPr lang="en-US" sz="2400" dirty="0"/>
              <a:t>Encourage students to teach others what they have learned.  When someone teaches another person, retention increases by as much as 400%.</a:t>
            </a:r>
          </a:p>
          <a:p>
            <a:pPr lvl="1">
              <a:lnSpc>
                <a:spcPct val="90000"/>
              </a:lnSpc>
              <a:defRPr/>
            </a:pPr>
            <a:r>
              <a:rPr lang="en-US" sz="2400" dirty="0"/>
              <a:t>Most importantly remember that humor increases learning.  Research indicates “Humor can increase retention from 15% to 50%” (Glenn, 2002).  </a:t>
            </a:r>
          </a:p>
          <a:p>
            <a:pPr lvl="1">
              <a:lnSpc>
                <a:spcPct val="90000"/>
              </a:lnSpc>
              <a:defRPr/>
            </a:pPr>
            <a:r>
              <a:rPr lang="en-US" sz="2400" dirty="0"/>
              <a:t>When someone laughs it increases blood flow to the brain and releases endorphins (Glenn, 2002).  </a:t>
            </a:r>
          </a:p>
          <a:p>
            <a:pPr lvl="1">
              <a:lnSpc>
                <a:spcPct val="90000"/>
              </a:lnSpc>
              <a:defRPr/>
            </a:pPr>
            <a:endParaRPr lang="en-US" sz="2400" dirty="0"/>
          </a:p>
        </p:txBody>
      </p:sp>
    </p:spTree>
    <p:extLst>
      <p:ext uri="{BB962C8B-B14F-4D97-AF65-F5344CB8AC3E}">
        <p14:creationId xmlns:p14="http://schemas.microsoft.com/office/powerpoint/2010/main" xmlns="" val="4022043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7D4067-3374-43CA-BE3E-712B8B7065AA}"/>
              </a:ext>
            </a:extLst>
          </p:cNvPr>
          <p:cNvSpPr>
            <a:spLocks noGrp="1"/>
          </p:cNvSpPr>
          <p:nvPr>
            <p:ph type="title"/>
          </p:nvPr>
        </p:nvSpPr>
        <p:spPr/>
        <p:txBody>
          <a:bodyPr/>
          <a:lstStyle/>
          <a:p>
            <a:r>
              <a:rPr lang="en-US" dirty="0"/>
              <a:t>brain based learning</a:t>
            </a:r>
          </a:p>
        </p:txBody>
      </p:sp>
      <p:sp>
        <p:nvSpPr>
          <p:cNvPr id="3" name="Content Placeholder 2">
            <a:extLst>
              <a:ext uri="{FF2B5EF4-FFF2-40B4-BE49-F238E27FC236}">
                <a16:creationId xmlns:a16="http://schemas.microsoft.com/office/drawing/2014/main" xmlns="" id="{B064A523-24C4-4BAD-A260-CD336A47181A}"/>
              </a:ext>
            </a:extLst>
          </p:cNvPr>
          <p:cNvSpPr>
            <a:spLocks noGrp="1"/>
          </p:cNvSpPr>
          <p:nvPr>
            <p:ph idx="1"/>
          </p:nvPr>
        </p:nvSpPr>
        <p:spPr>
          <a:xfrm>
            <a:off x="685801" y="1802297"/>
            <a:ext cx="10131425" cy="4837042"/>
          </a:xfrm>
        </p:spPr>
        <p:txBody>
          <a:bodyPr/>
          <a:lstStyle/>
          <a:p>
            <a:r>
              <a:rPr lang="en-US" sz="2400" dirty="0"/>
              <a:t>Purposely using strategies based on how the brain works.</a:t>
            </a:r>
          </a:p>
          <a:p>
            <a:r>
              <a:rPr lang="en-US" sz="2400" dirty="0"/>
              <a:t>All learning enters our brain through our senses.  Students that are anxious, stressed, or have not had their basic needs met, struggle with learning.</a:t>
            </a:r>
          </a:p>
          <a:p>
            <a:r>
              <a:rPr lang="en-US" sz="2400" dirty="0"/>
              <a:t>“Brain-based education is actually a “no-brainer.” Here’s a simple, but essential premise: the brain is intimately involved in, and connected with, everything educators and students do at school. Any disconnect is a recipe for frustration and potentially disaster. Brain-based education is best understood in three words: engagement, strategies and principles.” –Eric Jensen</a:t>
            </a:r>
          </a:p>
          <a:p>
            <a:endParaRPr lang="en-US" dirty="0"/>
          </a:p>
        </p:txBody>
      </p:sp>
    </p:spTree>
    <p:extLst>
      <p:ext uri="{BB962C8B-B14F-4D97-AF65-F5344CB8AC3E}">
        <p14:creationId xmlns:p14="http://schemas.microsoft.com/office/powerpoint/2010/main" xmlns="" val="3455223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53D833-9416-43BF-ABD4-4ADB6EFAE84A}"/>
              </a:ext>
            </a:extLst>
          </p:cNvPr>
          <p:cNvSpPr>
            <a:spLocks noGrp="1"/>
          </p:cNvSpPr>
          <p:nvPr>
            <p:ph type="title"/>
          </p:nvPr>
        </p:nvSpPr>
        <p:spPr/>
        <p:txBody>
          <a:bodyPr/>
          <a:lstStyle/>
          <a:p>
            <a:r>
              <a:rPr lang="en-US" dirty="0"/>
              <a:t>Principles of brain based learning</a:t>
            </a:r>
          </a:p>
        </p:txBody>
      </p:sp>
      <p:sp>
        <p:nvSpPr>
          <p:cNvPr id="3" name="Content Placeholder 2">
            <a:extLst>
              <a:ext uri="{FF2B5EF4-FFF2-40B4-BE49-F238E27FC236}">
                <a16:creationId xmlns:a16="http://schemas.microsoft.com/office/drawing/2014/main" xmlns="" id="{B64F1A5C-ABC4-410D-AEC5-B2783170EAA5}"/>
              </a:ext>
            </a:extLst>
          </p:cNvPr>
          <p:cNvSpPr>
            <a:spLocks noGrp="1"/>
          </p:cNvSpPr>
          <p:nvPr>
            <p:ph idx="1"/>
          </p:nvPr>
        </p:nvSpPr>
        <p:spPr>
          <a:xfrm>
            <a:off x="685801" y="1855304"/>
            <a:ext cx="10131425" cy="4797287"/>
          </a:xfrm>
        </p:spPr>
        <p:txBody>
          <a:bodyPr>
            <a:noAutofit/>
          </a:bodyPr>
          <a:lstStyle/>
          <a:p>
            <a:r>
              <a:rPr lang="en-US" sz="2400" dirty="0"/>
              <a:t>Encourage movement</a:t>
            </a:r>
          </a:p>
          <a:p>
            <a:r>
              <a:rPr lang="en-US" sz="2400" dirty="0"/>
              <a:t>Create appropriate social learning opportunities</a:t>
            </a:r>
          </a:p>
          <a:p>
            <a:r>
              <a:rPr lang="en-US" sz="2400" dirty="0"/>
              <a:t>The brain changes.  Use strategies to increase student capacity.</a:t>
            </a:r>
          </a:p>
          <a:p>
            <a:r>
              <a:rPr lang="en-US" sz="2400" dirty="0"/>
              <a:t>Create a safe, low-stress environment</a:t>
            </a:r>
          </a:p>
          <a:p>
            <a:r>
              <a:rPr lang="en-US" sz="2400" dirty="0"/>
              <a:t>Teach in smaller chunks.  Allow time for processing.</a:t>
            </a:r>
          </a:p>
          <a:p>
            <a:r>
              <a:rPr lang="en-US" sz="2400" dirty="0"/>
              <a:t>Allow students to be creative.  Creativity boosts attention and working memory.</a:t>
            </a:r>
          </a:p>
          <a:p>
            <a:r>
              <a:rPr lang="en-US" sz="2400" dirty="0"/>
              <a:t>As you address soft skills, foster emotional intelligence.  Only six emotions are hard wired from birth, the rest are influenced through learned behaviors and reinforcement.</a:t>
            </a:r>
          </a:p>
          <a:p>
            <a:r>
              <a:rPr lang="en-US" sz="2400" dirty="0"/>
              <a:t>Help students develop intentional memory and recall strategies. </a:t>
            </a:r>
          </a:p>
        </p:txBody>
      </p:sp>
    </p:spTree>
    <p:extLst>
      <p:ext uri="{BB962C8B-B14F-4D97-AF65-F5344CB8AC3E}">
        <p14:creationId xmlns:p14="http://schemas.microsoft.com/office/powerpoint/2010/main" xmlns="" val="3535948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F6DF16-B369-4EFB-BB71-F80AF3833B7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EF185301-1680-4787-9876-7AB5ABDD88C0}"/>
              </a:ext>
            </a:extLst>
          </p:cNvPr>
          <p:cNvSpPr>
            <a:spLocks noGrp="1"/>
          </p:cNvSpPr>
          <p:nvPr>
            <p:ph idx="1"/>
          </p:nvPr>
        </p:nvSpPr>
        <p:spPr>
          <a:xfrm>
            <a:off x="685801" y="1815549"/>
            <a:ext cx="10131425" cy="3975652"/>
          </a:xfrm>
        </p:spPr>
        <p:txBody>
          <a:bodyPr>
            <a:normAutofit/>
          </a:bodyPr>
          <a:lstStyle/>
          <a:p>
            <a:pPr marL="0" indent="0" algn="ctr">
              <a:buNone/>
            </a:pPr>
            <a:r>
              <a:rPr lang="en-US" sz="6000" dirty="0"/>
              <a:t>What strategies do you use that are brain friendly?</a:t>
            </a:r>
          </a:p>
        </p:txBody>
      </p:sp>
    </p:spTree>
    <p:extLst>
      <p:ext uri="{BB962C8B-B14F-4D97-AF65-F5344CB8AC3E}">
        <p14:creationId xmlns:p14="http://schemas.microsoft.com/office/powerpoint/2010/main" xmlns="" val="2923334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defRPr/>
            </a:pPr>
            <a:r>
              <a:rPr lang="en-US" b="1" i="1" dirty="0"/>
              <a:t>How the Brain Works</a:t>
            </a:r>
          </a:p>
        </p:txBody>
      </p:sp>
      <p:sp>
        <p:nvSpPr>
          <p:cNvPr id="23555" name="Rectangle 3"/>
          <p:cNvSpPr>
            <a:spLocks noGrp="1" noChangeArrowheads="1"/>
          </p:cNvSpPr>
          <p:nvPr>
            <p:ph type="body" idx="1"/>
          </p:nvPr>
        </p:nvSpPr>
        <p:spPr>
          <a:xfrm>
            <a:off x="685801" y="1708727"/>
            <a:ext cx="10131425" cy="4941455"/>
          </a:xfrm>
        </p:spPr>
        <p:txBody>
          <a:bodyPr/>
          <a:lstStyle/>
          <a:p>
            <a:pPr>
              <a:lnSpc>
                <a:spcPct val="90000"/>
              </a:lnSpc>
              <a:defRPr/>
            </a:pPr>
            <a:r>
              <a:rPr lang="en-US" sz="2800" dirty="0"/>
              <a:t>Experiences with the environment </a:t>
            </a:r>
          </a:p>
          <a:p>
            <a:pPr marL="0" indent="0">
              <a:lnSpc>
                <a:spcPct val="90000"/>
              </a:lnSpc>
              <a:buNone/>
              <a:defRPr/>
            </a:pPr>
            <a:r>
              <a:rPr lang="en-US" sz="2800" dirty="0"/>
              <a:t>determine how the brain is actually “wired” </a:t>
            </a:r>
          </a:p>
          <a:p>
            <a:pPr>
              <a:lnSpc>
                <a:spcPct val="90000"/>
              </a:lnSpc>
              <a:defRPr/>
            </a:pPr>
            <a:r>
              <a:rPr lang="en-US" sz="2800" dirty="0"/>
              <a:t>The more connections the brain makes, the better and faster it will be at assimilating new information, solving problems, and thinking.</a:t>
            </a:r>
          </a:p>
          <a:p>
            <a:pPr>
              <a:lnSpc>
                <a:spcPct val="90000"/>
              </a:lnSpc>
              <a:defRPr/>
            </a:pPr>
            <a:r>
              <a:rPr lang="en-US" sz="2800" dirty="0"/>
              <a:t>  “When experiences and learning have created efficient neural pathways, signals travel easily among them and processing information requires relatively little effort” (Shore, 1997). </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561165" y="613766"/>
            <a:ext cx="3494763" cy="241599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xmlns="" val="2060390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xmlns="" id="{078EAFCB-C4BC-4076-A500-A29821C58FB1}"/>
              </a:ext>
            </a:extLst>
          </p:cNvPr>
          <p:cNvSpPr>
            <a:spLocks noGrp="1" noChangeArrowheads="1"/>
          </p:cNvSpPr>
          <p:nvPr>
            <p:ph type="title"/>
          </p:nvPr>
        </p:nvSpPr>
        <p:spPr>
          <a:xfrm>
            <a:off x="685801" y="609601"/>
            <a:ext cx="10131425" cy="887896"/>
          </a:xfrm>
        </p:spPr>
        <p:txBody>
          <a:bodyPr/>
          <a:lstStyle/>
          <a:p>
            <a:pPr>
              <a:defRPr/>
            </a:pPr>
            <a:r>
              <a:rPr lang="en-US" dirty="0"/>
              <a:t>Critical Periods</a:t>
            </a:r>
          </a:p>
        </p:txBody>
      </p:sp>
      <p:sp>
        <p:nvSpPr>
          <p:cNvPr id="24579" name="Rectangle 3">
            <a:extLst>
              <a:ext uri="{FF2B5EF4-FFF2-40B4-BE49-F238E27FC236}">
                <a16:creationId xmlns:a16="http://schemas.microsoft.com/office/drawing/2014/main" xmlns="" id="{D543D301-47C3-48F8-A30E-D97F41222FC2}"/>
              </a:ext>
            </a:extLst>
          </p:cNvPr>
          <p:cNvSpPr>
            <a:spLocks noGrp="1" noChangeArrowheads="1"/>
          </p:cNvSpPr>
          <p:nvPr>
            <p:ph type="body" idx="1"/>
          </p:nvPr>
        </p:nvSpPr>
        <p:spPr>
          <a:xfrm>
            <a:off x="685801" y="1497496"/>
            <a:ext cx="10131425" cy="5049077"/>
          </a:xfrm>
        </p:spPr>
        <p:txBody>
          <a:bodyPr>
            <a:normAutofit fontScale="92500" lnSpcReduction="10000"/>
          </a:bodyPr>
          <a:lstStyle/>
          <a:p>
            <a:pPr>
              <a:lnSpc>
                <a:spcPct val="80000"/>
              </a:lnSpc>
              <a:defRPr/>
            </a:pPr>
            <a:r>
              <a:rPr lang="en-US" sz="2800" dirty="0"/>
              <a:t>There are critical periods in which certain development and learning takes place that are often called “windows of opportunity”. </a:t>
            </a:r>
          </a:p>
          <a:p>
            <a:pPr>
              <a:lnSpc>
                <a:spcPct val="80000"/>
              </a:lnSpc>
              <a:defRPr/>
            </a:pPr>
            <a:r>
              <a:rPr lang="en-US" sz="2800" dirty="0"/>
              <a:t>Examples:</a:t>
            </a:r>
          </a:p>
          <a:p>
            <a:pPr lvl="1">
              <a:lnSpc>
                <a:spcPct val="80000"/>
              </a:lnSpc>
              <a:defRPr/>
            </a:pPr>
            <a:r>
              <a:rPr lang="en-US" sz="2400" dirty="0"/>
              <a:t>A child is born with a cataract and it is not removed, the neural pathways for vision will not be stimulated to form the appropriate connections for vision.  Without these connections, the child will become permanently blind.</a:t>
            </a:r>
          </a:p>
          <a:p>
            <a:pPr lvl="1">
              <a:lnSpc>
                <a:spcPct val="90000"/>
              </a:lnSpc>
              <a:defRPr/>
            </a:pPr>
            <a:r>
              <a:rPr lang="en-US" sz="2400" dirty="0"/>
              <a:t>According to Dr. Patricia Kuhl, University of Washington, “newborns are prewired to recognize every sound in the every human language.  They lose this capacity over the first year of life, maintaining recognition only for those sounds they are exposed to.  For example, Japanese infants distinguish between “l” and “r” at birth, by nine months of age, they lose this ability” (Blackman, 2002, p.5). </a:t>
            </a:r>
          </a:p>
          <a:p>
            <a:pPr lvl="1">
              <a:lnSpc>
                <a:spcPct val="90000"/>
              </a:lnSpc>
              <a:defRPr/>
            </a:pPr>
            <a:r>
              <a:rPr lang="en-US" sz="2400" dirty="0"/>
              <a:t>When a second language is learned by age ten, it is stored in the same area of the brain as the child’s native language.  After the age of ten, learning a second language is more challenging because it must be stored in an area that is less sufficient for performing the task.</a:t>
            </a:r>
          </a:p>
        </p:txBody>
      </p:sp>
    </p:spTree>
    <p:extLst>
      <p:ext uri="{BB962C8B-B14F-4D97-AF65-F5344CB8AC3E}">
        <p14:creationId xmlns:p14="http://schemas.microsoft.com/office/powerpoint/2010/main" xmlns="" val="1334660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xmlns="" id="{06A1152F-54CD-47B2-A785-3E731FD2FD72}"/>
              </a:ext>
            </a:extLst>
          </p:cNvPr>
          <p:cNvSpPr>
            <a:spLocks noGrp="1" noChangeArrowheads="1"/>
          </p:cNvSpPr>
          <p:nvPr>
            <p:ph type="title"/>
          </p:nvPr>
        </p:nvSpPr>
        <p:spPr/>
        <p:txBody>
          <a:bodyPr/>
          <a:lstStyle/>
          <a:p>
            <a:pPr>
              <a:defRPr/>
            </a:pPr>
            <a:r>
              <a:rPr lang="en-US" dirty="0"/>
              <a:t>Neuroplasticity</a:t>
            </a:r>
          </a:p>
        </p:txBody>
      </p:sp>
      <p:sp>
        <p:nvSpPr>
          <p:cNvPr id="29699" name="Rectangle 3">
            <a:extLst>
              <a:ext uri="{FF2B5EF4-FFF2-40B4-BE49-F238E27FC236}">
                <a16:creationId xmlns:a16="http://schemas.microsoft.com/office/drawing/2014/main" xmlns="" id="{094354C2-586B-453F-A801-7292A362B342}"/>
              </a:ext>
            </a:extLst>
          </p:cNvPr>
          <p:cNvSpPr>
            <a:spLocks noGrp="1" noChangeArrowheads="1"/>
          </p:cNvSpPr>
          <p:nvPr>
            <p:ph type="body" idx="1"/>
          </p:nvPr>
        </p:nvSpPr>
        <p:spPr>
          <a:xfrm>
            <a:off x="685801" y="1656523"/>
            <a:ext cx="10131425" cy="4134678"/>
          </a:xfrm>
        </p:spPr>
        <p:txBody>
          <a:bodyPr/>
          <a:lstStyle/>
          <a:p>
            <a:pPr>
              <a:lnSpc>
                <a:spcPct val="90000"/>
              </a:lnSpc>
              <a:defRPr/>
            </a:pPr>
            <a:r>
              <a:rPr lang="en-US" sz="2800" dirty="0"/>
              <a:t>A disruption in brain development can occur for many reasons. Research has found evidence that in such cases the brain will attempt to self-correct. </a:t>
            </a:r>
          </a:p>
          <a:p>
            <a:pPr>
              <a:lnSpc>
                <a:spcPct val="90000"/>
              </a:lnSpc>
              <a:defRPr/>
            </a:pPr>
            <a:r>
              <a:rPr lang="en-US" sz="2800" dirty="0"/>
              <a:t>Neuroplasticity makes it possible for the brain to compensate for some kinds of damage and gives it the ability to develop and change in response to the environment. Neuroplasticity decreases with age.</a:t>
            </a:r>
          </a:p>
        </p:txBody>
      </p:sp>
    </p:spTree>
    <p:extLst>
      <p:ext uri="{BB962C8B-B14F-4D97-AF65-F5344CB8AC3E}">
        <p14:creationId xmlns:p14="http://schemas.microsoft.com/office/powerpoint/2010/main" xmlns="" val="2670347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xmlns="" id="{1585B2B2-4C15-4730-AE76-AEA80F1ACAE7}"/>
              </a:ext>
            </a:extLst>
          </p:cNvPr>
          <p:cNvSpPr>
            <a:spLocks noGrp="1" noChangeArrowheads="1"/>
          </p:cNvSpPr>
          <p:nvPr>
            <p:ph type="title"/>
          </p:nvPr>
        </p:nvSpPr>
        <p:spPr/>
        <p:txBody>
          <a:bodyPr/>
          <a:lstStyle/>
          <a:p>
            <a:pPr>
              <a:defRPr/>
            </a:pPr>
            <a:r>
              <a:rPr lang="en-US" dirty="0"/>
              <a:t>Neuroplasticity</a:t>
            </a:r>
          </a:p>
        </p:txBody>
      </p:sp>
      <p:sp>
        <p:nvSpPr>
          <p:cNvPr id="30723" name="Rectangle 3">
            <a:extLst>
              <a:ext uri="{FF2B5EF4-FFF2-40B4-BE49-F238E27FC236}">
                <a16:creationId xmlns:a16="http://schemas.microsoft.com/office/drawing/2014/main" xmlns="" id="{19B1F29D-D722-470F-8434-132AFD5B9DE3}"/>
              </a:ext>
            </a:extLst>
          </p:cNvPr>
          <p:cNvSpPr>
            <a:spLocks noGrp="1" noChangeArrowheads="1"/>
          </p:cNvSpPr>
          <p:nvPr>
            <p:ph type="body" idx="1"/>
          </p:nvPr>
        </p:nvSpPr>
        <p:spPr>
          <a:xfrm>
            <a:off x="685801" y="1775791"/>
            <a:ext cx="10131425" cy="4015409"/>
          </a:xfrm>
        </p:spPr>
        <p:txBody>
          <a:bodyPr>
            <a:normAutofit/>
          </a:bodyPr>
          <a:lstStyle/>
          <a:p>
            <a:pPr marL="0" indent="0">
              <a:lnSpc>
                <a:spcPct val="90000"/>
              </a:lnSpc>
              <a:buNone/>
              <a:defRPr/>
            </a:pPr>
            <a:r>
              <a:rPr lang="en-US" sz="2800" dirty="0"/>
              <a:t>Poor cognitive and physical development is common in children that are abused and neglected.  By the age of three these effects are likely to become permanent.  However, these signs have proved to be reversible when the environment and adult interactions are changed early (Nash, 1997). </a:t>
            </a:r>
          </a:p>
          <a:p>
            <a:pPr marL="0" indent="0">
              <a:lnSpc>
                <a:spcPct val="90000"/>
              </a:lnSpc>
              <a:buNone/>
              <a:defRPr/>
            </a:pPr>
            <a:r>
              <a:rPr lang="en-US" sz="2800" dirty="0"/>
              <a:t>Because children are more proficient at making new brain connections than adults, early intervention and education are the best prescription for disadvantaged children and children with special needs (Seita, 2002). </a:t>
            </a:r>
          </a:p>
        </p:txBody>
      </p:sp>
    </p:spTree>
    <p:extLst>
      <p:ext uri="{BB962C8B-B14F-4D97-AF65-F5344CB8AC3E}">
        <p14:creationId xmlns:p14="http://schemas.microsoft.com/office/powerpoint/2010/main" xmlns="" val="2988065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C02785-71E4-480F-9AC0-6D510A9C8C6C}"/>
              </a:ext>
            </a:extLst>
          </p:cNvPr>
          <p:cNvSpPr>
            <a:spLocks noGrp="1"/>
          </p:cNvSpPr>
          <p:nvPr>
            <p:ph type="title"/>
          </p:nvPr>
        </p:nvSpPr>
        <p:spPr/>
        <p:txBody>
          <a:bodyPr/>
          <a:lstStyle/>
          <a:p>
            <a:r>
              <a:rPr lang="en-US" dirty="0"/>
              <a:t>Functions of the Brain</a:t>
            </a:r>
          </a:p>
        </p:txBody>
      </p:sp>
      <p:pic>
        <p:nvPicPr>
          <p:cNvPr id="5" name="Content Placeholder 4" descr="A screenshot of text&#10;&#10;Description generated with high confidence">
            <a:extLst>
              <a:ext uri="{FF2B5EF4-FFF2-40B4-BE49-F238E27FC236}">
                <a16:creationId xmlns:a16="http://schemas.microsoft.com/office/drawing/2014/main" xmlns="" id="{1CE3C4BE-D4C2-47C0-A7BC-C245D06B1AB1}"/>
              </a:ext>
            </a:extLst>
          </p:cNvPr>
          <p:cNvPicPr>
            <a:picLocks noGrp="1" noChangeAspect="1"/>
          </p:cNvPicPr>
          <p:nvPr>
            <p:ph idx="1"/>
          </p:nvPr>
        </p:nvPicPr>
        <p:blipFill>
          <a:blip r:embed="rId2"/>
          <a:stretch>
            <a:fillRect/>
          </a:stretch>
        </p:blipFill>
        <p:spPr>
          <a:xfrm>
            <a:off x="1828800" y="1909309"/>
            <a:ext cx="7256092" cy="4556416"/>
          </a:xfrm>
        </p:spPr>
      </p:pic>
    </p:spTree>
    <p:extLst>
      <p:ext uri="{BB962C8B-B14F-4D97-AF65-F5344CB8AC3E}">
        <p14:creationId xmlns:p14="http://schemas.microsoft.com/office/powerpoint/2010/main" xmlns="" val="3232431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5AE1EB-F6AF-4782-B0D3-BEE27A83B83C}"/>
              </a:ext>
            </a:extLst>
          </p:cNvPr>
          <p:cNvSpPr>
            <a:spLocks noGrp="1"/>
          </p:cNvSpPr>
          <p:nvPr>
            <p:ph type="title"/>
          </p:nvPr>
        </p:nvSpPr>
        <p:spPr>
          <a:xfrm>
            <a:off x="685801" y="609601"/>
            <a:ext cx="10131425" cy="1192696"/>
          </a:xfrm>
        </p:spPr>
        <p:txBody>
          <a:bodyPr/>
          <a:lstStyle/>
          <a:p>
            <a:pPr algn="ctr"/>
            <a:r>
              <a:rPr lang="en-US" i="1" dirty="0"/>
              <a:t>Wiring for Academics: Reading</a:t>
            </a:r>
          </a:p>
        </p:txBody>
      </p:sp>
      <p:sp>
        <p:nvSpPr>
          <p:cNvPr id="3" name="Content Placeholder 2">
            <a:extLst>
              <a:ext uri="{FF2B5EF4-FFF2-40B4-BE49-F238E27FC236}">
                <a16:creationId xmlns:a16="http://schemas.microsoft.com/office/drawing/2014/main" xmlns="" id="{7D2AABBA-33FF-4EF1-93C9-27ED7C9A11C4}"/>
              </a:ext>
            </a:extLst>
          </p:cNvPr>
          <p:cNvSpPr>
            <a:spLocks noGrp="1"/>
          </p:cNvSpPr>
          <p:nvPr>
            <p:ph idx="1"/>
          </p:nvPr>
        </p:nvSpPr>
        <p:spPr>
          <a:xfrm>
            <a:off x="685801" y="1630017"/>
            <a:ext cx="10131425" cy="4810540"/>
          </a:xfrm>
        </p:spPr>
        <p:txBody>
          <a:bodyPr>
            <a:noAutofit/>
          </a:bodyPr>
          <a:lstStyle/>
          <a:p>
            <a:r>
              <a:rPr lang="en-US" sz="2400" dirty="0"/>
              <a:t>Reading skills begin in infancy with learning sounds</a:t>
            </a:r>
          </a:p>
          <a:p>
            <a:r>
              <a:rPr lang="en-US" sz="2400" dirty="0"/>
              <a:t>Skills develop on a continuum (sounds, phonological awareness, letter recognition, vocabulary, comprehension, decoding)</a:t>
            </a:r>
          </a:p>
          <a:p>
            <a:r>
              <a:rPr lang="en-US" sz="2400" dirty="0"/>
              <a:t>Uses multiple areas of the brain</a:t>
            </a:r>
          </a:p>
          <a:p>
            <a:pPr lvl="1"/>
            <a:r>
              <a:rPr lang="en-US" sz="2400" dirty="0"/>
              <a:t>Temporal lobe- phonological awareness, decoding</a:t>
            </a:r>
          </a:p>
          <a:p>
            <a:pPr lvl="1"/>
            <a:r>
              <a:rPr lang="en-US" sz="2400" dirty="0"/>
              <a:t>Frontal lobe- speech, language comprehension</a:t>
            </a:r>
          </a:p>
          <a:p>
            <a:pPr lvl="1"/>
            <a:r>
              <a:rPr lang="en-US" sz="2400" dirty="0"/>
              <a:t>Right and left brain must communicate</a:t>
            </a:r>
          </a:p>
          <a:p>
            <a:r>
              <a:rPr lang="en-US" sz="2400" dirty="0"/>
              <a:t>Accesses several white matter pathways for the reading process</a:t>
            </a:r>
          </a:p>
          <a:p>
            <a:r>
              <a:rPr lang="en-US" sz="2400" dirty="0"/>
              <a:t>To read and comprehend, efficiently, you need SMOOTH pathways!</a:t>
            </a:r>
          </a:p>
        </p:txBody>
      </p:sp>
    </p:spTree>
    <p:extLst>
      <p:ext uri="{BB962C8B-B14F-4D97-AF65-F5344CB8AC3E}">
        <p14:creationId xmlns:p14="http://schemas.microsoft.com/office/powerpoint/2010/main" xmlns="" val="39326908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TC103457452[[fn=Celestial]]</Template>
  <TotalTime>1364</TotalTime>
  <Words>2011</Words>
  <Application>Microsoft Office PowerPoint</Application>
  <PresentationFormat>Custom</PresentationFormat>
  <Paragraphs>219</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Celestial</vt:lpstr>
      <vt:lpstr>Implementing Brain Research and Classroom Teaching</vt:lpstr>
      <vt:lpstr>How the Brain Works</vt:lpstr>
      <vt:lpstr>How the Brain Works</vt:lpstr>
      <vt:lpstr>How the Brain Works</vt:lpstr>
      <vt:lpstr>Critical Periods</vt:lpstr>
      <vt:lpstr>Neuroplasticity</vt:lpstr>
      <vt:lpstr>Neuroplasticity</vt:lpstr>
      <vt:lpstr>Functions of the Brain</vt:lpstr>
      <vt:lpstr>Wiring for Academics: Reading</vt:lpstr>
      <vt:lpstr>Reading Brain</vt:lpstr>
      <vt:lpstr>Wiring for Academics: Math</vt:lpstr>
      <vt:lpstr>Affects on Brain Development</vt:lpstr>
      <vt:lpstr>Affects on Brain Development</vt:lpstr>
      <vt:lpstr>Age differences in Brain development</vt:lpstr>
      <vt:lpstr>GREy Matter Versus White matter</vt:lpstr>
      <vt:lpstr>Time Lapse Imaging of Brain Maturation</vt:lpstr>
      <vt:lpstr>Prefrontal cortex</vt:lpstr>
      <vt:lpstr>What are they thinking?</vt:lpstr>
      <vt:lpstr>Stage 5: Identity vs. Role Confusion</vt:lpstr>
      <vt:lpstr>Shifting the paradigm</vt:lpstr>
      <vt:lpstr>Why Shift?</vt:lpstr>
      <vt:lpstr>The Essence of the adolescent mind</vt:lpstr>
      <vt:lpstr>The Essence of the adolescent mind</vt:lpstr>
      <vt:lpstr>Adult vs adolescent</vt:lpstr>
      <vt:lpstr>Right brain vs Left brain</vt:lpstr>
      <vt:lpstr>Male vs. Female</vt:lpstr>
      <vt:lpstr>Break for Part II! </vt:lpstr>
      <vt:lpstr>Brain-based Learning</vt:lpstr>
      <vt:lpstr>Role of the Teacher</vt:lpstr>
      <vt:lpstr>Teacher as facilitator</vt:lpstr>
      <vt:lpstr>Best Practices for facilitation</vt:lpstr>
      <vt:lpstr>What Does the Research Say?</vt:lpstr>
      <vt:lpstr>Retention</vt:lpstr>
      <vt:lpstr>brain based learning</vt:lpstr>
      <vt:lpstr>Principles of brain based learning</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 Template</dc:title>
  <dc:creator>Lisa Eads</dc:creator>
  <cp:lastModifiedBy>Lisa Eads</cp:lastModifiedBy>
  <cp:revision>59</cp:revision>
  <cp:lastPrinted>2014-09-29T11:46:49Z</cp:lastPrinted>
  <dcterms:created xsi:type="dcterms:W3CDTF">2014-09-23T19:59:33Z</dcterms:created>
  <dcterms:modified xsi:type="dcterms:W3CDTF">2018-11-08T13:57:51Z</dcterms:modified>
</cp:coreProperties>
</file>