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2" r:id="rId2"/>
    <p:sldId id="269" r:id="rId3"/>
    <p:sldId id="257" r:id="rId4"/>
    <p:sldId id="259" r:id="rId5"/>
    <p:sldId id="268" r:id="rId6"/>
    <p:sldId id="271" r:id="rId7"/>
    <p:sldId id="272" r:id="rId8"/>
    <p:sldId id="27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p:scale>
          <a:sx n="107" d="100"/>
          <a:sy n="107" d="100"/>
        </p:scale>
        <p:origin x="-576" y="-72"/>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0CCCA2-E879-485C-B4A7-086349243775}" type="datetimeFigureOut">
              <a:rPr lang="en-US" smtClean="0"/>
              <a:t>5/7/2020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4BA8AE-7F14-4942-9827-B52B57E18F24}" type="slidenum">
              <a:rPr lang="en-US" smtClean="0"/>
              <a:t>‹#›</a:t>
            </a:fld>
            <a:endParaRPr lang="en-US"/>
          </a:p>
        </p:txBody>
      </p:sp>
    </p:spTree>
    <p:extLst>
      <p:ext uri="{BB962C8B-B14F-4D97-AF65-F5344CB8AC3E}">
        <p14:creationId xmlns:p14="http://schemas.microsoft.com/office/powerpoint/2010/main" val="618729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students know where they are and where they are going to when out on the open sea of life?  Probably not.  Educators can help them locate themselves.  Revised dual-enrollment policies had great impact on programs including Huskins, Learn and Earn Online, and Concurrent Enrollment, that were combined in CCP.  Making it one program helped make Career and College Promise very successful. </a:t>
            </a:r>
          </a:p>
        </p:txBody>
      </p:sp>
      <p:sp>
        <p:nvSpPr>
          <p:cNvPr id="4" name="Slide Number Placeholder 3"/>
          <p:cNvSpPr>
            <a:spLocks noGrp="1"/>
          </p:cNvSpPr>
          <p:nvPr>
            <p:ph type="sldNum" sz="quarter" idx="5"/>
          </p:nvPr>
        </p:nvSpPr>
        <p:spPr/>
        <p:txBody>
          <a:bodyPr/>
          <a:lstStyle/>
          <a:p>
            <a:fld id="{184BA8AE-7F14-4942-9827-B52B57E18F24}" type="slidenum">
              <a:rPr lang="en-US" smtClean="0"/>
              <a:t>1</a:t>
            </a:fld>
            <a:endParaRPr lang="en-US"/>
          </a:p>
        </p:txBody>
      </p:sp>
    </p:spTree>
    <p:extLst>
      <p:ext uri="{BB962C8B-B14F-4D97-AF65-F5344CB8AC3E}">
        <p14:creationId xmlns:p14="http://schemas.microsoft.com/office/powerpoint/2010/main" val="2218350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TextEdit="1"/>
          </p:cNvSpPr>
          <p:nvPr>
            <p:ph type="sldImg"/>
          </p:nvPr>
        </p:nvSpPr>
        <p:spPr bwMode="auto">
          <a:noFill/>
          <a:ln>
            <a:solidFill>
              <a:srgbClr val="000000"/>
            </a:solidFill>
            <a:miter lim="800000"/>
            <a:headEnd/>
            <a:tailEnd/>
          </a:ln>
        </p:spPr>
      </p:sp>
      <p:sp>
        <p:nvSpPr>
          <p:cNvPr id="30723" name="Rectangle 3"/>
          <p:cNvSpPr>
            <a:spLocks noGrp="1"/>
          </p:cNvSpPr>
          <p:nvPr>
            <p:ph type="body" idx="1"/>
          </p:nvPr>
        </p:nvSpPr>
        <p:spPr bwMode="auto">
          <a:noFill/>
        </p:spPr>
        <p:txBody>
          <a:bodyPr wrap="square" numCol="1" anchor="t" anchorCtr="0" compatLnSpc="1">
            <a:prstTxWarp prst="textNoShape">
              <a:avLst/>
            </a:prstTxWarp>
          </a:bodyPr>
          <a:lstStyle/>
          <a:p>
            <a:r>
              <a:rPr lang="en-US" sz="2400" dirty="0"/>
              <a:t>The lower three tiers are where Employability Skills exist.  The lowest tier is soft skills.  Pre-apprenticeship skills focus in on those lower tiers.  These skills are transferable across all careers.  The higher tiers are where specialization occurs and where employers may require apprentices to learn skills specific to their company.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core leads to several different construction pathways. It was co-developed with many different partners including the AFL-CIO.</a:t>
            </a:r>
          </a:p>
        </p:txBody>
      </p:sp>
      <p:sp>
        <p:nvSpPr>
          <p:cNvPr id="4" name="Slide Number Placeholder 3"/>
          <p:cNvSpPr>
            <a:spLocks noGrp="1"/>
          </p:cNvSpPr>
          <p:nvPr>
            <p:ph type="sldNum" sz="quarter" idx="5"/>
          </p:nvPr>
        </p:nvSpPr>
        <p:spPr/>
        <p:txBody>
          <a:bodyPr/>
          <a:lstStyle/>
          <a:p>
            <a:fld id="{184BA8AE-7F14-4942-9827-B52B57E18F24}" type="slidenum">
              <a:rPr lang="en-US" smtClean="0"/>
              <a:t>3</a:t>
            </a:fld>
            <a:endParaRPr lang="en-US"/>
          </a:p>
        </p:txBody>
      </p:sp>
    </p:spTree>
    <p:extLst>
      <p:ext uri="{BB962C8B-B14F-4D97-AF65-F5344CB8AC3E}">
        <p14:creationId xmlns:p14="http://schemas.microsoft.com/office/powerpoint/2010/main" val="155267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the national NCCER Core model that’s required for all DPI construction programs.</a:t>
            </a:r>
          </a:p>
        </p:txBody>
      </p:sp>
      <p:sp>
        <p:nvSpPr>
          <p:cNvPr id="4" name="Slide Number Placeholder 3"/>
          <p:cNvSpPr>
            <a:spLocks noGrp="1"/>
          </p:cNvSpPr>
          <p:nvPr>
            <p:ph type="sldNum" sz="quarter" idx="5"/>
          </p:nvPr>
        </p:nvSpPr>
        <p:spPr/>
        <p:txBody>
          <a:bodyPr/>
          <a:lstStyle/>
          <a:p>
            <a:fld id="{184BA8AE-7F14-4942-9827-B52B57E18F24}" type="slidenum">
              <a:rPr lang="en-US" smtClean="0"/>
              <a:t>4</a:t>
            </a:fld>
            <a:endParaRPr lang="en-US"/>
          </a:p>
        </p:txBody>
      </p:sp>
    </p:spTree>
    <p:extLst>
      <p:ext uri="{BB962C8B-B14F-4D97-AF65-F5344CB8AC3E}">
        <p14:creationId xmlns:p14="http://schemas.microsoft.com/office/powerpoint/2010/main" val="1320474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who understand these components should be ready to begin work, in conjunction with technical training specific to their chosen profession.  There should be little redundancy between these course competencies and the technical course competencies that exist in other program courses.  These competencies should be the most important ones students need before walking onto a job site.  </a:t>
            </a:r>
          </a:p>
        </p:txBody>
      </p:sp>
      <p:sp>
        <p:nvSpPr>
          <p:cNvPr id="4" name="Slide Number Placeholder 3"/>
          <p:cNvSpPr>
            <a:spLocks noGrp="1"/>
          </p:cNvSpPr>
          <p:nvPr>
            <p:ph type="sldNum" sz="quarter" idx="5"/>
          </p:nvPr>
        </p:nvSpPr>
        <p:spPr/>
        <p:txBody>
          <a:bodyPr/>
          <a:lstStyle/>
          <a:p>
            <a:fld id="{184BA8AE-7F14-4942-9827-B52B57E18F24}" type="slidenum">
              <a:rPr lang="en-US" smtClean="0"/>
              <a:t>5</a:t>
            </a:fld>
            <a:endParaRPr lang="en-US"/>
          </a:p>
        </p:txBody>
      </p:sp>
    </p:spTree>
    <p:extLst>
      <p:ext uri="{BB962C8B-B14F-4D97-AF65-F5344CB8AC3E}">
        <p14:creationId xmlns:p14="http://schemas.microsoft.com/office/powerpoint/2010/main" val="295136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4BA8AE-7F14-4942-9827-B52B57E18F24}" type="slidenum">
              <a:rPr lang="en-US" smtClean="0"/>
              <a:t>6</a:t>
            </a:fld>
            <a:endParaRPr lang="en-US"/>
          </a:p>
        </p:txBody>
      </p:sp>
    </p:spTree>
    <p:extLst>
      <p:ext uri="{BB962C8B-B14F-4D97-AF65-F5344CB8AC3E}">
        <p14:creationId xmlns:p14="http://schemas.microsoft.com/office/powerpoint/2010/main" val="2413779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Course resources have been developed including syllabi, lesson plans and job sheets, and include support materials.  Many of the modules would be nearly identical across disciplines</a:t>
            </a:r>
            <a:r>
              <a:rPr lang="en-US"/>
              <a:t>.  </a:t>
            </a:r>
            <a:endParaRPr lang="en-US" dirty="0"/>
          </a:p>
        </p:txBody>
      </p:sp>
      <p:sp>
        <p:nvSpPr>
          <p:cNvPr id="4" name="Slide Number Placeholder 3"/>
          <p:cNvSpPr>
            <a:spLocks noGrp="1"/>
          </p:cNvSpPr>
          <p:nvPr>
            <p:ph type="sldNum" sz="quarter" idx="5"/>
          </p:nvPr>
        </p:nvSpPr>
        <p:spPr/>
        <p:txBody>
          <a:bodyPr/>
          <a:lstStyle/>
          <a:p>
            <a:fld id="{184BA8AE-7F14-4942-9827-B52B57E18F24}" type="slidenum">
              <a:rPr lang="en-US" smtClean="0"/>
              <a:t>7</a:t>
            </a:fld>
            <a:endParaRPr lang="en-US"/>
          </a:p>
        </p:txBody>
      </p:sp>
    </p:spTree>
    <p:extLst>
      <p:ext uri="{BB962C8B-B14F-4D97-AF65-F5344CB8AC3E}">
        <p14:creationId xmlns:p14="http://schemas.microsoft.com/office/powerpoint/2010/main" val="90273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D93DA3-A213-4122-92FD-69B915969A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2D790A86-3C52-4400-B173-2B4D732E85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652693C0-8ED6-4EC1-B329-DA03B2165DC6}"/>
              </a:ext>
            </a:extLst>
          </p:cNvPr>
          <p:cNvSpPr>
            <a:spLocks noGrp="1"/>
          </p:cNvSpPr>
          <p:nvPr>
            <p:ph type="dt" sz="half" idx="10"/>
          </p:nvPr>
        </p:nvSpPr>
        <p:spPr/>
        <p:txBody>
          <a:bodyPr/>
          <a:lstStyle/>
          <a:p>
            <a:fld id="{3ED260D1-E4FB-402B-900C-A9565D50B5BB}" type="datetimeFigureOut">
              <a:rPr lang="en-US" smtClean="0"/>
              <a:t>5/7/2020</a:t>
            </a:fld>
            <a:endParaRPr lang="en-US"/>
          </a:p>
        </p:txBody>
      </p:sp>
      <p:sp>
        <p:nvSpPr>
          <p:cNvPr id="5" name="Footer Placeholder 4">
            <a:extLst>
              <a:ext uri="{FF2B5EF4-FFF2-40B4-BE49-F238E27FC236}">
                <a16:creationId xmlns:a16="http://schemas.microsoft.com/office/drawing/2014/main" xmlns="" id="{0E2CB615-D7B9-492B-9830-AF39DB4AA7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2D4B521-CA1A-411D-B32F-C9D5FFFC744D}"/>
              </a:ext>
            </a:extLst>
          </p:cNvPr>
          <p:cNvSpPr>
            <a:spLocks noGrp="1"/>
          </p:cNvSpPr>
          <p:nvPr>
            <p:ph type="sldNum" sz="quarter" idx="12"/>
          </p:nvPr>
        </p:nvSpPr>
        <p:spPr/>
        <p:txBody>
          <a:bodyPr/>
          <a:lstStyle/>
          <a:p>
            <a:fld id="{E86C6B64-F04E-4DDC-9ED5-A193BBD7D34C}" type="slidenum">
              <a:rPr lang="en-US" smtClean="0"/>
              <a:t>‹#›</a:t>
            </a:fld>
            <a:endParaRPr lang="en-US"/>
          </a:p>
        </p:txBody>
      </p:sp>
    </p:spTree>
    <p:extLst>
      <p:ext uri="{BB962C8B-B14F-4D97-AF65-F5344CB8AC3E}">
        <p14:creationId xmlns:p14="http://schemas.microsoft.com/office/powerpoint/2010/main" val="1128837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919127-BB3E-4F08-AA6E-BA91171BFC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1EA60F21-DE7F-4BCE-B255-B3D515155A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2322E8F-5D69-4C89-9C0E-1F9CAC437AA0}"/>
              </a:ext>
            </a:extLst>
          </p:cNvPr>
          <p:cNvSpPr>
            <a:spLocks noGrp="1"/>
          </p:cNvSpPr>
          <p:nvPr>
            <p:ph type="dt" sz="half" idx="10"/>
          </p:nvPr>
        </p:nvSpPr>
        <p:spPr/>
        <p:txBody>
          <a:bodyPr/>
          <a:lstStyle/>
          <a:p>
            <a:fld id="{3ED260D1-E4FB-402B-900C-A9565D50B5BB}" type="datetimeFigureOut">
              <a:rPr lang="en-US" smtClean="0"/>
              <a:t>5/7/2020</a:t>
            </a:fld>
            <a:endParaRPr lang="en-US"/>
          </a:p>
        </p:txBody>
      </p:sp>
      <p:sp>
        <p:nvSpPr>
          <p:cNvPr id="5" name="Footer Placeholder 4">
            <a:extLst>
              <a:ext uri="{FF2B5EF4-FFF2-40B4-BE49-F238E27FC236}">
                <a16:creationId xmlns:a16="http://schemas.microsoft.com/office/drawing/2014/main" xmlns="" id="{54610CF3-4A30-4E63-B02C-2A1A14FF78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95FBF43-FFF8-420C-BD1A-CF82B69357A2}"/>
              </a:ext>
            </a:extLst>
          </p:cNvPr>
          <p:cNvSpPr>
            <a:spLocks noGrp="1"/>
          </p:cNvSpPr>
          <p:nvPr>
            <p:ph type="sldNum" sz="quarter" idx="12"/>
          </p:nvPr>
        </p:nvSpPr>
        <p:spPr/>
        <p:txBody>
          <a:bodyPr/>
          <a:lstStyle/>
          <a:p>
            <a:fld id="{E86C6B64-F04E-4DDC-9ED5-A193BBD7D34C}" type="slidenum">
              <a:rPr lang="en-US" smtClean="0"/>
              <a:t>‹#›</a:t>
            </a:fld>
            <a:endParaRPr lang="en-US"/>
          </a:p>
        </p:txBody>
      </p:sp>
    </p:spTree>
    <p:extLst>
      <p:ext uri="{BB962C8B-B14F-4D97-AF65-F5344CB8AC3E}">
        <p14:creationId xmlns:p14="http://schemas.microsoft.com/office/powerpoint/2010/main" val="3347538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F61DD4B-F39A-4D59-970D-0441A08C4E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ED810C4-0A50-4952-AF19-C39612D08A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4EC80E7-B31F-47A4-B4BB-66273EFABFCA}"/>
              </a:ext>
            </a:extLst>
          </p:cNvPr>
          <p:cNvSpPr>
            <a:spLocks noGrp="1"/>
          </p:cNvSpPr>
          <p:nvPr>
            <p:ph type="dt" sz="half" idx="10"/>
          </p:nvPr>
        </p:nvSpPr>
        <p:spPr/>
        <p:txBody>
          <a:bodyPr/>
          <a:lstStyle/>
          <a:p>
            <a:fld id="{3ED260D1-E4FB-402B-900C-A9565D50B5BB}" type="datetimeFigureOut">
              <a:rPr lang="en-US" smtClean="0"/>
              <a:t>5/7/2020</a:t>
            </a:fld>
            <a:endParaRPr lang="en-US"/>
          </a:p>
        </p:txBody>
      </p:sp>
      <p:sp>
        <p:nvSpPr>
          <p:cNvPr id="5" name="Footer Placeholder 4">
            <a:extLst>
              <a:ext uri="{FF2B5EF4-FFF2-40B4-BE49-F238E27FC236}">
                <a16:creationId xmlns:a16="http://schemas.microsoft.com/office/drawing/2014/main" xmlns="" id="{BE8B2BE9-574F-4971-A200-289C31E63D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373E913-C410-4D40-928D-BAC95129AE6E}"/>
              </a:ext>
            </a:extLst>
          </p:cNvPr>
          <p:cNvSpPr>
            <a:spLocks noGrp="1"/>
          </p:cNvSpPr>
          <p:nvPr>
            <p:ph type="sldNum" sz="quarter" idx="12"/>
          </p:nvPr>
        </p:nvSpPr>
        <p:spPr/>
        <p:txBody>
          <a:bodyPr/>
          <a:lstStyle/>
          <a:p>
            <a:fld id="{E86C6B64-F04E-4DDC-9ED5-A193BBD7D34C}" type="slidenum">
              <a:rPr lang="en-US" smtClean="0"/>
              <a:t>‹#›</a:t>
            </a:fld>
            <a:endParaRPr lang="en-US"/>
          </a:p>
        </p:txBody>
      </p:sp>
    </p:spTree>
    <p:extLst>
      <p:ext uri="{BB962C8B-B14F-4D97-AF65-F5344CB8AC3E}">
        <p14:creationId xmlns:p14="http://schemas.microsoft.com/office/powerpoint/2010/main" val="419542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1897E1-BE51-4D18-A7D4-D34E25BCB4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447D599-7FF1-4685-A4D4-7600699C64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0303662-FDAE-49EA-A6BC-B788AFFCF109}"/>
              </a:ext>
            </a:extLst>
          </p:cNvPr>
          <p:cNvSpPr>
            <a:spLocks noGrp="1"/>
          </p:cNvSpPr>
          <p:nvPr>
            <p:ph type="dt" sz="half" idx="10"/>
          </p:nvPr>
        </p:nvSpPr>
        <p:spPr/>
        <p:txBody>
          <a:bodyPr/>
          <a:lstStyle/>
          <a:p>
            <a:fld id="{3ED260D1-E4FB-402B-900C-A9565D50B5BB}" type="datetimeFigureOut">
              <a:rPr lang="en-US" smtClean="0"/>
              <a:t>5/7/2020</a:t>
            </a:fld>
            <a:endParaRPr lang="en-US"/>
          </a:p>
        </p:txBody>
      </p:sp>
      <p:sp>
        <p:nvSpPr>
          <p:cNvPr id="5" name="Footer Placeholder 4">
            <a:extLst>
              <a:ext uri="{FF2B5EF4-FFF2-40B4-BE49-F238E27FC236}">
                <a16:creationId xmlns:a16="http://schemas.microsoft.com/office/drawing/2014/main" xmlns="" id="{8FA3883A-9BC7-474C-97B1-79D3576B4C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A32695A-306B-431D-A00A-84A8942FB2A1}"/>
              </a:ext>
            </a:extLst>
          </p:cNvPr>
          <p:cNvSpPr>
            <a:spLocks noGrp="1"/>
          </p:cNvSpPr>
          <p:nvPr>
            <p:ph type="sldNum" sz="quarter" idx="12"/>
          </p:nvPr>
        </p:nvSpPr>
        <p:spPr/>
        <p:txBody>
          <a:bodyPr/>
          <a:lstStyle/>
          <a:p>
            <a:fld id="{E86C6B64-F04E-4DDC-9ED5-A193BBD7D34C}" type="slidenum">
              <a:rPr lang="en-US" smtClean="0"/>
              <a:t>‹#›</a:t>
            </a:fld>
            <a:endParaRPr lang="en-US"/>
          </a:p>
        </p:txBody>
      </p:sp>
    </p:spTree>
    <p:extLst>
      <p:ext uri="{BB962C8B-B14F-4D97-AF65-F5344CB8AC3E}">
        <p14:creationId xmlns:p14="http://schemas.microsoft.com/office/powerpoint/2010/main" val="170721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DC30DB-970B-4EDF-BD7B-15E16ACDC4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75AE648-332B-44E0-871F-FA9E54FCF2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C8983F0-3A19-47F1-98A0-B3CC90E214C8}"/>
              </a:ext>
            </a:extLst>
          </p:cNvPr>
          <p:cNvSpPr>
            <a:spLocks noGrp="1"/>
          </p:cNvSpPr>
          <p:nvPr>
            <p:ph type="dt" sz="half" idx="10"/>
          </p:nvPr>
        </p:nvSpPr>
        <p:spPr/>
        <p:txBody>
          <a:bodyPr/>
          <a:lstStyle/>
          <a:p>
            <a:fld id="{3ED260D1-E4FB-402B-900C-A9565D50B5BB}" type="datetimeFigureOut">
              <a:rPr lang="en-US" smtClean="0"/>
              <a:t>5/7/2020</a:t>
            </a:fld>
            <a:endParaRPr lang="en-US"/>
          </a:p>
        </p:txBody>
      </p:sp>
      <p:sp>
        <p:nvSpPr>
          <p:cNvPr id="5" name="Footer Placeholder 4">
            <a:extLst>
              <a:ext uri="{FF2B5EF4-FFF2-40B4-BE49-F238E27FC236}">
                <a16:creationId xmlns:a16="http://schemas.microsoft.com/office/drawing/2014/main" xmlns="" id="{EFAD3F1E-1259-4E07-9016-825A4C951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3394522-1CA9-4818-A52B-CE37F9170C74}"/>
              </a:ext>
            </a:extLst>
          </p:cNvPr>
          <p:cNvSpPr>
            <a:spLocks noGrp="1"/>
          </p:cNvSpPr>
          <p:nvPr>
            <p:ph type="sldNum" sz="quarter" idx="12"/>
          </p:nvPr>
        </p:nvSpPr>
        <p:spPr/>
        <p:txBody>
          <a:bodyPr/>
          <a:lstStyle/>
          <a:p>
            <a:fld id="{E86C6B64-F04E-4DDC-9ED5-A193BBD7D34C}" type="slidenum">
              <a:rPr lang="en-US" smtClean="0"/>
              <a:t>‹#›</a:t>
            </a:fld>
            <a:endParaRPr lang="en-US"/>
          </a:p>
        </p:txBody>
      </p:sp>
    </p:spTree>
    <p:extLst>
      <p:ext uri="{BB962C8B-B14F-4D97-AF65-F5344CB8AC3E}">
        <p14:creationId xmlns:p14="http://schemas.microsoft.com/office/powerpoint/2010/main" val="1268142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A2323B-211B-45FB-A41E-190EADD734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78A1010-E9EF-4322-8D4F-90A676D53B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A9F0389-C40B-4882-9E77-42B72D1B94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6A376EA-1188-4588-B968-82EBCADBEEFF}"/>
              </a:ext>
            </a:extLst>
          </p:cNvPr>
          <p:cNvSpPr>
            <a:spLocks noGrp="1"/>
          </p:cNvSpPr>
          <p:nvPr>
            <p:ph type="dt" sz="half" idx="10"/>
          </p:nvPr>
        </p:nvSpPr>
        <p:spPr/>
        <p:txBody>
          <a:bodyPr/>
          <a:lstStyle/>
          <a:p>
            <a:fld id="{3ED260D1-E4FB-402B-900C-A9565D50B5BB}" type="datetimeFigureOut">
              <a:rPr lang="en-US" smtClean="0"/>
              <a:t>5/7/2020</a:t>
            </a:fld>
            <a:endParaRPr lang="en-US"/>
          </a:p>
        </p:txBody>
      </p:sp>
      <p:sp>
        <p:nvSpPr>
          <p:cNvPr id="6" name="Footer Placeholder 5">
            <a:extLst>
              <a:ext uri="{FF2B5EF4-FFF2-40B4-BE49-F238E27FC236}">
                <a16:creationId xmlns:a16="http://schemas.microsoft.com/office/drawing/2014/main" xmlns="" id="{E6D3F04E-F5EF-4076-B171-9BEDD79D89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D2D7F51-E26D-4402-9353-0D99022C7602}"/>
              </a:ext>
            </a:extLst>
          </p:cNvPr>
          <p:cNvSpPr>
            <a:spLocks noGrp="1"/>
          </p:cNvSpPr>
          <p:nvPr>
            <p:ph type="sldNum" sz="quarter" idx="12"/>
          </p:nvPr>
        </p:nvSpPr>
        <p:spPr/>
        <p:txBody>
          <a:bodyPr/>
          <a:lstStyle/>
          <a:p>
            <a:fld id="{E86C6B64-F04E-4DDC-9ED5-A193BBD7D34C}" type="slidenum">
              <a:rPr lang="en-US" smtClean="0"/>
              <a:t>‹#›</a:t>
            </a:fld>
            <a:endParaRPr lang="en-US"/>
          </a:p>
        </p:txBody>
      </p:sp>
    </p:spTree>
    <p:extLst>
      <p:ext uri="{BB962C8B-B14F-4D97-AF65-F5344CB8AC3E}">
        <p14:creationId xmlns:p14="http://schemas.microsoft.com/office/powerpoint/2010/main" val="2175047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946EF7-E780-4432-8A89-F4C32A52AE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97BB5A7A-4870-42D5-B028-B8C8589D12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91C54B7-E4BF-43CE-B6D8-302A54AD73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C41F7D8-61B8-49D6-9DA8-18BA405AB1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5020AFB-03D7-4248-91B0-FB4B01D3E2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9D6394B-9897-41BA-B22E-B1AEEA6D27D6}"/>
              </a:ext>
            </a:extLst>
          </p:cNvPr>
          <p:cNvSpPr>
            <a:spLocks noGrp="1"/>
          </p:cNvSpPr>
          <p:nvPr>
            <p:ph type="dt" sz="half" idx="10"/>
          </p:nvPr>
        </p:nvSpPr>
        <p:spPr/>
        <p:txBody>
          <a:bodyPr/>
          <a:lstStyle/>
          <a:p>
            <a:fld id="{3ED260D1-E4FB-402B-900C-A9565D50B5BB}" type="datetimeFigureOut">
              <a:rPr lang="en-US" smtClean="0"/>
              <a:t>5/7/2020</a:t>
            </a:fld>
            <a:endParaRPr lang="en-US"/>
          </a:p>
        </p:txBody>
      </p:sp>
      <p:sp>
        <p:nvSpPr>
          <p:cNvPr id="8" name="Footer Placeholder 7">
            <a:extLst>
              <a:ext uri="{FF2B5EF4-FFF2-40B4-BE49-F238E27FC236}">
                <a16:creationId xmlns:a16="http://schemas.microsoft.com/office/drawing/2014/main" xmlns="" id="{053FF792-305D-4FBB-A869-4DA97D59A8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4C8AAD1F-EC3A-4B0B-BF85-D70358E2CEE6}"/>
              </a:ext>
            </a:extLst>
          </p:cNvPr>
          <p:cNvSpPr>
            <a:spLocks noGrp="1"/>
          </p:cNvSpPr>
          <p:nvPr>
            <p:ph type="sldNum" sz="quarter" idx="12"/>
          </p:nvPr>
        </p:nvSpPr>
        <p:spPr/>
        <p:txBody>
          <a:bodyPr/>
          <a:lstStyle/>
          <a:p>
            <a:fld id="{E86C6B64-F04E-4DDC-9ED5-A193BBD7D34C}" type="slidenum">
              <a:rPr lang="en-US" smtClean="0"/>
              <a:t>‹#›</a:t>
            </a:fld>
            <a:endParaRPr lang="en-US"/>
          </a:p>
        </p:txBody>
      </p:sp>
    </p:spTree>
    <p:extLst>
      <p:ext uri="{BB962C8B-B14F-4D97-AF65-F5344CB8AC3E}">
        <p14:creationId xmlns:p14="http://schemas.microsoft.com/office/powerpoint/2010/main" val="1536960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31DFE6-D3EC-4524-AA19-B3F3B025E3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5BAF45CA-D0B6-46A9-8F76-E80CEA611247}"/>
              </a:ext>
            </a:extLst>
          </p:cNvPr>
          <p:cNvSpPr>
            <a:spLocks noGrp="1"/>
          </p:cNvSpPr>
          <p:nvPr>
            <p:ph type="dt" sz="half" idx="10"/>
          </p:nvPr>
        </p:nvSpPr>
        <p:spPr/>
        <p:txBody>
          <a:bodyPr/>
          <a:lstStyle/>
          <a:p>
            <a:fld id="{3ED260D1-E4FB-402B-900C-A9565D50B5BB}" type="datetimeFigureOut">
              <a:rPr lang="en-US" smtClean="0"/>
              <a:t>5/7/2020</a:t>
            </a:fld>
            <a:endParaRPr lang="en-US"/>
          </a:p>
        </p:txBody>
      </p:sp>
      <p:sp>
        <p:nvSpPr>
          <p:cNvPr id="4" name="Footer Placeholder 3">
            <a:extLst>
              <a:ext uri="{FF2B5EF4-FFF2-40B4-BE49-F238E27FC236}">
                <a16:creationId xmlns:a16="http://schemas.microsoft.com/office/drawing/2014/main" xmlns="" id="{E89890C3-2109-4ACE-8C8C-14605FF468A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F915D80-734B-489F-B38E-FC9D189B521D}"/>
              </a:ext>
            </a:extLst>
          </p:cNvPr>
          <p:cNvSpPr>
            <a:spLocks noGrp="1"/>
          </p:cNvSpPr>
          <p:nvPr>
            <p:ph type="sldNum" sz="quarter" idx="12"/>
          </p:nvPr>
        </p:nvSpPr>
        <p:spPr/>
        <p:txBody>
          <a:bodyPr/>
          <a:lstStyle/>
          <a:p>
            <a:fld id="{E86C6B64-F04E-4DDC-9ED5-A193BBD7D34C}" type="slidenum">
              <a:rPr lang="en-US" smtClean="0"/>
              <a:t>‹#›</a:t>
            </a:fld>
            <a:endParaRPr lang="en-US"/>
          </a:p>
        </p:txBody>
      </p:sp>
    </p:spTree>
    <p:extLst>
      <p:ext uri="{BB962C8B-B14F-4D97-AF65-F5344CB8AC3E}">
        <p14:creationId xmlns:p14="http://schemas.microsoft.com/office/powerpoint/2010/main" val="3506247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29A39CA-B807-4185-9129-B2DA3882B1F6}"/>
              </a:ext>
            </a:extLst>
          </p:cNvPr>
          <p:cNvSpPr>
            <a:spLocks noGrp="1"/>
          </p:cNvSpPr>
          <p:nvPr>
            <p:ph type="dt" sz="half" idx="10"/>
          </p:nvPr>
        </p:nvSpPr>
        <p:spPr/>
        <p:txBody>
          <a:bodyPr/>
          <a:lstStyle/>
          <a:p>
            <a:fld id="{3ED260D1-E4FB-402B-900C-A9565D50B5BB}" type="datetimeFigureOut">
              <a:rPr lang="en-US" smtClean="0"/>
              <a:t>5/7/2020</a:t>
            </a:fld>
            <a:endParaRPr lang="en-US"/>
          </a:p>
        </p:txBody>
      </p:sp>
      <p:sp>
        <p:nvSpPr>
          <p:cNvPr id="3" name="Footer Placeholder 2">
            <a:extLst>
              <a:ext uri="{FF2B5EF4-FFF2-40B4-BE49-F238E27FC236}">
                <a16:creationId xmlns:a16="http://schemas.microsoft.com/office/drawing/2014/main" xmlns="" id="{4E00CFE8-099A-4200-A405-6FF980A4B5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024946E5-943F-421F-A327-101FF2648AB6}"/>
              </a:ext>
            </a:extLst>
          </p:cNvPr>
          <p:cNvSpPr>
            <a:spLocks noGrp="1"/>
          </p:cNvSpPr>
          <p:nvPr>
            <p:ph type="sldNum" sz="quarter" idx="12"/>
          </p:nvPr>
        </p:nvSpPr>
        <p:spPr/>
        <p:txBody>
          <a:bodyPr/>
          <a:lstStyle/>
          <a:p>
            <a:fld id="{E86C6B64-F04E-4DDC-9ED5-A193BBD7D34C}" type="slidenum">
              <a:rPr lang="en-US" smtClean="0"/>
              <a:t>‹#›</a:t>
            </a:fld>
            <a:endParaRPr lang="en-US"/>
          </a:p>
        </p:txBody>
      </p:sp>
    </p:spTree>
    <p:extLst>
      <p:ext uri="{BB962C8B-B14F-4D97-AF65-F5344CB8AC3E}">
        <p14:creationId xmlns:p14="http://schemas.microsoft.com/office/powerpoint/2010/main" val="2408677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C1BA91-7764-4218-B9E6-FA030FCBD9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39F4D8AE-7E0D-4DDD-91D0-868759D101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5E72C03-9C73-433E-A892-E1FC8A240F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B8836D5-6EC9-4DF6-8661-9157158703A2}"/>
              </a:ext>
            </a:extLst>
          </p:cNvPr>
          <p:cNvSpPr>
            <a:spLocks noGrp="1"/>
          </p:cNvSpPr>
          <p:nvPr>
            <p:ph type="dt" sz="half" idx="10"/>
          </p:nvPr>
        </p:nvSpPr>
        <p:spPr/>
        <p:txBody>
          <a:bodyPr/>
          <a:lstStyle/>
          <a:p>
            <a:fld id="{3ED260D1-E4FB-402B-900C-A9565D50B5BB}" type="datetimeFigureOut">
              <a:rPr lang="en-US" smtClean="0"/>
              <a:t>5/7/2020</a:t>
            </a:fld>
            <a:endParaRPr lang="en-US"/>
          </a:p>
        </p:txBody>
      </p:sp>
      <p:sp>
        <p:nvSpPr>
          <p:cNvPr id="6" name="Footer Placeholder 5">
            <a:extLst>
              <a:ext uri="{FF2B5EF4-FFF2-40B4-BE49-F238E27FC236}">
                <a16:creationId xmlns:a16="http://schemas.microsoft.com/office/drawing/2014/main" xmlns="" id="{B992834E-615E-4341-9156-AFE012AAB1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5A7FB68-C103-4037-8212-320A7259C841}"/>
              </a:ext>
            </a:extLst>
          </p:cNvPr>
          <p:cNvSpPr>
            <a:spLocks noGrp="1"/>
          </p:cNvSpPr>
          <p:nvPr>
            <p:ph type="sldNum" sz="quarter" idx="12"/>
          </p:nvPr>
        </p:nvSpPr>
        <p:spPr/>
        <p:txBody>
          <a:bodyPr/>
          <a:lstStyle/>
          <a:p>
            <a:fld id="{E86C6B64-F04E-4DDC-9ED5-A193BBD7D34C}" type="slidenum">
              <a:rPr lang="en-US" smtClean="0"/>
              <a:t>‹#›</a:t>
            </a:fld>
            <a:endParaRPr lang="en-US"/>
          </a:p>
        </p:txBody>
      </p:sp>
    </p:spTree>
    <p:extLst>
      <p:ext uri="{BB962C8B-B14F-4D97-AF65-F5344CB8AC3E}">
        <p14:creationId xmlns:p14="http://schemas.microsoft.com/office/powerpoint/2010/main" val="2618364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DF441A-212D-417F-BE02-5E970B2E8C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37B58A60-C739-4E2A-A898-5FF2C19691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5DFB7827-0D07-4940-B1D3-EC0D625E5E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75BA83C-CE02-478A-B8E2-AA947C448B59}"/>
              </a:ext>
            </a:extLst>
          </p:cNvPr>
          <p:cNvSpPr>
            <a:spLocks noGrp="1"/>
          </p:cNvSpPr>
          <p:nvPr>
            <p:ph type="dt" sz="half" idx="10"/>
          </p:nvPr>
        </p:nvSpPr>
        <p:spPr/>
        <p:txBody>
          <a:bodyPr/>
          <a:lstStyle/>
          <a:p>
            <a:fld id="{3ED260D1-E4FB-402B-900C-A9565D50B5BB}" type="datetimeFigureOut">
              <a:rPr lang="en-US" smtClean="0"/>
              <a:t>5/7/2020</a:t>
            </a:fld>
            <a:endParaRPr lang="en-US"/>
          </a:p>
        </p:txBody>
      </p:sp>
      <p:sp>
        <p:nvSpPr>
          <p:cNvPr id="6" name="Footer Placeholder 5">
            <a:extLst>
              <a:ext uri="{FF2B5EF4-FFF2-40B4-BE49-F238E27FC236}">
                <a16:creationId xmlns:a16="http://schemas.microsoft.com/office/drawing/2014/main" xmlns="" id="{136FE86F-9F45-464E-9ADC-FDF21E67CA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95E0074-4803-4585-83C6-5BFBFDD12491}"/>
              </a:ext>
            </a:extLst>
          </p:cNvPr>
          <p:cNvSpPr>
            <a:spLocks noGrp="1"/>
          </p:cNvSpPr>
          <p:nvPr>
            <p:ph type="sldNum" sz="quarter" idx="12"/>
          </p:nvPr>
        </p:nvSpPr>
        <p:spPr/>
        <p:txBody>
          <a:bodyPr/>
          <a:lstStyle/>
          <a:p>
            <a:fld id="{E86C6B64-F04E-4DDC-9ED5-A193BBD7D34C}" type="slidenum">
              <a:rPr lang="en-US" smtClean="0"/>
              <a:t>‹#›</a:t>
            </a:fld>
            <a:endParaRPr lang="en-US"/>
          </a:p>
        </p:txBody>
      </p:sp>
    </p:spTree>
    <p:extLst>
      <p:ext uri="{BB962C8B-B14F-4D97-AF65-F5344CB8AC3E}">
        <p14:creationId xmlns:p14="http://schemas.microsoft.com/office/powerpoint/2010/main" val="2796067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4FFD458-15EE-4E6D-B60E-99033B737D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EB75AC2-FB93-481E-9862-E58060541C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78ECF81-916D-4B2B-93E6-57BAEBD18F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D260D1-E4FB-402B-900C-A9565D50B5BB}" type="datetimeFigureOut">
              <a:rPr lang="en-US" smtClean="0"/>
              <a:t>5/7/2020</a:t>
            </a:fld>
            <a:endParaRPr lang="en-US"/>
          </a:p>
        </p:txBody>
      </p:sp>
      <p:sp>
        <p:nvSpPr>
          <p:cNvPr id="5" name="Footer Placeholder 4">
            <a:extLst>
              <a:ext uri="{FF2B5EF4-FFF2-40B4-BE49-F238E27FC236}">
                <a16:creationId xmlns:a16="http://schemas.microsoft.com/office/drawing/2014/main" xmlns="" id="{E778C1D8-0379-4C76-9352-126D5A2063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517798EB-7E49-4F54-8419-ADBE952FB3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6C6B64-F04E-4DDC-9ED5-A193BBD7D34C}" type="slidenum">
              <a:rPr lang="en-US" smtClean="0"/>
              <a:t>‹#›</a:t>
            </a:fld>
            <a:endParaRPr lang="en-US"/>
          </a:p>
        </p:txBody>
      </p:sp>
    </p:spTree>
    <p:extLst>
      <p:ext uri="{BB962C8B-B14F-4D97-AF65-F5344CB8AC3E}">
        <p14:creationId xmlns:p14="http://schemas.microsoft.com/office/powerpoint/2010/main" val="787682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AD1A2D-AAE2-448A-A81B-82AE1AF7EA5C}"/>
              </a:ext>
            </a:extLst>
          </p:cNvPr>
          <p:cNvSpPr>
            <a:spLocks noGrp="1"/>
          </p:cNvSpPr>
          <p:nvPr>
            <p:ph type="title"/>
          </p:nvPr>
        </p:nvSpPr>
        <p:spPr>
          <a:xfrm>
            <a:off x="4821382" y="191589"/>
            <a:ext cx="7250545" cy="1166156"/>
          </a:xfrm>
        </p:spPr>
        <p:txBody>
          <a:bodyPr>
            <a:normAutofit fontScale="90000"/>
          </a:bodyPr>
          <a:lstStyle/>
          <a:p>
            <a:pPr algn="ctr"/>
            <a:r>
              <a:rPr lang="en-US" sz="4800" b="1" dirty="0">
                <a:solidFill>
                  <a:srgbClr val="00B050"/>
                </a:solidFill>
                <a:latin typeface="+mn-lt"/>
              </a:rPr>
              <a:t/>
            </a:r>
            <a:br>
              <a:rPr lang="en-US" sz="4800" b="1" dirty="0">
                <a:solidFill>
                  <a:srgbClr val="00B050"/>
                </a:solidFill>
                <a:latin typeface="+mn-lt"/>
              </a:rPr>
            </a:br>
            <a:r>
              <a:rPr lang="en-US" sz="4800" b="1" dirty="0">
                <a:solidFill>
                  <a:srgbClr val="00B050"/>
                </a:solidFill>
                <a:latin typeface="+mn-lt"/>
              </a:rPr>
              <a:t/>
            </a:r>
            <a:br>
              <a:rPr lang="en-US" sz="4800" b="1" dirty="0">
                <a:solidFill>
                  <a:srgbClr val="00B050"/>
                </a:solidFill>
                <a:latin typeface="+mn-lt"/>
              </a:rPr>
            </a:br>
            <a:r>
              <a:rPr lang="en-US" sz="4000" b="1" dirty="0">
                <a:solidFill>
                  <a:srgbClr val="00B050"/>
                </a:solidFill>
                <a:latin typeface="+mn-lt"/>
              </a:rPr>
              <a:t>Pathway to </a:t>
            </a:r>
            <a:r>
              <a:rPr lang="en-US" sz="4000" b="1" dirty="0" smtClean="0">
                <a:solidFill>
                  <a:srgbClr val="00B050"/>
                </a:solidFill>
                <a:latin typeface="+mn-lt"/>
              </a:rPr>
              <a:t>Employment </a:t>
            </a:r>
            <a:r>
              <a:rPr lang="en-US" sz="4000" b="1" dirty="0">
                <a:solidFill>
                  <a:srgbClr val="00B050"/>
                </a:solidFill>
                <a:latin typeface="+mn-lt"/>
              </a:rPr>
              <a:t/>
            </a:r>
            <a:br>
              <a:rPr lang="en-US" sz="4000" b="1" dirty="0">
                <a:solidFill>
                  <a:srgbClr val="00B050"/>
                </a:solidFill>
                <a:latin typeface="+mn-lt"/>
              </a:rPr>
            </a:br>
            <a:r>
              <a:rPr lang="en-US" sz="4000" b="1" dirty="0" smtClean="0">
                <a:solidFill>
                  <a:srgbClr val="00B050"/>
                </a:solidFill>
                <a:latin typeface="+mn-lt"/>
              </a:rPr>
              <a:t>Courses </a:t>
            </a:r>
            <a:r>
              <a:rPr lang="en-US" dirty="0"/>
              <a:t/>
            </a:r>
            <a:br>
              <a:rPr lang="en-US" dirty="0"/>
            </a:br>
            <a:r>
              <a:rPr lang="en-US" dirty="0"/>
              <a:t/>
            </a:r>
            <a:br>
              <a:rPr lang="en-US" dirty="0"/>
            </a:br>
            <a:endParaRPr lang="en-US" b="1" dirty="0">
              <a:latin typeface="+mn-lt"/>
            </a:endParaRPr>
          </a:p>
        </p:txBody>
      </p:sp>
      <p:pic>
        <p:nvPicPr>
          <p:cNvPr id="3" name="Picture 2" descr="C:\Users\Frank\Desktop\HerosJourney4.jpg">
            <a:extLst>
              <a:ext uri="{FF2B5EF4-FFF2-40B4-BE49-F238E27FC236}">
                <a16:creationId xmlns:a16="http://schemas.microsoft.com/office/drawing/2014/main" xmlns="" id="{B72631AB-B3D1-46B6-A6B9-47B3453FC42C}"/>
              </a:ext>
            </a:extLst>
          </p:cNvPr>
          <p:cNvPicPr>
            <a:picLocks noChangeAspect="1" noChangeArrowheads="1"/>
          </p:cNvPicPr>
          <p:nvPr/>
        </p:nvPicPr>
        <p:blipFill>
          <a:blip r:embed="rId3" cstate="print"/>
          <a:srcRect/>
          <a:stretch>
            <a:fillRect/>
          </a:stretch>
        </p:blipFill>
        <p:spPr bwMode="auto">
          <a:xfrm>
            <a:off x="1" y="0"/>
            <a:ext cx="4821381" cy="6858000"/>
          </a:xfrm>
          <a:prstGeom prst="rect">
            <a:avLst/>
          </a:prstGeom>
          <a:noFill/>
        </p:spPr>
      </p:pic>
      <p:sp>
        <p:nvSpPr>
          <p:cNvPr id="5" name="TextBox 4">
            <a:extLst>
              <a:ext uri="{FF2B5EF4-FFF2-40B4-BE49-F238E27FC236}">
                <a16:creationId xmlns:a16="http://schemas.microsoft.com/office/drawing/2014/main" xmlns="" id="{0CD37DBA-E80E-45C6-A259-60A3A1D1759B}"/>
              </a:ext>
            </a:extLst>
          </p:cNvPr>
          <p:cNvSpPr txBox="1"/>
          <p:nvPr/>
        </p:nvSpPr>
        <p:spPr>
          <a:xfrm>
            <a:off x="4821382" y="1522152"/>
            <a:ext cx="7370618" cy="5016758"/>
          </a:xfrm>
          <a:prstGeom prst="rect">
            <a:avLst/>
          </a:prstGeom>
          <a:noFill/>
        </p:spPr>
        <p:txBody>
          <a:bodyPr wrap="square" rtlCol="0">
            <a:spAutoFit/>
          </a:bodyPr>
          <a:lstStyle/>
          <a:p>
            <a:pPr marL="169863" indent="-169863"/>
            <a:r>
              <a:rPr lang="en-US" sz="3200" b="1" dirty="0" smtClean="0"/>
              <a:t>-</a:t>
            </a:r>
            <a:r>
              <a:rPr lang="en-US" sz="3200" b="1" dirty="0">
                <a:solidFill>
                  <a:srgbClr val="FF0000"/>
                </a:solidFill>
              </a:rPr>
              <a:t>Standardized Pre-Apprenticeship AND Guided Pathway to Employment. </a:t>
            </a:r>
            <a:r>
              <a:rPr lang="en-US" sz="800" b="1" dirty="0">
                <a:solidFill>
                  <a:srgbClr val="FF0000"/>
                </a:solidFill>
              </a:rPr>
              <a:t> </a:t>
            </a:r>
          </a:p>
          <a:p>
            <a:pPr marL="55563" lvl="0" indent="-55563"/>
            <a:r>
              <a:rPr lang="en-US" sz="3200" b="1" dirty="0">
                <a:solidFill>
                  <a:prstClr val="black"/>
                </a:solidFill>
              </a:rPr>
              <a:t>-</a:t>
            </a:r>
            <a:r>
              <a:rPr lang="en-US" sz="3200" b="1" dirty="0">
                <a:solidFill>
                  <a:srgbClr val="0070C0"/>
                </a:solidFill>
              </a:rPr>
              <a:t>Placeholder for Youth Tuition Waiver.</a:t>
            </a:r>
            <a:endParaRPr lang="en-US" sz="800" b="1" dirty="0">
              <a:solidFill>
                <a:srgbClr val="0070C0"/>
              </a:solidFill>
            </a:endParaRPr>
          </a:p>
          <a:p>
            <a:pPr marL="55563" indent="-55563"/>
            <a:r>
              <a:rPr lang="en-US" sz="3200" b="1" dirty="0"/>
              <a:t>-</a:t>
            </a:r>
            <a:r>
              <a:rPr lang="en-US" sz="3200" b="1" dirty="0">
                <a:solidFill>
                  <a:srgbClr val="00B050"/>
                </a:solidFill>
              </a:rPr>
              <a:t>Simple Mechanism for Adoption. Single Entry/Exit Point for Skill Validation.</a:t>
            </a:r>
            <a:r>
              <a:rPr lang="en-US" sz="3200" b="1" dirty="0"/>
              <a:t/>
            </a:r>
            <a:br>
              <a:rPr lang="en-US" sz="3200" b="1" dirty="0"/>
            </a:br>
            <a:endParaRPr lang="en-US" sz="800" b="1" dirty="0"/>
          </a:p>
          <a:p>
            <a:pPr marL="55563" indent="-55563"/>
            <a:r>
              <a:rPr lang="en-US" sz="3200" b="1" dirty="0"/>
              <a:t>-</a:t>
            </a:r>
            <a:r>
              <a:rPr lang="en-US" sz="3200" b="1" dirty="0">
                <a:solidFill>
                  <a:srgbClr val="7030A0"/>
                </a:solidFill>
              </a:rPr>
              <a:t>Multiple Earned Credentials.</a:t>
            </a:r>
          </a:p>
          <a:p>
            <a:pPr marL="55563" indent="-55563"/>
            <a:endParaRPr lang="en-US" sz="800" b="1" dirty="0"/>
          </a:p>
          <a:p>
            <a:pPr marL="55563" indent="-55563"/>
            <a:r>
              <a:rPr lang="en-US" sz="3200" b="1" dirty="0"/>
              <a:t>-</a:t>
            </a:r>
            <a:r>
              <a:rPr lang="en-US" sz="3200" b="1" dirty="0">
                <a:solidFill>
                  <a:srgbClr val="C00000"/>
                </a:solidFill>
              </a:rPr>
              <a:t>Embedded Employability Skills.</a:t>
            </a:r>
          </a:p>
          <a:p>
            <a:pPr marL="55563" indent="-55563"/>
            <a:endParaRPr lang="en-US" sz="800" b="1" dirty="0"/>
          </a:p>
          <a:p>
            <a:pPr marL="55563" indent="-55563"/>
            <a:r>
              <a:rPr lang="en-US" sz="3200" b="1" dirty="0"/>
              <a:t>-</a:t>
            </a:r>
            <a:r>
              <a:rPr lang="en-US" sz="3200" b="1" dirty="0">
                <a:solidFill>
                  <a:srgbClr val="00B0F0"/>
                </a:solidFill>
              </a:rPr>
              <a:t>Show Students what Jobs Look/Feel like.</a:t>
            </a:r>
          </a:p>
          <a:p>
            <a:pPr marL="55563" indent="-55563"/>
            <a:r>
              <a:rPr lang="en-US" sz="3200" b="1" dirty="0"/>
              <a:t>-</a:t>
            </a:r>
            <a:r>
              <a:rPr lang="en-US" sz="3200" b="1" dirty="0">
                <a:solidFill>
                  <a:srgbClr val="FFC000"/>
                </a:solidFill>
              </a:rPr>
              <a:t>No-Cost Course Content. No textbook.</a:t>
            </a:r>
          </a:p>
        </p:txBody>
      </p:sp>
    </p:spTree>
    <p:extLst>
      <p:ext uri="{BB962C8B-B14F-4D97-AF65-F5344CB8AC3E}">
        <p14:creationId xmlns:p14="http://schemas.microsoft.com/office/powerpoint/2010/main" val="19404767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2" descr="pyramid_generic.png"/>
          <p:cNvPicPr>
            <a:picLocks noChangeAspect="1"/>
          </p:cNvPicPr>
          <p:nvPr/>
        </p:nvPicPr>
        <p:blipFill>
          <a:blip r:embed="rId3" cstate="print"/>
          <a:srcRect/>
          <a:stretch>
            <a:fillRect/>
          </a:stretch>
        </p:blipFill>
        <p:spPr bwMode="auto">
          <a:xfrm>
            <a:off x="3814618" y="744189"/>
            <a:ext cx="8146473" cy="5915230"/>
          </a:xfrm>
          <a:prstGeom prst="rect">
            <a:avLst/>
          </a:prstGeom>
          <a:noFill/>
          <a:ln w="9525">
            <a:noFill/>
            <a:miter lim="800000"/>
            <a:headEnd/>
            <a:tailEnd/>
          </a:ln>
        </p:spPr>
      </p:pic>
      <p:sp>
        <p:nvSpPr>
          <p:cNvPr id="2" name="Content Placeholder 1"/>
          <p:cNvSpPr>
            <a:spLocks noGrp="1"/>
          </p:cNvSpPr>
          <p:nvPr>
            <p:ph idx="1"/>
          </p:nvPr>
        </p:nvSpPr>
        <p:spPr>
          <a:xfrm>
            <a:off x="688110" y="535710"/>
            <a:ext cx="3699163" cy="3717456"/>
          </a:xfrm>
        </p:spPr>
        <p:txBody>
          <a:bodyPr/>
          <a:lstStyle/>
          <a:p>
            <a:pPr marL="68580" indent="0">
              <a:buNone/>
            </a:pPr>
            <a:r>
              <a:rPr lang="en-US" sz="3600" b="1" dirty="0"/>
              <a:t>National Models</a:t>
            </a:r>
          </a:p>
          <a:p>
            <a:pPr marL="68580" indent="0">
              <a:buNone/>
            </a:pPr>
            <a:r>
              <a:rPr lang="en-US" sz="3200" b="1" i="1" dirty="0"/>
              <a:t>Competency Model </a:t>
            </a:r>
          </a:p>
          <a:p>
            <a:pPr marL="68580" indent="0">
              <a:buNone/>
            </a:pPr>
            <a:r>
              <a:rPr lang="en-US" sz="3200" b="1" i="1" dirty="0"/>
              <a:t>Clearinghouse</a:t>
            </a:r>
          </a:p>
          <a:p>
            <a:pPr marL="68580" indent="0">
              <a:buNone/>
            </a:pPr>
            <a:endParaRPr lang="en-US" sz="3200" b="1" dirty="0"/>
          </a:p>
          <a:p>
            <a:pPr marL="68580" indent="0">
              <a:buNone/>
            </a:pPr>
            <a:endParaRPr lang="en-US" sz="3200" b="1" dirty="0"/>
          </a:p>
          <a:p>
            <a:pPr marL="68580" indent="0">
              <a:buNone/>
            </a:pPr>
            <a:endParaRPr lang="en-US" sz="3200" b="1" dirty="0"/>
          </a:p>
          <a:p>
            <a:pPr marL="68580" indent="0">
              <a:buNone/>
            </a:pPr>
            <a:endParaRPr lang="en-US"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8673" y="2592506"/>
            <a:ext cx="1990725" cy="131445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173" y="2633262"/>
            <a:ext cx="1138794" cy="1138794"/>
          </a:xfrm>
          <a:prstGeom prst="rect">
            <a:avLst/>
          </a:prstGeom>
        </p:spPr>
      </p:pic>
      <p:sp>
        <p:nvSpPr>
          <p:cNvPr id="5" name="Left Brace 4">
            <a:extLst>
              <a:ext uri="{FF2B5EF4-FFF2-40B4-BE49-F238E27FC236}">
                <a16:creationId xmlns:a16="http://schemas.microsoft.com/office/drawing/2014/main" xmlns="" id="{8B50B8CA-7B27-4241-BD17-8DC05968C9EA}"/>
              </a:ext>
            </a:extLst>
          </p:cNvPr>
          <p:cNvSpPr/>
          <p:nvPr/>
        </p:nvSpPr>
        <p:spPr>
          <a:xfrm rot="853236">
            <a:off x="3041684" y="4820288"/>
            <a:ext cx="1006723" cy="1653309"/>
          </a:xfrm>
          <a:prstGeom prst="leftBrace">
            <a:avLst>
              <a:gd name="adj1" fmla="val 8333"/>
              <a:gd name="adj2" fmla="val 4944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sp>
        <p:nvSpPr>
          <p:cNvPr id="6" name="TextBox 5">
            <a:extLst>
              <a:ext uri="{FF2B5EF4-FFF2-40B4-BE49-F238E27FC236}">
                <a16:creationId xmlns:a16="http://schemas.microsoft.com/office/drawing/2014/main" xmlns="" id="{81D918C2-C4F6-4A7A-8317-CF54FF489CAF}"/>
              </a:ext>
            </a:extLst>
          </p:cNvPr>
          <p:cNvSpPr txBox="1"/>
          <p:nvPr/>
        </p:nvSpPr>
        <p:spPr>
          <a:xfrm>
            <a:off x="397876" y="4375755"/>
            <a:ext cx="2921593" cy="2062103"/>
          </a:xfrm>
          <a:prstGeom prst="rect">
            <a:avLst/>
          </a:prstGeom>
          <a:noFill/>
        </p:spPr>
        <p:txBody>
          <a:bodyPr wrap="square" rtlCol="0">
            <a:spAutoFit/>
          </a:bodyPr>
          <a:lstStyle/>
          <a:p>
            <a:pPr algn="ctr"/>
            <a:r>
              <a:rPr lang="en-US" sz="3200" b="1" dirty="0">
                <a:solidFill>
                  <a:srgbClr val="FF0000"/>
                </a:solidFill>
              </a:rPr>
              <a:t>Standardization is possible at Foundational Levels</a:t>
            </a:r>
          </a:p>
        </p:txBody>
      </p:sp>
    </p:spTree>
    <p:extLst>
      <p:ext uri="{BB962C8B-B14F-4D97-AF65-F5344CB8AC3E}">
        <p14:creationId xmlns:p14="http://schemas.microsoft.com/office/powerpoint/2010/main" val="28192469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07DE82-C9B0-4DF5-BB35-6283C54C3368}"/>
              </a:ext>
            </a:extLst>
          </p:cNvPr>
          <p:cNvSpPr>
            <a:spLocks noGrp="1"/>
          </p:cNvSpPr>
          <p:nvPr>
            <p:ph type="title"/>
          </p:nvPr>
        </p:nvSpPr>
        <p:spPr>
          <a:xfrm>
            <a:off x="838200" y="193004"/>
            <a:ext cx="10515600" cy="815282"/>
          </a:xfrm>
        </p:spPr>
        <p:txBody>
          <a:bodyPr/>
          <a:lstStyle/>
          <a:p>
            <a:pPr algn="ctr"/>
            <a:r>
              <a:rPr lang="en-US" b="1" dirty="0">
                <a:solidFill>
                  <a:schemeClr val="accent6">
                    <a:lumMod val="75000"/>
                  </a:schemeClr>
                </a:solidFill>
                <a:latin typeface="+mn-lt"/>
              </a:rPr>
              <a:t>MC3: Multi-Core Example</a:t>
            </a:r>
          </a:p>
        </p:txBody>
      </p:sp>
      <p:pic>
        <p:nvPicPr>
          <p:cNvPr id="3" name="Picture 2">
            <a:extLst>
              <a:ext uri="{FF2B5EF4-FFF2-40B4-BE49-F238E27FC236}">
                <a16:creationId xmlns:a16="http://schemas.microsoft.com/office/drawing/2014/main" xmlns="" id="{8DD84964-5C90-43FB-8438-BA6454F520C9}"/>
              </a:ext>
            </a:extLst>
          </p:cNvPr>
          <p:cNvPicPr>
            <a:picLocks noChangeAspect="1"/>
          </p:cNvPicPr>
          <p:nvPr/>
        </p:nvPicPr>
        <p:blipFill>
          <a:blip r:embed="rId3"/>
          <a:stretch>
            <a:fillRect/>
          </a:stretch>
        </p:blipFill>
        <p:spPr>
          <a:xfrm>
            <a:off x="0" y="914400"/>
            <a:ext cx="7416800" cy="5943599"/>
          </a:xfrm>
          <a:prstGeom prst="rect">
            <a:avLst/>
          </a:prstGeom>
        </p:spPr>
      </p:pic>
      <p:sp>
        <p:nvSpPr>
          <p:cNvPr id="4" name="Rectangle 3">
            <a:extLst>
              <a:ext uri="{FF2B5EF4-FFF2-40B4-BE49-F238E27FC236}">
                <a16:creationId xmlns:a16="http://schemas.microsoft.com/office/drawing/2014/main" xmlns="" id="{26689CD0-2E2D-46D8-9D89-5317ADC35C14}"/>
              </a:ext>
            </a:extLst>
          </p:cNvPr>
          <p:cNvSpPr/>
          <p:nvPr/>
        </p:nvSpPr>
        <p:spPr>
          <a:xfrm>
            <a:off x="7546109" y="1180408"/>
            <a:ext cx="4562764" cy="5032147"/>
          </a:xfrm>
          <a:prstGeom prst="rect">
            <a:avLst/>
          </a:prstGeom>
        </p:spPr>
        <p:txBody>
          <a:bodyPr wrap="square">
            <a:spAutoFit/>
          </a:bodyPr>
          <a:lstStyle/>
          <a:p>
            <a:r>
              <a:rPr lang="en-US" sz="2400" dirty="0">
                <a:solidFill>
                  <a:srgbClr val="000000"/>
                </a:solidFill>
              </a:rPr>
              <a:t> </a:t>
            </a:r>
            <a:r>
              <a:rPr lang="en-US" sz="2400" b="1" dirty="0">
                <a:solidFill>
                  <a:srgbClr val="FF0000"/>
                </a:solidFill>
              </a:rPr>
              <a:t>There are nine sectors or chapters in the MC3: </a:t>
            </a:r>
          </a:p>
          <a:p>
            <a:endParaRPr lang="en-US" sz="900" dirty="0">
              <a:solidFill>
                <a:srgbClr val="FF0000"/>
              </a:solidFill>
            </a:endParaRPr>
          </a:p>
          <a:p>
            <a:pPr marL="285750" indent="-285750"/>
            <a:r>
              <a:rPr lang="en-US" sz="2400" dirty="0">
                <a:solidFill>
                  <a:srgbClr val="000000"/>
                </a:solidFill>
              </a:rPr>
              <a:t>• Construction </a:t>
            </a:r>
            <a:r>
              <a:rPr lang="en-US" sz="2400" dirty="0">
                <a:solidFill>
                  <a:srgbClr val="FF0000"/>
                </a:solidFill>
              </a:rPr>
              <a:t>Industry Orientation </a:t>
            </a:r>
          </a:p>
          <a:p>
            <a:r>
              <a:rPr lang="en-US" sz="2400" dirty="0">
                <a:solidFill>
                  <a:srgbClr val="000000"/>
                </a:solidFill>
              </a:rPr>
              <a:t>• </a:t>
            </a:r>
            <a:r>
              <a:rPr lang="en-US" sz="2400" dirty="0">
                <a:solidFill>
                  <a:srgbClr val="FF0000"/>
                </a:solidFill>
              </a:rPr>
              <a:t>Tools and Materials </a:t>
            </a:r>
          </a:p>
          <a:p>
            <a:r>
              <a:rPr lang="en-US" sz="2400" dirty="0">
                <a:solidFill>
                  <a:srgbClr val="000000"/>
                </a:solidFill>
              </a:rPr>
              <a:t>• Construction </a:t>
            </a:r>
            <a:r>
              <a:rPr lang="en-US" sz="2400" dirty="0">
                <a:solidFill>
                  <a:srgbClr val="FF0000"/>
                </a:solidFill>
              </a:rPr>
              <a:t>Health and Safety </a:t>
            </a:r>
          </a:p>
          <a:p>
            <a:r>
              <a:rPr lang="en-US" sz="2400" dirty="0">
                <a:solidFill>
                  <a:srgbClr val="000000"/>
                </a:solidFill>
              </a:rPr>
              <a:t>• Blueprint </a:t>
            </a:r>
            <a:r>
              <a:rPr lang="en-US" sz="2400" dirty="0">
                <a:solidFill>
                  <a:srgbClr val="FF0000"/>
                </a:solidFill>
              </a:rPr>
              <a:t>Reading </a:t>
            </a:r>
          </a:p>
          <a:p>
            <a:r>
              <a:rPr lang="en-US" sz="2400" dirty="0">
                <a:solidFill>
                  <a:srgbClr val="000000"/>
                </a:solidFill>
              </a:rPr>
              <a:t>• Basic </a:t>
            </a:r>
            <a:r>
              <a:rPr lang="en-US" sz="2400" dirty="0">
                <a:solidFill>
                  <a:srgbClr val="FF0000"/>
                </a:solidFill>
              </a:rPr>
              <a:t>Math</a:t>
            </a:r>
            <a:r>
              <a:rPr lang="en-US" sz="2400" dirty="0">
                <a:solidFill>
                  <a:srgbClr val="000000"/>
                </a:solidFill>
              </a:rPr>
              <a:t> for Construction </a:t>
            </a:r>
          </a:p>
          <a:p>
            <a:pPr marL="230188" indent="-230188"/>
            <a:r>
              <a:rPr lang="en-US" sz="2400" dirty="0">
                <a:solidFill>
                  <a:srgbClr val="000000"/>
                </a:solidFill>
              </a:rPr>
              <a:t>• </a:t>
            </a:r>
            <a:r>
              <a:rPr lang="en-US" sz="2400" dirty="0">
                <a:solidFill>
                  <a:srgbClr val="FF0000"/>
                </a:solidFill>
              </a:rPr>
              <a:t>Heritage</a:t>
            </a:r>
            <a:r>
              <a:rPr lang="en-US" sz="2400" dirty="0">
                <a:solidFill>
                  <a:srgbClr val="000000"/>
                </a:solidFill>
              </a:rPr>
              <a:t> of the American Worker </a:t>
            </a:r>
          </a:p>
          <a:p>
            <a:pPr marL="230188" indent="-230188"/>
            <a:r>
              <a:rPr lang="en-US" sz="2400" dirty="0">
                <a:solidFill>
                  <a:srgbClr val="000000"/>
                </a:solidFill>
              </a:rPr>
              <a:t>•</a:t>
            </a:r>
            <a:r>
              <a:rPr lang="en-US" sz="2400" dirty="0">
                <a:solidFill>
                  <a:srgbClr val="FF0000"/>
                </a:solidFill>
              </a:rPr>
              <a:t> Diversity </a:t>
            </a:r>
            <a:r>
              <a:rPr lang="en-US" sz="2400" dirty="0">
                <a:solidFill>
                  <a:srgbClr val="000000"/>
                </a:solidFill>
              </a:rPr>
              <a:t>in the Construction Industry </a:t>
            </a:r>
          </a:p>
          <a:p>
            <a:r>
              <a:rPr lang="en-US" sz="2400" dirty="0">
                <a:solidFill>
                  <a:srgbClr val="000000"/>
                </a:solidFill>
              </a:rPr>
              <a:t>• Green Construction </a:t>
            </a:r>
          </a:p>
          <a:p>
            <a:r>
              <a:rPr lang="en-US" sz="2400" dirty="0">
                <a:solidFill>
                  <a:srgbClr val="000000"/>
                </a:solidFill>
              </a:rPr>
              <a:t>• </a:t>
            </a:r>
            <a:r>
              <a:rPr lang="en-US" sz="2400" dirty="0">
                <a:solidFill>
                  <a:srgbClr val="FF0000"/>
                </a:solidFill>
              </a:rPr>
              <a:t>Financial Literacy </a:t>
            </a:r>
          </a:p>
        </p:txBody>
      </p:sp>
    </p:spTree>
    <p:extLst>
      <p:ext uri="{BB962C8B-B14F-4D97-AF65-F5344CB8AC3E}">
        <p14:creationId xmlns:p14="http://schemas.microsoft.com/office/powerpoint/2010/main" val="34039627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4D8877-DC36-459C-8CF4-D4E109B4DAE0}"/>
              </a:ext>
            </a:extLst>
          </p:cNvPr>
          <p:cNvSpPr>
            <a:spLocks noGrp="1"/>
          </p:cNvSpPr>
          <p:nvPr>
            <p:ph type="title"/>
          </p:nvPr>
        </p:nvSpPr>
        <p:spPr>
          <a:xfrm>
            <a:off x="838200" y="90196"/>
            <a:ext cx="10515600" cy="576169"/>
          </a:xfrm>
        </p:spPr>
        <p:txBody>
          <a:bodyPr>
            <a:noAutofit/>
          </a:bodyPr>
          <a:lstStyle/>
          <a:p>
            <a:pPr algn="ctr"/>
            <a:r>
              <a:rPr lang="en-US" b="1" dirty="0">
                <a:solidFill>
                  <a:schemeClr val="accent6">
                    <a:lumMod val="75000"/>
                  </a:schemeClr>
                </a:solidFill>
                <a:latin typeface="+mn-lt"/>
              </a:rPr>
              <a:t>NCCER Construction Core. A Great Example.</a:t>
            </a:r>
          </a:p>
        </p:txBody>
      </p:sp>
      <p:pic>
        <p:nvPicPr>
          <p:cNvPr id="3" name="Picture 2">
            <a:extLst>
              <a:ext uri="{FF2B5EF4-FFF2-40B4-BE49-F238E27FC236}">
                <a16:creationId xmlns:a16="http://schemas.microsoft.com/office/drawing/2014/main" xmlns="" id="{729D241F-18C3-40FB-9C90-CB0DB5DE4412}"/>
              </a:ext>
            </a:extLst>
          </p:cNvPr>
          <p:cNvPicPr>
            <a:picLocks noChangeAspect="1"/>
          </p:cNvPicPr>
          <p:nvPr/>
        </p:nvPicPr>
        <p:blipFill>
          <a:blip r:embed="rId3"/>
          <a:stretch>
            <a:fillRect/>
          </a:stretch>
        </p:blipFill>
        <p:spPr>
          <a:xfrm>
            <a:off x="1" y="675359"/>
            <a:ext cx="5497158" cy="6191635"/>
          </a:xfrm>
          <a:prstGeom prst="rect">
            <a:avLst/>
          </a:prstGeom>
        </p:spPr>
      </p:pic>
      <p:pic>
        <p:nvPicPr>
          <p:cNvPr id="4" name="Picture 3">
            <a:extLst>
              <a:ext uri="{FF2B5EF4-FFF2-40B4-BE49-F238E27FC236}">
                <a16:creationId xmlns:a16="http://schemas.microsoft.com/office/drawing/2014/main" xmlns="" id="{74425D5C-D7BF-44EE-9D79-9F9813E8D152}"/>
              </a:ext>
            </a:extLst>
          </p:cNvPr>
          <p:cNvPicPr>
            <a:picLocks noChangeAspect="1"/>
          </p:cNvPicPr>
          <p:nvPr/>
        </p:nvPicPr>
        <p:blipFill>
          <a:blip r:embed="rId4"/>
          <a:stretch>
            <a:fillRect/>
          </a:stretch>
        </p:blipFill>
        <p:spPr>
          <a:xfrm>
            <a:off x="5689601" y="675359"/>
            <a:ext cx="6502398" cy="6191635"/>
          </a:xfrm>
          <a:prstGeom prst="rect">
            <a:avLst/>
          </a:prstGeom>
        </p:spPr>
      </p:pic>
    </p:spTree>
    <p:extLst>
      <p:ext uri="{BB962C8B-B14F-4D97-AF65-F5344CB8AC3E}">
        <p14:creationId xmlns:p14="http://schemas.microsoft.com/office/powerpoint/2010/main" val="19778920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52465E4-8782-44A1-A65F-7574812C4DA7}"/>
              </a:ext>
            </a:extLst>
          </p:cNvPr>
          <p:cNvSpPr>
            <a:spLocks noGrp="1"/>
          </p:cNvSpPr>
          <p:nvPr>
            <p:ph type="title"/>
          </p:nvPr>
        </p:nvSpPr>
        <p:spPr>
          <a:xfrm>
            <a:off x="838200" y="134216"/>
            <a:ext cx="10515600" cy="641639"/>
          </a:xfrm>
        </p:spPr>
        <p:txBody>
          <a:bodyPr>
            <a:normAutofit fontScale="90000"/>
          </a:bodyPr>
          <a:lstStyle/>
          <a:p>
            <a:pPr algn="ctr"/>
            <a:r>
              <a:rPr lang="en-US" b="1" dirty="0">
                <a:solidFill>
                  <a:schemeClr val="accent6">
                    <a:lumMod val="75000"/>
                  </a:schemeClr>
                </a:solidFill>
                <a:latin typeface="+mn-lt"/>
              </a:rPr>
              <a:t>Course Outline (Not a Capstone Course!)</a:t>
            </a:r>
          </a:p>
        </p:txBody>
      </p:sp>
      <p:sp>
        <p:nvSpPr>
          <p:cNvPr id="4" name="Content Placeholder 3">
            <a:extLst>
              <a:ext uri="{FF2B5EF4-FFF2-40B4-BE49-F238E27FC236}">
                <a16:creationId xmlns:a16="http://schemas.microsoft.com/office/drawing/2014/main" xmlns="" id="{446B7A5A-CAA0-4669-BE42-F43A8CCE8943}"/>
              </a:ext>
            </a:extLst>
          </p:cNvPr>
          <p:cNvSpPr>
            <a:spLocks noGrp="1"/>
          </p:cNvSpPr>
          <p:nvPr>
            <p:ph idx="1"/>
          </p:nvPr>
        </p:nvSpPr>
        <p:spPr>
          <a:xfrm>
            <a:off x="154708" y="855807"/>
            <a:ext cx="11630891" cy="5609648"/>
          </a:xfrm>
        </p:spPr>
        <p:txBody>
          <a:bodyPr>
            <a:normAutofit/>
          </a:bodyPr>
          <a:lstStyle/>
          <a:p>
            <a:r>
              <a:rPr lang="en-US" sz="3500" b="1" dirty="0"/>
              <a:t>Module 1:  Safety</a:t>
            </a:r>
          </a:p>
          <a:p>
            <a:r>
              <a:rPr lang="en-US" sz="3500" b="1" dirty="0"/>
              <a:t>Module 2:  Communication Skills</a:t>
            </a:r>
          </a:p>
          <a:p>
            <a:r>
              <a:rPr lang="en-US" sz="3500" b="1" dirty="0"/>
              <a:t>Module 3:  Industry Overview</a:t>
            </a:r>
          </a:p>
          <a:p>
            <a:r>
              <a:rPr lang="en-US" sz="3500" b="1" dirty="0"/>
              <a:t>Module 4:  Computation and Financial Literacy</a:t>
            </a:r>
          </a:p>
          <a:p>
            <a:r>
              <a:rPr lang="en-US" sz="3500" b="1" dirty="0"/>
              <a:t>Module 5:  Employability Skills</a:t>
            </a:r>
          </a:p>
          <a:p>
            <a:r>
              <a:rPr lang="en-US" sz="3500" b="1" dirty="0"/>
              <a:t>Module 6:  Personal Health</a:t>
            </a:r>
          </a:p>
          <a:p>
            <a:r>
              <a:rPr lang="en-US" sz="3500" b="1" dirty="0"/>
              <a:t>Module 7:  Career Pathways including Apprenticeship</a:t>
            </a:r>
          </a:p>
          <a:p>
            <a:r>
              <a:rPr lang="en-US" sz="3500" b="1" dirty="0"/>
              <a:t>Module 8:  Job Preparation and Required Job Skills</a:t>
            </a:r>
          </a:p>
          <a:p>
            <a:r>
              <a:rPr lang="en-US" sz="3500" b="1" dirty="0"/>
              <a:t>Module 9:  Industry and Site Visits</a:t>
            </a:r>
          </a:p>
          <a:p>
            <a:endParaRPr lang="en-US" dirty="0"/>
          </a:p>
        </p:txBody>
      </p:sp>
    </p:spTree>
    <p:extLst>
      <p:ext uri="{BB962C8B-B14F-4D97-AF65-F5344CB8AC3E}">
        <p14:creationId xmlns:p14="http://schemas.microsoft.com/office/powerpoint/2010/main" val="16982924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C0B84D67-7EBD-4B12-A432-55C1E2796447}"/>
              </a:ext>
            </a:extLst>
          </p:cNvPr>
          <p:cNvSpPr>
            <a:spLocks noGrp="1"/>
          </p:cNvSpPr>
          <p:nvPr>
            <p:ph type="title"/>
          </p:nvPr>
        </p:nvSpPr>
        <p:spPr>
          <a:xfrm>
            <a:off x="503068" y="0"/>
            <a:ext cx="10972800" cy="685800"/>
          </a:xfrm>
        </p:spPr>
        <p:txBody>
          <a:bodyPr>
            <a:normAutofit fontScale="90000"/>
          </a:bodyPr>
          <a:lstStyle/>
          <a:p>
            <a:pPr algn="ctr"/>
            <a:r>
              <a:rPr lang="en-US" b="1" dirty="0">
                <a:solidFill>
                  <a:schemeClr val="accent6">
                    <a:lumMod val="75000"/>
                  </a:schemeClr>
                </a:solidFill>
                <a:latin typeface="+mn-lt"/>
              </a:rPr>
              <a:t>Standardized Pre-Apprenticeship</a:t>
            </a:r>
          </a:p>
        </p:txBody>
      </p:sp>
      <p:sp>
        <p:nvSpPr>
          <p:cNvPr id="6" name="Rectangle 5"/>
          <p:cNvSpPr/>
          <p:nvPr/>
        </p:nvSpPr>
        <p:spPr>
          <a:xfrm>
            <a:off x="275209" y="609601"/>
            <a:ext cx="11620870" cy="646331"/>
          </a:xfrm>
          <a:prstGeom prst="rect">
            <a:avLst/>
          </a:prstGeom>
        </p:spPr>
        <p:txBody>
          <a:bodyPr wrap="square">
            <a:spAutoFit/>
          </a:bodyPr>
          <a:lstStyle/>
          <a:p>
            <a:r>
              <a:rPr lang="en-US" b="1" dirty="0" smtClean="0"/>
              <a:t>Objective</a:t>
            </a:r>
            <a:r>
              <a:rPr lang="en-US" b="1" dirty="0"/>
              <a:t>:</a:t>
            </a:r>
            <a:r>
              <a:rPr lang="en-US" dirty="0"/>
              <a:t>  Develop 80-hour curriculum courses (2-3-3 SHC) for popular NCCCS </a:t>
            </a:r>
            <a:r>
              <a:rPr lang="en-US" dirty="0" smtClean="0"/>
              <a:t>major </a:t>
            </a:r>
            <a:r>
              <a:rPr lang="en-US" dirty="0"/>
              <a:t>curriculum program areas that </a:t>
            </a:r>
            <a:r>
              <a:rPr lang="en-US" dirty="0" smtClean="0"/>
              <a:t>may also </a:t>
            </a:r>
            <a:r>
              <a:rPr lang="en-US" dirty="0"/>
              <a:t>serve as </a:t>
            </a:r>
            <a:r>
              <a:rPr lang="en-US" dirty="0" smtClean="0"/>
              <a:t>standardized Pre-apprenticeship  through ApprenticeshipNC </a:t>
            </a:r>
            <a:r>
              <a:rPr lang="en-US" dirty="0"/>
              <a:t>when tied to an Apprenticeship.  </a:t>
            </a:r>
          </a:p>
        </p:txBody>
      </p:sp>
      <p:sp>
        <p:nvSpPr>
          <p:cNvPr id="7" name="Text Box 2"/>
          <p:cNvSpPr txBox="1">
            <a:spLocks noChangeArrowheads="1"/>
          </p:cNvSpPr>
          <p:nvPr/>
        </p:nvSpPr>
        <p:spPr bwMode="auto">
          <a:xfrm>
            <a:off x="0" y="1255932"/>
            <a:ext cx="3117175" cy="3049739"/>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rot="0" vert="horz" wrap="square" lIns="91440" tIns="45720" rIns="91440" bIns="45720" anchor="t" anchorCtr="0">
            <a:noAutofit/>
          </a:bodyPr>
          <a:lstStyle/>
          <a:p>
            <a:pPr marL="457200" marR="0" indent="-228600" algn="ctr">
              <a:lnSpc>
                <a:spcPct val="107000"/>
              </a:lnSpc>
              <a:spcBef>
                <a:spcPts val="0"/>
              </a:spcBef>
              <a:spcAft>
                <a:spcPts val="800"/>
              </a:spcAft>
            </a:pPr>
            <a:r>
              <a:rPr lang="en-US" sz="800" b="1" dirty="0" smtClean="0">
                <a:effectLst/>
                <a:ea typeface="Calibri"/>
                <a:cs typeface="Times New Roman"/>
              </a:rPr>
              <a:t>PTE 110 PTE Construction</a:t>
            </a:r>
            <a:endParaRPr lang="en-US" sz="1100" dirty="0">
              <a:effectLst/>
              <a:ea typeface="Calibri"/>
              <a:cs typeface="Times New Roman"/>
            </a:endParaRPr>
          </a:p>
          <a:p>
            <a:pPr marL="117475" marR="0" lvl="0" indent="-117475">
              <a:lnSpc>
                <a:spcPct val="107000"/>
              </a:lnSpc>
              <a:spcBef>
                <a:spcPts val="0"/>
              </a:spcBef>
              <a:spcAft>
                <a:spcPts val="0"/>
              </a:spcAft>
              <a:buFont typeface="+mj-lt"/>
              <a:buAutoNum type="arabicPeriod"/>
            </a:pPr>
            <a:r>
              <a:rPr lang="en-US" sz="800" dirty="0">
                <a:effectLst/>
                <a:ea typeface="Calibri"/>
                <a:cs typeface="Calibri"/>
              </a:rPr>
              <a:t>Draft course outline:</a:t>
            </a:r>
            <a:endParaRPr lang="en-US" sz="1100" dirty="0">
              <a:effectLst/>
              <a:ea typeface="Calibri"/>
              <a:cs typeface="Times New Roman"/>
            </a:endParaRPr>
          </a:p>
          <a:p>
            <a:pPr marL="117475" marR="0" lvl="0" indent="-117475">
              <a:lnSpc>
                <a:spcPct val="107000"/>
              </a:lnSpc>
              <a:spcBef>
                <a:spcPts val="0"/>
              </a:spcBef>
              <a:spcAft>
                <a:spcPts val="0"/>
              </a:spcAft>
              <a:buSzPts val="800"/>
              <a:buFont typeface="+mj-lt"/>
              <a:buAutoNum type="alphaUcPeriod"/>
            </a:pPr>
            <a:r>
              <a:rPr lang="en-US" sz="800" dirty="0">
                <a:effectLst/>
                <a:ea typeface="Calibri"/>
                <a:cs typeface="Calibri"/>
              </a:rPr>
              <a:t>Safety Awareness.</a:t>
            </a:r>
            <a:endParaRPr lang="en-US" sz="1100" dirty="0">
              <a:effectLst/>
              <a:ea typeface="Calibri"/>
              <a:cs typeface="Times New Roman"/>
            </a:endParaRPr>
          </a:p>
          <a:p>
            <a:pPr marL="117475" marR="0" lvl="0" indent="-117475">
              <a:lnSpc>
                <a:spcPct val="107000"/>
              </a:lnSpc>
              <a:spcBef>
                <a:spcPts val="0"/>
              </a:spcBef>
              <a:spcAft>
                <a:spcPts val="0"/>
              </a:spcAft>
              <a:buSzPts val="800"/>
              <a:buFont typeface="+mj-lt"/>
              <a:buAutoNum type="alphaUcPeriod"/>
            </a:pPr>
            <a:r>
              <a:rPr lang="en-US" sz="800" dirty="0">
                <a:effectLst/>
                <a:ea typeface="Calibri"/>
                <a:cs typeface="Calibri"/>
              </a:rPr>
              <a:t>Communication Skills.</a:t>
            </a:r>
            <a:endParaRPr lang="en-US" sz="1100" dirty="0">
              <a:effectLst/>
              <a:ea typeface="Calibri"/>
              <a:cs typeface="Times New Roman"/>
            </a:endParaRPr>
          </a:p>
          <a:p>
            <a:pPr marL="117475" marR="0" lvl="0" indent="-117475">
              <a:lnSpc>
                <a:spcPct val="107000"/>
              </a:lnSpc>
              <a:spcBef>
                <a:spcPts val="0"/>
              </a:spcBef>
              <a:spcAft>
                <a:spcPts val="0"/>
              </a:spcAft>
              <a:buSzPts val="800"/>
              <a:buFont typeface="+mj-lt"/>
              <a:buAutoNum type="alphaUcPeriod"/>
            </a:pPr>
            <a:r>
              <a:rPr lang="en-US" sz="800" dirty="0">
                <a:effectLst/>
                <a:ea typeface="Calibri"/>
                <a:cs typeface="Calibri"/>
              </a:rPr>
              <a:t>Public Service (motivation (why serve?), org awareness/structure, societal issues, agency interaction, etc.).</a:t>
            </a:r>
            <a:endParaRPr lang="en-US" sz="1100" dirty="0">
              <a:effectLst/>
              <a:ea typeface="Calibri"/>
              <a:cs typeface="Times New Roman"/>
            </a:endParaRPr>
          </a:p>
          <a:p>
            <a:pPr marL="117475" marR="0" lvl="0" indent="-117475">
              <a:lnSpc>
                <a:spcPct val="107000"/>
              </a:lnSpc>
              <a:spcBef>
                <a:spcPts val="0"/>
              </a:spcBef>
              <a:spcAft>
                <a:spcPts val="0"/>
              </a:spcAft>
              <a:buSzPts val="800"/>
              <a:buFont typeface="+mj-lt"/>
              <a:buAutoNum type="alphaUcPeriod"/>
            </a:pPr>
            <a:r>
              <a:rPr lang="en-US" sz="800" dirty="0">
                <a:effectLst/>
                <a:ea typeface="Calibri"/>
                <a:cs typeface="Calibri"/>
              </a:rPr>
              <a:t>Related Computer Skills.</a:t>
            </a:r>
            <a:endParaRPr lang="en-US" sz="1100" dirty="0">
              <a:effectLst/>
              <a:ea typeface="Calibri"/>
              <a:cs typeface="Times New Roman"/>
            </a:endParaRPr>
          </a:p>
          <a:p>
            <a:pPr marL="117475" marR="0" lvl="0" indent="-117475">
              <a:lnSpc>
                <a:spcPct val="107000"/>
              </a:lnSpc>
              <a:spcBef>
                <a:spcPts val="0"/>
              </a:spcBef>
              <a:spcAft>
                <a:spcPts val="0"/>
              </a:spcAft>
              <a:buSzPts val="800"/>
              <a:buFont typeface="+mj-lt"/>
              <a:buAutoNum type="alphaUcPeriod"/>
            </a:pPr>
            <a:r>
              <a:rPr lang="en-US" sz="800" dirty="0">
                <a:effectLst/>
                <a:ea typeface="Calibri"/>
                <a:cs typeface="Calibri"/>
              </a:rPr>
              <a:t>Computational Ability (basic math, personal &amp; business finances, etc.).</a:t>
            </a:r>
            <a:endParaRPr lang="en-US" sz="1100" dirty="0">
              <a:effectLst/>
              <a:ea typeface="Calibri"/>
              <a:cs typeface="Times New Roman"/>
            </a:endParaRPr>
          </a:p>
          <a:p>
            <a:pPr marL="117475" marR="0" lvl="0" indent="-117475">
              <a:lnSpc>
                <a:spcPct val="107000"/>
              </a:lnSpc>
              <a:spcBef>
                <a:spcPts val="0"/>
              </a:spcBef>
              <a:spcAft>
                <a:spcPts val="0"/>
              </a:spcAft>
              <a:buSzPts val="800"/>
              <a:buFont typeface="+mj-lt"/>
              <a:buAutoNum type="alphaUcPeriod"/>
            </a:pPr>
            <a:r>
              <a:rPr lang="en-US" sz="800" dirty="0">
                <a:effectLst/>
                <a:ea typeface="Calibri"/>
                <a:cs typeface="Calibri"/>
              </a:rPr>
              <a:t>Communication Devises and Technologies (what is used in various professions, vehicles, chemicals, radios, photography, etc.).</a:t>
            </a:r>
            <a:endParaRPr lang="en-US" sz="1100" dirty="0">
              <a:effectLst/>
              <a:ea typeface="Calibri"/>
              <a:cs typeface="Times New Roman"/>
            </a:endParaRPr>
          </a:p>
          <a:p>
            <a:pPr marL="117475" marR="0" lvl="0" indent="-117475">
              <a:lnSpc>
                <a:spcPct val="107000"/>
              </a:lnSpc>
              <a:spcBef>
                <a:spcPts val="0"/>
              </a:spcBef>
              <a:spcAft>
                <a:spcPts val="0"/>
              </a:spcAft>
              <a:buSzPts val="800"/>
              <a:buFont typeface="+mj-lt"/>
              <a:buAutoNum type="alphaUcPeriod"/>
            </a:pPr>
            <a:r>
              <a:rPr lang="en-US" sz="800" dirty="0">
                <a:effectLst/>
                <a:ea typeface="Calibri"/>
                <a:cs typeface="Calibri"/>
              </a:rPr>
              <a:t>Government (Structure, law, agencies, authority).</a:t>
            </a:r>
            <a:endParaRPr lang="en-US" sz="1100" dirty="0">
              <a:effectLst/>
              <a:ea typeface="Calibri"/>
              <a:cs typeface="Times New Roman"/>
            </a:endParaRPr>
          </a:p>
          <a:p>
            <a:pPr marL="117475" marR="0" lvl="0" indent="-117475">
              <a:lnSpc>
                <a:spcPct val="107000"/>
              </a:lnSpc>
              <a:spcBef>
                <a:spcPts val="0"/>
              </a:spcBef>
              <a:spcAft>
                <a:spcPts val="0"/>
              </a:spcAft>
              <a:buSzPts val="800"/>
              <a:buFont typeface="+mj-lt"/>
              <a:buAutoNum type="alphaUcPeriod"/>
            </a:pPr>
            <a:r>
              <a:rPr lang="en-US" sz="800" dirty="0">
                <a:effectLst/>
                <a:ea typeface="Calibri"/>
                <a:cs typeface="Calibri"/>
              </a:rPr>
              <a:t>Employability Skills (online program).</a:t>
            </a:r>
            <a:endParaRPr lang="en-US" sz="1100" dirty="0">
              <a:effectLst/>
              <a:ea typeface="Calibri"/>
              <a:cs typeface="Times New Roman"/>
            </a:endParaRPr>
          </a:p>
          <a:p>
            <a:pPr marL="117475" marR="0" lvl="0" indent="-117475">
              <a:lnSpc>
                <a:spcPct val="107000"/>
              </a:lnSpc>
              <a:spcBef>
                <a:spcPts val="0"/>
              </a:spcBef>
              <a:spcAft>
                <a:spcPts val="0"/>
              </a:spcAft>
              <a:buSzPts val="800"/>
              <a:buFont typeface="+mj-lt"/>
              <a:buAutoNum type="alphaUcPeriod"/>
            </a:pPr>
            <a:r>
              <a:rPr lang="en-US" sz="800" dirty="0">
                <a:effectLst/>
                <a:ea typeface="Calibri"/>
                <a:cs typeface="Calibri"/>
              </a:rPr>
              <a:t>Personal Health (explore job physical requirements, determine aptitude, CPR, First Aide, etc.), Mental Health, and Physical Health (Fitness).</a:t>
            </a:r>
            <a:endParaRPr lang="en-US" sz="1100" dirty="0">
              <a:effectLst/>
              <a:ea typeface="Calibri"/>
              <a:cs typeface="Times New Roman"/>
            </a:endParaRPr>
          </a:p>
          <a:p>
            <a:pPr marL="117475" marR="0" lvl="0" indent="-117475">
              <a:lnSpc>
                <a:spcPct val="107000"/>
              </a:lnSpc>
              <a:spcBef>
                <a:spcPts val="0"/>
              </a:spcBef>
              <a:spcAft>
                <a:spcPts val="0"/>
              </a:spcAft>
              <a:buSzPts val="800"/>
              <a:buFont typeface="+mj-lt"/>
              <a:buAutoNum type="alphaUcPeriod"/>
            </a:pPr>
            <a:r>
              <a:rPr lang="en-US" sz="800" dirty="0">
                <a:effectLst/>
                <a:ea typeface="Calibri"/>
                <a:cs typeface="Calibri"/>
              </a:rPr>
              <a:t>Career Exploration and Job Skills (visit Corrections, FIP, CJ, EM, EMS programs/orgs). KSAs. Examinations and Certifications.</a:t>
            </a:r>
            <a:endParaRPr lang="en-US" sz="1100" dirty="0">
              <a:effectLst/>
              <a:ea typeface="Calibri"/>
              <a:cs typeface="Times New Roman"/>
            </a:endParaRPr>
          </a:p>
          <a:p>
            <a:pPr marL="117475" marR="0" lvl="0" indent="-117475">
              <a:lnSpc>
                <a:spcPct val="107000"/>
              </a:lnSpc>
              <a:spcBef>
                <a:spcPts val="0"/>
              </a:spcBef>
              <a:spcAft>
                <a:spcPts val="0"/>
              </a:spcAft>
              <a:buSzPts val="800"/>
              <a:buFont typeface="+mj-lt"/>
              <a:buAutoNum type="alphaUcPeriod"/>
            </a:pPr>
            <a:r>
              <a:rPr lang="en-US" sz="800" dirty="0">
                <a:effectLst/>
                <a:ea typeface="Calibri"/>
                <a:cs typeface="Calibri"/>
              </a:rPr>
              <a:t>Visitations.  Locate facilities. Visit and interview (mock or actual).</a:t>
            </a:r>
            <a:endParaRPr lang="en-US" sz="1100" dirty="0">
              <a:effectLst/>
              <a:ea typeface="Calibri"/>
              <a:cs typeface="Times New Roman"/>
            </a:endParaRPr>
          </a:p>
          <a:p>
            <a:pPr marL="117475" marR="0" lvl="0" indent="-117475">
              <a:lnSpc>
                <a:spcPct val="107000"/>
              </a:lnSpc>
              <a:spcBef>
                <a:spcPts val="0"/>
              </a:spcBef>
              <a:spcAft>
                <a:spcPts val="800"/>
              </a:spcAft>
              <a:buSzPts val="800"/>
              <a:buFont typeface="+mj-lt"/>
              <a:buAutoNum type="alphaUcPeriod"/>
            </a:pPr>
            <a:r>
              <a:rPr lang="en-US" sz="800" dirty="0">
                <a:effectLst/>
                <a:ea typeface="Calibri"/>
                <a:cs typeface="Calibri"/>
              </a:rPr>
              <a:t>Etc.</a:t>
            </a:r>
            <a:endParaRPr lang="en-US" sz="1100" dirty="0">
              <a:effectLst/>
              <a:ea typeface="Calibri"/>
              <a:cs typeface="Times New Roman"/>
            </a:endParaRPr>
          </a:p>
          <a:p>
            <a:pPr marL="0" marR="0">
              <a:lnSpc>
                <a:spcPct val="107000"/>
              </a:lnSpc>
              <a:spcBef>
                <a:spcPts val="0"/>
              </a:spcBef>
              <a:spcAft>
                <a:spcPts val="800"/>
              </a:spcAft>
            </a:pPr>
            <a:r>
              <a:rPr lang="en-US" sz="1100" dirty="0">
                <a:effectLst/>
                <a:ea typeface="Calibri"/>
                <a:cs typeface="Times New Roman"/>
              </a:rPr>
              <a:t> </a:t>
            </a:r>
          </a:p>
        </p:txBody>
      </p:sp>
      <p:sp>
        <p:nvSpPr>
          <p:cNvPr id="8" name="Text Box 2"/>
          <p:cNvSpPr txBox="1">
            <a:spLocks noChangeArrowheads="1"/>
          </p:cNvSpPr>
          <p:nvPr/>
        </p:nvSpPr>
        <p:spPr bwMode="auto">
          <a:xfrm>
            <a:off x="9245601" y="1255932"/>
            <a:ext cx="2946400" cy="304973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rot="0" vert="horz" wrap="square" lIns="91440" tIns="45720" rIns="91440" bIns="45720" anchor="t" anchorCtr="0">
            <a:noAutofit/>
          </a:bodyPr>
          <a:lstStyle/>
          <a:p>
            <a:pPr marL="457200" marR="0" indent="-228600" algn="ctr">
              <a:lnSpc>
                <a:spcPct val="107000"/>
              </a:lnSpc>
              <a:spcBef>
                <a:spcPts val="0"/>
              </a:spcBef>
              <a:spcAft>
                <a:spcPts val="800"/>
              </a:spcAft>
            </a:pPr>
            <a:r>
              <a:rPr lang="en-US" sz="800" b="1" dirty="0" smtClean="0">
                <a:effectLst/>
                <a:ea typeface="Calibri"/>
                <a:cs typeface="Times New Roman"/>
              </a:rPr>
              <a:t>PTE 113 Transportation</a:t>
            </a:r>
            <a:endParaRPr lang="en-US" sz="1100" dirty="0">
              <a:effectLst/>
              <a:ea typeface="Calibri"/>
              <a:cs typeface="Times New Roman"/>
            </a:endParaRPr>
          </a:p>
          <a:p>
            <a:pPr marL="117475" marR="0" lvl="0" indent="-117475">
              <a:lnSpc>
                <a:spcPct val="107000"/>
              </a:lnSpc>
              <a:spcBef>
                <a:spcPts val="0"/>
              </a:spcBef>
              <a:spcAft>
                <a:spcPts val="0"/>
              </a:spcAft>
              <a:buFont typeface="+mj-lt"/>
              <a:buAutoNum type="arabicPeriod"/>
            </a:pPr>
            <a:r>
              <a:rPr lang="en-US" sz="800" dirty="0">
                <a:effectLst/>
                <a:ea typeface="Calibri"/>
                <a:cs typeface="Calibri"/>
              </a:rPr>
              <a:t>Draft course outline:</a:t>
            </a:r>
            <a:endParaRPr lang="en-US" sz="1100" dirty="0">
              <a:effectLst/>
              <a:ea typeface="Calibri"/>
              <a:cs typeface="Times New Roman"/>
            </a:endParaRPr>
          </a:p>
          <a:p>
            <a:pPr marL="117475" marR="0" lvl="0" indent="-117475">
              <a:lnSpc>
                <a:spcPct val="107000"/>
              </a:lnSpc>
              <a:spcBef>
                <a:spcPts val="0"/>
              </a:spcBef>
              <a:spcAft>
                <a:spcPts val="0"/>
              </a:spcAft>
              <a:buSzPts val="800"/>
              <a:buFont typeface="+mj-lt"/>
              <a:buAutoNum type="alphaUcPeriod"/>
            </a:pPr>
            <a:r>
              <a:rPr lang="en-US" sz="800" dirty="0">
                <a:effectLst/>
                <a:ea typeface="Calibri"/>
                <a:cs typeface="Calibri"/>
              </a:rPr>
              <a:t>Safety Awareness.</a:t>
            </a:r>
            <a:endParaRPr lang="en-US" sz="1100" dirty="0">
              <a:effectLst/>
              <a:ea typeface="Calibri"/>
              <a:cs typeface="Times New Roman"/>
            </a:endParaRPr>
          </a:p>
          <a:p>
            <a:pPr marL="117475" marR="0" lvl="0" indent="-117475">
              <a:lnSpc>
                <a:spcPct val="107000"/>
              </a:lnSpc>
              <a:spcBef>
                <a:spcPts val="0"/>
              </a:spcBef>
              <a:spcAft>
                <a:spcPts val="0"/>
              </a:spcAft>
              <a:buSzPts val="800"/>
              <a:buFont typeface="+mj-lt"/>
              <a:buAutoNum type="alphaUcPeriod"/>
            </a:pPr>
            <a:r>
              <a:rPr lang="en-US" sz="800" dirty="0">
                <a:effectLst/>
                <a:ea typeface="Calibri"/>
                <a:cs typeface="Calibri"/>
              </a:rPr>
              <a:t>Communication Skills.</a:t>
            </a:r>
            <a:endParaRPr lang="en-US" sz="1100" dirty="0">
              <a:effectLst/>
              <a:ea typeface="Calibri"/>
              <a:cs typeface="Times New Roman"/>
            </a:endParaRPr>
          </a:p>
          <a:p>
            <a:pPr marL="117475" marR="0" lvl="0" indent="-117475">
              <a:lnSpc>
                <a:spcPct val="107000"/>
              </a:lnSpc>
              <a:spcBef>
                <a:spcPts val="0"/>
              </a:spcBef>
              <a:spcAft>
                <a:spcPts val="0"/>
              </a:spcAft>
              <a:buSzPts val="800"/>
              <a:buFont typeface="+mj-lt"/>
              <a:buAutoNum type="alphaUcPeriod"/>
            </a:pPr>
            <a:r>
              <a:rPr lang="en-US" sz="800" dirty="0">
                <a:effectLst/>
                <a:ea typeface="Calibri"/>
                <a:cs typeface="Calibri"/>
              </a:rPr>
              <a:t>Public Service (motivation (why serve?), org awareness/structure, societal issues, agency interaction, etc.).</a:t>
            </a:r>
            <a:endParaRPr lang="en-US" sz="1100" dirty="0">
              <a:effectLst/>
              <a:ea typeface="Calibri"/>
              <a:cs typeface="Times New Roman"/>
            </a:endParaRPr>
          </a:p>
          <a:p>
            <a:pPr marL="117475" marR="0" lvl="0" indent="-117475">
              <a:lnSpc>
                <a:spcPct val="107000"/>
              </a:lnSpc>
              <a:spcBef>
                <a:spcPts val="0"/>
              </a:spcBef>
              <a:spcAft>
                <a:spcPts val="0"/>
              </a:spcAft>
              <a:buSzPts val="800"/>
              <a:buFont typeface="+mj-lt"/>
              <a:buAutoNum type="alphaUcPeriod"/>
            </a:pPr>
            <a:r>
              <a:rPr lang="en-US" sz="800" dirty="0">
                <a:effectLst/>
                <a:ea typeface="Calibri"/>
                <a:cs typeface="Calibri"/>
              </a:rPr>
              <a:t>Related Computer Skills.</a:t>
            </a:r>
            <a:endParaRPr lang="en-US" sz="1100" dirty="0">
              <a:effectLst/>
              <a:ea typeface="Calibri"/>
              <a:cs typeface="Times New Roman"/>
            </a:endParaRPr>
          </a:p>
          <a:p>
            <a:pPr marL="117475" marR="0" lvl="0" indent="-117475">
              <a:lnSpc>
                <a:spcPct val="107000"/>
              </a:lnSpc>
              <a:spcBef>
                <a:spcPts val="0"/>
              </a:spcBef>
              <a:spcAft>
                <a:spcPts val="0"/>
              </a:spcAft>
              <a:buSzPts val="800"/>
              <a:buFont typeface="+mj-lt"/>
              <a:buAutoNum type="alphaUcPeriod"/>
            </a:pPr>
            <a:r>
              <a:rPr lang="en-US" sz="800" dirty="0">
                <a:effectLst/>
                <a:ea typeface="Calibri"/>
                <a:cs typeface="Calibri"/>
              </a:rPr>
              <a:t>Computational Ability (basic math, personal &amp; business finances, etc.).</a:t>
            </a:r>
            <a:endParaRPr lang="en-US" sz="1100" dirty="0">
              <a:effectLst/>
              <a:ea typeface="Calibri"/>
              <a:cs typeface="Times New Roman"/>
            </a:endParaRPr>
          </a:p>
          <a:p>
            <a:pPr marL="117475" marR="0" lvl="0" indent="-117475">
              <a:lnSpc>
                <a:spcPct val="107000"/>
              </a:lnSpc>
              <a:spcBef>
                <a:spcPts val="0"/>
              </a:spcBef>
              <a:spcAft>
                <a:spcPts val="0"/>
              </a:spcAft>
              <a:buSzPts val="800"/>
              <a:buFont typeface="+mj-lt"/>
              <a:buAutoNum type="alphaUcPeriod"/>
            </a:pPr>
            <a:r>
              <a:rPr lang="en-US" sz="800" dirty="0">
                <a:effectLst/>
                <a:ea typeface="Calibri"/>
                <a:cs typeface="Calibri"/>
              </a:rPr>
              <a:t>Communication Devises and Technologies (what is used in various professions, vehicles, chemicals, radios, photography, etc.).</a:t>
            </a:r>
            <a:endParaRPr lang="en-US" sz="1100" dirty="0">
              <a:effectLst/>
              <a:ea typeface="Calibri"/>
              <a:cs typeface="Times New Roman"/>
            </a:endParaRPr>
          </a:p>
          <a:p>
            <a:pPr marL="117475" marR="0" lvl="0" indent="-117475">
              <a:lnSpc>
                <a:spcPct val="107000"/>
              </a:lnSpc>
              <a:spcBef>
                <a:spcPts val="0"/>
              </a:spcBef>
              <a:spcAft>
                <a:spcPts val="0"/>
              </a:spcAft>
              <a:buSzPts val="800"/>
              <a:buFont typeface="+mj-lt"/>
              <a:buAutoNum type="alphaUcPeriod"/>
            </a:pPr>
            <a:r>
              <a:rPr lang="en-US" sz="800" dirty="0">
                <a:effectLst/>
                <a:ea typeface="Calibri"/>
                <a:cs typeface="Calibri"/>
              </a:rPr>
              <a:t>Government (Structure, law, agencies, authority).</a:t>
            </a:r>
            <a:endParaRPr lang="en-US" sz="1100" dirty="0">
              <a:effectLst/>
              <a:ea typeface="Calibri"/>
              <a:cs typeface="Times New Roman"/>
            </a:endParaRPr>
          </a:p>
          <a:p>
            <a:pPr marL="117475" marR="0" lvl="0" indent="-117475">
              <a:lnSpc>
                <a:spcPct val="107000"/>
              </a:lnSpc>
              <a:spcBef>
                <a:spcPts val="0"/>
              </a:spcBef>
              <a:spcAft>
                <a:spcPts val="0"/>
              </a:spcAft>
              <a:buSzPts val="800"/>
              <a:buFont typeface="+mj-lt"/>
              <a:buAutoNum type="alphaUcPeriod"/>
            </a:pPr>
            <a:r>
              <a:rPr lang="en-US" sz="800" dirty="0">
                <a:effectLst/>
                <a:ea typeface="Calibri"/>
                <a:cs typeface="Calibri"/>
              </a:rPr>
              <a:t>Employability Skills (online program).</a:t>
            </a:r>
            <a:endParaRPr lang="en-US" sz="1100" dirty="0">
              <a:effectLst/>
              <a:ea typeface="Calibri"/>
              <a:cs typeface="Times New Roman"/>
            </a:endParaRPr>
          </a:p>
          <a:p>
            <a:pPr marL="117475" marR="0" lvl="0" indent="-117475">
              <a:lnSpc>
                <a:spcPct val="107000"/>
              </a:lnSpc>
              <a:spcBef>
                <a:spcPts val="0"/>
              </a:spcBef>
              <a:spcAft>
                <a:spcPts val="0"/>
              </a:spcAft>
              <a:buSzPts val="800"/>
              <a:buFont typeface="+mj-lt"/>
              <a:buAutoNum type="alphaUcPeriod"/>
            </a:pPr>
            <a:r>
              <a:rPr lang="en-US" sz="800" dirty="0">
                <a:effectLst/>
                <a:ea typeface="Calibri"/>
                <a:cs typeface="Calibri"/>
              </a:rPr>
              <a:t>Personal Health (explore job physical requirements, determine aptitude, CPR, First Aide, etc.), Mental Health, and Physical Health (Fitness).</a:t>
            </a:r>
            <a:endParaRPr lang="en-US" sz="1100" dirty="0">
              <a:effectLst/>
              <a:ea typeface="Calibri"/>
              <a:cs typeface="Times New Roman"/>
            </a:endParaRPr>
          </a:p>
          <a:p>
            <a:pPr marL="117475" marR="0" lvl="0" indent="-117475">
              <a:lnSpc>
                <a:spcPct val="107000"/>
              </a:lnSpc>
              <a:spcBef>
                <a:spcPts val="0"/>
              </a:spcBef>
              <a:spcAft>
                <a:spcPts val="0"/>
              </a:spcAft>
              <a:buSzPts val="800"/>
              <a:buFont typeface="+mj-lt"/>
              <a:buAutoNum type="alphaUcPeriod"/>
            </a:pPr>
            <a:r>
              <a:rPr lang="en-US" sz="800" dirty="0">
                <a:effectLst/>
                <a:ea typeface="Calibri"/>
                <a:cs typeface="Calibri"/>
              </a:rPr>
              <a:t>Career Exploration and Job Skills (visit Corrections, FIP, CJ, EM, EMS programs/orgs). KSAs. Examinations and Certifications.</a:t>
            </a:r>
            <a:endParaRPr lang="en-US" sz="1100" dirty="0">
              <a:effectLst/>
              <a:ea typeface="Calibri"/>
              <a:cs typeface="Times New Roman"/>
            </a:endParaRPr>
          </a:p>
          <a:p>
            <a:pPr marL="117475" marR="0" lvl="0" indent="-117475">
              <a:lnSpc>
                <a:spcPct val="107000"/>
              </a:lnSpc>
              <a:spcBef>
                <a:spcPts val="0"/>
              </a:spcBef>
              <a:spcAft>
                <a:spcPts val="0"/>
              </a:spcAft>
              <a:buSzPts val="800"/>
              <a:buFont typeface="+mj-lt"/>
              <a:buAutoNum type="alphaUcPeriod"/>
            </a:pPr>
            <a:r>
              <a:rPr lang="en-US" sz="800" dirty="0">
                <a:effectLst/>
                <a:ea typeface="Calibri"/>
                <a:cs typeface="Calibri"/>
              </a:rPr>
              <a:t>Visitations.  Locate facilities. Visit and interview (mock or actual).</a:t>
            </a:r>
            <a:endParaRPr lang="en-US" sz="1100" dirty="0">
              <a:effectLst/>
              <a:ea typeface="Calibri"/>
              <a:cs typeface="Times New Roman"/>
            </a:endParaRPr>
          </a:p>
          <a:p>
            <a:pPr marL="117475" marR="0" lvl="0" indent="-117475">
              <a:lnSpc>
                <a:spcPct val="107000"/>
              </a:lnSpc>
              <a:spcBef>
                <a:spcPts val="0"/>
              </a:spcBef>
              <a:spcAft>
                <a:spcPts val="800"/>
              </a:spcAft>
              <a:buSzPts val="800"/>
              <a:buFont typeface="+mj-lt"/>
              <a:buAutoNum type="alphaUcPeriod"/>
            </a:pPr>
            <a:r>
              <a:rPr lang="en-US" sz="800" dirty="0">
                <a:effectLst/>
                <a:ea typeface="Calibri"/>
                <a:cs typeface="Calibri"/>
              </a:rPr>
              <a:t>Etc.</a:t>
            </a:r>
            <a:endParaRPr lang="en-US" sz="1100" dirty="0">
              <a:effectLst/>
              <a:ea typeface="Calibri"/>
              <a:cs typeface="Times New Roman"/>
            </a:endParaRPr>
          </a:p>
          <a:p>
            <a:pPr marL="0" marR="0">
              <a:lnSpc>
                <a:spcPct val="107000"/>
              </a:lnSpc>
              <a:spcBef>
                <a:spcPts val="0"/>
              </a:spcBef>
              <a:spcAft>
                <a:spcPts val="800"/>
              </a:spcAft>
            </a:pPr>
            <a:r>
              <a:rPr lang="en-US" sz="1100" dirty="0">
                <a:effectLst/>
                <a:ea typeface="Calibri"/>
                <a:cs typeface="Times New Roman"/>
              </a:rPr>
              <a:t> </a:t>
            </a:r>
          </a:p>
        </p:txBody>
      </p:sp>
      <p:sp>
        <p:nvSpPr>
          <p:cNvPr id="9" name="Text Box 2"/>
          <p:cNvSpPr txBox="1">
            <a:spLocks noChangeArrowheads="1"/>
          </p:cNvSpPr>
          <p:nvPr/>
        </p:nvSpPr>
        <p:spPr bwMode="auto">
          <a:xfrm>
            <a:off x="3117174" y="1255933"/>
            <a:ext cx="3080427" cy="3049738"/>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rot="0" vert="horz" wrap="square" lIns="91440" tIns="45720" rIns="91440" bIns="45720" anchor="t" anchorCtr="0">
            <a:noAutofit/>
          </a:bodyPr>
          <a:lstStyle/>
          <a:p>
            <a:pPr marL="457200" marR="0" indent="-228600" algn="ctr">
              <a:lnSpc>
                <a:spcPct val="107000"/>
              </a:lnSpc>
              <a:spcBef>
                <a:spcPts val="0"/>
              </a:spcBef>
              <a:spcAft>
                <a:spcPts val="800"/>
              </a:spcAft>
            </a:pPr>
            <a:r>
              <a:rPr lang="en-US" sz="800" b="1" dirty="0" smtClean="0">
                <a:effectLst/>
                <a:ea typeface="Calibri"/>
                <a:cs typeface="Times New Roman"/>
              </a:rPr>
              <a:t>PTE </a:t>
            </a:r>
            <a:r>
              <a:rPr lang="en-US" sz="800" b="1" dirty="0">
                <a:effectLst/>
                <a:ea typeface="Calibri"/>
                <a:cs typeface="Times New Roman"/>
              </a:rPr>
              <a:t>111 </a:t>
            </a:r>
            <a:r>
              <a:rPr lang="en-US" sz="800" b="1" dirty="0" smtClean="0">
                <a:effectLst/>
                <a:ea typeface="Calibri"/>
                <a:cs typeface="Times New Roman"/>
              </a:rPr>
              <a:t>PTE Manufacturing </a:t>
            </a:r>
            <a:endParaRPr lang="en-US" sz="1100" dirty="0">
              <a:effectLst/>
              <a:ea typeface="Calibri"/>
              <a:cs typeface="Times New Roman"/>
            </a:endParaRPr>
          </a:p>
          <a:p>
            <a:pPr marL="117475" marR="0" lvl="0" indent="-117475">
              <a:lnSpc>
                <a:spcPct val="107000"/>
              </a:lnSpc>
              <a:spcBef>
                <a:spcPts val="0"/>
              </a:spcBef>
              <a:spcAft>
                <a:spcPts val="0"/>
              </a:spcAft>
              <a:buFont typeface="+mj-lt"/>
              <a:buAutoNum type="arabicPeriod"/>
            </a:pPr>
            <a:r>
              <a:rPr lang="en-US" sz="800" dirty="0">
                <a:effectLst/>
                <a:ea typeface="Calibri"/>
                <a:cs typeface="Calibri"/>
              </a:rPr>
              <a:t>Draft course outline:</a:t>
            </a:r>
            <a:endParaRPr lang="en-US" sz="1100" dirty="0">
              <a:effectLst/>
              <a:ea typeface="Calibri"/>
              <a:cs typeface="Times New Roman"/>
            </a:endParaRPr>
          </a:p>
          <a:p>
            <a:pPr marL="117475" marR="0" lvl="0" indent="-117475">
              <a:lnSpc>
                <a:spcPct val="107000"/>
              </a:lnSpc>
              <a:spcBef>
                <a:spcPts val="0"/>
              </a:spcBef>
              <a:spcAft>
                <a:spcPts val="0"/>
              </a:spcAft>
              <a:buSzPts val="800"/>
              <a:buFont typeface="+mj-lt"/>
              <a:buAutoNum type="alphaUcPeriod"/>
            </a:pPr>
            <a:r>
              <a:rPr lang="en-US" sz="800" dirty="0">
                <a:effectLst/>
                <a:ea typeface="Calibri"/>
                <a:cs typeface="Calibri"/>
              </a:rPr>
              <a:t>Safety Awareness.</a:t>
            </a:r>
            <a:endParaRPr lang="en-US" sz="1100" dirty="0">
              <a:effectLst/>
              <a:ea typeface="Calibri"/>
              <a:cs typeface="Times New Roman"/>
            </a:endParaRPr>
          </a:p>
          <a:p>
            <a:pPr marL="117475" marR="0" lvl="0" indent="-117475">
              <a:lnSpc>
                <a:spcPct val="107000"/>
              </a:lnSpc>
              <a:spcBef>
                <a:spcPts val="0"/>
              </a:spcBef>
              <a:spcAft>
                <a:spcPts val="0"/>
              </a:spcAft>
              <a:buSzPts val="800"/>
              <a:buFont typeface="+mj-lt"/>
              <a:buAutoNum type="alphaUcPeriod"/>
            </a:pPr>
            <a:r>
              <a:rPr lang="en-US" sz="800" dirty="0">
                <a:effectLst/>
                <a:ea typeface="Calibri"/>
                <a:cs typeface="Calibri"/>
              </a:rPr>
              <a:t>Communication Skills.</a:t>
            </a:r>
            <a:endParaRPr lang="en-US" sz="1100" dirty="0">
              <a:effectLst/>
              <a:ea typeface="Calibri"/>
              <a:cs typeface="Times New Roman"/>
            </a:endParaRPr>
          </a:p>
          <a:p>
            <a:pPr marL="117475" marR="0" lvl="0" indent="-117475">
              <a:lnSpc>
                <a:spcPct val="107000"/>
              </a:lnSpc>
              <a:spcBef>
                <a:spcPts val="0"/>
              </a:spcBef>
              <a:spcAft>
                <a:spcPts val="0"/>
              </a:spcAft>
              <a:buSzPts val="800"/>
              <a:buFont typeface="+mj-lt"/>
              <a:buAutoNum type="alphaUcPeriod"/>
            </a:pPr>
            <a:r>
              <a:rPr lang="en-US" sz="800" dirty="0">
                <a:effectLst/>
                <a:ea typeface="Calibri"/>
                <a:cs typeface="Calibri"/>
              </a:rPr>
              <a:t>Public Service (motivation (why serve?), org awareness/structure, societal issues, agency interaction, etc.).</a:t>
            </a:r>
            <a:endParaRPr lang="en-US" sz="1100" dirty="0">
              <a:effectLst/>
              <a:ea typeface="Calibri"/>
              <a:cs typeface="Times New Roman"/>
            </a:endParaRPr>
          </a:p>
          <a:p>
            <a:pPr marL="117475" marR="0" lvl="0" indent="-117475">
              <a:lnSpc>
                <a:spcPct val="107000"/>
              </a:lnSpc>
              <a:spcBef>
                <a:spcPts val="0"/>
              </a:spcBef>
              <a:spcAft>
                <a:spcPts val="0"/>
              </a:spcAft>
              <a:buSzPts val="800"/>
              <a:buFont typeface="+mj-lt"/>
              <a:buAutoNum type="alphaUcPeriod"/>
            </a:pPr>
            <a:r>
              <a:rPr lang="en-US" sz="800" dirty="0">
                <a:effectLst/>
                <a:ea typeface="Calibri"/>
                <a:cs typeface="Calibri"/>
              </a:rPr>
              <a:t>Related Computer Skills.</a:t>
            </a:r>
            <a:endParaRPr lang="en-US" sz="1100" dirty="0">
              <a:effectLst/>
              <a:ea typeface="Calibri"/>
              <a:cs typeface="Times New Roman"/>
            </a:endParaRPr>
          </a:p>
          <a:p>
            <a:pPr marL="117475" marR="0" lvl="0" indent="-117475">
              <a:lnSpc>
                <a:spcPct val="107000"/>
              </a:lnSpc>
              <a:spcBef>
                <a:spcPts val="0"/>
              </a:spcBef>
              <a:spcAft>
                <a:spcPts val="0"/>
              </a:spcAft>
              <a:buSzPts val="800"/>
              <a:buFont typeface="+mj-lt"/>
              <a:buAutoNum type="alphaUcPeriod"/>
            </a:pPr>
            <a:r>
              <a:rPr lang="en-US" sz="800" dirty="0">
                <a:effectLst/>
                <a:ea typeface="Calibri"/>
                <a:cs typeface="Calibri"/>
              </a:rPr>
              <a:t>Computational Ability (basic math, personal &amp; business finances, etc.).</a:t>
            </a:r>
            <a:endParaRPr lang="en-US" sz="1100" dirty="0">
              <a:effectLst/>
              <a:ea typeface="Calibri"/>
              <a:cs typeface="Times New Roman"/>
            </a:endParaRPr>
          </a:p>
          <a:p>
            <a:pPr marL="117475" marR="0" lvl="0" indent="-117475">
              <a:lnSpc>
                <a:spcPct val="107000"/>
              </a:lnSpc>
              <a:spcBef>
                <a:spcPts val="0"/>
              </a:spcBef>
              <a:spcAft>
                <a:spcPts val="0"/>
              </a:spcAft>
              <a:buSzPts val="800"/>
              <a:buFont typeface="+mj-lt"/>
              <a:buAutoNum type="alphaUcPeriod"/>
            </a:pPr>
            <a:r>
              <a:rPr lang="en-US" sz="800" dirty="0">
                <a:effectLst/>
                <a:ea typeface="Calibri"/>
                <a:cs typeface="Calibri"/>
              </a:rPr>
              <a:t>Communication Devises and Technologies (what is used in various professions, vehicles, chemicals, radios, photography, etc.).</a:t>
            </a:r>
            <a:endParaRPr lang="en-US" sz="1100" dirty="0">
              <a:effectLst/>
              <a:ea typeface="Calibri"/>
              <a:cs typeface="Times New Roman"/>
            </a:endParaRPr>
          </a:p>
          <a:p>
            <a:pPr marL="117475" marR="0" lvl="0" indent="-117475">
              <a:lnSpc>
                <a:spcPct val="107000"/>
              </a:lnSpc>
              <a:spcBef>
                <a:spcPts val="0"/>
              </a:spcBef>
              <a:spcAft>
                <a:spcPts val="0"/>
              </a:spcAft>
              <a:buSzPts val="800"/>
              <a:buFont typeface="+mj-lt"/>
              <a:buAutoNum type="alphaUcPeriod"/>
            </a:pPr>
            <a:r>
              <a:rPr lang="en-US" sz="800" dirty="0">
                <a:effectLst/>
                <a:ea typeface="Calibri"/>
                <a:cs typeface="Calibri"/>
              </a:rPr>
              <a:t>Government (Structure, law, agencies, authority).</a:t>
            </a:r>
            <a:endParaRPr lang="en-US" sz="1100" dirty="0">
              <a:effectLst/>
              <a:ea typeface="Calibri"/>
              <a:cs typeface="Times New Roman"/>
            </a:endParaRPr>
          </a:p>
          <a:p>
            <a:pPr marL="117475" marR="0" lvl="0" indent="-117475">
              <a:lnSpc>
                <a:spcPct val="107000"/>
              </a:lnSpc>
              <a:spcBef>
                <a:spcPts val="0"/>
              </a:spcBef>
              <a:spcAft>
                <a:spcPts val="0"/>
              </a:spcAft>
              <a:buSzPts val="800"/>
              <a:buFont typeface="+mj-lt"/>
              <a:buAutoNum type="alphaUcPeriod"/>
            </a:pPr>
            <a:r>
              <a:rPr lang="en-US" sz="800" dirty="0">
                <a:effectLst/>
                <a:ea typeface="Calibri"/>
                <a:cs typeface="Calibri"/>
              </a:rPr>
              <a:t>Employability Skills (online program).</a:t>
            </a:r>
            <a:endParaRPr lang="en-US" sz="1100" dirty="0">
              <a:effectLst/>
              <a:ea typeface="Calibri"/>
              <a:cs typeface="Times New Roman"/>
            </a:endParaRPr>
          </a:p>
          <a:p>
            <a:pPr marL="117475" marR="0" lvl="0" indent="-117475">
              <a:lnSpc>
                <a:spcPct val="107000"/>
              </a:lnSpc>
              <a:spcBef>
                <a:spcPts val="0"/>
              </a:spcBef>
              <a:spcAft>
                <a:spcPts val="0"/>
              </a:spcAft>
              <a:buSzPts val="800"/>
              <a:buFont typeface="+mj-lt"/>
              <a:buAutoNum type="alphaUcPeriod"/>
            </a:pPr>
            <a:r>
              <a:rPr lang="en-US" sz="800" dirty="0">
                <a:effectLst/>
                <a:ea typeface="Calibri"/>
                <a:cs typeface="Calibri"/>
              </a:rPr>
              <a:t>Personal Health (explore job physical requirements, determine aptitude, CPR, First Aide, etc.), Mental Health, and Physical Health (Fitness).</a:t>
            </a:r>
            <a:endParaRPr lang="en-US" sz="1100" dirty="0">
              <a:effectLst/>
              <a:ea typeface="Calibri"/>
              <a:cs typeface="Times New Roman"/>
            </a:endParaRPr>
          </a:p>
          <a:p>
            <a:pPr marL="117475" marR="0" lvl="0" indent="-117475">
              <a:lnSpc>
                <a:spcPct val="107000"/>
              </a:lnSpc>
              <a:spcBef>
                <a:spcPts val="0"/>
              </a:spcBef>
              <a:spcAft>
                <a:spcPts val="0"/>
              </a:spcAft>
              <a:buSzPts val="800"/>
              <a:buFont typeface="+mj-lt"/>
              <a:buAutoNum type="alphaUcPeriod"/>
            </a:pPr>
            <a:r>
              <a:rPr lang="en-US" sz="800" dirty="0">
                <a:effectLst/>
                <a:ea typeface="Calibri"/>
                <a:cs typeface="Calibri"/>
              </a:rPr>
              <a:t>Career Exploration and Job Skills (visit Corrections, FIP, CJ, EM, EMS programs/orgs). KSAs. Examinations and Certifications.</a:t>
            </a:r>
            <a:endParaRPr lang="en-US" sz="1100" dirty="0">
              <a:effectLst/>
              <a:ea typeface="Calibri"/>
              <a:cs typeface="Times New Roman"/>
            </a:endParaRPr>
          </a:p>
          <a:p>
            <a:pPr marL="117475" marR="0" lvl="0" indent="-117475">
              <a:lnSpc>
                <a:spcPct val="107000"/>
              </a:lnSpc>
              <a:spcBef>
                <a:spcPts val="0"/>
              </a:spcBef>
              <a:spcAft>
                <a:spcPts val="0"/>
              </a:spcAft>
              <a:buSzPts val="800"/>
              <a:buFont typeface="+mj-lt"/>
              <a:buAutoNum type="alphaUcPeriod"/>
            </a:pPr>
            <a:r>
              <a:rPr lang="en-US" sz="800" dirty="0">
                <a:effectLst/>
                <a:ea typeface="Calibri"/>
                <a:cs typeface="Calibri"/>
              </a:rPr>
              <a:t>Visitations.  Locate facilities. Visit and interview (mock or actual).</a:t>
            </a:r>
            <a:endParaRPr lang="en-US" sz="1100" dirty="0">
              <a:effectLst/>
              <a:ea typeface="Calibri"/>
              <a:cs typeface="Times New Roman"/>
            </a:endParaRPr>
          </a:p>
          <a:p>
            <a:pPr marL="117475" marR="0" lvl="0" indent="-117475">
              <a:lnSpc>
                <a:spcPct val="107000"/>
              </a:lnSpc>
              <a:spcBef>
                <a:spcPts val="0"/>
              </a:spcBef>
              <a:spcAft>
                <a:spcPts val="800"/>
              </a:spcAft>
              <a:buSzPts val="800"/>
              <a:buFont typeface="+mj-lt"/>
              <a:buAutoNum type="alphaUcPeriod"/>
            </a:pPr>
            <a:r>
              <a:rPr lang="en-US" sz="800" dirty="0">
                <a:effectLst/>
                <a:ea typeface="Calibri"/>
                <a:cs typeface="Calibri"/>
              </a:rPr>
              <a:t>Etc.</a:t>
            </a:r>
            <a:endParaRPr lang="en-US" sz="1100" dirty="0">
              <a:effectLst/>
              <a:ea typeface="Calibri"/>
              <a:cs typeface="Times New Roman"/>
            </a:endParaRPr>
          </a:p>
          <a:p>
            <a:pPr marL="0" marR="0">
              <a:lnSpc>
                <a:spcPct val="107000"/>
              </a:lnSpc>
              <a:spcBef>
                <a:spcPts val="0"/>
              </a:spcBef>
              <a:spcAft>
                <a:spcPts val="800"/>
              </a:spcAft>
            </a:pPr>
            <a:r>
              <a:rPr lang="en-US" sz="1100" dirty="0">
                <a:effectLst/>
                <a:ea typeface="Calibri"/>
                <a:cs typeface="Times New Roman"/>
              </a:rPr>
              <a:t> </a:t>
            </a:r>
          </a:p>
        </p:txBody>
      </p:sp>
      <p:sp>
        <p:nvSpPr>
          <p:cNvPr id="10" name="Text Box 2"/>
          <p:cNvSpPr txBox="1">
            <a:spLocks noChangeArrowheads="1"/>
          </p:cNvSpPr>
          <p:nvPr/>
        </p:nvSpPr>
        <p:spPr bwMode="auto">
          <a:xfrm>
            <a:off x="6197601" y="1255931"/>
            <a:ext cx="3048000" cy="304974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rot="0" vert="horz" wrap="square" lIns="91440" tIns="45720" rIns="91440" bIns="45720" anchor="t" anchorCtr="0">
            <a:noAutofit/>
          </a:bodyPr>
          <a:lstStyle/>
          <a:p>
            <a:pPr marL="457200" marR="0" indent="-228600" algn="ctr">
              <a:lnSpc>
                <a:spcPct val="107000"/>
              </a:lnSpc>
              <a:spcBef>
                <a:spcPts val="0"/>
              </a:spcBef>
              <a:spcAft>
                <a:spcPts val="800"/>
              </a:spcAft>
            </a:pPr>
            <a:r>
              <a:rPr lang="en-US" sz="800" b="1" dirty="0" smtClean="0">
                <a:effectLst/>
                <a:ea typeface="Calibri"/>
                <a:cs typeface="Times New Roman"/>
              </a:rPr>
              <a:t>PTE 112 PTE Public Safety  </a:t>
            </a:r>
            <a:endParaRPr lang="en-US" sz="1100" dirty="0" smtClean="0">
              <a:effectLst/>
              <a:ea typeface="Calibri"/>
              <a:cs typeface="Times New Roman"/>
            </a:endParaRPr>
          </a:p>
          <a:p>
            <a:pPr marL="117475" marR="0" lvl="0" indent="-117475">
              <a:lnSpc>
                <a:spcPct val="107000"/>
              </a:lnSpc>
              <a:spcBef>
                <a:spcPts val="0"/>
              </a:spcBef>
              <a:spcAft>
                <a:spcPts val="0"/>
              </a:spcAft>
              <a:buFont typeface="+mj-lt"/>
              <a:buAutoNum type="arabicPeriod"/>
            </a:pPr>
            <a:r>
              <a:rPr lang="en-US" sz="800" dirty="0" smtClean="0">
                <a:effectLst/>
                <a:ea typeface="Calibri"/>
                <a:cs typeface="Calibri"/>
              </a:rPr>
              <a:t>Draft course outline:</a:t>
            </a:r>
            <a:endParaRPr lang="en-US" sz="1100" dirty="0" smtClean="0">
              <a:effectLst/>
              <a:ea typeface="Calibri"/>
              <a:cs typeface="Times New Roman"/>
            </a:endParaRPr>
          </a:p>
          <a:p>
            <a:pPr marL="117475" marR="0" lvl="0" indent="-117475">
              <a:lnSpc>
                <a:spcPct val="107000"/>
              </a:lnSpc>
              <a:spcBef>
                <a:spcPts val="0"/>
              </a:spcBef>
              <a:spcAft>
                <a:spcPts val="0"/>
              </a:spcAft>
              <a:buSzPts val="800"/>
              <a:buFont typeface="+mj-lt"/>
              <a:buAutoNum type="alphaUcPeriod"/>
            </a:pPr>
            <a:r>
              <a:rPr lang="en-US" sz="800" dirty="0" smtClean="0">
                <a:effectLst/>
                <a:ea typeface="Calibri"/>
                <a:cs typeface="Calibri"/>
              </a:rPr>
              <a:t>Safety </a:t>
            </a:r>
            <a:r>
              <a:rPr lang="en-US" sz="800" dirty="0">
                <a:effectLst/>
                <a:ea typeface="Calibri"/>
                <a:cs typeface="Calibri"/>
              </a:rPr>
              <a:t>Awareness.</a:t>
            </a:r>
            <a:endParaRPr lang="en-US" sz="1100" dirty="0">
              <a:effectLst/>
              <a:ea typeface="Calibri"/>
              <a:cs typeface="Times New Roman"/>
            </a:endParaRPr>
          </a:p>
          <a:p>
            <a:pPr marL="117475" marR="0" lvl="0" indent="-117475">
              <a:lnSpc>
                <a:spcPct val="107000"/>
              </a:lnSpc>
              <a:spcBef>
                <a:spcPts val="0"/>
              </a:spcBef>
              <a:spcAft>
                <a:spcPts val="0"/>
              </a:spcAft>
              <a:buSzPts val="800"/>
              <a:buFont typeface="+mj-lt"/>
              <a:buAutoNum type="alphaUcPeriod"/>
            </a:pPr>
            <a:r>
              <a:rPr lang="en-US" sz="800" dirty="0">
                <a:effectLst/>
                <a:ea typeface="Calibri"/>
                <a:cs typeface="Calibri"/>
              </a:rPr>
              <a:t>Communication Skills.</a:t>
            </a:r>
            <a:endParaRPr lang="en-US" sz="1100" dirty="0">
              <a:effectLst/>
              <a:ea typeface="Calibri"/>
              <a:cs typeface="Times New Roman"/>
            </a:endParaRPr>
          </a:p>
          <a:p>
            <a:pPr marL="117475" marR="0" lvl="0" indent="-117475">
              <a:lnSpc>
                <a:spcPct val="107000"/>
              </a:lnSpc>
              <a:spcBef>
                <a:spcPts val="0"/>
              </a:spcBef>
              <a:spcAft>
                <a:spcPts val="0"/>
              </a:spcAft>
              <a:buSzPts val="800"/>
              <a:buFont typeface="+mj-lt"/>
              <a:buAutoNum type="alphaUcPeriod"/>
            </a:pPr>
            <a:r>
              <a:rPr lang="en-US" sz="800" dirty="0">
                <a:effectLst/>
                <a:ea typeface="Calibri"/>
                <a:cs typeface="Calibri"/>
              </a:rPr>
              <a:t>Public Service (motivation (why serve?), org awareness/structure, societal issues, agency interaction, etc.).</a:t>
            </a:r>
            <a:endParaRPr lang="en-US" sz="1100" dirty="0">
              <a:effectLst/>
              <a:ea typeface="Calibri"/>
              <a:cs typeface="Times New Roman"/>
            </a:endParaRPr>
          </a:p>
          <a:p>
            <a:pPr marL="117475" marR="0" lvl="0" indent="-117475">
              <a:lnSpc>
                <a:spcPct val="107000"/>
              </a:lnSpc>
              <a:spcBef>
                <a:spcPts val="0"/>
              </a:spcBef>
              <a:spcAft>
                <a:spcPts val="0"/>
              </a:spcAft>
              <a:buSzPts val="800"/>
              <a:buFont typeface="+mj-lt"/>
              <a:buAutoNum type="alphaUcPeriod"/>
            </a:pPr>
            <a:r>
              <a:rPr lang="en-US" sz="800" dirty="0">
                <a:effectLst/>
                <a:ea typeface="Calibri"/>
                <a:cs typeface="Calibri"/>
              </a:rPr>
              <a:t>Related Computer Skills.</a:t>
            </a:r>
            <a:endParaRPr lang="en-US" sz="1100" dirty="0">
              <a:effectLst/>
              <a:ea typeface="Calibri"/>
              <a:cs typeface="Times New Roman"/>
            </a:endParaRPr>
          </a:p>
          <a:p>
            <a:pPr marL="117475" marR="0" lvl="0" indent="-117475">
              <a:lnSpc>
                <a:spcPct val="107000"/>
              </a:lnSpc>
              <a:spcBef>
                <a:spcPts val="0"/>
              </a:spcBef>
              <a:spcAft>
                <a:spcPts val="0"/>
              </a:spcAft>
              <a:buSzPts val="800"/>
              <a:buFont typeface="+mj-lt"/>
              <a:buAutoNum type="alphaUcPeriod"/>
            </a:pPr>
            <a:r>
              <a:rPr lang="en-US" sz="800" dirty="0">
                <a:effectLst/>
                <a:ea typeface="Calibri"/>
                <a:cs typeface="Calibri"/>
              </a:rPr>
              <a:t>Computational Ability (basic math, personal &amp; business finances, etc.).</a:t>
            </a:r>
            <a:endParaRPr lang="en-US" sz="1100" dirty="0">
              <a:effectLst/>
              <a:ea typeface="Calibri"/>
              <a:cs typeface="Times New Roman"/>
            </a:endParaRPr>
          </a:p>
          <a:p>
            <a:pPr marL="117475" marR="0" lvl="0" indent="-117475">
              <a:lnSpc>
                <a:spcPct val="107000"/>
              </a:lnSpc>
              <a:spcBef>
                <a:spcPts val="0"/>
              </a:spcBef>
              <a:spcAft>
                <a:spcPts val="0"/>
              </a:spcAft>
              <a:buSzPts val="800"/>
              <a:buFont typeface="+mj-lt"/>
              <a:buAutoNum type="alphaUcPeriod"/>
            </a:pPr>
            <a:r>
              <a:rPr lang="en-US" sz="800" dirty="0">
                <a:effectLst/>
                <a:ea typeface="Calibri"/>
                <a:cs typeface="Calibri"/>
              </a:rPr>
              <a:t>Communication Devises and Technologies (what is used in various professions, vehicles, chemicals, radios, photography, etc.).</a:t>
            </a:r>
            <a:endParaRPr lang="en-US" sz="1100" dirty="0">
              <a:effectLst/>
              <a:ea typeface="Calibri"/>
              <a:cs typeface="Times New Roman"/>
            </a:endParaRPr>
          </a:p>
          <a:p>
            <a:pPr marL="117475" marR="0" lvl="0" indent="-117475">
              <a:lnSpc>
                <a:spcPct val="107000"/>
              </a:lnSpc>
              <a:spcBef>
                <a:spcPts val="0"/>
              </a:spcBef>
              <a:spcAft>
                <a:spcPts val="0"/>
              </a:spcAft>
              <a:buSzPts val="800"/>
              <a:buFont typeface="+mj-lt"/>
              <a:buAutoNum type="alphaUcPeriod"/>
            </a:pPr>
            <a:r>
              <a:rPr lang="en-US" sz="800" dirty="0">
                <a:effectLst/>
                <a:ea typeface="Calibri"/>
                <a:cs typeface="Calibri"/>
              </a:rPr>
              <a:t>Government (Structure, law, agencies, authority).</a:t>
            </a:r>
            <a:endParaRPr lang="en-US" sz="1100" dirty="0">
              <a:effectLst/>
              <a:ea typeface="Calibri"/>
              <a:cs typeface="Times New Roman"/>
            </a:endParaRPr>
          </a:p>
          <a:p>
            <a:pPr marL="117475" marR="0" lvl="0" indent="-117475">
              <a:lnSpc>
                <a:spcPct val="107000"/>
              </a:lnSpc>
              <a:spcBef>
                <a:spcPts val="0"/>
              </a:spcBef>
              <a:spcAft>
                <a:spcPts val="0"/>
              </a:spcAft>
              <a:buSzPts val="800"/>
              <a:buFont typeface="+mj-lt"/>
              <a:buAutoNum type="alphaUcPeriod"/>
            </a:pPr>
            <a:r>
              <a:rPr lang="en-US" sz="800" dirty="0">
                <a:effectLst/>
                <a:ea typeface="Calibri"/>
                <a:cs typeface="Calibri"/>
              </a:rPr>
              <a:t>Employability Skills (online program).</a:t>
            </a:r>
            <a:endParaRPr lang="en-US" sz="1100" dirty="0">
              <a:effectLst/>
              <a:ea typeface="Calibri"/>
              <a:cs typeface="Times New Roman"/>
            </a:endParaRPr>
          </a:p>
          <a:p>
            <a:pPr marL="117475" marR="0" lvl="0" indent="-117475">
              <a:lnSpc>
                <a:spcPct val="107000"/>
              </a:lnSpc>
              <a:spcBef>
                <a:spcPts val="0"/>
              </a:spcBef>
              <a:spcAft>
                <a:spcPts val="0"/>
              </a:spcAft>
              <a:buSzPts val="800"/>
              <a:buFont typeface="+mj-lt"/>
              <a:buAutoNum type="alphaUcPeriod"/>
            </a:pPr>
            <a:r>
              <a:rPr lang="en-US" sz="800" dirty="0">
                <a:effectLst/>
                <a:ea typeface="Calibri"/>
                <a:cs typeface="Calibri"/>
              </a:rPr>
              <a:t>Personal Health (explore job physical requirements, determine aptitude, CPR, First Aide, etc.), Mental Health, and Physical Health (Fitness).</a:t>
            </a:r>
            <a:endParaRPr lang="en-US" sz="1100" dirty="0">
              <a:effectLst/>
              <a:ea typeface="Calibri"/>
              <a:cs typeface="Times New Roman"/>
            </a:endParaRPr>
          </a:p>
          <a:p>
            <a:pPr marL="117475" marR="0" lvl="0" indent="-117475">
              <a:lnSpc>
                <a:spcPct val="107000"/>
              </a:lnSpc>
              <a:spcBef>
                <a:spcPts val="0"/>
              </a:spcBef>
              <a:spcAft>
                <a:spcPts val="0"/>
              </a:spcAft>
              <a:buSzPts val="800"/>
              <a:buFont typeface="+mj-lt"/>
              <a:buAutoNum type="alphaUcPeriod"/>
            </a:pPr>
            <a:r>
              <a:rPr lang="en-US" sz="800" dirty="0">
                <a:effectLst/>
                <a:ea typeface="Calibri"/>
                <a:cs typeface="Calibri"/>
              </a:rPr>
              <a:t>Career Exploration and Job Skills (visit Corrections, FIP, CJ, EM, EMS programs/orgs). KSAs. Examinations and Certifications.</a:t>
            </a:r>
            <a:endParaRPr lang="en-US" sz="1100" dirty="0">
              <a:effectLst/>
              <a:ea typeface="Calibri"/>
              <a:cs typeface="Times New Roman"/>
            </a:endParaRPr>
          </a:p>
          <a:p>
            <a:pPr marL="117475" marR="0" lvl="0" indent="-117475">
              <a:lnSpc>
                <a:spcPct val="107000"/>
              </a:lnSpc>
              <a:spcBef>
                <a:spcPts val="0"/>
              </a:spcBef>
              <a:spcAft>
                <a:spcPts val="0"/>
              </a:spcAft>
              <a:buSzPts val="800"/>
              <a:buFont typeface="+mj-lt"/>
              <a:buAutoNum type="alphaUcPeriod"/>
            </a:pPr>
            <a:r>
              <a:rPr lang="en-US" sz="800" dirty="0">
                <a:effectLst/>
                <a:ea typeface="Calibri"/>
                <a:cs typeface="Calibri"/>
              </a:rPr>
              <a:t>Visitations.  Locate facilities. Visit and interview (mock or actual).</a:t>
            </a:r>
            <a:endParaRPr lang="en-US" sz="1100" dirty="0">
              <a:effectLst/>
              <a:ea typeface="Calibri"/>
              <a:cs typeface="Times New Roman"/>
            </a:endParaRPr>
          </a:p>
          <a:p>
            <a:pPr marL="117475" marR="0" lvl="0" indent="-117475">
              <a:lnSpc>
                <a:spcPct val="107000"/>
              </a:lnSpc>
              <a:spcBef>
                <a:spcPts val="0"/>
              </a:spcBef>
              <a:spcAft>
                <a:spcPts val="800"/>
              </a:spcAft>
              <a:buSzPts val="800"/>
              <a:buFont typeface="+mj-lt"/>
              <a:buAutoNum type="alphaUcPeriod"/>
            </a:pPr>
            <a:r>
              <a:rPr lang="en-US" sz="800" dirty="0">
                <a:effectLst/>
                <a:ea typeface="Calibri"/>
                <a:cs typeface="Calibri"/>
              </a:rPr>
              <a:t>Etc.</a:t>
            </a:r>
            <a:endParaRPr lang="en-US" sz="1100" dirty="0">
              <a:effectLst/>
              <a:ea typeface="Calibri"/>
              <a:cs typeface="Times New Roman"/>
            </a:endParaRPr>
          </a:p>
          <a:p>
            <a:pPr marL="0" marR="0">
              <a:lnSpc>
                <a:spcPct val="107000"/>
              </a:lnSpc>
              <a:spcBef>
                <a:spcPts val="0"/>
              </a:spcBef>
              <a:spcAft>
                <a:spcPts val="800"/>
              </a:spcAft>
            </a:pPr>
            <a:r>
              <a:rPr lang="en-US" sz="1100" dirty="0">
                <a:effectLst/>
                <a:ea typeface="Calibri"/>
                <a:cs typeface="Times New Roman"/>
              </a:rPr>
              <a:t> </a:t>
            </a:r>
          </a:p>
        </p:txBody>
      </p:sp>
      <p:sp>
        <p:nvSpPr>
          <p:cNvPr id="12" name="Text Box 2"/>
          <p:cNvSpPr txBox="1">
            <a:spLocks noChangeArrowheads="1"/>
          </p:cNvSpPr>
          <p:nvPr/>
        </p:nvSpPr>
        <p:spPr bwMode="auto">
          <a:xfrm>
            <a:off x="-1" y="4314548"/>
            <a:ext cx="3117175" cy="12954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rot="0" vert="horz" wrap="square" lIns="91440" tIns="45720" rIns="91440" bIns="45720" anchor="t" anchorCtr="0">
            <a:noAutofit/>
          </a:bodyPr>
          <a:lstStyle/>
          <a:p>
            <a:pPr marL="457200" marR="0" indent="-228600" algn="ctr">
              <a:lnSpc>
                <a:spcPct val="107000"/>
              </a:lnSpc>
              <a:spcBef>
                <a:spcPts val="0"/>
              </a:spcBef>
              <a:spcAft>
                <a:spcPts val="800"/>
              </a:spcAft>
            </a:pPr>
            <a:r>
              <a:rPr lang="en-US" sz="800" b="1" dirty="0" smtClean="0">
                <a:effectLst/>
                <a:ea typeface="Calibri"/>
                <a:cs typeface="Times New Roman"/>
              </a:rPr>
              <a:t>PTE 114 PTE Engineering Technology </a:t>
            </a:r>
            <a:endParaRPr lang="en-US" sz="1100" dirty="0">
              <a:effectLst/>
              <a:ea typeface="Calibri"/>
              <a:cs typeface="Times New Roman"/>
            </a:endParaRPr>
          </a:p>
          <a:p>
            <a:pPr marL="117475" marR="0" lvl="0" indent="-117475">
              <a:lnSpc>
                <a:spcPct val="107000"/>
              </a:lnSpc>
              <a:spcBef>
                <a:spcPts val="0"/>
              </a:spcBef>
              <a:spcAft>
                <a:spcPts val="0"/>
              </a:spcAft>
              <a:buFont typeface="+mj-lt"/>
              <a:buAutoNum type="arabicPeriod"/>
            </a:pPr>
            <a:r>
              <a:rPr lang="en-US" sz="800" dirty="0">
                <a:effectLst/>
                <a:ea typeface="Calibri"/>
                <a:cs typeface="Calibri"/>
              </a:rPr>
              <a:t>Draft course outline:</a:t>
            </a:r>
            <a:endParaRPr lang="en-US" sz="1100" dirty="0">
              <a:effectLst/>
              <a:ea typeface="Calibri"/>
              <a:cs typeface="Times New Roman"/>
            </a:endParaRPr>
          </a:p>
          <a:p>
            <a:pPr marL="117475" marR="0" lvl="0" indent="-117475">
              <a:lnSpc>
                <a:spcPct val="107000"/>
              </a:lnSpc>
              <a:spcBef>
                <a:spcPts val="0"/>
              </a:spcBef>
              <a:spcAft>
                <a:spcPts val="0"/>
              </a:spcAft>
              <a:buSzPts val="800"/>
              <a:buFont typeface="+mj-lt"/>
              <a:buAutoNum type="alphaUcPeriod"/>
            </a:pPr>
            <a:r>
              <a:rPr lang="en-US" sz="800" dirty="0">
                <a:effectLst/>
                <a:ea typeface="Calibri"/>
                <a:cs typeface="Calibri"/>
              </a:rPr>
              <a:t>Safety Awareness.</a:t>
            </a:r>
            <a:endParaRPr lang="en-US" sz="1100" dirty="0">
              <a:effectLst/>
              <a:ea typeface="Calibri"/>
              <a:cs typeface="Times New Roman"/>
            </a:endParaRPr>
          </a:p>
          <a:p>
            <a:pPr marL="117475" marR="0" lvl="0" indent="-117475">
              <a:lnSpc>
                <a:spcPct val="107000"/>
              </a:lnSpc>
              <a:spcBef>
                <a:spcPts val="0"/>
              </a:spcBef>
              <a:spcAft>
                <a:spcPts val="0"/>
              </a:spcAft>
              <a:buSzPts val="800"/>
              <a:buFont typeface="+mj-lt"/>
              <a:buAutoNum type="alphaUcPeriod"/>
            </a:pPr>
            <a:r>
              <a:rPr lang="en-US" sz="800" dirty="0">
                <a:effectLst/>
                <a:ea typeface="Calibri"/>
                <a:cs typeface="Calibri"/>
              </a:rPr>
              <a:t>Communication Skills.</a:t>
            </a:r>
            <a:endParaRPr lang="en-US" sz="1100" dirty="0">
              <a:effectLst/>
              <a:ea typeface="Calibri"/>
              <a:cs typeface="Times New Roman"/>
            </a:endParaRPr>
          </a:p>
          <a:p>
            <a:pPr marL="117475" marR="0" lvl="0" indent="-117475">
              <a:lnSpc>
                <a:spcPct val="107000"/>
              </a:lnSpc>
              <a:spcBef>
                <a:spcPts val="0"/>
              </a:spcBef>
              <a:spcAft>
                <a:spcPts val="0"/>
              </a:spcAft>
              <a:buSzPts val="800"/>
              <a:buFont typeface="+mj-lt"/>
              <a:buAutoNum type="alphaUcPeriod"/>
            </a:pPr>
            <a:r>
              <a:rPr lang="en-US" sz="800" dirty="0">
                <a:effectLst/>
                <a:ea typeface="Calibri"/>
                <a:cs typeface="Calibri"/>
              </a:rPr>
              <a:t>Public Service (motivation (why serve?), org awareness/structure, societal issues, agency interaction, etc.).</a:t>
            </a:r>
            <a:endParaRPr lang="en-US" sz="1100" dirty="0">
              <a:effectLst/>
              <a:ea typeface="Calibri"/>
              <a:cs typeface="Times New Roman"/>
            </a:endParaRPr>
          </a:p>
          <a:p>
            <a:pPr marL="117475" marR="0" lvl="0" indent="-117475">
              <a:lnSpc>
                <a:spcPct val="107000"/>
              </a:lnSpc>
              <a:spcBef>
                <a:spcPts val="0"/>
              </a:spcBef>
              <a:spcAft>
                <a:spcPts val="0"/>
              </a:spcAft>
              <a:buSzPts val="800"/>
              <a:buFont typeface="+mj-lt"/>
              <a:buAutoNum type="alphaUcPeriod"/>
            </a:pPr>
            <a:r>
              <a:rPr lang="en-US" sz="800" dirty="0" smtClean="0">
                <a:effectLst/>
                <a:ea typeface="Calibri"/>
                <a:cs typeface="Calibri"/>
              </a:rPr>
              <a:t>Etc.</a:t>
            </a:r>
          </a:p>
          <a:p>
            <a:pPr marL="117475" marR="0" lvl="0" indent="-117475">
              <a:lnSpc>
                <a:spcPct val="107000"/>
              </a:lnSpc>
              <a:spcBef>
                <a:spcPts val="0"/>
              </a:spcBef>
              <a:spcAft>
                <a:spcPts val="0"/>
              </a:spcAft>
              <a:buSzPts val="800"/>
              <a:buFont typeface="+mj-lt"/>
              <a:buAutoNum type="alphaUcPeriod"/>
            </a:pPr>
            <a:endParaRPr lang="en-US" sz="1100" dirty="0">
              <a:effectLst/>
              <a:ea typeface="Calibri"/>
              <a:cs typeface="Times New Roman"/>
            </a:endParaRPr>
          </a:p>
        </p:txBody>
      </p:sp>
      <p:sp>
        <p:nvSpPr>
          <p:cNvPr id="13" name="Text Box 2"/>
          <p:cNvSpPr txBox="1">
            <a:spLocks noChangeArrowheads="1"/>
          </p:cNvSpPr>
          <p:nvPr/>
        </p:nvSpPr>
        <p:spPr bwMode="auto">
          <a:xfrm>
            <a:off x="3117175" y="4314548"/>
            <a:ext cx="3089074" cy="12954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rot="0" vert="horz" wrap="square" lIns="91440" tIns="45720" rIns="91440" bIns="45720" anchor="t" anchorCtr="0">
            <a:noAutofit/>
          </a:bodyPr>
          <a:lstStyle/>
          <a:p>
            <a:pPr marL="457200" marR="0" indent="-228600" algn="ctr">
              <a:lnSpc>
                <a:spcPct val="107000"/>
              </a:lnSpc>
              <a:spcBef>
                <a:spcPts val="0"/>
              </a:spcBef>
              <a:spcAft>
                <a:spcPts val="800"/>
              </a:spcAft>
            </a:pPr>
            <a:r>
              <a:rPr lang="en-US" sz="800" b="1" dirty="0" smtClean="0">
                <a:effectLst/>
                <a:ea typeface="Calibri"/>
                <a:cs typeface="Times New Roman"/>
              </a:rPr>
              <a:t>PTE 115 PTE Ag &amp; Nat’l Resources</a:t>
            </a:r>
            <a:endParaRPr lang="en-US" sz="1100" dirty="0">
              <a:effectLst/>
              <a:ea typeface="Calibri"/>
              <a:cs typeface="Times New Roman"/>
            </a:endParaRPr>
          </a:p>
          <a:p>
            <a:pPr marL="117475" marR="0" lvl="0" indent="-117475">
              <a:lnSpc>
                <a:spcPct val="107000"/>
              </a:lnSpc>
              <a:spcBef>
                <a:spcPts val="0"/>
              </a:spcBef>
              <a:spcAft>
                <a:spcPts val="0"/>
              </a:spcAft>
              <a:buFont typeface="+mj-lt"/>
              <a:buAutoNum type="arabicPeriod"/>
            </a:pPr>
            <a:r>
              <a:rPr lang="en-US" sz="800" dirty="0">
                <a:effectLst/>
                <a:ea typeface="Calibri"/>
                <a:cs typeface="Calibri"/>
              </a:rPr>
              <a:t>Draft course outline:</a:t>
            </a:r>
            <a:endParaRPr lang="en-US" sz="1100" dirty="0">
              <a:effectLst/>
              <a:ea typeface="Calibri"/>
              <a:cs typeface="Times New Roman"/>
            </a:endParaRPr>
          </a:p>
          <a:p>
            <a:pPr marL="117475" marR="0" lvl="0" indent="-117475">
              <a:lnSpc>
                <a:spcPct val="107000"/>
              </a:lnSpc>
              <a:spcBef>
                <a:spcPts val="0"/>
              </a:spcBef>
              <a:spcAft>
                <a:spcPts val="0"/>
              </a:spcAft>
              <a:buSzPts val="800"/>
              <a:buFont typeface="+mj-lt"/>
              <a:buAutoNum type="alphaUcPeriod"/>
            </a:pPr>
            <a:r>
              <a:rPr lang="en-US" sz="800" dirty="0">
                <a:effectLst/>
                <a:ea typeface="Calibri"/>
                <a:cs typeface="Calibri"/>
              </a:rPr>
              <a:t>Safety Awareness.</a:t>
            </a:r>
            <a:endParaRPr lang="en-US" sz="1100" dirty="0">
              <a:effectLst/>
              <a:ea typeface="Calibri"/>
              <a:cs typeface="Times New Roman"/>
            </a:endParaRPr>
          </a:p>
          <a:p>
            <a:pPr marL="117475" marR="0" lvl="0" indent="-117475">
              <a:lnSpc>
                <a:spcPct val="107000"/>
              </a:lnSpc>
              <a:spcBef>
                <a:spcPts val="0"/>
              </a:spcBef>
              <a:spcAft>
                <a:spcPts val="0"/>
              </a:spcAft>
              <a:buSzPts val="800"/>
              <a:buFont typeface="+mj-lt"/>
              <a:buAutoNum type="alphaUcPeriod"/>
            </a:pPr>
            <a:r>
              <a:rPr lang="en-US" sz="800" dirty="0">
                <a:effectLst/>
                <a:ea typeface="Calibri"/>
                <a:cs typeface="Calibri"/>
              </a:rPr>
              <a:t>Communication Skills.</a:t>
            </a:r>
            <a:endParaRPr lang="en-US" sz="1100" dirty="0">
              <a:effectLst/>
              <a:ea typeface="Calibri"/>
              <a:cs typeface="Times New Roman"/>
            </a:endParaRPr>
          </a:p>
          <a:p>
            <a:pPr marL="117475" marR="0" lvl="0" indent="-117475">
              <a:lnSpc>
                <a:spcPct val="107000"/>
              </a:lnSpc>
              <a:spcBef>
                <a:spcPts val="0"/>
              </a:spcBef>
              <a:spcAft>
                <a:spcPts val="0"/>
              </a:spcAft>
              <a:buSzPts val="800"/>
              <a:buFont typeface="+mj-lt"/>
              <a:buAutoNum type="alphaUcPeriod"/>
            </a:pPr>
            <a:r>
              <a:rPr lang="en-US" sz="800" dirty="0">
                <a:effectLst/>
                <a:ea typeface="Calibri"/>
                <a:cs typeface="Calibri"/>
              </a:rPr>
              <a:t>Public Service (motivation (why serve?), org awareness/structure, societal issues, agency interaction, etc.).</a:t>
            </a:r>
            <a:endParaRPr lang="en-US" sz="1100" dirty="0">
              <a:effectLst/>
              <a:ea typeface="Calibri"/>
              <a:cs typeface="Times New Roman"/>
            </a:endParaRPr>
          </a:p>
          <a:p>
            <a:pPr marL="117475" marR="0" lvl="0" indent="-117475">
              <a:lnSpc>
                <a:spcPct val="107000"/>
              </a:lnSpc>
              <a:spcBef>
                <a:spcPts val="0"/>
              </a:spcBef>
              <a:spcAft>
                <a:spcPts val="0"/>
              </a:spcAft>
              <a:buSzPts val="800"/>
              <a:buFont typeface="+mj-lt"/>
              <a:buAutoNum type="alphaUcPeriod"/>
            </a:pPr>
            <a:r>
              <a:rPr lang="en-US" sz="800" dirty="0" smtClean="0">
                <a:effectLst/>
                <a:ea typeface="Calibri"/>
                <a:cs typeface="Calibri"/>
              </a:rPr>
              <a:t>Etc.</a:t>
            </a:r>
          </a:p>
          <a:p>
            <a:pPr marL="117475" marR="0" lvl="0" indent="-117475">
              <a:lnSpc>
                <a:spcPct val="107000"/>
              </a:lnSpc>
              <a:spcBef>
                <a:spcPts val="0"/>
              </a:spcBef>
              <a:spcAft>
                <a:spcPts val="0"/>
              </a:spcAft>
              <a:buSzPts val="800"/>
              <a:buFont typeface="+mj-lt"/>
              <a:buAutoNum type="alphaUcPeriod"/>
            </a:pPr>
            <a:endParaRPr lang="en-US" sz="1100" dirty="0">
              <a:effectLst/>
              <a:ea typeface="Calibri"/>
              <a:cs typeface="Times New Roman"/>
            </a:endParaRPr>
          </a:p>
        </p:txBody>
      </p:sp>
      <p:sp>
        <p:nvSpPr>
          <p:cNvPr id="14" name="Text Box 2"/>
          <p:cNvSpPr txBox="1">
            <a:spLocks noChangeArrowheads="1"/>
          </p:cNvSpPr>
          <p:nvPr/>
        </p:nvSpPr>
        <p:spPr bwMode="auto">
          <a:xfrm>
            <a:off x="6197601" y="4314548"/>
            <a:ext cx="3032868" cy="12954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rot="0" vert="horz" wrap="square" lIns="91440" tIns="45720" rIns="91440" bIns="45720" anchor="t" anchorCtr="0">
            <a:noAutofit/>
          </a:bodyPr>
          <a:lstStyle/>
          <a:p>
            <a:pPr marL="457200" marR="0" indent="-228600" algn="ctr">
              <a:lnSpc>
                <a:spcPct val="107000"/>
              </a:lnSpc>
              <a:spcBef>
                <a:spcPts val="0"/>
              </a:spcBef>
              <a:spcAft>
                <a:spcPts val="800"/>
              </a:spcAft>
            </a:pPr>
            <a:r>
              <a:rPr lang="en-US" sz="800" b="1" dirty="0" smtClean="0">
                <a:effectLst/>
                <a:ea typeface="Calibri"/>
                <a:cs typeface="Times New Roman"/>
              </a:rPr>
              <a:t>PTE 116 PTE Biological and Chemical</a:t>
            </a:r>
            <a:endParaRPr lang="en-US" sz="1100" dirty="0">
              <a:effectLst/>
              <a:ea typeface="Calibri"/>
              <a:cs typeface="Times New Roman"/>
            </a:endParaRPr>
          </a:p>
          <a:p>
            <a:pPr marL="117475" marR="0" lvl="0" indent="-117475">
              <a:lnSpc>
                <a:spcPct val="107000"/>
              </a:lnSpc>
              <a:spcBef>
                <a:spcPts val="0"/>
              </a:spcBef>
              <a:spcAft>
                <a:spcPts val="0"/>
              </a:spcAft>
              <a:buFont typeface="+mj-lt"/>
              <a:buAutoNum type="arabicPeriod"/>
            </a:pPr>
            <a:r>
              <a:rPr lang="en-US" sz="800" dirty="0">
                <a:effectLst/>
                <a:ea typeface="Calibri"/>
                <a:cs typeface="Calibri"/>
              </a:rPr>
              <a:t>Draft course outline:</a:t>
            </a:r>
            <a:endParaRPr lang="en-US" sz="1100" dirty="0">
              <a:effectLst/>
              <a:ea typeface="Calibri"/>
              <a:cs typeface="Times New Roman"/>
            </a:endParaRPr>
          </a:p>
          <a:p>
            <a:pPr marL="117475" marR="0" lvl="0" indent="-117475">
              <a:lnSpc>
                <a:spcPct val="107000"/>
              </a:lnSpc>
              <a:spcBef>
                <a:spcPts val="0"/>
              </a:spcBef>
              <a:spcAft>
                <a:spcPts val="0"/>
              </a:spcAft>
              <a:buSzPts val="800"/>
              <a:buFont typeface="+mj-lt"/>
              <a:buAutoNum type="alphaUcPeriod"/>
            </a:pPr>
            <a:r>
              <a:rPr lang="en-US" sz="800" dirty="0">
                <a:effectLst/>
                <a:ea typeface="Calibri"/>
                <a:cs typeface="Calibri"/>
              </a:rPr>
              <a:t>Safety Awareness.</a:t>
            </a:r>
            <a:endParaRPr lang="en-US" sz="1100" dirty="0">
              <a:effectLst/>
              <a:ea typeface="Calibri"/>
              <a:cs typeface="Times New Roman"/>
            </a:endParaRPr>
          </a:p>
          <a:p>
            <a:pPr marL="117475" marR="0" lvl="0" indent="-117475">
              <a:lnSpc>
                <a:spcPct val="107000"/>
              </a:lnSpc>
              <a:spcBef>
                <a:spcPts val="0"/>
              </a:spcBef>
              <a:spcAft>
                <a:spcPts val="0"/>
              </a:spcAft>
              <a:buSzPts val="800"/>
              <a:buFont typeface="+mj-lt"/>
              <a:buAutoNum type="alphaUcPeriod"/>
            </a:pPr>
            <a:r>
              <a:rPr lang="en-US" sz="800" dirty="0">
                <a:effectLst/>
                <a:ea typeface="Calibri"/>
                <a:cs typeface="Calibri"/>
              </a:rPr>
              <a:t>Communication Skills.</a:t>
            </a:r>
            <a:endParaRPr lang="en-US" sz="1100" dirty="0">
              <a:effectLst/>
              <a:ea typeface="Calibri"/>
              <a:cs typeface="Times New Roman"/>
            </a:endParaRPr>
          </a:p>
          <a:p>
            <a:pPr marL="117475" marR="0" lvl="0" indent="-117475">
              <a:lnSpc>
                <a:spcPct val="107000"/>
              </a:lnSpc>
              <a:spcBef>
                <a:spcPts val="0"/>
              </a:spcBef>
              <a:spcAft>
                <a:spcPts val="0"/>
              </a:spcAft>
              <a:buSzPts val="800"/>
              <a:buFont typeface="+mj-lt"/>
              <a:buAutoNum type="alphaUcPeriod"/>
            </a:pPr>
            <a:r>
              <a:rPr lang="en-US" sz="800" dirty="0">
                <a:effectLst/>
                <a:ea typeface="Calibri"/>
                <a:cs typeface="Calibri"/>
              </a:rPr>
              <a:t>Public Service (motivation (why serve?), org awareness/structure, societal issues, agency interaction, etc.).</a:t>
            </a:r>
            <a:endParaRPr lang="en-US" sz="1100" dirty="0">
              <a:effectLst/>
              <a:ea typeface="Calibri"/>
              <a:cs typeface="Times New Roman"/>
            </a:endParaRPr>
          </a:p>
          <a:p>
            <a:pPr marL="117475" marR="0" lvl="0" indent="-117475">
              <a:lnSpc>
                <a:spcPct val="107000"/>
              </a:lnSpc>
              <a:spcBef>
                <a:spcPts val="0"/>
              </a:spcBef>
              <a:spcAft>
                <a:spcPts val="0"/>
              </a:spcAft>
              <a:buSzPts val="800"/>
              <a:buFont typeface="+mj-lt"/>
              <a:buAutoNum type="alphaUcPeriod"/>
            </a:pPr>
            <a:r>
              <a:rPr lang="en-US" sz="800" dirty="0" smtClean="0">
                <a:effectLst/>
                <a:ea typeface="Calibri"/>
                <a:cs typeface="Calibri"/>
              </a:rPr>
              <a:t>Etc.</a:t>
            </a:r>
          </a:p>
          <a:p>
            <a:pPr marL="117475" marR="0" lvl="0" indent="-117475">
              <a:lnSpc>
                <a:spcPct val="107000"/>
              </a:lnSpc>
              <a:spcBef>
                <a:spcPts val="0"/>
              </a:spcBef>
              <a:spcAft>
                <a:spcPts val="0"/>
              </a:spcAft>
              <a:buSzPts val="800"/>
              <a:buFont typeface="+mj-lt"/>
              <a:buAutoNum type="alphaUcPeriod"/>
            </a:pPr>
            <a:endParaRPr lang="en-US" sz="1100" dirty="0">
              <a:effectLst/>
              <a:ea typeface="Calibri"/>
              <a:cs typeface="Times New Roman"/>
            </a:endParaRPr>
          </a:p>
        </p:txBody>
      </p:sp>
      <p:sp>
        <p:nvSpPr>
          <p:cNvPr id="15" name="Text Box 2"/>
          <p:cNvSpPr txBox="1">
            <a:spLocks noChangeArrowheads="1"/>
          </p:cNvSpPr>
          <p:nvPr/>
        </p:nvSpPr>
        <p:spPr bwMode="auto">
          <a:xfrm>
            <a:off x="9245600" y="4305670"/>
            <a:ext cx="2946400" cy="12954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rot="0" vert="horz" wrap="square" lIns="91440" tIns="45720" rIns="91440" bIns="45720" anchor="t" anchorCtr="0">
            <a:noAutofit/>
          </a:bodyPr>
          <a:lstStyle/>
          <a:p>
            <a:pPr marL="457200" marR="0" indent="-228600" algn="ctr">
              <a:lnSpc>
                <a:spcPct val="107000"/>
              </a:lnSpc>
              <a:spcBef>
                <a:spcPts val="0"/>
              </a:spcBef>
              <a:spcAft>
                <a:spcPts val="800"/>
              </a:spcAft>
            </a:pPr>
            <a:r>
              <a:rPr lang="en-US" sz="800" b="1" dirty="0" smtClean="0">
                <a:effectLst/>
                <a:ea typeface="Calibri"/>
                <a:cs typeface="Times New Roman"/>
              </a:rPr>
              <a:t>PTE 117 PTE Commercial &amp; Artistic</a:t>
            </a:r>
            <a:endParaRPr lang="en-US" sz="1100" dirty="0">
              <a:effectLst/>
              <a:ea typeface="Calibri"/>
              <a:cs typeface="Times New Roman"/>
            </a:endParaRPr>
          </a:p>
          <a:p>
            <a:pPr marL="117475" marR="0" lvl="0" indent="-117475">
              <a:lnSpc>
                <a:spcPct val="107000"/>
              </a:lnSpc>
              <a:spcBef>
                <a:spcPts val="0"/>
              </a:spcBef>
              <a:spcAft>
                <a:spcPts val="0"/>
              </a:spcAft>
              <a:buFont typeface="+mj-lt"/>
              <a:buAutoNum type="arabicPeriod"/>
            </a:pPr>
            <a:r>
              <a:rPr lang="en-US" sz="800" dirty="0">
                <a:effectLst/>
                <a:ea typeface="Calibri"/>
                <a:cs typeface="Calibri"/>
              </a:rPr>
              <a:t>Draft course outline:</a:t>
            </a:r>
            <a:endParaRPr lang="en-US" sz="1100" dirty="0">
              <a:effectLst/>
              <a:ea typeface="Calibri"/>
              <a:cs typeface="Times New Roman"/>
            </a:endParaRPr>
          </a:p>
          <a:p>
            <a:pPr marL="117475" marR="0" lvl="0" indent="-117475">
              <a:lnSpc>
                <a:spcPct val="107000"/>
              </a:lnSpc>
              <a:spcBef>
                <a:spcPts val="0"/>
              </a:spcBef>
              <a:spcAft>
                <a:spcPts val="0"/>
              </a:spcAft>
              <a:buSzPts val="800"/>
              <a:buFont typeface="+mj-lt"/>
              <a:buAutoNum type="alphaUcPeriod"/>
            </a:pPr>
            <a:r>
              <a:rPr lang="en-US" sz="800" dirty="0">
                <a:effectLst/>
                <a:ea typeface="Calibri"/>
                <a:cs typeface="Calibri"/>
              </a:rPr>
              <a:t>Safety Awareness.</a:t>
            </a:r>
            <a:endParaRPr lang="en-US" sz="1100" dirty="0">
              <a:effectLst/>
              <a:ea typeface="Calibri"/>
              <a:cs typeface="Times New Roman"/>
            </a:endParaRPr>
          </a:p>
          <a:p>
            <a:pPr marL="117475" marR="0" lvl="0" indent="-117475">
              <a:lnSpc>
                <a:spcPct val="107000"/>
              </a:lnSpc>
              <a:spcBef>
                <a:spcPts val="0"/>
              </a:spcBef>
              <a:spcAft>
                <a:spcPts val="0"/>
              </a:spcAft>
              <a:buSzPts val="800"/>
              <a:buFont typeface="+mj-lt"/>
              <a:buAutoNum type="alphaUcPeriod"/>
            </a:pPr>
            <a:r>
              <a:rPr lang="en-US" sz="800" dirty="0">
                <a:effectLst/>
                <a:ea typeface="Calibri"/>
                <a:cs typeface="Calibri"/>
              </a:rPr>
              <a:t>Communication Skills.</a:t>
            </a:r>
            <a:endParaRPr lang="en-US" sz="1100" dirty="0">
              <a:effectLst/>
              <a:ea typeface="Calibri"/>
              <a:cs typeface="Times New Roman"/>
            </a:endParaRPr>
          </a:p>
          <a:p>
            <a:pPr marL="117475" marR="0" lvl="0" indent="-117475">
              <a:lnSpc>
                <a:spcPct val="107000"/>
              </a:lnSpc>
              <a:spcBef>
                <a:spcPts val="0"/>
              </a:spcBef>
              <a:spcAft>
                <a:spcPts val="0"/>
              </a:spcAft>
              <a:buSzPts val="800"/>
              <a:buFont typeface="+mj-lt"/>
              <a:buAutoNum type="alphaUcPeriod"/>
            </a:pPr>
            <a:r>
              <a:rPr lang="en-US" sz="800" dirty="0">
                <a:effectLst/>
                <a:ea typeface="Calibri"/>
                <a:cs typeface="Calibri"/>
              </a:rPr>
              <a:t>Public Service (motivation (why serve?), org awareness/structure, societal issues, agency interaction, etc.).</a:t>
            </a:r>
            <a:endParaRPr lang="en-US" sz="1100" dirty="0">
              <a:effectLst/>
              <a:ea typeface="Calibri"/>
              <a:cs typeface="Times New Roman"/>
            </a:endParaRPr>
          </a:p>
          <a:p>
            <a:pPr marL="117475" marR="0" lvl="0" indent="-117475">
              <a:lnSpc>
                <a:spcPct val="107000"/>
              </a:lnSpc>
              <a:spcBef>
                <a:spcPts val="0"/>
              </a:spcBef>
              <a:spcAft>
                <a:spcPts val="0"/>
              </a:spcAft>
              <a:buSzPts val="800"/>
              <a:buFont typeface="+mj-lt"/>
              <a:buAutoNum type="alphaUcPeriod"/>
            </a:pPr>
            <a:r>
              <a:rPr lang="en-US" sz="800" dirty="0" smtClean="0">
                <a:effectLst/>
                <a:ea typeface="Calibri"/>
                <a:cs typeface="Calibri"/>
              </a:rPr>
              <a:t>Etc.</a:t>
            </a:r>
          </a:p>
          <a:p>
            <a:pPr marL="117475" marR="0" lvl="0" indent="-117475">
              <a:lnSpc>
                <a:spcPct val="107000"/>
              </a:lnSpc>
              <a:spcBef>
                <a:spcPts val="0"/>
              </a:spcBef>
              <a:spcAft>
                <a:spcPts val="0"/>
              </a:spcAft>
              <a:buSzPts val="800"/>
              <a:buFont typeface="+mj-lt"/>
              <a:buAutoNum type="alphaUcPeriod"/>
            </a:pPr>
            <a:endParaRPr lang="en-US" sz="1100" dirty="0">
              <a:effectLst/>
              <a:ea typeface="Calibri"/>
              <a:cs typeface="Times New Roman"/>
            </a:endParaRPr>
          </a:p>
        </p:txBody>
      </p:sp>
      <p:sp>
        <p:nvSpPr>
          <p:cNvPr id="16" name="Text Box 2"/>
          <p:cNvSpPr txBox="1">
            <a:spLocks noChangeArrowheads="1"/>
          </p:cNvSpPr>
          <p:nvPr/>
        </p:nvSpPr>
        <p:spPr bwMode="auto">
          <a:xfrm>
            <a:off x="3117174" y="5562600"/>
            <a:ext cx="3089075" cy="129540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rot="0" vert="horz" wrap="square" lIns="91440" tIns="45720" rIns="91440" bIns="45720" anchor="t" anchorCtr="0">
            <a:noAutofit/>
          </a:bodyPr>
          <a:lstStyle/>
          <a:p>
            <a:pPr marL="457200" marR="0" indent="-228600" algn="ctr">
              <a:lnSpc>
                <a:spcPct val="107000"/>
              </a:lnSpc>
              <a:spcBef>
                <a:spcPts val="0"/>
              </a:spcBef>
              <a:spcAft>
                <a:spcPts val="800"/>
              </a:spcAft>
            </a:pPr>
            <a:r>
              <a:rPr lang="en-US" sz="800" b="1" dirty="0" smtClean="0">
                <a:effectLst/>
                <a:ea typeface="Calibri"/>
                <a:cs typeface="Times New Roman"/>
              </a:rPr>
              <a:t>PTE 119 PTE Business </a:t>
            </a:r>
            <a:endParaRPr lang="en-US" sz="1100" dirty="0">
              <a:effectLst/>
              <a:ea typeface="Calibri"/>
              <a:cs typeface="Times New Roman"/>
            </a:endParaRPr>
          </a:p>
          <a:p>
            <a:pPr marL="117475" marR="0" lvl="0" indent="-117475">
              <a:lnSpc>
                <a:spcPct val="107000"/>
              </a:lnSpc>
              <a:spcBef>
                <a:spcPts val="0"/>
              </a:spcBef>
              <a:spcAft>
                <a:spcPts val="0"/>
              </a:spcAft>
              <a:buFont typeface="+mj-lt"/>
              <a:buAutoNum type="arabicPeriod"/>
            </a:pPr>
            <a:r>
              <a:rPr lang="en-US" sz="800" dirty="0">
                <a:effectLst/>
                <a:ea typeface="Calibri"/>
                <a:cs typeface="Calibri"/>
              </a:rPr>
              <a:t>Draft course outline:</a:t>
            </a:r>
            <a:endParaRPr lang="en-US" sz="1100" dirty="0">
              <a:effectLst/>
              <a:ea typeface="Calibri"/>
              <a:cs typeface="Times New Roman"/>
            </a:endParaRPr>
          </a:p>
          <a:p>
            <a:pPr marL="117475" marR="0" lvl="0" indent="-117475">
              <a:lnSpc>
                <a:spcPct val="107000"/>
              </a:lnSpc>
              <a:spcBef>
                <a:spcPts val="0"/>
              </a:spcBef>
              <a:spcAft>
                <a:spcPts val="0"/>
              </a:spcAft>
              <a:buSzPts val="800"/>
              <a:buFont typeface="+mj-lt"/>
              <a:buAutoNum type="alphaUcPeriod"/>
            </a:pPr>
            <a:r>
              <a:rPr lang="en-US" sz="800" dirty="0">
                <a:effectLst/>
                <a:ea typeface="Calibri"/>
                <a:cs typeface="Calibri"/>
              </a:rPr>
              <a:t>Safety Awareness.</a:t>
            </a:r>
            <a:endParaRPr lang="en-US" sz="1100" dirty="0">
              <a:effectLst/>
              <a:ea typeface="Calibri"/>
              <a:cs typeface="Times New Roman"/>
            </a:endParaRPr>
          </a:p>
          <a:p>
            <a:pPr marL="117475" marR="0" lvl="0" indent="-117475">
              <a:lnSpc>
                <a:spcPct val="107000"/>
              </a:lnSpc>
              <a:spcBef>
                <a:spcPts val="0"/>
              </a:spcBef>
              <a:spcAft>
                <a:spcPts val="0"/>
              </a:spcAft>
              <a:buSzPts val="800"/>
              <a:buFont typeface="+mj-lt"/>
              <a:buAutoNum type="alphaUcPeriod"/>
            </a:pPr>
            <a:r>
              <a:rPr lang="en-US" sz="800" dirty="0">
                <a:effectLst/>
                <a:ea typeface="Calibri"/>
                <a:cs typeface="Calibri"/>
              </a:rPr>
              <a:t>Communication Skills.</a:t>
            </a:r>
            <a:endParaRPr lang="en-US" sz="1100" dirty="0">
              <a:effectLst/>
              <a:ea typeface="Calibri"/>
              <a:cs typeface="Times New Roman"/>
            </a:endParaRPr>
          </a:p>
          <a:p>
            <a:pPr marL="117475" marR="0" lvl="0" indent="-117475">
              <a:lnSpc>
                <a:spcPct val="107000"/>
              </a:lnSpc>
              <a:spcBef>
                <a:spcPts val="0"/>
              </a:spcBef>
              <a:spcAft>
                <a:spcPts val="0"/>
              </a:spcAft>
              <a:buSzPts val="800"/>
              <a:buFont typeface="+mj-lt"/>
              <a:buAutoNum type="alphaUcPeriod"/>
            </a:pPr>
            <a:r>
              <a:rPr lang="en-US" sz="800" dirty="0">
                <a:effectLst/>
                <a:ea typeface="Calibri"/>
                <a:cs typeface="Calibri"/>
              </a:rPr>
              <a:t>Public Service (motivation (why serve?), org awareness/structure, societal issues, agency interaction, etc.).</a:t>
            </a:r>
            <a:endParaRPr lang="en-US" sz="1100" dirty="0">
              <a:effectLst/>
              <a:ea typeface="Calibri"/>
              <a:cs typeface="Times New Roman"/>
            </a:endParaRPr>
          </a:p>
          <a:p>
            <a:pPr marL="117475" marR="0" lvl="0" indent="-117475">
              <a:lnSpc>
                <a:spcPct val="107000"/>
              </a:lnSpc>
              <a:spcBef>
                <a:spcPts val="0"/>
              </a:spcBef>
              <a:spcAft>
                <a:spcPts val="0"/>
              </a:spcAft>
              <a:buSzPts val="800"/>
              <a:buFont typeface="+mj-lt"/>
              <a:buAutoNum type="alphaUcPeriod"/>
            </a:pPr>
            <a:r>
              <a:rPr lang="en-US" sz="800" dirty="0" smtClean="0">
                <a:effectLst/>
                <a:ea typeface="Calibri"/>
                <a:cs typeface="Calibri"/>
              </a:rPr>
              <a:t>Etc.</a:t>
            </a:r>
          </a:p>
          <a:p>
            <a:pPr marL="117475" marR="0" lvl="0" indent="-117475">
              <a:lnSpc>
                <a:spcPct val="107000"/>
              </a:lnSpc>
              <a:spcBef>
                <a:spcPts val="0"/>
              </a:spcBef>
              <a:spcAft>
                <a:spcPts val="0"/>
              </a:spcAft>
              <a:buSzPts val="800"/>
              <a:buFont typeface="+mj-lt"/>
              <a:buAutoNum type="alphaUcPeriod"/>
            </a:pPr>
            <a:endParaRPr lang="en-US" sz="1100" dirty="0">
              <a:effectLst/>
              <a:ea typeface="Calibri"/>
              <a:cs typeface="Times New Roman"/>
            </a:endParaRPr>
          </a:p>
        </p:txBody>
      </p:sp>
      <p:sp>
        <p:nvSpPr>
          <p:cNvPr id="17" name="Text Box 2"/>
          <p:cNvSpPr txBox="1">
            <a:spLocks noChangeArrowheads="1"/>
          </p:cNvSpPr>
          <p:nvPr/>
        </p:nvSpPr>
        <p:spPr bwMode="auto">
          <a:xfrm>
            <a:off x="-16214" y="5562600"/>
            <a:ext cx="3149602" cy="12954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rot="0" vert="horz" wrap="square" lIns="91440" tIns="45720" rIns="91440" bIns="45720" anchor="t" anchorCtr="0">
            <a:noAutofit/>
          </a:bodyPr>
          <a:lstStyle/>
          <a:p>
            <a:pPr marL="457200" marR="0" indent="-228600" algn="ctr">
              <a:lnSpc>
                <a:spcPct val="107000"/>
              </a:lnSpc>
              <a:spcBef>
                <a:spcPts val="0"/>
              </a:spcBef>
              <a:spcAft>
                <a:spcPts val="800"/>
              </a:spcAft>
            </a:pPr>
            <a:r>
              <a:rPr lang="en-US" sz="800" b="1" dirty="0" smtClean="0">
                <a:effectLst/>
                <a:ea typeface="Calibri"/>
                <a:cs typeface="Times New Roman"/>
              </a:rPr>
              <a:t>PTE 118 PTE Education </a:t>
            </a:r>
            <a:endParaRPr lang="en-US" sz="1100" dirty="0">
              <a:effectLst/>
              <a:ea typeface="Calibri"/>
              <a:cs typeface="Times New Roman"/>
            </a:endParaRPr>
          </a:p>
          <a:p>
            <a:pPr marL="117475" marR="0" lvl="0" indent="-117475">
              <a:lnSpc>
                <a:spcPct val="107000"/>
              </a:lnSpc>
              <a:spcBef>
                <a:spcPts val="0"/>
              </a:spcBef>
              <a:spcAft>
                <a:spcPts val="0"/>
              </a:spcAft>
              <a:buFont typeface="+mj-lt"/>
              <a:buAutoNum type="arabicPeriod"/>
            </a:pPr>
            <a:r>
              <a:rPr lang="en-US" sz="800" dirty="0">
                <a:effectLst/>
                <a:ea typeface="Calibri"/>
                <a:cs typeface="Calibri"/>
              </a:rPr>
              <a:t>Draft course outline:</a:t>
            </a:r>
            <a:endParaRPr lang="en-US" sz="1100" dirty="0">
              <a:effectLst/>
              <a:ea typeface="Calibri"/>
              <a:cs typeface="Times New Roman"/>
            </a:endParaRPr>
          </a:p>
          <a:p>
            <a:pPr marL="117475" marR="0" lvl="0" indent="-117475">
              <a:lnSpc>
                <a:spcPct val="107000"/>
              </a:lnSpc>
              <a:spcBef>
                <a:spcPts val="0"/>
              </a:spcBef>
              <a:spcAft>
                <a:spcPts val="0"/>
              </a:spcAft>
              <a:buSzPts val="800"/>
              <a:buFont typeface="+mj-lt"/>
              <a:buAutoNum type="alphaUcPeriod"/>
            </a:pPr>
            <a:r>
              <a:rPr lang="en-US" sz="800" dirty="0">
                <a:effectLst/>
                <a:ea typeface="Calibri"/>
                <a:cs typeface="Calibri"/>
              </a:rPr>
              <a:t>Safety Awareness.</a:t>
            </a:r>
            <a:endParaRPr lang="en-US" sz="1100" dirty="0">
              <a:effectLst/>
              <a:ea typeface="Calibri"/>
              <a:cs typeface="Times New Roman"/>
            </a:endParaRPr>
          </a:p>
          <a:p>
            <a:pPr marL="117475" marR="0" lvl="0" indent="-117475">
              <a:lnSpc>
                <a:spcPct val="107000"/>
              </a:lnSpc>
              <a:spcBef>
                <a:spcPts val="0"/>
              </a:spcBef>
              <a:spcAft>
                <a:spcPts val="0"/>
              </a:spcAft>
              <a:buSzPts val="800"/>
              <a:buFont typeface="+mj-lt"/>
              <a:buAutoNum type="alphaUcPeriod"/>
            </a:pPr>
            <a:r>
              <a:rPr lang="en-US" sz="800" dirty="0">
                <a:effectLst/>
                <a:ea typeface="Calibri"/>
                <a:cs typeface="Calibri"/>
              </a:rPr>
              <a:t>Communication Skills.</a:t>
            </a:r>
            <a:endParaRPr lang="en-US" sz="1100" dirty="0">
              <a:effectLst/>
              <a:ea typeface="Calibri"/>
              <a:cs typeface="Times New Roman"/>
            </a:endParaRPr>
          </a:p>
          <a:p>
            <a:pPr marL="117475" marR="0" lvl="0" indent="-117475">
              <a:lnSpc>
                <a:spcPct val="107000"/>
              </a:lnSpc>
              <a:spcBef>
                <a:spcPts val="0"/>
              </a:spcBef>
              <a:spcAft>
                <a:spcPts val="0"/>
              </a:spcAft>
              <a:buSzPts val="800"/>
              <a:buFont typeface="+mj-lt"/>
              <a:buAutoNum type="alphaUcPeriod"/>
            </a:pPr>
            <a:r>
              <a:rPr lang="en-US" sz="800" dirty="0">
                <a:effectLst/>
                <a:ea typeface="Calibri"/>
                <a:cs typeface="Calibri"/>
              </a:rPr>
              <a:t>Public Service (motivation (why serve?), org awareness/structure, societal issues, agency interaction, etc.).</a:t>
            </a:r>
            <a:endParaRPr lang="en-US" sz="1100" dirty="0">
              <a:effectLst/>
              <a:ea typeface="Calibri"/>
              <a:cs typeface="Times New Roman"/>
            </a:endParaRPr>
          </a:p>
          <a:p>
            <a:pPr marL="117475" marR="0" lvl="0" indent="-117475">
              <a:lnSpc>
                <a:spcPct val="107000"/>
              </a:lnSpc>
              <a:spcBef>
                <a:spcPts val="0"/>
              </a:spcBef>
              <a:spcAft>
                <a:spcPts val="0"/>
              </a:spcAft>
              <a:buSzPts val="800"/>
              <a:buFont typeface="+mj-lt"/>
              <a:buAutoNum type="alphaUcPeriod"/>
            </a:pPr>
            <a:r>
              <a:rPr lang="en-US" sz="800" dirty="0" smtClean="0">
                <a:effectLst/>
                <a:ea typeface="Calibri"/>
                <a:cs typeface="Calibri"/>
              </a:rPr>
              <a:t>Etc.</a:t>
            </a:r>
          </a:p>
          <a:p>
            <a:pPr marL="117475" marR="0" lvl="0" indent="-117475">
              <a:lnSpc>
                <a:spcPct val="107000"/>
              </a:lnSpc>
              <a:spcBef>
                <a:spcPts val="0"/>
              </a:spcBef>
              <a:spcAft>
                <a:spcPts val="0"/>
              </a:spcAft>
              <a:buSzPts val="800"/>
              <a:buFont typeface="+mj-lt"/>
              <a:buAutoNum type="alphaUcPeriod"/>
            </a:pPr>
            <a:endParaRPr lang="en-US" sz="1100" dirty="0">
              <a:effectLst/>
              <a:ea typeface="Calibri"/>
              <a:cs typeface="Times New Roman"/>
            </a:endParaRPr>
          </a:p>
        </p:txBody>
      </p:sp>
      <p:sp>
        <p:nvSpPr>
          <p:cNvPr id="18" name="Text Box 2"/>
          <p:cNvSpPr txBox="1">
            <a:spLocks noChangeArrowheads="1"/>
          </p:cNvSpPr>
          <p:nvPr/>
        </p:nvSpPr>
        <p:spPr bwMode="auto">
          <a:xfrm>
            <a:off x="6188954" y="5562600"/>
            <a:ext cx="3056647" cy="12954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rot="0" vert="horz" wrap="square" lIns="91440" tIns="45720" rIns="91440" bIns="45720" anchor="t" anchorCtr="0">
            <a:noAutofit/>
          </a:bodyPr>
          <a:lstStyle/>
          <a:p>
            <a:pPr marL="457200" marR="0" indent="-228600" algn="ctr">
              <a:lnSpc>
                <a:spcPct val="107000"/>
              </a:lnSpc>
              <a:spcBef>
                <a:spcPts val="0"/>
              </a:spcBef>
              <a:spcAft>
                <a:spcPts val="800"/>
              </a:spcAft>
            </a:pPr>
            <a:r>
              <a:rPr lang="en-US" sz="800" b="1" dirty="0" smtClean="0">
                <a:effectLst/>
                <a:ea typeface="Calibri"/>
                <a:cs typeface="Times New Roman"/>
              </a:rPr>
              <a:t>PTE 120 PTE Information Technology</a:t>
            </a:r>
            <a:endParaRPr lang="en-US" sz="1100" dirty="0">
              <a:effectLst/>
              <a:ea typeface="Calibri"/>
              <a:cs typeface="Times New Roman"/>
            </a:endParaRPr>
          </a:p>
          <a:p>
            <a:pPr marL="117475" marR="0" lvl="0" indent="-117475">
              <a:lnSpc>
                <a:spcPct val="107000"/>
              </a:lnSpc>
              <a:spcBef>
                <a:spcPts val="0"/>
              </a:spcBef>
              <a:spcAft>
                <a:spcPts val="0"/>
              </a:spcAft>
              <a:buFont typeface="+mj-lt"/>
              <a:buAutoNum type="arabicPeriod"/>
            </a:pPr>
            <a:r>
              <a:rPr lang="en-US" sz="800" dirty="0">
                <a:effectLst/>
                <a:ea typeface="Calibri"/>
                <a:cs typeface="Calibri"/>
              </a:rPr>
              <a:t>Draft course outline:</a:t>
            </a:r>
            <a:endParaRPr lang="en-US" sz="1100" dirty="0">
              <a:effectLst/>
              <a:ea typeface="Calibri"/>
              <a:cs typeface="Times New Roman"/>
            </a:endParaRPr>
          </a:p>
          <a:p>
            <a:pPr marL="117475" marR="0" lvl="0" indent="-117475">
              <a:lnSpc>
                <a:spcPct val="107000"/>
              </a:lnSpc>
              <a:spcBef>
                <a:spcPts val="0"/>
              </a:spcBef>
              <a:spcAft>
                <a:spcPts val="0"/>
              </a:spcAft>
              <a:buSzPts val="800"/>
              <a:buFont typeface="+mj-lt"/>
              <a:buAutoNum type="alphaUcPeriod"/>
            </a:pPr>
            <a:r>
              <a:rPr lang="en-US" sz="800" dirty="0">
                <a:effectLst/>
                <a:ea typeface="Calibri"/>
                <a:cs typeface="Calibri"/>
              </a:rPr>
              <a:t>Safety Awareness.</a:t>
            </a:r>
            <a:endParaRPr lang="en-US" sz="1100" dirty="0">
              <a:effectLst/>
              <a:ea typeface="Calibri"/>
              <a:cs typeface="Times New Roman"/>
            </a:endParaRPr>
          </a:p>
          <a:p>
            <a:pPr marL="117475" marR="0" lvl="0" indent="-117475">
              <a:lnSpc>
                <a:spcPct val="107000"/>
              </a:lnSpc>
              <a:spcBef>
                <a:spcPts val="0"/>
              </a:spcBef>
              <a:spcAft>
                <a:spcPts val="0"/>
              </a:spcAft>
              <a:buSzPts val="800"/>
              <a:buFont typeface="+mj-lt"/>
              <a:buAutoNum type="alphaUcPeriod"/>
            </a:pPr>
            <a:r>
              <a:rPr lang="en-US" sz="800" dirty="0">
                <a:effectLst/>
                <a:ea typeface="Calibri"/>
                <a:cs typeface="Calibri"/>
              </a:rPr>
              <a:t>Communication Skills.</a:t>
            </a:r>
            <a:endParaRPr lang="en-US" sz="1100" dirty="0">
              <a:effectLst/>
              <a:ea typeface="Calibri"/>
              <a:cs typeface="Times New Roman"/>
            </a:endParaRPr>
          </a:p>
          <a:p>
            <a:pPr marL="117475" marR="0" lvl="0" indent="-117475">
              <a:lnSpc>
                <a:spcPct val="107000"/>
              </a:lnSpc>
              <a:spcBef>
                <a:spcPts val="0"/>
              </a:spcBef>
              <a:spcAft>
                <a:spcPts val="0"/>
              </a:spcAft>
              <a:buSzPts val="800"/>
              <a:buFont typeface="+mj-lt"/>
              <a:buAutoNum type="alphaUcPeriod"/>
            </a:pPr>
            <a:r>
              <a:rPr lang="en-US" sz="800" dirty="0">
                <a:effectLst/>
                <a:ea typeface="Calibri"/>
                <a:cs typeface="Calibri"/>
              </a:rPr>
              <a:t>Public Service (motivation (why serve?), org awareness/structure, societal issues, agency interaction, etc.).</a:t>
            </a:r>
            <a:endParaRPr lang="en-US" sz="1100" dirty="0">
              <a:effectLst/>
              <a:ea typeface="Calibri"/>
              <a:cs typeface="Times New Roman"/>
            </a:endParaRPr>
          </a:p>
          <a:p>
            <a:pPr marL="117475" marR="0" lvl="0" indent="-117475">
              <a:lnSpc>
                <a:spcPct val="107000"/>
              </a:lnSpc>
              <a:spcBef>
                <a:spcPts val="0"/>
              </a:spcBef>
              <a:spcAft>
                <a:spcPts val="0"/>
              </a:spcAft>
              <a:buSzPts val="800"/>
              <a:buFont typeface="+mj-lt"/>
              <a:buAutoNum type="alphaUcPeriod"/>
            </a:pPr>
            <a:r>
              <a:rPr lang="en-US" sz="800" dirty="0" smtClean="0">
                <a:effectLst/>
                <a:ea typeface="Calibri"/>
                <a:cs typeface="Calibri"/>
              </a:rPr>
              <a:t>Etc.</a:t>
            </a:r>
          </a:p>
          <a:p>
            <a:pPr marL="117475" marR="0" lvl="0" indent="-117475">
              <a:lnSpc>
                <a:spcPct val="107000"/>
              </a:lnSpc>
              <a:spcBef>
                <a:spcPts val="0"/>
              </a:spcBef>
              <a:spcAft>
                <a:spcPts val="0"/>
              </a:spcAft>
              <a:buSzPts val="800"/>
              <a:buFont typeface="+mj-lt"/>
              <a:buAutoNum type="alphaUcPeriod"/>
            </a:pPr>
            <a:endParaRPr lang="en-US" sz="1100" dirty="0">
              <a:effectLst/>
              <a:ea typeface="Calibri"/>
              <a:cs typeface="Times New Roman"/>
            </a:endParaRPr>
          </a:p>
        </p:txBody>
      </p:sp>
      <p:sp>
        <p:nvSpPr>
          <p:cNvPr id="19" name="Text Box 2"/>
          <p:cNvSpPr txBox="1">
            <a:spLocks noChangeArrowheads="1"/>
          </p:cNvSpPr>
          <p:nvPr/>
        </p:nvSpPr>
        <p:spPr bwMode="auto">
          <a:xfrm>
            <a:off x="9235736" y="5562600"/>
            <a:ext cx="2956265" cy="12954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rot="0" vert="horz" wrap="square" lIns="91440" tIns="45720" rIns="91440" bIns="45720" anchor="t" anchorCtr="0">
            <a:noAutofit/>
          </a:bodyPr>
          <a:lstStyle/>
          <a:p>
            <a:pPr marL="457200" marR="0" indent="-228600" algn="ctr">
              <a:lnSpc>
                <a:spcPct val="107000"/>
              </a:lnSpc>
              <a:spcBef>
                <a:spcPts val="0"/>
              </a:spcBef>
              <a:spcAft>
                <a:spcPts val="800"/>
              </a:spcAft>
            </a:pPr>
            <a:r>
              <a:rPr lang="en-US" sz="800" b="1" dirty="0" smtClean="0">
                <a:effectLst/>
                <a:ea typeface="Calibri"/>
                <a:cs typeface="Times New Roman"/>
              </a:rPr>
              <a:t>PTE 121 PTE Health</a:t>
            </a:r>
            <a:endParaRPr lang="en-US" sz="1100" dirty="0">
              <a:effectLst/>
              <a:ea typeface="Calibri"/>
              <a:cs typeface="Times New Roman"/>
            </a:endParaRPr>
          </a:p>
          <a:p>
            <a:pPr marL="117475" marR="0" lvl="0" indent="-117475">
              <a:lnSpc>
                <a:spcPct val="107000"/>
              </a:lnSpc>
              <a:spcBef>
                <a:spcPts val="0"/>
              </a:spcBef>
              <a:spcAft>
                <a:spcPts val="0"/>
              </a:spcAft>
              <a:buFont typeface="+mj-lt"/>
              <a:buAutoNum type="arabicPeriod"/>
            </a:pPr>
            <a:r>
              <a:rPr lang="en-US" sz="800" dirty="0">
                <a:effectLst/>
                <a:ea typeface="Calibri"/>
                <a:cs typeface="Calibri"/>
              </a:rPr>
              <a:t>Draft course outline:</a:t>
            </a:r>
            <a:endParaRPr lang="en-US" sz="1100" dirty="0">
              <a:effectLst/>
              <a:ea typeface="Calibri"/>
              <a:cs typeface="Times New Roman"/>
            </a:endParaRPr>
          </a:p>
          <a:p>
            <a:pPr marL="117475" marR="0" lvl="0" indent="-117475">
              <a:lnSpc>
                <a:spcPct val="107000"/>
              </a:lnSpc>
              <a:spcBef>
                <a:spcPts val="0"/>
              </a:spcBef>
              <a:spcAft>
                <a:spcPts val="0"/>
              </a:spcAft>
              <a:buSzPts val="800"/>
              <a:buFont typeface="+mj-lt"/>
              <a:buAutoNum type="alphaUcPeriod"/>
            </a:pPr>
            <a:r>
              <a:rPr lang="en-US" sz="800" dirty="0">
                <a:effectLst/>
                <a:ea typeface="Calibri"/>
                <a:cs typeface="Calibri"/>
              </a:rPr>
              <a:t>Safety Awareness.</a:t>
            </a:r>
            <a:endParaRPr lang="en-US" sz="1100" dirty="0">
              <a:effectLst/>
              <a:ea typeface="Calibri"/>
              <a:cs typeface="Times New Roman"/>
            </a:endParaRPr>
          </a:p>
          <a:p>
            <a:pPr marL="117475" marR="0" lvl="0" indent="-117475">
              <a:lnSpc>
                <a:spcPct val="107000"/>
              </a:lnSpc>
              <a:spcBef>
                <a:spcPts val="0"/>
              </a:spcBef>
              <a:spcAft>
                <a:spcPts val="0"/>
              </a:spcAft>
              <a:buSzPts val="800"/>
              <a:buFont typeface="+mj-lt"/>
              <a:buAutoNum type="alphaUcPeriod"/>
            </a:pPr>
            <a:r>
              <a:rPr lang="en-US" sz="800" dirty="0">
                <a:effectLst/>
                <a:ea typeface="Calibri"/>
                <a:cs typeface="Calibri"/>
              </a:rPr>
              <a:t>Communication Skills.</a:t>
            </a:r>
            <a:endParaRPr lang="en-US" sz="1100" dirty="0">
              <a:effectLst/>
              <a:ea typeface="Calibri"/>
              <a:cs typeface="Times New Roman"/>
            </a:endParaRPr>
          </a:p>
          <a:p>
            <a:pPr marL="117475" marR="0" lvl="0" indent="-117475">
              <a:lnSpc>
                <a:spcPct val="107000"/>
              </a:lnSpc>
              <a:spcBef>
                <a:spcPts val="0"/>
              </a:spcBef>
              <a:spcAft>
                <a:spcPts val="0"/>
              </a:spcAft>
              <a:buSzPts val="800"/>
              <a:buFont typeface="+mj-lt"/>
              <a:buAutoNum type="alphaUcPeriod"/>
            </a:pPr>
            <a:r>
              <a:rPr lang="en-US" sz="800" dirty="0">
                <a:effectLst/>
                <a:ea typeface="Calibri"/>
                <a:cs typeface="Calibri"/>
              </a:rPr>
              <a:t>Public Service (motivation (why serve?), org awareness/structure, societal issues, agency interaction, etc.).</a:t>
            </a:r>
            <a:endParaRPr lang="en-US" sz="1100" dirty="0">
              <a:effectLst/>
              <a:ea typeface="Calibri"/>
              <a:cs typeface="Times New Roman"/>
            </a:endParaRPr>
          </a:p>
          <a:p>
            <a:pPr marL="117475" marR="0" lvl="0" indent="-117475">
              <a:lnSpc>
                <a:spcPct val="107000"/>
              </a:lnSpc>
              <a:spcBef>
                <a:spcPts val="0"/>
              </a:spcBef>
              <a:spcAft>
                <a:spcPts val="0"/>
              </a:spcAft>
              <a:buSzPts val="800"/>
              <a:buFont typeface="+mj-lt"/>
              <a:buAutoNum type="alphaUcPeriod"/>
            </a:pPr>
            <a:r>
              <a:rPr lang="en-US" sz="800" dirty="0" smtClean="0">
                <a:effectLst/>
                <a:ea typeface="Calibri"/>
                <a:cs typeface="Calibri"/>
              </a:rPr>
              <a:t>Etc.</a:t>
            </a:r>
          </a:p>
          <a:p>
            <a:pPr marL="117475" marR="0" lvl="0" indent="-117475">
              <a:lnSpc>
                <a:spcPct val="107000"/>
              </a:lnSpc>
              <a:spcBef>
                <a:spcPts val="0"/>
              </a:spcBef>
              <a:spcAft>
                <a:spcPts val="0"/>
              </a:spcAft>
              <a:buSzPts val="800"/>
              <a:buFont typeface="+mj-lt"/>
              <a:buAutoNum type="alphaUcPeriod"/>
            </a:pPr>
            <a:endParaRPr lang="en-US" sz="1100" dirty="0">
              <a:effectLst/>
              <a:ea typeface="Calibri"/>
              <a:cs typeface="Times New Roman"/>
            </a:endParaRPr>
          </a:p>
        </p:txBody>
      </p:sp>
    </p:spTree>
    <p:extLst>
      <p:ext uri="{BB962C8B-B14F-4D97-AF65-F5344CB8AC3E}">
        <p14:creationId xmlns:p14="http://schemas.microsoft.com/office/powerpoint/2010/main" val="21315367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4C5CAE-629C-4FDA-91B0-8C6DA8FF13E2}"/>
              </a:ext>
            </a:extLst>
          </p:cNvPr>
          <p:cNvSpPr>
            <a:spLocks noGrp="1"/>
          </p:cNvSpPr>
          <p:nvPr>
            <p:ph type="title"/>
          </p:nvPr>
        </p:nvSpPr>
        <p:spPr>
          <a:xfrm>
            <a:off x="471055" y="193676"/>
            <a:ext cx="11379199" cy="501650"/>
          </a:xfrm>
        </p:spPr>
        <p:txBody>
          <a:bodyPr>
            <a:noAutofit/>
          </a:bodyPr>
          <a:lstStyle/>
          <a:p>
            <a:pPr algn="ctr"/>
            <a:r>
              <a:rPr lang="en-US" sz="3600" b="1" dirty="0">
                <a:solidFill>
                  <a:schemeClr val="accent6">
                    <a:lumMod val="75000"/>
                  </a:schemeClr>
                </a:solidFill>
                <a:latin typeface="+mn-lt"/>
              </a:rPr>
              <a:t>Team-Built </a:t>
            </a:r>
            <a:r>
              <a:rPr lang="en-US" sz="3600" b="1" dirty="0" smtClean="0">
                <a:solidFill>
                  <a:schemeClr val="accent6">
                    <a:lumMod val="75000"/>
                  </a:schemeClr>
                </a:solidFill>
                <a:latin typeface="+mn-lt"/>
              </a:rPr>
              <a:t>PTE </a:t>
            </a:r>
            <a:r>
              <a:rPr lang="en-US" sz="3600" b="1" dirty="0">
                <a:solidFill>
                  <a:schemeClr val="accent6">
                    <a:lumMod val="75000"/>
                  </a:schemeClr>
                </a:solidFill>
                <a:latin typeface="+mn-lt"/>
              </a:rPr>
              <a:t>Courses on NCPerkins.org</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1" y="831462"/>
            <a:ext cx="12011488" cy="5959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69380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xmlns="" id="{688FE357-D83A-4ACB-9829-F3120744D854}"/>
              </a:ext>
            </a:extLst>
          </p:cNvPr>
          <p:cNvGraphicFramePr>
            <a:graphicFrameLocks noChangeAspect="1"/>
          </p:cNvGraphicFramePr>
          <p:nvPr>
            <p:extLst>
              <p:ext uri="{D42A27DB-BD31-4B8C-83A1-F6EECF244321}">
                <p14:modId xmlns:p14="http://schemas.microsoft.com/office/powerpoint/2010/main" val="3533229099"/>
              </p:ext>
            </p:extLst>
          </p:nvPr>
        </p:nvGraphicFramePr>
        <p:xfrm>
          <a:off x="61913" y="79376"/>
          <a:ext cx="12020550" cy="6676532"/>
        </p:xfrm>
        <a:graphic>
          <a:graphicData uri="http://schemas.openxmlformats.org/presentationml/2006/ole">
            <mc:AlternateContent xmlns:mc="http://schemas.openxmlformats.org/markup-compatibility/2006">
              <mc:Choice xmlns:v="urn:schemas-microsoft-com:vml" Requires="v">
                <p:oleObj spid="_x0000_s3082" name="Document" r:id="rId3" imgW="9646336" imgH="7479490" progId="Word.Document.12">
                  <p:embed/>
                </p:oleObj>
              </mc:Choice>
              <mc:Fallback>
                <p:oleObj name="Document" r:id="rId3" imgW="9646336" imgH="7479490" progId="Word.Document.12">
                  <p:embed/>
                  <p:pic>
                    <p:nvPicPr>
                      <p:cNvPr id="0" name=""/>
                      <p:cNvPicPr/>
                      <p:nvPr/>
                    </p:nvPicPr>
                    <p:blipFill>
                      <a:blip r:embed="rId4"/>
                      <a:stretch>
                        <a:fillRect/>
                      </a:stretch>
                    </p:blipFill>
                    <p:spPr>
                      <a:xfrm>
                        <a:off x="61913" y="79376"/>
                        <a:ext cx="12020550" cy="6676532"/>
                      </a:xfrm>
                      <a:prstGeom prst="rect">
                        <a:avLst/>
                      </a:prstGeom>
                    </p:spPr>
                  </p:pic>
                </p:oleObj>
              </mc:Fallback>
            </mc:AlternateContent>
          </a:graphicData>
        </a:graphic>
      </p:graphicFrame>
    </p:spTree>
    <p:extLst>
      <p:ext uri="{BB962C8B-B14F-4D97-AF65-F5344CB8AC3E}">
        <p14:creationId xmlns:p14="http://schemas.microsoft.com/office/powerpoint/2010/main" val="37620513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1710</TotalTime>
  <Words>1364</Words>
  <Application>Microsoft Office PowerPoint</Application>
  <PresentationFormat>Custom</PresentationFormat>
  <Paragraphs>162</Paragraphs>
  <Slides>8</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0" baseType="lpstr">
      <vt:lpstr>Office Theme</vt:lpstr>
      <vt:lpstr>Microsoft Word Document</vt:lpstr>
      <vt:lpstr>  Pathway to Employment  Courses   </vt:lpstr>
      <vt:lpstr>PowerPoint Presentation</vt:lpstr>
      <vt:lpstr>MC3: Multi-Core Example</vt:lpstr>
      <vt:lpstr>NCCER Construction Core. A Great Example.</vt:lpstr>
      <vt:lpstr>Course Outline (Not a Capstone Course!)</vt:lpstr>
      <vt:lpstr>Standardized Pre-Apprenticeship</vt:lpstr>
      <vt:lpstr>Team-Built PTE Courses on NCPerkins.org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 Scuiletti</dc:creator>
  <cp:lastModifiedBy>lscuiletti</cp:lastModifiedBy>
  <cp:revision>78</cp:revision>
  <dcterms:created xsi:type="dcterms:W3CDTF">2019-07-30T18:50:32Z</dcterms:created>
  <dcterms:modified xsi:type="dcterms:W3CDTF">2020-05-07T19:42:34Z</dcterms:modified>
</cp:coreProperties>
</file>