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6" r:id="rId2"/>
    <p:sldId id="288" r:id="rId3"/>
    <p:sldId id="264" r:id="rId4"/>
    <p:sldId id="287" r:id="rId5"/>
    <p:sldId id="263" r:id="rId6"/>
    <p:sldId id="261" r:id="rId7"/>
    <p:sldId id="298" r:id="rId8"/>
    <p:sldId id="297" r:id="rId9"/>
    <p:sldId id="289" r:id="rId10"/>
    <p:sldId id="290" r:id="rId11"/>
    <p:sldId id="279" r:id="rId12"/>
    <p:sldId id="280" r:id="rId13"/>
    <p:sldId id="281" r:id="rId14"/>
    <p:sldId id="282" r:id="rId15"/>
    <p:sldId id="291" r:id="rId16"/>
    <p:sldId id="283" r:id="rId17"/>
    <p:sldId id="285" r:id="rId18"/>
    <p:sldId id="286" r:id="rId19"/>
    <p:sldId id="295" r:id="rId20"/>
    <p:sldId id="296" r:id="rId21"/>
    <p:sldId id="266" r:id="rId22"/>
    <p:sldId id="267" r:id="rId23"/>
    <p:sldId id="270" r:id="rId24"/>
    <p:sldId id="277" r:id="rId25"/>
    <p:sldId id="260" r:id="rId26"/>
    <p:sldId id="273" r:id="rId27"/>
    <p:sldId id="272" r:id="rId28"/>
    <p:sldId id="275" r:id="rId29"/>
    <p:sldId id="294" r:id="rId30"/>
    <p:sldId id="27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29" autoAdjust="0"/>
  </p:normalViewPr>
  <p:slideViewPr>
    <p:cSldViewPr>
      <p:cViewPr varScale="1">
        <p:scale>
          <a:sx n="85" d="100"/>
          <a:sy n="85" d="100"/>
        </p:scale>
        <p:origin x="666" y="78"/>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01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3E569C-2D3E-4F64-9E3C-18867BB41EA1}" type="datetimeFigureOut">
              <a:rPr lang="en-US" smtClean="0"/>
              <a:pPr/>
              <a:t>3/16/2018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85BD26-9A1C-4C48-95C8-ACB5AF3241EA}" type="slidenum">
              <a:rPr lang="en-US" smtClean="0"/>
              <a:pPr/>
              <a:t>‹#›</a:t>
            </a:fld>
            <a:endParaRPr lang="en-US"/>
          </a:p>
        </p:txBody>
      </p:sp>
    </p:spTree>
    <p:extLst>
      <p:ext uri="{BB962C8B-B14F-4D97-AF65-F5344CB8AC3E}">
        <p14:creationId xmlns:p14="http://schemas.microsoft.com/office/powerpoint/2010/main" val="3531355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3200" y="762000"/>
            <a:ext cx="1524000" cy="1143000"/>
          </a:xfrm>
        </p:spPr>
      </p:sp>
      <p:sp>
        <p:nvSpPr>
          <p:cNvPr id="3" name="Notes Placeholder 2"/>
          <p:cNvSpPr>
            <a:spLocks noGrp="1"/>
          </p:cNvSpPr>
          <p:nvPr>
            <p:ph type="body" idx="1"/>
          </p:nvPr>
        </p:nvSpPr>
        <p:spPr>
          <a:xfrm>
            <a:off x="685800" y="2209800"/>
            <a:ext cx="5486400" cy="6248400"/>
          </a:xfrm>
        </p:spPr>
        <p:txBody>
          <a:bodyPr>
            <a:noAutofit/>
          </a:bodyPr>
          <a:lstStyle/>
          <a:p>
            <a:r>
              <a:rPr lang="en-US" sz="1600" b="1" dirty="0">
                <a:solidFill>
                  <a:schemeClr val="tx2"/>
                </a:solidFill>
              </a:rPr>
              <a:t>It’s fitting, isn’t it,</a:t>
            </a:r>
            <a:r>
              <a:rPr lang="en-US" sz="1600" b="1" baseline="0" dirty="0">
                <a:solidFill>
                  <a:schemeClr val="tx2"/>
                </a:solidFill>
              </a:rPr>
              <a:t> that it is you who has committed yourself to this journey?  The student, has become the teacher, has become the student.  Life is one long journey, for those who are fortunate, and within that long journey there are many smaller journeys, each with it’s own beginning and end.  It takes courage to slip the rope from its mooring and from what is familiar to allow the winds of destiny to fill our sails and push us toward some unknown future and unknown horizon. When out in the midst of a great ocean one can easily loose direction.  There are no paths or roadways on the vast ocean, there are no road signs, there is only water surrounding us everywhere we look with no horizon in sight.  There is also the uneasiness we feel regarding not knowing what lies below the dark depths that lie in wait for us.  Water represents the unconsciousness and as we float along the surface we ride upon the border that separates what we know and what lies hidden and dormant within us. So, what voice whispered into our ears that we should leave the safe confines of land, our comfort zone, to seek out lands we have never before seen?  Perhaps it is our hunger for knowledge, for growth, to learn about distant lands that we do not yet fully understand, to learn about ourselves and one another, and that of experiencing all there is in life to experience. And as leaders, to learn how to share the experience with others.  Of course, we hope to find success</a:t>
            </a:r>
            <a:r>
              <a:rPr lang="en-US" sz="1600" baseline="0" dirty="0">
                <a:solidFill>
                  <a:schemeClr val="tx2"/>
                </a:solidFill>
              </a:rPr>
              <a:t>.</a:t>
            </a:r>
            <a:endParaRPr lang="en-US" sz="1600" dirty="0">
              <a:solidFill>
                <a:schemeClr val="tx2"/>
              </a:solidFill>
            </a:endParaRPr>
          </a:p>
        </p:txBody>
      </p:sp>
      <p:sp>
        <p:nvSpPr>
          <p:cNvPr id="4" name="Slide Number Placeholder 3"/>
          <p:cNvSpPr>
            <a:spLocks noGrp="1"/>
          </p:cNvSpPr>
          <p:nvPr>
            <p:ph type="sldNum" sz="quarter" idx="10"/>
          </p:nvPr>
        </p:nvSpPr>
        <p:spPr/>
        <p:txBody>
          <a:bodyPr/>
          <a:lstStyle/>
          <a:p>
            <a:fld id="{D185BD26-9A1C-4C48-95C8-ACB5AF3241EA}" type="slidenum">
              <a:rPr lang="en-US" smtClean="0"/>
              <a:pPr/>
              <a:t>1</a:t>
            </a:fld>
            <a:endParaRPr lang="en-US"/>
          </a:p>
        </p:txBody>
      </p:sp>
    </p:spTree>
    <p:extLst>
      <p:ext uri="{BB962C8B-B14F-4D97-AF65-F5344CB8AC3E}">
        <p14:creationId xmlns:p14="http://schemas.microsoft.com/office/powerpoint/2010/main" val="474456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How BIG does your enemy seem?  Bigger than life?</a:t>
            </a:r>
          </a:p>
        </p:txBody>
      </p:sp>
      <p:sp>
        <p:nvSpPr>
          <p:cNvPr id="4" name="Slide Number Placeholder 3"/>
          <p:cNvSpPr>
            <a:spLocks noGrp="1"/>
          </p:cNvSpPr>
          <p:nvPr>
            <p:ph type="sldNum" sz="quarter" idx="10"/>
          </p:nvPr>
        </p:nvSpPr>
        <p:spPr/>
        <p:txBody>
          <a:bodyPr/>
          <a:lstStyle/>
          <a:p>
            <a:fld id="{D185BD26-9A1C-4C48-95C8-ACB5AF3241EA}" type="slidenum">
              <a:rPr lang="en-US" smtClean="0"/>
              <a:pPr/>
              <a:t>10</a:t>
            </a:fld>
            <a:endParaRPr lang="en-US"/>
          </a:p>
        </p:txBody>
      </p:sp>
    </p:spTree>
    <p:extLst>
      <p:ext uri="{BB962C8B-B14F-4D97-AF65-F5344CB8AC3E}">
        <p14:creationId xmlns:p14="http://schemas.microsoft.com/office/powerpoint/2010/main" val="619056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Our enemies know our weaknesses.  Have a little fire, Scarecrow?  Perhaps our enemies are within.</a:t>
            </a:r>
          </a:p>
        </p:txBody>
      </p:sp>
      <p:sp>
        <p:nvSpPr>
          <p:cNvPr id="4" name="Slide Number Placeholder 3"/>
          <p:cNvSpPr>
            <a:spLocks noGrp="1"/>
          </p:cNvSpPr>
          <p:nvPr>
            <p:ph type="sldNum" sz="quarter" idx="10"/>
          </p:nvPr>
        </p:nvSpPr>
        <p:spPr/>
        <p:txBody>
          <a:bodyPr/>
          <a:lstStyle/>
          <a:p>
            <a:fld id="{D185BD26-9A1C-4C48-95C8-ACB5AF3241EA}" type="slidenum">
              <a:rPr lang="en-US" smtClean="0"/>
              <a:pPr/>
              <a:t>11</a:t>
            </a:fld>
            <a:endParaRPr lang="en-US"/>
          </a:p>
        </p:txBody>
      </p:sp>
    </p:spTree>
    <p:extLst>
      <p:ext uri="{BB962C8B-B14F-4D97-AF65-F5344CB8AC3E}">
        <p14:creationId xmlns:p14="http://schemas.microsoft.com/office/powerpoint/2010/main" val="1777500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Eye of Saruman (Lord of the Rings).  </a:t>
            </a:r>
          </a:p>
        </p:txBody>
      </p:sp>
      <p:sp>
        <p:nvSpPr>
          <p:cNvPr id="4" name="Slide Number Placeholder 3"/>
          <p:cNvSpPr>
            <a:spLocks noGrp="1"/>
          </p:cNvSpPr>
          <p:nvPr>
            <p:ph type="sldNum" sz="quarter" idx="10"/>
          </p:nvPr>
        </p:nvSpPr>
        <p:spPr/>
        <p:txBody>
          <a:bodyPr/>
          <a:lstStyle/>
          <a:p>
            <a:fld id="{D185BD26-9A1C-4C48-95C8-ACB5AF3241EA}" type="slidenum">
              <a:rPr lang="en-US" smtClean="0"/>
              <a:pPr/>
              <a:t>12</a:t>
            </a:fld>
            <a:endParaRPr lang="en-US"/>
          </a:p>
        </p:txBody>
      </p:sp>
    </p:spTree>
    <p:extLst>
      <p:ext uri="{BB962C8B-B14F-4D97-AF65-F5344CB8AC3E}">
        <p14:creationId xmlns:p14="http://schemas.microsoft.com/office/powerpoint/2010/main" val="817250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Darth Vader (Star Wars).  Who's your daddy?</a:t>
            </a:r>
          </a:p>
        </p:txBody>
      </p:sp>
      <p:sp>
        <p:nvSpPr>
          <p:cNvPr id="4" name="Slide Number Placeholder 3"/>
          <p:cNvSpPr>
            <a:spLocks noGrp="1"/>
          </p:cNvSpPr>
          <p:nvPr>
            <p:ph type="sldNum" sz="quarter" idx="10"/>
          </p:nvPr>
        </p:nvSpPr>
        <p:spPr/>
        <p:txBody>
          <a:bodyPr/>
          <a:lstStyle/>
          <a:p>
            <a:fld id="{D185BD26-9A1C-4C48-95C8-ACB5AF3241EA}" type="slidenum">
              <a:rPr lang="en-US" smtClean="0"/>
              <a:pPr/>
              <a:t>13</a:t>
            </a:fld>
            <a:endParaRPr lang="en-US"/>
          </a:p>
        </p:txBody>
      </p:sp>
    </p:spTree>
    <p:extLst>
      <p:ext uri="{BB962C8B-B14F-4D97-AF65-F5344CB8AC3E}">
        <p14:creationId xmlns:p14="http://schemas.microsoft.com/office/powerpoint/2010/main" val="3947482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Voldemort from Harry</a:t>
            </a:r>
            <a:r>
              <a:rPr lang="en-US" baseline="0" dirty="0"/>
              <a:t> Potter.</a:t>
            </a:r>
            <a:endParaRPr lang="en-US" dirty="0"/>
          </a:p>
        </p:txBody>
      </p:sp>
      <p:sp>
        <p:nvSpPr>
          <p:cNvPr id="4" name="Slide Number Placeholder 3"/>
          <p:cNvSpPr>
            <a:spLocks noGrp="1"/>
          </p:cNvSpPr>
          <p:nvPr>
            <p:ph type="sldNum" sz="quarter" idx="10"/>
          </p:nvPr>
        </p:nvSpPr>
        <p:spPr/>
        <p:txBody>
          <a:bodyPr/>
          <a:lstStyle/>
          <a:p>
            <a:fld id="{D185BD26-9A1C-4C48-95C8-ACB5AF3241EA}" type="slidenum">
              <a:rPr lang="en-US" smtClean="0"/>
              <a:pPr/>
              <a:t>14</a:t>
            </a:fld>
            <a:endParaRPr lang="en-US"/>
          </a:p>
        </p:txBody>
      </p:sp>
    </p:spTree>
    <p:extLst>
      <p:ext uri="{BB962C8B-B14F-4D97-AF65-F5344CB8AC3E}">
        <p14:creationId xmlns:p14="http://schemas.microsoft.com/office/powerpoint/2010/main" val="419136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Succes</a:t>
            </a:r>
            <a:r>
              <a:rPr lang="en-US" baseline="0" dirty="0"/>
              <a:t>s.  It takes all our traits to defeat our nemesis:  Courage, intelligence, heart, animal instinct, and femininity.</a:t>
            </a:r>
            <a:endParaRPr lang="en-US" dirty="0"/>
          </a:p>
        </p:txBody>
      </p:sp>
      <p:sp>
        <p:nvSpPr>
          <p:cNvPr id="4" name="Slide Number Placeholder 3"/>
          <p:cNvSpPr>
            <a:spLocks noGrp="1"/>
          </p:cNvSpPr>
          <p:nvPr>
            <p:ph type="sldNum" sz="quarter" idx="10"/>
          </p:nvPr>
        </p:nvSpPr>
        <p:spPr/>
        <p:txBody>
          <a:bodyPr/>
          <a:lstStyle/>
          <a:p>
            <a:fld id="{D185BD26-9A1C-4C48-95C8-ACB5AF3241EA}" type="slidenum">
              <a:rPr lang="en-US" smtClean="0"/>
              <a:pPr/>
              <a:t>15</a:t>
            </a:fld>
            <a:endParaRPr lang="en-US"/>
          </a:p>
        </p:txBody>
      </p:sp>
    </p:spTree>
    <p:extLst>
      <p:ext uri="{BB962C8B-B14F-4D97-AF65-F5344CB8AC3E}">
        <p14:creationId xmlns:p14="http://schemas.microsoft.com/office/powerpoint/2010/main" val="742206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Skills, courage, determination, grit, yet in the end we often fail.  It is something we must realize about</a:t>
            </a:r>
            <a:r>
              <a:rPr lang="en-US" baseline="0" dirty="0"/>
              <a:t> ourselves and something we must learn to be forgiven of.</a:t>
            </a:r>
            <a:endParaRPr lang="en-US" dirty="0"/>
          </a:p>
        </p:txBody>
      </p:sp>
      <p:sp>
        <p:nvSpPr>
          <p:cNvPr id="4" name="Slide Number Placeholder 3"/>
          <p:cNvSpPr>
            <a:spLocks noGrp="1"/>
          </p:cNvSpPr>
          <p:nvPr>
            <p:ph type="sldNum" sz="quarter" idx="10"/>
          </p:nvPr>
        </p:nvSpPr>
        <p:spPr/>
        <p:txBody>
          <a:bodyPr/>
          <a:lstStyle/>
          <a:p>
            <a:fld id="{D185BD26-9A1C-4C48-95C8-ACB5AF3241EA}" type="slidenum">
              <a:rPr lang="en-US" smtClean="0"/>
              <a:pPr/>
              <a:t>16</a:t>
            </a:fld>
            <a:endParaRPr lang="en-US"/>
          </a:p>
        </p:txBody>
      </p:sp>
    </p:spTree>
    <p:extLst>
      <p:ext uri="{BB962C8B-B14F-4D97-AF65-F5344CB8AC3E}">
        <p14:creationId xmlns:p14="http://schemas.microsoft.com/office/powerpoint/2010/main" val="955852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a:t>
            </a:r>
            <a:r>
              <a:rPr lang="en-US" baseline="0" dirty="0"/>
              <a:t> the end you must, ”choose wisely.”   Do not let the shiny objects distract you—wisdom often comes in a form of humility (the wooden cup).</a:t>
            </a:r>
            <a:endParaRPr lang="en-US" dirty="0"/>
          </a:p>
        </p:txBody>
      </p:sp>
      <p:sp>
        <p:nvSpPr>
          <p:cNvPr id="4" name="Slide Number Placeholder 3"/>
          <p:cNvSpPr>
            <a:spLocks noGrp="1"/>
          </p:cNvSpPr>
          <p:nvPr>
            <p:ph type="sldNum" sz="quarter" idx="10"/>
          </p:nvPr>
        </p:nvSpPr>
        <p:spPr/>
        <p:txBody>
          <a:bodyPr/>
          <a:lstStyle/>
          <a:p>
            <a:fld id="{D185BD26-9A1C-4C48-95C8-ACB5AF3241EA}" type="slidenum">
              <a:rPr lang="en-US" smtClean="0"/>
              <a:pPr/>
              <a:t>17</a:t>
            </a:fld>
            <a:endParaRPr lang="en-US"/>
          </a:p>
        </p:txBody>
      </p:sp>
    </p:spTree>
    <p:extLst>
      <p:ext uri="{BB962C8B-B14F-4D97-AF65-F5344CB8AC3E}">
        <p14:creationId xmlns:p14="http://schemas.microsoft.com/office/powerpoint/2010/main" val="1698488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need</a:t>
            </a:r>
            <a:r>
              <a:rPr lang="en-US" baseline="0" dirty="0"/>
              <a:t> the assistance of others to be successful.  There is good in everyone.</a:t>
            </a:r>
            <a:endParaRPr lang="en-US" dirty="0"/>
          </a:p>
        </p:txBody>
      </p:sp>
      <p:sp>
        <p:nvSpPr>
          <p:cNvPr id="4" name="Slide Number Placeholder 3"/>
          <p:cNvSpPr>
            <a:spLocks noGrp="1"/>
          </p:cNvSpPr>
          <p:nvPr>
            <p:ph type="sldNum" sz="quarter" idx="10"/>
          </p:nvPr>
        </p:nvSpPr>
        <p:spPr/>
        <p:txBody>
          <a:bodyPr/>
          <a:lstStyle/>
          <a:p>
            <a:fld id="{D185BD26-9A1C-4C48-95C8-ACB5AF3241EA}" type="slidenum">
              <a:rPr lang="en-US" smtClean="0"/>
              <a:pPr/>
              <a:t>18</a:t>
            </a:fld>
            <a:endParaRPr lang="en-US"/>
          </a:p>
        </p:txBody>
      </p:sp>
    </p:spTree>
    <p:extLst>
      <p:ext uri="{BB962C8B-B14F-4D97-AF65-F5344CB8AC3E}">
        <p14:creationId xmlns:p14="http://schemas.microsoft.com/office/powerpoint/2010/main" val="1207148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 is much more difficult to look forward into the future (students) than to look back over the past</a:t>
            </a:r>
            <a:r>
              <a:rPr lang="en-US" baseline="0" dirty="0"/>
              <a:t> (teachers/mentors).</a:t>
            </a:r>
            <a:endParaRPr lang="en-US" dirty="0"/>
          </a:p>
        </p:txBody>
      </p:sp>
      <p:sp>
        <p:nvSpPr>
          <p:cNvPr id="4" name="Slide Number Placeholder 3"/>
          <p:cNvSpPr>
            <a:spLocks noGrp="1"/>
          </p:cNvSpPr>
          <p:nvPr>
            <p:ph type="sldNum" sz="quarter" idx="10"/>
          </p:nvPr>
        </p:nvSpPr>
        <p:spPr/>
        <p:txBody>
          <a:bodyPr/>
          <a:lstStyle/>
          <a:p>
            <a:fld id="{D185BD26-9A1C-4C48-95C8-ACB5AF3241EA}" type="slidenum">
              <a:rPr lang="en-US" smtClean="0"/>
              <a:pPr/>
              <a:t>19</a:t>
            </a:fld>
            <a:endParaRPr lang="en-US"/>
          </a:p>
        </p:txBody>
      </p:sp>
    </p:spTree>
    <p:extLst>
      <p:ext uri="{BB962C8B-B14F-4D97-AF65-F5344CB8AC3E}">
        <p14:creationId xmlns:p14="http://schemas.microsoft.com/office/powerpoint/2010/main" val="3688395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Art ,</a:t>
            </a:r>
            <a:r>
              <a:rPr lang="en-US" baseline="0" dirty="0"/>
              <a:t> literature, dance—speak a common truth about the human condition. Campbell was a professor at </a:t>
            </a:r>
            <a:r>
              <a:rPr lang="en-US" sz="1200" b="0" i="0" kern="1200" dirty="0">
                <a:solidFill>
                  <a:schemeClr val="tx1"/>
                </a:solidFill>
                <a:latin typeface="+mn-lt"/>
                <a:ea typeface="+mn-ea"/>
                <a:cs typeface="+mn-cs"/>
              </a:rPr>
              <a:t>Sarah Lawrence College.  He was famously known for his work with myth and for saying “Follow your Bliss”.</a:t>
            </a:r>
          </a:p>
        </p:txBody>
      </p:sp>
      <p:sp>
        <p:nvSpPr>
          <p:cNvPr id="4" name="Slide Number Placeholder 3"/>
          <p:cNvSpPr>
            <a:spLocks noGrp="1"/>
          </p:cNvSpPr>
          <p:nvPr>
            <p:ph type="sldNum" sz="quarter" idx="10"/>
          </p:nvPr>
        </p:nvSpPr>
        <p:spPr/>
        <p:txBody>
          <a:bodyPr/>
          <a:lstStyle/>
          <a:p>
            <a:fld id="{D185BD26-9A1C-4C48-95C8-ACB5AF3241EA}" type="slidenum">
              <a:rPr lang="en-US" smtClean="0"/>
              <a:pPr/>
              <a:t>2</a:t>
            </a:fld>
            <a:endParaRPr lang="en-US"/>
          </a:p>
        </p:txBody>
      </p:sp>
    </p:spTree>
    <p:extLst>
      <p:ext uri="{BB962C8B-B14F-4D97-AF65-F5344CB8AC3E}">
        <p14:creationId xmlns:p14="http://schemas.microsoft.com/office/powerpoint/2010/main" val="2470471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Is success predictable?  </a:t>
            </a:r>
          </a:p>
        </p:txBody>
      </p:sp>
      <p:sp>
        <p:nvSpPr>
          <p:cNvPr id="4" name="Slide Number Placeholder 3"/>
          <p:cNvSpPr>
            <a:spLocks noGrp="1"/>
          </p:cNvSpPr>
          <p:nvPr>
            <p:ph type="sldNum" sz="quarter" idx="10"/>
          </p:nvPr>
        </p:nvSpPr>
        <p:spPr/>
        <p:txBody>
          <a:bodyPr/>
          <a:lstStyle/>
          <a:p>
            <a:fld id="{D185BD26-9A1C-4C48-95C8-ACB5AF3241EA}" type="slidenum">
              <a:rPr lang="en-US" smtClean="0"/>
              <a:pPr/>
              <a:t>20</a:t>
            </a:fld>
            <a:endParaRPr lang="en-US"/>
          </a:p>
        </p:txBody>
      </p:sp>
    </p:spTree>
    <p:extLst>
      <p:ext uri="{BB962C8B-B14F-4D97-AF65-F5344CB8AC3E}">
        <p14:creationId xmlns:p14="http://schemas.microsoft.com/office/powerpoint/2010/main" val="3433109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0" y="0"/>
            <a:ext cx="1422400" cy="1066800"/>
          </a:xfrm>
        </p:spPr>
      </p:sp>
      <p:sp>
        <p:nvSpPr>
          <p:cNvPr id="3" name="Notes Placeholder 2"/>
          <p:cNvSpPr>
            <a:spLocks noGrp="1"/>
          </p:cNvSpPr>
          <p:nvPr>
            <p:ph type="body" idx="1"/>
          </p:nvPr>
        </p:nvSpPr>
        <p:spPr>
          <a:xfrm>
            <a:off x="685800" y="1066800"/>
            <a:ext cx="5486400" cy="2362200"/>
          </a:xfrm>
        </p:spPr>
        <p:txBody>
          <a:bodyPr>
            <a:normAutofit/>
          </a:bodyPr>
          <a:lstStyle/>
          <a:p>
            <a:r>
              <a:rPr lang="en-US" sz="2400" dirty="0"/>
              <a:t>Many</a:t>
            </a:r>
            <a:r>
              <a:rPr lang="en-US" sz="2400" baseline="0" dirty="0"/>
              <a:t> gender-specific CTE programs.  Low male educational program numbers.  Myers-Briggs Personality Indicators:  Men: 75% analytical; Women 25%; Women 75% feeling; Men 25%.  Similar by design but with certain specific differences. </a:t>
            </a:r>
            <a:endParaRPr lang="en-US" sz="2400" dirty="0"/>
          </a:p>
        </p:txBody>
      </p:sp>
      <p:sp>
        <p:nvSpPr>
          <p:cNvPr id="4" name="Slide Number Placeholder 3"/>
          <p:cNvSpPr>
            <a:spLocks noGrp="1"/>
          </p:cNvSpPr>
          <p:nvPr>
            <p:ph type="sldNum" sz="quarter" idx="10"/>
          </p:nvPr>
        </p:nvSpPr>
        <p:spPr/>
        <p:txBody>
          <a:bodyPr/>
          <a:lstStyle/>
          <a:p>
            <a:fld id="{90C87C85-05D5-4ADC-A005-2C8774C281AF}" type="slidenum">
              <a:rPr lang="en-US" smtClean="0"/>
              <a:pPr/>
              <a:t>21</a:t>
            </a:fld>
            <a:endParaRPr lang="en-US"/>
          </a:p>
        </p:txBody>
      </p:sp>
    </p:spTree>
    <p:extLst>
      <p:ext uri="{BB962C8B-B14F-4D97-AF65-F5344CB8AC3E}">
        <p14:creationId xmlns:p14="http://schemas.microsoft.com/office/powerpoint/2010/main" val="355198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19600" y="0"/>
            <a:ext cx="2057400" cy="1543050"/>
          </a:xfrm>
        </p:spPr>
      </p:sp>
      <p:sp>
        <p:nvSpPr>
          <p:cNvPr id="3" name="Notes Placeholder 2"/>
          <p:cNvSpPr>
            <a:spLocks noGrp="1"/>
          </p:cNvSpPr>
          <p:nvPr>
            <p:ph type="body" idx="1"/>
          </p:nvPr>
        </p:nvSpPr>
        <p:spPr>
          <a:xfrm>
            <a:off x="609600" y="1524000"/>
            <a:ext cx="5486400" cy="2286000"/>
          </a:xfrm>
        </p:spPr>
        <p:txBody>
          <a:bodyPr>
            <a:normAutofit/>
          </a:bodyPr>
          <a:lstStyle/>
          <a:p>
            <a:r>
              <a:rPr lang="en-US" sz="2400" b="0" i="0" kern="1200" dirty="0">
                <a:solidFill>
                  <a:schemeClr val="tx1"/>
                </a:solidFill>
                <a:latin typeface="+mn-lt"/>
                <a:ea typeface="+mn-ea"/>
                <a:cs typeface="+mn-cs"/>
              </a:rPr>
              <a:t>In general, occupations in a category with some postsecondary education are expected to experience higher rates of growth than those in an on-the-job training category.  Traditional inventions with added electronics.</a:t>
            </a:r>
            <a:endParaRPr lang="en-US" sz="2400" dirty="0"/>
          </a:p>
        </p:txBody>
      </p:sp>
      <p:sp>
        <p:nvSpPr>
          <p:cNvPr id="4" name="Slide Number Placeholder 3"/>
          <p:cNvSpPr>
            <a:spLocks noGrp="1"/>
          </p:cNvSpPr>
          <p:nvPr>
            <p:ph type="sldNum" sz="quarter" idx="10"/>
          </p:nvPr>
        </p:nvSpPr>
        <p:spPr/>
        <p:txBody>
          <a:bodyPr/>
          <a:lstStyle/>
          <a:p>
            <a:fld id="{90C87C85-05D5-4ADC-A005-2C8774C281AF}" type="slidenum">
              <a:rPr lang="en-US" smtClean="0"/>
              <a:pPr/>
              <a:t>22</a:t>
            </a:fld>
            <a:endParaRPr lang="en-US"/>
          </a:p>
        </p:txBody>
      </p:sp>
    </p:spTree>
    <p:extLst>
      <p:ext uri="{BB962C8B-B14F-4D97-AF65-F5344CB8AC3E}">
        <p14:creationId xmlns:p14="http://schemas.microsoft.com/office/powerpoint/2010/main" val="2928696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19600" y="0"/>
            <a:ext cx="1981200" cy="1485900"/>
          </a:xfrm>
        </p:spPr>
      </p:sp>
      <p:sp>
        <p:nvSpPr>
          <p:cNvPr id="3" name="Notes Placeholder 2"/>
          <p:cNvSpPr>
            <a:spLocks noGrp="1"/>
          </p:cNvSpPr>
          <p:nvPr>
            <p:ph type="body" idx="1"/>
          </p:nvPr>
        </p:nvSpPr>
        <p:spPr>
          <a:xfrm>
            <a:off x="457200" y="1447800"/>
            <a:ext cx="5943600" cy="3048000"/>
          </a:xfrm>
        </p:spPr>
        <p:txBody>
          <a:bodyPr>
            <a:normAutofit fontScale="92500"/>
          </a:bodyPr>
          <a:lstStyle/>
          <a:p>
            <a:r>
              <a:rPr lang="en-US" sz="2400" dirty="0"/>
              <a:t>Flatter lines for higher education.</a:t>
            </a:r>
            <a:r>
              <a:rPr lang="en-US" sz="2400" baseline="0" dirty="0"/>
              <a:t>  Doctorate equates to approximately 2-3% of U.S. population.  RTP highest </a:t>
            </a:r>
            <a:r>
              <a:rPr lang="en-US" sz="2400" baseline="0" dirty="0" err="1"/>
              <a:t>ed</a:t>
            </a:r>
            <a:r>
              <a:rPr lang="en-US" sz="2400" baseline="0" dirty="0"/>
              <a:t> level in U.S.. Higher skills: Fewer jobs but even fewer qualified applicants.  Lower skills: everyone is capable.  Analogy:  Affording a “cheap” 1972 VW, Pinto and Vega ($2,000).  GNP keeps growing even with less industry.  Expensive homes, vehicles, televisions, computers, etc.</a:t>
            </a:r>
            <a:endParaRPr lang="en-US" sz="2400" dirty="0"/>
          </a:p>
        </p:txBody>
      </p:sp>
      <p:sp>
        <p:nvSpPr>
          <p:cNvPr id="4" name="Slide Number Placeholder 3"/>
          <p:cNvSpPr>
            <a:spLocks noGrp="1"/>
          </p:cNvSpPr>
          <p:nvPr>
            <p:ph type="sldNum" sz="quarter" idx="10"/>
          </p:nvPr>
        </p:nvSpPr>
        <p:spPr/>
        <p:txBody>
          <a:bodyPr/>
          <a:lstStyle/>
          <a:p>
            <a:fld id="{90C87C85-05D5-4ADC-A005-2C8774C281AF}" type="slidenum">
              <a:rPr lang="en-US" smtClean="0"/>
              <a:pPr/>
              <a:t>23</a:t>
            </a:fld>
            <a:endParaRPr lang="en-US"/>
          </a:p>
        </p:txBody>
      </p:sp>
    </p:spTree>
    <p:extLst>
      <p:ext uri="{BB962C8B-B14F-4D97-AF65-F5344CB8AC3E}">
        <p14:creationId xmlns:p14="http://schemas.microsoft.com/office/powerpoint/2010/main" val="169491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85BD26-9A1C-4C48-95C8-ACB5AF3241EA}" type="slidenum">
              <a:rPr lang="en-US" smtClean="0"/>
              <a:pPr/>
              <a:t>24</a:t>
            </a:fld>
            <a:endParaRPr lang="en-US"/>
          </a:p>
        </p:txBody>
      </p:sp>
    </p:spTree>
    <p:extLst>
      <p:ext uri="{BB962C8B-B14F-4D97-AF65-F5344CB8AC3E}">
        <p14:creationId xmlns:p14="http://schemas.microsoft.com/office/powerpoint/2010/main" val="4227227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85800"/>
            <a:ext cx="2540000" cy="1905000"/>
          </a:xfrm>
        </p:spPr>
      </p:sp>
      <p:sp>
        <p:nvSpPr>
          <p:cNvPr id="3" name="Notes Placeholder 2"/>
          <p:cNvSpPr>
            <a:spLocks noGrp="1"/>
          </p:cNvSpPr>
          <p:nvPr>
            <p:ph type="body" idx="1"/>
          </p:nvPr>
        </p:nvSpPr>
        <p:spPr>
          <a:xfrm>
            <a:off x="685800" y="3276600"/>
            <a:ext cx="5486400" cy="5181600"/>
          </a:xfrm>
        </p:spPr>
        <p:txBody>
          <a:bodyPr>
            <a:normAutofit/>
          </a:bodyPr>
          <a:lstStyle/>
          <a:p>
            <a:r>
              <a:rPr lang="en-US" sz="1800" b="1" dirty="0">
                <a:solidFill>
                  <a:schemeClr val="tx2"/>
                </a:solidFill>
              </a:rPr>
              <a:t>U of Texas,</a:t>
            </a:r>
            <a:r>
              <a:rPr lang="en-US" sz="1800" b="1" baseline="0" dirty="0">
                <a:solidFill>
                  <a:schemeClr val="tx2"/>
                </a:solidFill>
              </a:rPr>
              <a:t> Austin.  Business informatics or analytics. Data mining. 400 applications and 52 spots. The average </a:t>
            </a:r>
            <a:r>
              <a:rPr lang="en-US" sz="1800" b="1" i="0" kern="1200" dirty="0">
                <a:solidFill>
                  <a:schemeClr val="tx2"/>
                </a:solidFill>
                <a:latin typeface="+mn-lt"/>
                <a:ea typeface="+mn-ea"/>
                <a:cs typeface="+mn-cs"/>
              </a:rPr>
              <a:t>Graduate Management Admission Test (GMAT) was 710,</a:t>
            </a:r>
            <a:r>
              <a:rPr lang="en-US" sz="1800" b="1" i="0" kern="1200" baseline="0" dirty="0">
                <a:solidFill>
                  <a:schemeClr val="tx2"/>
                </a:solidFill>
                <a:latin typeface="+mn-lt"/>
                <a:ea typeface="+mn-ea"/>
                <a:cs typeface="+mn-cs"/>
              </a:rPr>
              <a:t> the highest of any graduate school in the school of business. How important it is for us to set the course for a final destination that is based on a great possibility of success.</a:t>
            </a:r>
            <a:endParaRPr lang="en-US" sz="1800" b="1" dirty="0">
              <a:solidFill>
                <a:schemeClr val="tx2"/>
              </a:solidFill>
            </a:endParaRPr>
          </a:p>
        </p:txBody>
      </p:sp>
      <p:sp>
        <p:nvSpPr>
          <p:cNvPr id="4" name="Slide Number Placeholder 3"/>
          <p:cNvSpPr>
            <a:spLocks noGrp="1"/>
          </p:cNvSpPr>
          <p:nvPr>
            <p:ph type="sldNum" sz="quarter" idx="10"/>
          </p:nvPr>
        </p:nvSpPr>
        <p:spPr/>
        <p:txBody>
          <a:bodyPr/>
          <a:lstStyle/>
          <a:p>
            <a:fld id="{D185BD26-9A1C-4C48-95C8-ACB5AF3241EA}" type="slidenum">
              <a:rPr lang="en-US" smtClean="0"/>
              <a:pPr/>
              <a:t>25</a:t>
            </a:fld>
            <a:endParaRPr lang="en-US"/>
          </a:p>
        </p:txBody>
      </p:sp>
    </p:spTree>
    <p:extLst>
      <p:ext uri="{BB962C8B-B14F-4D97-AF65-F5344CB8AC3E}">
        <p14:creationId xmlns:p14="http://schemas.microsoft.com/office/powerpoint/2010/main" val="209691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87950" y="142875"/>
            <a:ext cx="1838325" cy="1379538"/>
          </a:xfrm>
        </p:spPr>
      </p:sp>
      <p:sp>
        <p:nvSpPr>
          <p:cNvPr id="3" name="Notes Placeholder 2"/>
          <p:cNvSpPr>
            <a:spLocks noGrp="1"/>
          </p:cNvSpPr>
          <p:nvPr>
            <p:ph type="body" idx="1"/>
          </p:nvPr>
        </p:nvSpPr>
        <p:spPr>
          <a:xfrm>
            <a:off x="266439" y="338442"/>
            <a:ext cx="6425751" cy="8478508"/>
          </a:xfrm>
        </p:spPr>
        <p:txBody>
          <a:bodyPr>
            <a:noAutofit/>
          </a:bodyPr>
          <a:lstStyle/>
          <a:p>
            <a:pPr>
              <a:buFont typeface="Arial" pitchFamily="34" charset="0"/>
              <a:buNone/>
            </a:pPr>
            <a:r>
              <a:rPr lang="en-US" sz="1900" b="1" dirty="0"/>
              <a:t>FRANK            Academic Programs (Here’s what we do)</a:t>
            </a:r>
          </a:p>
          <a:p>
            <a:pPr>
              <a:spcAft>
                <a:spcPts val="587"/>
              </a:spcAft>
              <a:buFont typeface="Arial" pitchFamily="34" charset="0"/>
              <a:buChar char="•"/>
            </a:pPr>
            <a:r>
              <a:rPr lang="en-US" sz="1900" dirty="0"/>
              <a:t>Curriculum or credit programs.  We refer to non-credit  programs as </a:t>
            </a:r>
          </a:p>
          <a:p>
            <a:pPr>
              <a:spcAft>
                <a:spcPts val="587"/>
              </a:spcAft>
            </a:pPr>
            <a:r>
              <a:rPr lang="en-US" sz="1900" dirty="0"/>
              <a:t>occupational continuing education</a:t>
            </a:r>
          </a:p>
          <a:p>
            <a:pPr>
              <a:spcAft>
                <a:spcPts val="587"/>
              </a:spcAft>
              <a:buFont typeface="Arial" pitchFamily="34" charset="0"/>
              <a:buChar char="•"/>
            </a:pPr>
            <a:r>
              <a:rPr lang="en-US" sz="1900" dirty="0"/>
              <a:t>Approx. 280  CTE programs under broad program titles. Associate Degree Nursing,  Dental Hygiene, Phlebotomy, Computer Programming, Accounting, Entrepreneurship,  Digital Effects and Animation, Electric Lineman,  Motorsports Management, Computer-Integrated Machining, Basic Law Enforcement Training, Early Childhood Education, Cyber-Crime Technology,  and Aviation Systems Technology.</a:t>
            </a:r>
          </a:p>
          <a:p>
            <a:pPr>
              <a:spcAft>
                <a:spcPts val="587"/>
              </a:spcAft>
              <a:buFont typeface="Arial" pitchFamily="34" charset="0"/>
              <a:buChar char="•"/>
            </a:pPr>
            <a:r>
              <a:rPr lang="en-US" sz="1900" dirty="0"/>
              <a:t>Terminal Degrees</a:t>
            </a:r>
          </a:p>
          <a:p>
            <a:pPr>
              <a:spcAft>
                <a:spcPts val="587"/>
              </a:spcAft>
              <a:buFont typeface="Arial" pitchFamily="34" charset="0"/>
              <a:buChar char="•"/>
            </a:pPr>
            <a:r>
              <a:rPr lang="en-US" sz="1900" dirty="0"/>
              <a:t>CTE programs incorporate  both Academic and Technical Instruction</a:t>
            </a:r>
          </a:p>
          <a:p>
            <a:pPr>
              <a:spcAft>
                <a:spcPts val="587"/>
              </a:spcAft>
              <a:buFont typeface="Arial" pitchFamily="34" charset="0"/>
              <a:buChar char="•"/>
            </a:pPr>
            <a:r>
              <a:rPr lang="en-US" sz="1900" dirty="0"/>
              <a:t>Most programs are offered  as Certificate: One semester, Diploma: One year, &amp; Associate in Applied Science: Two year</a:t>
            </a:r>
          </a:p>
          <a:p>
            <a:pPr>
              <a:spcAft>
                <a:spcPts val="587"/>
              </a:spcAft>
              <a:buFont typeface="Arial" pitchFamily="34" charset="0"/>
              <a:buChar char="•"/>
            </a:pPr>
            <a:r>
              <a:rPr lang="en-US" sz="1900" dirty="0"/>
              <a:t>Represents 2/3 of all degree seeking students; 1/3 transfer</a:t>
            </a:r>
          </a:p>
          <a:p>
            <a:pPr>
              <a:spcAft>
                <a:spcPts val="587"/>
              </a:spcAft>
              <a:buFont typeface="Arial" pitchFamily="34" charset="0"/>
              <a:buChar char="•"/>
            </a:pPr>
            <a:r>
              <a:rPr lang="en-US" sz="1900" dirty="0"/>
              <a:t>Comprehensive Articulation Agreement is pathway for transfer to 4-year</a:t>
            </a:r>
          </a:p>
          <a:p>
            <a:pPr>
              <a:spcAft>
                <a:spcPts val="587"/>
              </a:spcAft>
              <a:buFont typeface="Arial" pitchFamily="34" charset="0"/>
              <a:buChar char="•"/>
            </a:pPr>
            <a:r>
              <a:rPr lang="en-US" sz="1900" dirty="0"/>
              <a:t>Bi-laterals are pathways for CTE transfer to 4-year institutions</a:t>
            </a:r>
          </a:p>
          <a:p>
            <a:pPr>
              <a:spcAft>
                <a:spcPts val="587"/>
              </a:spcAft>
              <a:buFont typeface="Arial" pitchFamily="34" charset="0"/>
              <a:buChar char="•"/>
            </a:pPr>
            <a:r>
              <a:rPr lang="en-US" sz="1900" dirty="0"/>
              <a:t>Our goal is to provide students with the academic and technical skills necessary for employment and to provide employers with qualified individuals who possess appropriate career skills.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26</a:t>
            </a:fld>
            <a:endParaRPr lang="en-US"/>
          </a:p>
        </p:txBody>
      </p:sp>
    </p:spTree>
    <p:extLst>
      <p:ext uri="{BB962C8B-B14F-4D97-AF65-F5344CB8AC3E}">
        <p14:creationId xmlns:p14="http://schemas.microsoft.com/office/powerpoint/2010/main" val="22058703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85BD26-9A1C-4C48-95C8-ACB5AF3241EA}" type="slidenum">
              <a:rPr lang="en-US" smtClean="0"/>
              <a:pPr/>
              <a:t>27</a:t>
            </a:fld>
            <a:endParaRPr lang="en-US"/>
          </a:p>
        </p:txBody>
      </p:sp>
    </p:spTree>
    <p:extLst>
      <p:ext uri="{BB962C8B-B14F-4D97-AF65-F5344CB8AC3E}">
        <p14:creationId xmlns:p14="http://schemas.microsoft.com/office/powerpoint/2010/main" val="33011419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C87C85-05D5-4ADC-A005-2C8774C281AF}" type="slidenum">
              <a:rPr lang="en-US" smtClean="0"/>
              <a:pPr/>
              <a:t>28</a:t>
            </a:fld>
            <a:endParaRPr lang="en-US"/>
          </a:p>
        </p:txBody>
      </p:sp>
    </p:spTree>
    <p:extLst>
      <p:ext uri="{BB962C8B-B14F-4D97-AF65-F5344CB8AC3E}">
        <p14:creationId xmlns:p14="http://schemas.microsoft.com/office/powerpoint/2010/main" val="3809301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85BD26-9A1C-4C48-95C8-ACB5AF3241EA}" type="slidenum">
              <a:rPr lang="en-US" smtClean="0"/>
              <a:pPr/>
              <a:t>29</a:t>
            </a:fld>
            <a:endParaRPr lang="en-US"/>
          </a:p>
        </p:txBody>
      </p:sp>
    </p:spTree>
    <p:extLst>
      <p:ext uri="{BB962C8B-B14F-4D97-AF65-F5344CB8AC3E}">
        <p14:creationId xmlns:p14="http://schemas.microsoft.com/office/powerpoint/2010/main" val="1071122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heroes</a:t>
            </a:r>
            <a:r>
              <a:rPr lang="en-US" baseline="0" dirty="0"/>
              <a:t> follow a similar path.</a:t>
            </a:r>
            <a:endParaRPr lang="en-US" dirty="0"/>
          </a:p>
        </p:txBody>
      </p:sp>
      <p:sp>
        <p:nvSpPr>
          <p:cNvPr id="4" name="Slide Number Placeholder 3"/>
          <p:cNvSpPr>
            <a:spLocks noGrp="1"/>
          </p:cNvSpPr>
          <p:nvPr>
            <p:ph type="sldNum" sz="quarter" idx="10"/>
          </p:nvPr>
        </p:nvSpPr>
        <p:spPr/>
        <p:txBody>
          <a:bodyPr/>
          <a:lstStyle/>
          <a:p>
            <a:fld id="{FB2357C9-1F5B-4B89-8B29-EFEF11448FF2}" type="slidenum">
              <a:rPr lang="en-US" smtClean="0"/>
              <a:pPr/>
              <a:t>3</a:t>
            </a:fld>
            <a:endParaRPr lang="en-US"/>
          </a:p>
        </p:txBody>
      </p:sp>
    </p:spTree>
    <p:extLst>
      <p:ext uri="{BB962C8B-B14F-4D97-AF65-F5344CB8AC3E}">
        <p14:creationId xmlns:p14="http://schemas.microsoft.com/office/powerpoint/2010/main" val="20192339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Thanks for watching.  Created by Frank Scuiletti.  10/6/2011.  </a:t>
            </a:r>
          </a:p>
        </p:txBody>
      </p:sp>
      <p:sp>
        <p:nvSpPr>
          <p:cNvPr id="4" name="Slide Number Placeholder 3"/>
          <p:cNvSpPr>
            <a:spLocks noGrp="1"/>
          </p:cNvSpPr>
          <p:nvPr>
            <p:ph type="sldNum" sz="quarter" idx="10"/>
          </p:nvPr>
        </p:nvSpPr>
        <p:spPr/>
        <p:txBody>
          <a:bodyPr/>
          <a:lstStyle/>
          <a:p>
            <a:fld id="{90C87C85-05D5-4ADC-A005-2C8774C281AF}" type="slidenum">
              <a:rPr lang="en-US" smtClean="0"/>
              <a:pPr/>
              <a:t>30</a:t>
            </a:fld>
            <a:endParaRPr lang="en-US"/>
          </a:p>
        </p:txBody>
      </p:sp>
    </p:spTree>
    <p:extLst>
      <p:ext uri="{BB962C8B-B14F-4D97-AF65-F5344CB8AC3E}">
        <p14:creationId xmlns:p14="http://schemas.microsoft.com/office/powerpoint/2010/main" val="238262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Parsifal and the search for the Holy Grail.  The Knights of the Round Table.  Parsifal means fool.</a:t>
            </a:r>
          </a:p>
        </p:txBody>
      </p:sp>
      <p:sp>
        <p:nvSpPr>
          <p:cNvPr id="4" name="Slide Number Placeholder 3"/>
          <p:cNvSpPr>
            <a:spLocks noGrp="1"/>
          </p:cNvSpPr>
          <p:nvPr>
            <p:ph type="sldNum" sz="quarter" idx="10"/>
          </p:nvPr>
        </p:nvSpPr>
        <p:spPr/>
        <p:txBody>
          <a:bodyPr/>
          <a:lstStyle/>
          <a:p>
            <a:fld id="{D185BD26-9A1C-4C48-95C8-ACB5AF3241EA}" type="slidenum">
              <a:rPr lang="en-US" smtClean="0"/>
              <a:pPr/>
              <a:t>4</a:t>
            </a:fld>
            <a:endParaRPr lang="en-US"/>
          </a:p>
        </p:txBody>
      </p:sp>
    </p:spTree>
    <p:extLst>
      <p:ext uri="{BB962C8B-B14F-4D97-AF65-F5344CB8AC3E}">
        <p14:creationId xmlns:p14="http://schemas.microsoft.com/office/powerpoint/2010/main" val="2598230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 Quixote.  What is</a:t>
            </a:r>
            <a:r>
              <a:rPr lang="en-US" baseline="0" dirty="0"/>
              <a:t> real?  Is this another telling of Parsifal? Go back to previous slide and note similarities.</a:t>
            </a:r>
            <a:endParaRPr lang="en-US" dirty="0"/>
          </a:p>
        </p:txBody>
      </p:sp>
      <p:sp>
        <p:nvSpPr>
          <p:cNvPr id="4" name="Slide Number Placeholder 3"/>
          <p:cNvSpPr>
            <a:spLocks noGrp="1"/>
          </p:cNvSpPr>
          <p:nvPr>
            <p:ph type="sldNum" sz="quarter" idx="10"/>
          </p:nvPr>
        </p:nvSpPr>
        <p:spPr/>
        <p:txBody>
          <a:bodyPr/>
          <a:lstStyle/>
          <a:p>
            <a:fld id="{FB2357C9-1F5B-4B89-8B29-EFEF11448FF2}" type="slidenum">
              <a:rPr lang="en-US" smtClean="0"/>
              <a:pPr/>
              <a:t>5</a:t>
            </a:fld>
            <a:endParaRPr lang="en-US"/>
          </a:p>
        </p:txBody>
      </p:sp>
    </p:spTree>
    <p:extLst>
      <p:ext uri="{BB962C8B-B14F-4D97-AF65-F5344CB8AC3E}">
        <p14:creationId xmlns:p14="http://schemas.microsoft.com/office/powerpoint/2010/main" val="1484633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men take the hero’s journey. The Hobbit, Neo (The Matrix), and Luke Skywalker (Star Wars) are modern examples of unlikely/unwilling heroes.  Learn how to successfully navigate the challenges of your exciting journey through a world of high-tech careers, personality profiles, college education, personal development, and leadership.  Samuel</a:t>
            </a:r>
            <a:r>
              <a:rPr lang="en-US" sz="1200" kern="1200" baseline="0" dirty="0">
                <a:solidFill>
                  <a:schemeClr val="tx1"/>
                </a:solidFill>
                <a:effectLst/>
                <a:latin typeface="+mn-lt"/>
                <a:ea typeface="+mn-ea"/>
                <a:cs typeface="+mn-cs"/>
              </a:rPr>
              <a:t> Jackson in The Avengers.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2357C9-1F5B-4B89-8B29-EFEF11448FF2}" type="slidenum">
              <a:rPr lang="en-US" smtClean="0"/>
              <a:pPr/>
              <a:t>6</a:t>
            </a:fld>
            <a:endParaRPr lang="en-US"/>
          </a:p>
        </p:txBody>
      </p:sp>
    </p:spTree>
    <p:extLst>
      <p:ext uri="{BB962C8B-B14F-4D97-AF65-F5344CB8AC3E}">
        <p14:creationId xmlns:p14="http://schemas.microsoft.com/office/powerpoint/2010/main" val="3990746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 in Black &amp; Star Wars</a:t>
            </a:r>
          </a:p>
        </p:txBody>
      </p:sp>
      <p:sp>
        <p:nvSpPr>
          <p:cNvPr id="4" name="Slide Number Placeholder 3"/>
          <p:cNvSpPr>
            <a:spLocks noGrp="1"/>
          </p:cNvSpPr>
          <p:nvPr>
            <p:ph type="sldNum" sz="quarter" idx="10"/>
          </p:nvPr>
        </p:nvSpPr>
        <p:spPr/>
        <p:txBody>
          <a:bodyPr/>
          <a:lstStyle/>
          <a:p>
            <a:fld id="{D185BD26-9A1C-4C48-95C8-ACB5AF3241EA}" type="slidenum">
              <a:rPr lang="en-US" smtClean="0"/>
              <a:pPr/>
              <a:t>7</a:t>
            </a:fld>
            <a:endParaRPr lang="en-US"/>
          </a:p>
        </p:txBody>
      </p:sp>
    </p:spTree>
    <p:extLst>
      <p:ext uri="{BB962C8B-B14F-4D97-AF65-F5344CB8AC3E}">
        <p14:creationId xmlns:p14="http://schemas.microsoft.com/office/powerpoint/2010/main" val="245417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85BD26-9A1C-4C48-95C8-ACB5AF3241EA}" type="slidenum">
              <a:rPr lang="en-US" smtClean="0"/>
              <a:pPr/>
              <a:t>8</a:t>
            </a:fld>
            <a:endParaRPr lang="en-US"/>
          </a:p>
        </p:txBody>
      </p:sp>
    </p:spTree>
    <p:extLst>
      <p:ext uri="{BB962C8B-B14F-4D97-AF65-F5344CB8AC3E}">
        <p14:creationId xmlns:p14="http://schemas.microsoft.com/office/powerpoint/2010/main" val="811040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Lord of the Rings and Harry Potter.</a:t>
            </a:r>
          </a:p>
        </p:txBody>
      </p:sp>
      <p:sp>
        <p:nvSpPr>
          <p:cNvPr id="4" name="Slide Number Placeholder 3"/>
          <p:cNvSpPr>
            <a:spLocks noGrp="1"/>
          </p:cNvSpPr>
          <p:nvPr>
            <p:ph type="sldNum" sz="quarter" idx="10"/>
          </p:nvPr>
        </p:nvSpPr>
        <p:spPr/>
        <p:txBody>
          <a:bodyPr/>
          <a:lstStyle/>
          <a:p>
            <a:fld id="{D185BD26-9A1C-4C48-95C8-ACB5AF3241EA}" type="slidenum">
              <a:rPr lang="en-US" smtClean="0"/>
              <a:pPr/>
              <a:t>9</a:t>
            </a:fld>
            <a:endParaRPr lang="en-US"/>
          </a:p>
        </p:txBody>
      </p:sp>
    </p:spTree>
    <p:extLst>
      <p:ext uri="{BB962C8B-B14F-4D97-AF65-F5344CB8AC3E}">
        <p14:creationId xmlns:p14="http://schemas.microsoft.com/office/powerpoint/2010/main" val="3434115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A788D55-0C51-41C8-BB20-DA4C58D1963B}" type="datetimeFigureOut">
              <a:rPr lang="en-US" smtClean="0"/>
              <a:pPr/>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628D2-C21F-4491-BB2E-22FEFE9308D0}" type="slidenum">
              <a:rPr lang="en-US" smtClean="0"/>
              <a:pPr/>
              <a:t>‹#›</a:t>
            </a:fld>
            <a:endParaRPr lang="en-US"/>
          </a:p>
        </p:txBody>
      </p:sp>
    </p:spTree>
    <p:extLst>
      <p:ext uri="{BB962C8B-B14F-4D97-AF65-F5344CB8AC3E}">
        <p14:creationId xmlns:p14="http://schemas.microsoft.com/office/powerpoint/2010/main" val="2939806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788D55-0C51-41C8-BB20-DA4C58D1963B}" type="datetimeFigureOut">
              <a:rPr lang="en-US" smtClean="0"/>
              <a:pPr/>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628D2-C21F-4491-BB2E-22FEFE9308D0}" type="slidenum">
              <a:rPr lang="en-US" smtClean="0"/>
              <a:pPr/>
              <a:t>‹#›</a:t>
            </a:fld>
            <a:endParaRPr lang="en-US"/>
          </a:p>
        </p:txBody>
      </p:sp>
    </p:spTree>
    <p:extLst>
      <p:ext uri="{BB962C8B-B14F-4D97-AF65-F5344CB8AC3E}">
        <p14:creationId xmlns:p14="http://schemas.microsoft.com/office/powerpoint/2010/main" val="1703651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788D55-0C51-41C8-BB20-DA4C58D1963B}" type="datetimeFigureOut">
              <a:rPr lang="en-US" smtClean="0"/>
              <a:pPr/>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628D2-C21F-4491-BB2E-22FEFE9308D0}" type="slidenum">
              <a:rPr lang="en-US" smtClean="0"/>
              <a:pPr/>
              <a:t>‹#›</a:t>
            </a:fld>
            <a:endParaRPr lang="en-US"/>
          </a:p>
        </p:txBody>
      </p:sp>
    </p:spTree>
    <p:extLst>
      <p:ext uri="{BB962C8B-B14F-4D97-AF65-F5344CB8AC3E}">
        <p14:creationId xmlns:p14="http://schemas.microsoft.com/office/powerpoint/2010/main" val="3375502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788D55-0C51-41C8-BB20-DA4C58D1963B}" type="datetimeFigureOut">
              <a:rPr lang="en-US" smtClean="0"/>
              <a:pPr/>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628D2-C21F-4491-BB2E-22FEFE9308D0}" type="slidenum">
              <a:rPr lang="en-US" smtClean="0"/>
              <a:pPr/>
              <a:t>‹#›</a:t>
            </a:fld>
            <a:endParaRPr lang="en-US"/>
          </a:p>
        </p:txBody>
      </p:sp>
    </p:spTree>
    <p:extLst>
      <p:ext uri="{BB962C8B-B14F-4D97-AF65-F5344CB8AC3E}">
        <p14:creationId xmlns:p14="http://schemas.microsoft.com/office/powerpoint/2010/main" val="1895839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788D55-0C51-41C8-BB20-DA4C58D1963B}" type="datetimeFigureOut">
              <a:rPr lang="en-US" smtClean="0"/>
              <a:pPr/>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628D2-C21F-4491-BB2E-22FEFE9308D0}" type="slidenum">
              <a:rPr lang="en-US" smtClean="0"/>
              <a:pPr/>
              <a:t>‹#›</a:t>
            </a:fld>
            <a:endParaRPr lang="en-US"/>
          </a:p>
        </p:txBody>
      </p:sp>
    </p:spTree>
    <p:extLst>
      <p:ext uri="{BB962C8B-B14F-4D97-AF65-F5344CB8AC3E}">
        <p14:creationId xmlns:p14="http://schemas.microsoft.com/office/powerpoint/2010/main" val="2360144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788D55-0C51-41C8-BB20-DA4C58D1963B}" type="datetimeFigureOut">
              <a:rPr lang="en-US" smtClean="0"/>
              <a:pPr/>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628D2-C21F-4491-BB2E-22FEFE9308D0}" type="slidenum">
              <a:rPr lang="en-US" smtClean="0"/>
              <a:pPr/>
              <a:t>‹#›</a:t>
            </a:fld>
            <a:endParaRPr lang="en-US"/>
          </a:p>
        </p:txBody>
      </p:sp>
    </p:spTree>
    <p:extLst>
      <p:ext uri="{BB962C8B-B14F-4D97-AF65-F5344CB8AC3E}">
        <p14:creationId xmlns:p14="http://schemas.microsoft.com/office/powerpoint/2010/main" val="1118101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788D55-0C51-41C8-BB20-DA4C58D1963B}" type="datetimeFigureOut">
              <a:rPr lang="en-US" smtClean="0"/>
              <a:pPr/>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628D2-C21F-4491-BB2E-22FEFE9308D0}" type="slidenum">
              <a:rPr lang="en-US" smtClean="0"/>
              <a:pPr/>
              <a:t>‹#›</a:t>
            </a:fld>
            <a:endParaRPr lang="en-US"/>
          </a:p>
        </p:txBody>
      </p:sp>
    </p:spTree>
    <p:extLst>
      <p:ext uri="{BB962C8B-B14F-4D97-AF65-F5344CB8AC3E}">
        <p14:creationId xmlns:p14="http://schemas.microsoft.com/office/powerpoint/2010/main" val="525578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788D55-0C51-41C8-BB20-DA4C58D1963B}" type="datetimeFigureOut">
              <a:rPr lang="en-US" smtClean="0"/>
              <a:pPr/>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628D2-C21F-4491-BB2E-22FEFE9308D0}" type="slidenum">
              <a:rPr lang="en-US" smtClean="0"/>
              <a:pPr/>
              <a:t>‹#›</a:t>
            </a:fld>
            <a:endParaRPr lang="en-US"/>
          </a:p>
        </p:txBody>
      </p:sp>
    </p:spTree>
    <p:extLst>
      <p:ext uri="{BB962C8B-B14F-4D97-AF65-F5344CB8AC3E}">
        <p14:creationId xmlns:p14="http://schemas.microsoft.com/office/powerpoint/2010/main" val="1316348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88D55-0C51-41C8-BB20-DA4C58D1963B}" type="datetimeFigureOut">
              <a:rPr lang="en-US" smtClean="0"/>
              <a:pPr/>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628D2-C21F-4491-BB2E-22FEFE9308D0}" type="slidenum">
              <a:rPr lang="en-US" smtClean="0"/>
              <a:pPr/>
              <a:t>‹#›</a:t>
            </a:fld>
            <a:endParaRPr lang="en-US"/>
          </a:p>
        </p:txBody>
      </p:sp>
    </p:spTree>
    <p:extLst>
      <p:ext uri="{BB962C8B-B14F-4D97-AF65-F5344CB8AC3E}">
        <p14:creationId xmlns:p14="http://schemas.microsoft.com/office/powerpoint/2010/main" val="3819601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A788D55-0C51-41C8-BB20-DA4C58D1963B}" type="datetimeFigureOut">
              <a:rPr lang="en-US" smtClean="0"/>
              <a:pPr/>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628D2-C21F-4491-BB2E-22FEFE9308D0}" type="slidenum">
              <a:rPr lang="en-US" smtClean="0"/>
              <a:pPr/>
              <a:t>‹#›</a:t>
            </a:fld>
            <a:endParaRPr lang="en-US"/>
          </a:p>
        </p:txBody>
      </p:sp>
    </p:spTree>
    <p:extLst>
      <p:ext uri="{BB962C8B-B14F-4D97-AF65-F5344CB8AC3E}">
        <p14:creationId xmlns:p14="http://schemas.microsoft.com/office/powerpoint/2010/main" val="135738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A788D55-0C51-41C8-BB20-DA4C58D1963B}" type="datetimeFigureOut">
              <a:rPr lang="en-US" smtClean="0"/>
              <a:pPr/>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628D2-C21F-4491-BB2E-22FEFE9308D0}" type="slidenum">
              <a:rPr lang="en-US" smtClean="0"/>
              <a:pPr/>
              <a:t>‹#›</a:t>
            </a:fld>
            <a:endParaRPr lang="en-US"/>
          </a:p>
        </p:txBody>
      </p:sp>
    </p:spTree>
    <p:extLst>
      <p:ext uri="{BB962C8B-B14F-4D97-AF65-F5344CB8AC3E}">
        <p14:creationId xmlns:p14="http://schemas.microsoft.com/office/powerpoint/2010/main" val="1287748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A788D55-0C51-41C8-BB20-DA4C58D1963B}" type="datetimeFigureOut">
              <a:rPr lang="en-US" smtClean="0"/>
              <a:pPr/>
              <a:t>3/16/2018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9D628D2-C21F-4491-BB2E-22FEFE9308D0}" type="slidenum">
              <a:rPr lang="en-US" smtClean="0"/>
              <a:pPr/>
              <a:t>‹#›</a:t>
            </a:fld>
            <a:endParaRPr lang="en-US"/>
          </a:p>
        </p:txBody>
      </p:sp>
    </p:spTree>
    <p:extLst>
      <p:ext uri="{BB962C8B-B14F-4D97-AF65-F5344CB8AC3E}">
        <p14:creationId xmlns:p14="http://schemas.microsoft.com/office/powerpoint/2010/main" val="39173782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0.emf"/><Relationship Id="rId4" Type="http://schemas.openxmlformats.org/officeDocument/2006/relationships/package" Target="../embeddings/Microsoft_Word_Document.docx"/></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2.emf"/><Relationship Id="rId4" Type="http://schemas.openxmlformats.org/officeDocument/2006/relationships/package" Target="../embeddings/Microsoft_Word_Document1.docx"/></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www.google.com/imghp" TargetMode="External"/><Relationship Id="rId3" Type="http://schemas.openxmlformats.org/officeDocument/2006/relationships/hyperlink" Target="http://www.careerinfonet.net/" TargetMode="External"/><Relationship Id="rId7" Type="http://schemas.openxmlformats.org/officeDocument/2006/relationships/hyperlink" Target="http://www.bls.gov/"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http://www.dol.gov/" TargetMode="External"/><Relationship Id="rId5" Type="http://schemas.openxmlformats.org/officeDocument/2006/relationships/hyperlink" Target="http://www.careertech.org/" TargetMode="External"/><Relationship Id="rId4" Type="http://schemas.openxmlformats.org/officeDocument/2006/relationships/hyperlink" Target="http://nces.ed.gov/" TargetMode="External"/><Relationship Id="rId9" Type="http://schemas.openxmlformats.org/officeDocument/2006/relationships/hyperlink" Target="http://www.onetonline.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152400"/>
            <a:ext cx="4114800" cy="1676400"/>
          </a:xfrm>
        </p:spPr>
        <p:txBody>
          <a:bodyPr>
            <a:normAutofit/>
          </a:bodyPr>
          <a:lstStyle/>
          <a:p>
            <a:pPr algn="ctr"/>
            <a:r>
              <a:rPr lang="en-US" sz="5400" b="1" dirty="0">
                <a:solidFill>
                  <a:srgbClr val="FF0000"/>
                </a:solidFill>
                <a:latin typeface="+mn-lt"/>
              </a:rPr>
              <a:t>The Hero’s </a:t>
            </a:r>
            <a:br>
              <a:rPr lang="en-US" sz="5400" b="1" dirty="0">
                <a:solidFill>
                  <a:srgbClr val="FF0000"/>
                </a:solidFill>
                <a:latin typeface="+mn-lt"/>
              </a:rPr>
            </a:br>
            <a:r>
              <a:rPr lang="en-US" sz="5400" b="1" dirty="0">
                <a:solidFill>
                  <a:srgbClr val="FF0000"/>
                </a:solidFill>
                <a:latin typeface="+mn-lt"/>
              </a:rPr>
              <a:t>Journey</a:t>
            </a:r>
          </a:p>
        </p:txBody>
      </p:sp>
      <p:pic>
        <p:nvPicPr>
          <p:cNvPr id="16386" name="Picture 2" descr="C:\Users\Frank\Desktop\HerosJourney4.jpg"/>
          <p:cNvPicPr>
            <a:picLocks noChangeAspect="1" noChangeArrowheads="1"/>
          </p:cNvPicPr>
          <p:nvPr/>
        </p:nvPicPr>
        <p:blipFill>
          <a:blip r:embed="rId3" cstate="print"/>
          <a:srcRect/>
          <a:stretch>
            <a:fillRect/>
          </a:stretch>
        </p:blipFill>
        <p:spPr bwMode="auto">
          <a:xfrm>
            <a:off x="0" y="0"/>
            <a:ext cx="4633408" cy="6874135"/>
          </a:xfrm>
          <a:prstGeom prst="rect">
            <a:avLst/>
          </a:prstGeom>
          <a:noFill/>
        </p:spPr>
      </p:pic>
      <p:sp>
        <p:nvSpPr>
          <p:cNvPr id="5" name="Rectangle 4"/>
          <p:cNvSpPr/>
          <p:nvPr/>
        </p:nvSpPr>
        <p:spPr>
          <a:xfrm>
            <a:off x="4633408" y="2133600"/>
            <a:ext cx="4419600" cy="4708981"/>
          </a:xfrm>
          <a:prstGeom prst="rect">
            <a:avLst/>
          </a:prstGeom>
        </p:spPr>
        <p:txBody>
          <a:bodyPr wrap="square">
            <a:spAutoFit/>
          </a:bodyPr>
          <a:lstStyle/>
          <a:p>
            <a:pPr algn="ctr">
              <a:buNone/>
            </a:pPr>
            <a:r>
              <a:rPr lang="en-US" sz="3200" b="1" dirty="0">
                <a:solidFill>
                  <a:srgbClr val="FF0000"/>
                </a:solidFill>
              </a:rPr>
              <a:t>NC Community Colleges</a:t>
            </a:r>
          </a:p>
          <a:p>
            <a:pPr algn="ctr"/>
            <a:r>
              <a:rPr lang="en-US" sz="3600" b="1" dirty="0">
                <a:solidFill>
                  <a:srgbClr val="0070C0"/>
                </a:solidFill>
              </a:rPr>
              <a:t>Creating Success</a:t>
            </a:r>
          </a:p>
          <a:p>
            <a:endParaRPr lang="en-US" sz="4400" b="1" dirty="0"/>
          </a:p>
          <a:p>
            <a:pPr algn="ctr"/>
            <a:r>
              <a:rPr lang="en-US" sz="3600" b="1" dirty="0"/>
              <a:t>Frank Scuiletti, Ed.D.</a:t>
            </a:r>
          </a:p>
          <a:p>
            <a:pPr algn="ctr"/>
            <a:r>
              <a:rPr lang="en-US" sz="2800" b="1" dirty="0">
                <a:solidFill>
                  <a:srgbClr val="FF0000"/>
                </a:solidFill>
              </a:rPr>
              <a:t>Construction, Engineering, Industrial, Transport Technologies &amp; Work-Based</a:t>
            </a:r>
          </a:p>
          <a:p>
            <a:pPr algn="ctr"/>
            <a:r>
              <a:rPr lang="en-US" sz="2800" b="1" dirty="0">
                <a:solidFill>
                  <a:srgbClr val="FF0000"/>
                </a:solidFill>
              </a:rPr>
              <a:t>Learning</a:t>
            </a:r>
          </a:p>
          <a:p>
            <a:pPr algn="ctr">
              <a:buNone/>
            </a:pPr>
            <a:endParaRPr lang="en-US" sz="3200"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2895600" cy="3292474"/>
          </a:xfrm>
        </p:spPr>
        <p:txBody>
          <a:bodyPr>
            <a:normAutofit/>
          </a:bodyPr>
          <a:lstStyle/>
          <a:p>
            <a:pPr algn="ctr"/>
            <a:r>
              <a:rPr lang="en-US" sz="4800" b="1" dirty="0">
                <a:solidFill>
                  <a:srgbClr val="FF0000"/>
                </a:solidFill>
                <a:latin typeface="+mn-lt"/>
              </a:rPr>
              <a:t>The </a:t>
            </a:r>
            <a:br>
              <a:rPr lang="en-US" sz="4800" b="1" dirty="0">
                <a:solidFill>
                  <a:srgbClr val="FF0000"/>
                </a:solidFill>
                <a:latin typeface="+mn-lt"/>
              </a:rPr>
            </a:br>
            <a:r>
              <a:rPr lang="en-US" sz="4800" b="1" dirty="0">
                <a:solidFill>
                  <a:srgbClr val="FF0000"/>
                </a:solidFill>
                <a:latin typeface="+mn-lt"/>
              </a:rPr>
              <a:t>Challenge</a:t>
            </a:r>
            <a:br>
              <a:rPr lang="en-US" sz="6600" b="1" dirty="0">
                <a:solidFill>
                  <a:srgbClr val="FF0000"/>
                </a:solidFill>
              </a:rPr>
            </a:br>
            <a:br>
              <a:rPr lang="en-US" dirty="0"/>
            </a:b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19400" y="0"/>
            <a:ext cx="6338789"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s://encrypted-tbn0.gstatic.com/images?q=tbn:ANd9GcTtOeEyXlJSM9Yi5OJDaWSiYiLt6l7_ZxyM1BQashfCTW5AoZVd"/>
          <p:cNvPicPr>
            <a:picLocks noChangeAspect="1" noChangeArrowheads="1"/>
          </p:cNvPicPr>
          <p:nvPr/>
        </p:nvPicPr>
        <p:blipFill>
          <a:blip r:embed="rId3" cstate="print"/>
          <a:srcRect/>
          <a:stretch>
            <a:fillRect/>
          </a:stretch>
        </p:blipFill>
        <p:spPr bwMode="auto">
          <a:xfrm>
            <a:off x="0" y="0"/>
            <a:ext cx="9144000" cy="683381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img1.wikia.nocookie.net/__cb20050929122727/lotr/images/6/6a/Mordor.png"/>
          <p:cNvPicPr>
            <a:picLocks noChangeAspect="1" noChangeArrowheads="1"/>
          </p:cNvPicPr>
          <p:nvPr/>
        </p:nvPicPr>
        <p:blipFill>
          <a:blip r:embed="rId3" cstate="print"/>
          <a:srcRect/>
          <a:stretch>
            <a:fillRect/>
          </a:stretch>
        </p:blipFill>
        <p:spPr bwMode="auto">
          <a:xfrm>
            <a:off x="0" y="0"/>
            <a:ext cx="9125626"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www.fightersgeneration.com/np9/characters/darthvader_by_wraithdt.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www3.images.coolspotters.com/photos/527523/lord-voldemort-gallery.jpg"/>
          <p:cNvPicPr>
            <a:picLocks noChangeAspect="1" noChangeArrowheads="1"/>
          </p:cNvPicPr>
          <p:nvPr/>
        </p:nvPicPr>
        <p:blipFill>
          <a:blip r:embed="rId3" cstate="print"/>
          <a:srcRect/>
          <a:stretch>
            <a:fillRect/>
          </a:stretch>
        </p:blipFill>
        <p:spPr bwMode="auto">
          <a:xfrm>
            <a:off x="-1" y="0"/>
            <a:ext cx="9170367"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47" y="457200"/>
            <a:ext cx="3030071" cy="1311274"/>
          </a:xfrm>
        </p:spPr>
        <p:txBody>
          <a:bodyPr>
            <a:normAutofit fontScale="90000"/>
          </a:bodyPr>
          <a:lstStyle/>
          <a:p>
            <a:r>
              <a:rPr lang="en-US" sz="4800" b="1" dirty="0">
                <a:solidFill>
                  <a:srgbClr val="FF0000"/>
                </a:solidFill>
                <a:latin typeface="+mn-lt"/>
              </a:rPr>
              <a:t>Atonement</a:t>
            </a:r>
          </a:p>
        </p:txBody>
      </p:sp>
      <p:pic>
        <p:nvPicPr>
          <p:cNvPr id="4" name="Picture 2" descr="http://images.dailytech.com/nimage/Wicked_Witch_Melting.jpg"/>
          <p:cNvPicPr>
            <a:picLocks noGrp="1" noChangeAspect="1" noChangeArrowheads="1"/>
          </p:cNvPicPr>
          <p:nvPr>
            <p:ph idx="1"/>
          </p:nvPr>
        </p:nvPicPr>
        <p:blipFill>
          <a:blip r:embed="rId3" cstate="print"/>
          <a:srcRect/>
          <a:stretch>
            <a:fillRect/>
          </a:stretch>
        </p:blipFill>
        <p:spPr bwMode="auto">
          <a:xfrm>
            <a:off x="2971800" y="0"/>
            <a:ext cx="6267348"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AutoShape 2" descr="data:image/jpeg;base64,/9j/4AAQSkZJRgABAQAAAQABAAD/2wCEAAkGBhQSEBUUEhQVFBQWFxoXFxcUFxcUFxoXFxcVFBcXGBcXHCYeFxwjHRgYHy8gIycpLCwsFx4xNTAqNSYrLCkBCQoKDgwOGg8PGCwcHCQsLCosKSwsKSwsLCwsLCwpLCksLCksKSwpKSkpKSkpKSwsLCwsLCkpLCkpLCkpLCksKf/AABEIAMkA+wMBIgACEQEDEQH/xAAcAAABBQEBAQAAAAAAAAAAAAAEAQIDBQYABwj/xABAEAABAwIDBQYEBAQGAQUBAAABAAIRAyEEEjEFQVFhcQYigZGx8BMyocFCctHhB2KSshQjM1KC8aIlc7PC4hX/xAAZAQADAQEBAAAAAAAAAAAAAAABAgMEAAX/xAAlEQACAgMAAgICAwEBAAAAAAAAAQIRAyExEkEEIhNRMkJhcVL/2gAMAwEAAhEDEQA/AMy6ih6tFWTkO8LxrPQoEbh1K2kp2NUraS6w0RMpqdtNTU6SIZTSthoC+CnimjRQVZV2qKby2p3BmgOOnQnQfv1Q7wIdRpo2nSWcqdqaLKhzOkQIyXveePK6jf28oXhtWdxhsTz7w9E34pv0c5xXs09Uhgl1mgTOo8d46oD/APt0s+U1WMG4ucJne3Xu7iM1zuFpWH2j2trPLg2pUDSfxZB5Bre70kqldWJ1P6eWi0R+L/6ZN5l6PWxjcozNe1zd8EFw5i5B5jW2m4up7Xp7jLuZI8ydOn6LyKnVLTIt0si6O2KrYh7raSeOvmhL4r9M5Zkem0tvEVIyzTkAngTv5jdPNaELy7ZfacfGDq4hgBswWnjH6rc7N7WYer8jj3RJzDKQOJHDmFnnilH0UjJMuYXAJadVrh3XB3MGU6FEcblSEJ6QrgDISwuSrgnQlCc0Kq2x2ooYY5XkufN2Uoc9tpl0uAZqLEyeCKi3wBahqXKqCt28wraWcOe526mGOa+eZPcA55jylWmw9sMxdPPTDhByua6MzTreCRBFwd/KCAXCSVtAtBWVJlUuVJlShI8q7KpMq4tXHEORd8NSQkyogMdVoqD4Ktq1KVAKEKtgoEbShTMYpTSUjaK6zqI2sU1Nqc1ilpsSsI9jLKl7T1WU6cuHeNhxMXI+/irF2KfTJDmFwnuuEaGTDv8AbEan6rPdoqtasQCGNpwTlJkW/EXgX10ERxT419tnS4ZV7qZb3yQQDAaAJO6SB9bKsJROMoZD8zXflJItwO9CFerFaMUunSuSu9+/eiaiKKCllIApKbZXHHSiMNi3McHNJDhvCY+gQkDErpjbR6J2Q7WOqn4NRneAL2uYLWiQW7pk3Fu9EARG1a4ESDI5cF4jgMQ9jszDBAiRwNlsuyfaB76rGOmHHvWLhoGggC7e+WkuvqZF7YM2HdxNMJ303yaVJlTCFjKjIShLCRccZXtttNrsmEiS8sfU4BoJyjqSJ6AcQqzZmyGsDnQ1zRmtaIAMk8NDdGdosDONmSMzGOnpNM/2jzVJ/i3UhWY3vNdIJBiAQA4nwka7lfq8UGKrZXUsC+qZDTBPromNeWkhrnBpMHK4gOyzBIGsEmCeKuNoYgsbkpmA4AT/ACx+8eKfUwTaOHD5DqjxDG8JFyRG71hUWV+xXBejS9j+1IqMbRrE/FHda90kVB+GXah+6+tryYWqIXlmEY5lPOREEQeBBkH6L1Rj8wDuIB84Kzzq7QaoSEkJ8JAyUgCMpFI9qihccVNSjZDOpqxqMQz6adBBhTTwyydlStXHDQxTNYuhPBQCQ4msxjC6oQGjUnRed7X7QB5Pw6bbGQ8sAPM3mNOVtVo+07XknMwvptHdDSAMxEBzwbuvuAOpN92Fx8ZzlOYA/MBlBO+G7hMrZ8eCe2RySaAqpJN9Z9+qjIUzjI6QmZui3mUbCloMEyQSPVKKc+HBWmGw0a8Ek5pIeELZW/4eSTpyRmBwm+NDJ3QEa3AtsSVodnYZgAgZvcysuT5FLRphg2UVWiCabQJYD3iRAPBs79JPggsdRzPqECMscrGbrT7SaCBeCCCOEi499VXuYHVAYgkQ4HzB+sc5KlDL7KTx6M7T+sq22RmZXokZpFRghonulwFQFupkEjqQg8Xhy2oREb/NavsTsllR5e6e4RYOIlwJN43fL4grRkmvGzNGO6PQaT5aDBE7iIPKRuSlK4pq8w0HQmwnwuhccZztbsl7w2rS7xptcHMGpae9LRvIvbeDa4g5PAUSej+91B0+i9Rp6hZLaHZx8Nr0AXEiX05k9WcRH4eVp0FE7jQYumZ3aGzy0giSIiOAsbfRLsnCuqODzo05I4Aa+atm41hs8Q5p0IIMxwNwVCcAC85TAnvDcYgiR73JPyOqei3gm7RJPxcxt8NpIaIsYkTM8Z+i2ewHl2FpE6huWeOQlgPk0KgrsimAL8huWm7Pva/DMy/hlruTge95/N0cFNSvguWNBBap6VNOFNT02QusgV+IpKGFaVGyEGafIophKt7UNUCMqNQtRqdBByExSuCiKY4cE9r1AXJDVAknQBCglTj+1eHbUq06zT3IDYBdmloJ0s0iRr57h59tHFNqVXOYzI1xkDWPZ4cVedrKxfWLoawtAbYze/dPF0HQacTErOVsQYAgAAz3Zueckr0sMElaM2SXoa3DG8a+7KBWlWiYDhMOEz9Psq5zYKvGVkpRossIAATF9yndXuhcIUS5sXGqhOr2aIcCsLUBN1rdnMaGDfIuQR9lntlbNfVYSDTMR3SCXXMZiGtJDQLk6AAkwLqNjzSIIiZuAZ3kRIsdJsd4Ky5IXtGiEqdF3itnkuO/hrun34qtqUMh73zTJ375j3xV1R2sDRYGkB7pGsRxn35Kr2tsfEfEaIzOqfKGQCTDnRqTMAm4FgeBiGOMpOh8jUVZR7bqB9QOboWsBHMAtM9YlX3Y59QkgTe5Aa950yzlENEBzr3dewsqnbuGDCym0CWUw+qe8Tne90gh2hY0sYQBq1x3rY9jmtqUZYHMIJZWbmLmZgPmbmnLIgwLC43Stc3WNGT+xqvdtPBdCRjYT3CFhKihdCZmTqbkDib4HdJ4A/QJtClDWjkPOOSlfWhh6H0S7h0QtnGN7e7KPdxLBJYAyoP5Z7jvAktP5huCo2PzAFsiwIM9bXsvSajQ4FrgHNcCHA3BaRBB5ELzGrhPgV6tAycmYNJ1LYFWmZ390weYKqvtH/UGMqdFlQqOMNJ3ceW4ALQdg8XJrUtAMr2j+prz55FQYIxUbINx11VjstwoY5m4VD8Mnk6APJ2QqS/RWatG4zXU7VDCmbUSszkgYmuo3T8yWeaUBnntQ9RqKeoHhWQ4JUaoHtRVQKBwTBByFFV0O73Moh4XNoyLfX0ROPOccXPeQwG0k2uJixO7cSd58lR4xpBg2W82ps91Iua6nmbWcTImZtEHSyzG1cBkZlIaHgS7Kc08C46A8t11uw5FwhkiQYDGg0vhnVskH+XpygISpQ/afAhDU6pabEg+B9Vo9h7OFY0i4yHucCNIIkC/OxVptY7kJD7/AFKukzfCssBhc5TtpMyPygRFvVJhKsXlZ5zco2jRCPi6Zo8Ds5rWTYndBiN2m9U+1cKWvv1jQXVjg8ce7zPvqhu0tXNUaM4Fu8OB3LLC/I0yqgChVMW1Bt+3irKtj3ObT35CXQZLZLQ24mCC0ZYjSRoShNl4ISXPcWMYWkugGGZhmIGpdcZQNSY32P2Tsk4nEinTu1zomIGWfmIPy2vB00TTdO0TvWwahsGqQ05DHdl7hOXKXObO+DmBMC4jSy2fZrCCnSDiRL3F5e0E5iSXOBcDa5MhwjgSrDD1S44nM0Cm17gzvQQwUaMAxJnKWOj+dWVFncBiHHvG28uzkHzhJLK2qZKt2MDN4uoqpRDyoHAqQSAlKx6UsTCITAJq9SGH3vCIfUQFWraDvIHWZ3DVE55QoJMxYT+IFL4eLoVBq+mW+NN0elUDwC3bFlv4l4c/4ak8D5KwB/K9jv8A7NaqYX9qFlwptkvLhTJkFpjr7srTbmGkZwbiwi0C0nr+irdk1SYB0Gi0WIph1L6KMtSNS3E0ezcZ8ejTqb3NBP5h3Xj+oFFsCx3Y3bzaZdQqy0TnYSLCSGua7heDOneMwtm18iQQRxFx5hc0Zn0fmTlwSEJRSmeFA9FPCHeFQcGqKBwU9QKB6Y4YVLRKHL0rKy5o4nx+DZVplr2hw3ai/ULz3tXgaeHZkYbkiQDraZK3O0qjjReGtLzlMNDiyehBBBXmG0sJUJzOpuYIs2XOiLEy65Vvjx+3RZvRUhu9X/ZrafwyHG7WVAY5QLfRBu2e4tzQA1ovvMzeSLeC7AU+5VjQFpHjmn7LZkcZwaJQTjJM0nbTDtFRlVhllRuo42j6eioXWMzYix4cQUpDjTiZbrHDoo6D9xUIR8Y+PaLuVuy0w1BxgDrew80KQHOzBzSJJuRfzhS0a54p9gB3ozDr9Bpu8lJaY+mSYnF/EDaf+W0SflaQYzN170OiAQJuR5bjszhm4bZuOxDHd5vxKNJ5ABLn5KdLumYOYgxzHjicFUb8WlLW1ACLQZcRoCI70ndedF6ThsAKGGpUHXcx5rVYMj45ERaxFMW3jMJiWgpJtaQs+aCsLRysbmu6ASdO8QDMcsrQN8NbdTPrBCurJAVGgE2ddKYE4iyARiiqNTi5IXogBv8ABlxlxIOY5Q02DRLRugk6zuNhpefD1JLhva7L9ARqNYI49U9gjfaZgi3PSCJ1MGJkxJJLqbA2wEXJ3m5Mm5uUzYCdqz38Qnf+nv8Az0v7wtA0rL/xGxbRhW0y4Z31GuDfxFrQ+XRuEwJKbEvugS4Uuxng0wd+i0lGpLFk9hN7sLUYUS3kOH6b1PItmnG9FFtWlleHAxBh0GDldquw22alCo59NxFgA0QWkD/eDZ15vrcwRKstoYaQ8Rq2PZ4LJVKpPd0MRe3I++apiqWiWXR7B2b263GUPiNGUtcWOEyA4Bru6dS2HA35jde3+GvJOzm1X4PM9pBD2tHwiR38pJAtdpEuAdumYdofVdn1xXpMq0pcx4kH1B5gyDzBSTjT1wkVTwh3hFvCGe1BDglRDVCjKjULVYnTOBXJqkexMFI8PJMAkovhJiMGH/ha6NzpEeI9IVVju0lCjIc+XD8NPvu6GO609SFSY7+I50w9OP5q0HyY0/UnwTxwzlxAc0i825s6nSwlQ13ZWx3HNbJB/DTY0mXGd5OhuRC8/wBnYkBjxEZo3z09hQY/aFSs/PVeajo1du5ACzRyAATMGL+C2Rw+MKZLzbkWuBq3UNZsvtZJs+r3oKtsXs/RzT7KlJ+EiyVoDp4ZwAMEgo/D1WhsAOzHUOE+7ozDYjugECQInd5KLM2bkSfBZpTciiVD9n7QNCr8RtOmH5Ya4ichOtRrTIzDcTIHBXnZ7tJTrf5Ze4VA58NdMOYHnIQ7ecpHdJklrjEQsVtDFtjKwyTqdB16oPZ+0H0aralMw4E5TqIILSCN4ItCvDD5R30lOdM9jAUgWZ2N/ELDVABXmg/fIL6Uzuc2SLX7wEcTqj6vbXBZsorZjMd2nVInTXJH2Wd45p1R3kv2XebxVeO0eHdVNIVW5wYg90TvaHGznDeBeZCqO1HaOMFnw7ifiP8AhZxIcyM2exgg93KDumQdJ8/ptOXQRpHS2ieGC1b0Bz/R7A5yQFeaYDtLiKQAFWWDRrwHjpJGYDkHCIVtR/iEYvQFhqKpaPI0zA5Seq54Jeth80bdpTwZWDb/ABDqkyKFPLzc8H+r/wDKKP8AEdsCMO4u3j4rQPPJfyCH4Z/o7yRtKtdrGOe4w1rS5x5AEn6BeN7R2k+viDVqG7zpuaBZrByaLc4nUq0252zrYlhZlbTpS0lrSXOOUgw55iRIBgNGg1VQ6h/lz/tM/qtOLH+Nb6yUpeRothvuFqcEYKyewytXgnrDl6bcfCTGN1WH2p3argRY8RN9NCt1j6kNlYDb1UGoCPe6etyUfjr7C5v4ilwe2AIOtrTxm+vvoXhdvV6bAylWqU2CYa2o5oBJJdYGBJJPiq+m6GhIwGNBv1jitXivZls9ncVE8JSUxxWIqQVnANLnEBoEkkwAOJJ0WWx/brDNzZM9Vw0gZWuN/wAbt2l4OtpVD207RGtVdTYT8Om4tEEw5zfmdz7wgcmzvKy4W3Hg1chJT/RoMb24xD5yZKQ/lbmd/U+QfABUeJxlR/z1Hv45nucPImEzKmuC1RilxE22QVDAso2p1bVNBuqkn0c35vNFbPcDUFjqRbnpYe7obDOmp0RwGVxcBGhkdEs3qimNewjEMy1JGivqNYZW77dVnqjiY9UVh8SQ0jeFiyRbSNKdFliawGn2VPj6kNJ4AlSf4mfFBY1+Yhvn0COKFMWctArnGB9eN03f4T78FznSY93T2tl54QfRbTMQh6KpumEIGozDMktHvePuhLgIiBgkHQ6E+UKxoG323FBtpd13X0hSUHGPEjxUpbRRaJqtJv7KKpRlzWCwPzRyv75lSB95O713LsI6Hk8B/cb+gSLSGCatKJ3AKF9OGOdvIgcgVO6oCo8e/uRz+06JIt3QXwr2D/Lt7urvZeHaZzm0RAN824ecnw6Kr2fRDmjTXf4q6NAtY29pjx1J9PII5ZegRQFg8S6iS3WDBHDpy3q2w/aIhc/CfEEj5ogDSfd1BVwIiTl/pIOpFyHBQfjLpVOUSXaXaEvbGgVG92Z2Y7tB9yup0gXd45RvNiRwjSSjMTs2oLBrjrpFlWMYw4TlJyBybaXUlOkYuRKK2X2frVqjWxEua29ruIAvpckL1/Zv8McKyk1tRhquEy82mSSBEaAEDwSzyRjoT/oLUKpe0u1jQwtR7fnjKyNc7yGtI6Tm/wCKuKpWG7eYqalCjuGaq7llBaw/3rPjVyVl2Y3E0srQBoLdY3+RHmUOCp8XXmDxAtwnvR4Ax4IWV6cbogx8qNxXZkyodUyQGyJw8+iY4pd/6+S54ueqoSJNnuh5HFWjxDSD5KlBhwPu9lcTIHO6jkW0y2J6aIGVSNVI2qmvICUOS6KCPQxqQXHw8IkokvsZ6qvefqf3TwRObJqDd54z91JhB/mdTHnZcLNCXCfODzHqEXxipAxt78FY7JZNToB6lB16ME8nHdukqz2Tap1j7Jcj+gYrYlRkA9Y8yFEe7J3Tf9ffBPxlTvwNJJ9P2SUKOd+QmJ8dIN/OOsKceDMXEmHAePmp9kUcweeZ8gIso8cyXki17DkLD6J+xKvzt4GR4zZCX8NBXR7T3oKXG0hlHX7EJMSIqB27y9FJXdIFlO9phI+z7JeRHy97wER9beK0+2cHlosnUNBvxi/jdZXZpLcTTEwHODTwiftErddpWTTkC4II6KWd/df6Pj/iymwBvvIAtc6/oiwAWnjEAHQwIH2QuzWmMw0kfofZ4IzF4U5rWt04g348uam+jrhV4PCltT5GkSAbiQCYkSLGLK92ZWbUDnAcBEaRFiPNV+zKDw93zFkECdAbaTfSRw1V3hcO1gMACT9BIj18kuRo6KLnsfggcTTGoY1z/KAP/JwK9FWL7CYXv1X7gGtG+5Jc70atplUkQyv7HnT6q8z7T4z4mKxTwf8ATpmm3lDSD/5Nf5r0CtiQxpcTAaCT0AJK8nc8mlVe7V5AP5oc939xWzBHbZSRHjNT+Yj6kfZDlE4s9535z6n9UJUNun7rdHhBnE3TXn1C6odCkfqqIVjKZunFtz1/RNw7YnSbTqpCbn3yRfRVwGeFbbNvSE8THmgH0/qrPAUj8Ici7+4qWV/UpjX2EeyURQwshMZSN1NhZF1nlLWjQkA44ZWHy81X4dsu9EVtarLg0brnrp76p2BowCTuH1V4uoWyEty0NrlPwbd6ZUHqicMxdJ/U5dIcQO+78x/SfqPqjdn/ADA8vuR9kNiqfeMieHkPuiKLo8voJg+KSe4hXQYmXnqP1+6saFPJXn+XdzEH7fRVdD5/H9FfVacvaT58AY9+aTI61/gVsrarrlSbApzXeOIHquxdLK6+uhXbBqZcV1aUOwZ39kW+Kw1iCPf2VY9hbbUfUeCusc+9vt/2qqpMHlu9+7KMGPJANav3qZGocPULf4qpmpdQPOy89xjYLVvsNpTG4wfDh6FdnWosOL2AUaJY4UybFuYdRZwvqrhtEOp9dPGPUQgdsU7sI/CepgiDHgEfh36HdHnv99Vmk9FUhlTEMpgZiBF44yRcDfaOiJkEBw36D0XMwBrkNbTNR+ogTHPgL7zZa7Y3YmIdiCDwpt05Znb+gtzKToJTUehHYjDEUXuOj393o0ZZ858lpoTWUwAAAABYAWAG4Abk5UiqMUnbs8K7XY7Lhi0a1CG+HzO+gj/ksJVvQcOL3/8Ax0v28lf9scTmrMZuayfF5v8ARo81QCp3I4VHHzbTH2W/EqiXkdjD33dZ87oN9wRxCIqGYnexn0Y0fZCErTEjI5xls9ErtR73KNvyeCc46e9ycQl0B/Nw5Ski6d+H/n9oUgphK2OkMc1XGxaoc00yO8Lj8p18ifqqzIn4WsadRr23LTMcRvHQiylNeUaHi/F2XVLCGSQPf2/dR4ijBhaCiWGmKjbtcJHoQeYuI6qj2zVApucNdB1NvfRYo25UzTJJIzbDmeT1P3R5bFPm5QYHDTymyPqAE8ty2TlujNFAhp6SisPvKhdcomnAEe7Kc3oZEIqZi6bd4gQJtlbw6yn4ow3wA9T76qIPg5t2Ygf0iP7fqmYupoBuCatoAmAbJPX0WqwlASxx97tPFZrZTfm6n7rTYZ3+WPELP8h7Hxoi2vhBkc7/AGkAnjz9Fn8LauDyP0IWm2i0upEbrEjSzbn347ln6v8ArDLe5aDpM7+ll2J3Fo6a2XlZ9s0iOF/f/ah/w0kuIgHh0hKKEC94MxqI/bip9uYeuKLSym6HfM4DQbrAyOpEeanHtIZmbriawbuELZYDNEn/AK1t74LNbGwZ+KC653/ZbPDbKrkDJTJbwc5jfHvEe+COeSdJAxqtkdczBjT09+qO2Ls6rVcKdMSRqTYAHe47ha28ybWVnsfsxmg1iQJksaZPQu0HhPgtzgMGymwNptDG8Bx4k6k8zdZXL0NOdcGbE2Q3D08rbk3c47z9gNwVq0KNoUoTRMknexVyVdCtQh8sbZr58RVd/OWjo3uD0VcDY/mP9rf0T3vUGb5vP6L0YqlRokwnGNgU/wD22+Yn9kBvKOxrpjlbyhAnVNDgk+jKPyhIHacjHlZJSN44Erj80c+vDh4qvsl6C6Q/y2yd558fNTtYCNQhz8jY0k28v3TqBU5FYhLacW8U1zbqQmACuDgVKxyx2NjchyOJyOPgHbjynQ+B4pm3zmeyk3m47tLD7oKo2BySYCuS9z3EmGhogFzjOawA5CUnj/ZB8vQdRw/w23F43KGoZPVF4pwNxcbiFDSpwop+30ZkVNl+F0S8hrCSJ/eFzGKPHjun3Zdfk0jivpvBaDYHOT4CJA8AAurNOck9L9AnYU90W/E7jcZjaw/lnw5rsY8SY9krV7okuBOyGWPX7q9pG0c/0Kqtj0oarplLXw/6WHM7ky0FobWflbxN4/6WopbDos0Y0nWSATBuB0/VZllHM+Ymbft5X8QtrVd3j1P6KKex2QYXZdNrszWNB43+9lYZJTaLbKUMStnA/wAEIrDOiyaaSlw9K6DZxbYFiu6CqMIFb0lNdIzCWp7VG0qUK8SDHBckXSq2KfJDlC4949P1UpUDvm8vuvTRaRPWMjo77BCzdEO08kMUYiy6RU/mPmuuSY3hJ+Mpjd/Q+ioSD3mGsnS8fSR74rqRuoX/AOm3x+ydQ+Yqfoquh7B3VGasSnM08UPV1U4q2UZI0ki6lwbomHFpDgRBvJBHjaUjtAuwnzP/ACj1ci+MBYtJDR03/VRDEklTUNT4+qDp/OfD0KypLdjhNSqRHGJP2+66q8uaPJRjU/lCKf8A6X/IeoXNVQSvwrBlbu7zjMA/icIPmSoT3n9XHyROA0/r9FDh/wDVHU/dXvbJl9s+jqFZuFp5D/pB4Xd1KsR8g6j+4LzJvZoXCXZTJqskfiH9wJ98lo1T7F/1h+Y/2q53HqlXQskouR9HRA0/1RFFdIAW4BJRN0x2i7DapDjQYHRWbFWYHRWbNEqITFDlO16EGqmZqqRZNk8rsyYE1WE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4996" name="AutoShape 4" descr="data:image/jpeg;base64,/9j/4AAQSkZJRgABAQAAAQABAAD/2wCEAAkGBhQSEBUUEhQVFBQWFxoXFxcUFxcUFxoXFxcVFBcXGBcXHCYeFxwjHRgYHy8gIycpLCwsFx4xNTAqNSYrLCkBCQoKDgwOGg8PGCwcHCQsLCosKSwsKSwsLCwsLCwpLCksLCksKSwpKSkpKSkpKSwsLCwsLCkpLCkpLCkpLCksKf/AABEIAMkA+wMBIgACEQEDEQH/xAAcAAABBQEBAQAAAAAAAAAAAAAEAQIDBQYABwj/xABAEAABAwIDBQYEBAQGAQUBAAABAAIRAyEEEjEFQVFhcQYigZGx8BMyocFCctHhB2KSshQjM1KC8aIlc7PC4hX/xAAZAQADAQEBAAAAAAAAAAAAAAABAgMEAAX/xAAlEQACAgMAAgICAwEBAAAAAAAAAQIRAyExEkEEIhNRMkJhcVL/2gAMAwEAAhEDEQA/AMy6ih6tFWTkO8LxrPQoEbh1K2kp2NUraS6w0RMpqdtNTU6SIZTSthoC+CnimjRQVZV2qKby2p3BmgOOnQnQfv1Q7wIdRpo2nSWcqdqaLKhzOkQIyXveePK6jf28oXhtWdxhsTz7w9E34pv0c5xXs09Uhgl1mgTOo8d46oD/APt0s+U1WMG4ucJne3Xu7iM1zuFpWH2j2trPLg2pUDSfxZB5Bre70kqldWJ1P6eWi0R+L/6ZN5l6PWxjcozNe1zd8EFw5i5B5jW2m4up7Xp7jLuZI8ydOn6LyKnVLTIt0si6O2KrYh7raSeOvmhL4r9M5Zkem0tvEVIyzTkAngTv5jdPNaELy7ZfacfGDq4hgBswWnjH6rc7N7WYer8jj3RJzDKQOJHDmFnnilH0UjJMuYXAJadVrh3XB3MGU6FEcblSEJ6QrgDISwuSrgnQlCc0Kq2x2ooYY5XkufN2Uoc9tpl0uAZqLEyeCKi3wBahqXKqCt28wraWcOe526mGOa+eZPcA55jylWmw9sMxdPPTDhByua6MzTreCRBFwd/KCAXCSVtAtBWVJlUuVJlShI8q7KpMq4tXHEORd8NSQkyogMdVoqD4Ktq1KVAKEKtgoEbShTMYpTSUjaK6zqI2sU1Nqc1ilpsSsI9jLKl7T1WU6cuHeNhxMXI+/irF2KfTJDmFwnuuEaGTDv8AbEan6rPdoqtasQCGNpwTlJkW/EXgX10ERxT419tnS4ZV7qZb3yQQDAaAJO6SB9bKsJROMoZD8zXflJItwO9CFerFaMUunSuSu9+/eiaiKKCllIApKbZXHHSiMNi3McHNJDhvCY+gQkDErpjbR6J2Q7WOqn4NRneAL2uYLWiQW7pk3Fu9EARG1a4ESDI5cF4jgMQ9jszDBAiRwNlsuyfaB76rGOmHHvWLhoGggC7e+WkuvqZF7YM2HdxNMJ303yaVJlTCFjKjIShLCRccZXtttNrsmEiS8sfU4BoJyjqSJ6AcQqzZmyGsDnQ1zRmtaIAMk8NDdGdosDONmSMzGOnpNM/2jzVJ/i3UhWY3vNdIJBiAQA4nwka7lfq8UGKrZXUsC+qZDTBPromNeWkhrnBpMHK4gOyzBIGsEmCeKuNoYgsbkpmA4AT/ACx+8eKfUwTaOHD5DqjxDG8JFyRG71hUWV+xXBejS9j+1IqMbRrE/FHda90kVB+GXah+6+tryYWqIXlmEY5lPOREEQeBBkH6L1Rj8wDuIB84Kzzq7QaoSEkJ8JAyUgCMpFI9qihccVNSjZDOpqxqMQz6adBBhTTwyydlStXHDQxTNYuhPBQCQ4msxjC6oQGjUnRed7X7QB5Pw6bbGQ8sAPM3mNOVtVo+07XknMwvptHdDSAMxEBzwbuvuAOpN92Fx8ZzlOYA/MBlBO+G7hMrZ8eCe2RySaAqpJN9Z9+qjIUzjI6QmZui3mUbCloMEyQSPVKKc+HBWmGw0a8Ek5pIeELZW/4eSTpyRmBwm+NDJ3QEa3AtsSVodnYZgAgZvcysuT5FLRphg2UVWiCabQJYD3iRAPBs79JPggsdRzPqECMscrGbrT7SaCBeCCCOEi499VXuYHVAYgkQ4HzB+sc5KlDL7KTx6M7T+sq22RmZXokZpFRghonulwFQFupkEjqQg8Xhy2oREb/NavsTsllR5e6e4RYOIlwJN43fL4grRkmvGzNGO6PQaT5aDBE7iIPKRuSlK4pq8w0HQmwnwuhccZztbsl7w2rS7xptcHMGpae9LRvIvbeDa4g5PAUSej+91B0+i9Rp6hZLaHZx8Nr0AXEiX05k9WcRH4eVp0FE7jQYumZ3aGzy0giSIiOAsbfRLsnCuqODzo05I4Aa+atm41hs8Q5p0IIMxwNwVCcAC85TAnvDcYgiR73JPyOqei3gm7RJPxcxt8NpIaIsYkTM8Z+i2ewHl2FpE6huWeOQlgPk0KgrsimAL8huWm7Pva/DMy/hlruTge95/N0cFNSvguWNBBap6VNOFNT02QusgV+IpKGFaVGyEGafIophKt7UNUCMqNQtRqdBByExSuCiKY4cE9r1AXJDVAknQBCglTj+1eHbUq06zT3IDYBdmloJ0s0iRr57h59tHFNqVXOYzI1xkDWPZ4cVedrKxfWLoawtAbYze/dPF0HQacTErOVsQYAgAAz3Zueckr0sMElaM2SXoa3DG8a+7KBWlWiYDhMOEz9Psq5zYKvGVkpRossIAATF9yndXuhcIUS5sXGqhOr2aIcCsLUBN1rdnMaGDfIuQR9lntlbNfVYSDTMR3SCXXMZiGtJDQLk6AAkwLqNjzSIIiZuAZ3kRIsdJsd4Ky5IXtGiEqdF3itnkuO/hrun34qtqUMh73zTJ375j3xV1R2sDRYGkB7pGsRxn35Kr2tsfEfEaIzOqfKGQCTDnRqTMAm4FgeBiGOMpOh8jUVZR7bqB9QOboWsBHMAtM9YlX3Y59QkgTe5Aa950yzlENEBzr3dewsqnbuGDCym0CWUw+qe8Tne90gh2hY0sYQBq1x3rY9jmtqUZYHMIJZWbmLmZgPmbmnLIgwLC43Stc3WNGT+xqvdtPBdCRjYT3CFhKihdCZmTqbkDib4HdJ4A/QJtClDWjkPOOSlfWhh6H0S7h0QtnGN7e7KPdxLBJYAyoP5Z7jvAktP5huCo2PzAFsiwIM9bXsvSajQ4FrgHNcCHA3BaRBB5ELzGrhPgV6tAycmYNJ1LYFWmZ390weYKqvtH/UGMqdFlQqOMNJ3ceW4ALQdg8XJrUtAMr2j+prz55FQYIxUbINx11VjstwoY5m4VD8Mnk6APJ2QqS/RWatG4zXU7VDCmbUSszkgYmuo3T8yWeaUBnntQ9RqKeoHhWQ4JUaoHtRVQKBwTBByFFV0O73Moh4XNoyLfX0ROPOccXPeQwG0k2uJixO7cSd58lR4xpBg2W82ps91Iua6nmbWcTImZtEHSyzG1cBkZlIaHgS7Kc08C46A8t11uw5FwhkiQYDGg0vhnVskH+XpygISpQ/afAhDU6pabEg+B9Vo9h7OFY0i4yHucCNIIkC/OxVptY7kJD7/AFKukzfCssBhc5TtpMyPygRFvVJhKsXlZ5zco2jRCPi6Zo8Ds5rWTYndBiN2m9U+1cKWvv1jQXVjg8ce7zPvqhu0tXNUaM4Fu8OB3LLC/I0yqgChVMW1Bt+3irKtj3ObT35CXQZLZLQ24mCC0ZYjSRoShNl4ISXPcWMYWkugGGZhmIGpdcZQNSY32P2Tsk4nEinTu1zomIGWfmIPy2vB00TTdO0TvWwahsGqQ05DHdl7hOXKXObO+DmBMC4jSy2fZrCCnSDiRL3F5e0E5iSXOBcDa5MhwjgSrDD1S44nM0Cm17gzvQQwUaMAxJnKWOj+dWVFncBiHHvG28uzkHzhJLK2qZKt2MDN4uoqpRDyoHAqQSAlKx6UsTCITAJq9SGH3vCIfUQFWraDvIHWZ3DVE55QoJMxYT+IFL4eLoVBq+mW+NN0elUDwC3bFlv4l4c/4ak8D5KwB/K9jv8A7NaqYX9qFlwptkvLhTJkFpjr7srTbmGkZwbiwi0C0nr+irdk1SYB0Gi0WIph1L6KMtSNS3E0ezcZ8ejTqb3NBP5h3Xj+oFFsCx3Y3bzaZdQqy0TnYSLCSGua7heDOneMwtm18iQQRxFx5hc0Zn0fmTlwSEJRSmeFA9FPCHeFQcGqKBwU9QKB6Y4YVLRKHL0rKy5o4nx+DZVplr2hw3ai/ULz3tXgaeHZkYbkiQDraZK3O0qjjReGtLzlMNDiyehBBBXmG0sJUJzOpuYIs2XOiLEy65Vvjx+3RZvRUhu9X/ZrafwyHG7WVAY5QLfRBu2e4tzQA1ovvMzeSLeC7AU+5VjQFpHjmn7LZkcZwaJQTjJM0nbTDtFRlVhllRuo42j6eioXWMzYix4cQUpDjTiZbrHDoo6D9xUIR8Y+PaLuVuy0w1BxgDrew80KQHOzBzSJJuRfzhS0a54p9gB3ozDr9Bpu8lJaY+mSYnF/EDaf+W0SflaQYzN170OiAQJuR5bjszhm4bZuOxDHd5vxKNJ5ABLn5KdLumYOYgxzHjicFUb8WlLW1ACLQZcRoCI70ndedF6ThsAKGGpUHXcx5rVYMj45ERaxFMW3jMJiWgpJtaQs+aCsLRysbmu6ASdO8QDMcsrQN8NbdTPrBCurJAVGgE2ddKYE4iyARiiqNTi5IXogBv8ABlxlxIOY5Q02DRLRugk6zuNhpefD1JLhva7L9ARqNYI49U9gjfaZgi3PSCJ1MGJkxJJLqbA2wEXJ3m5Mm5uUzYCdqz38Qnf+nv8Az0v7wtA0rL/xGxbRhW0y4Z31GuDfxFrQ+XRuEwJKbEvugS4Uuxng0wd+i0lGpLFk9hN7sLUYUS3kOH6b1PItmnG9FFtWlleHAxBh0GDldquw22alCo59NxFgA0QWkD/eDZ15vrcwRKstoYaQ8Rq2PZ4LJVKpPd0MRe3I++apiqWiWXR7B2b263GUPiNGUtcWOEyA4Bru6dS2HA35jde3+GvJOzm1X4PM9pBD2tHwiR38pJAtdpEuAdumYdofVdn1xXpMq0pcx4kH1B5gyDzBSTjT1wkVTwh3hFvCGe1BDglRDVCjKjULVYnTOBXJqkexMFI8PJMAkovhJiMGH/ha6NzpEeI9IVVju0lCjIc+XD8NPvu6GO609SFSY7+I50w9OP5q0HyY0/UnwTxwzlxAc0i825s6nSwlQ13ZWx3HNbJB/DTY0mXGd5OhuRC8/wBnYkBjxEZo3z09hQY/aFSs/PVeajo1du5ACzRyAATMGL+C2Rw+MKZLzbkWuBq3UNZsvtZJs+r3oKtsXs/RzT7KlJ+EiyVoDp4ZwAMEgo/D1WhsAOzHUOE+7ozDYjugECQInd5KLM2bkSfBZpTciiVD9n7QNCr8RtOmH5Ya4ichOtRrTIzDcTIHBXnZ7tJTrf5Ze4VA58NdMOYHnIQ7ecpHdJklrjEQsVtDFtjKwyTqdB16oPZ+0H0aralMw4E5TqIILSCN4ItCvDD5R30lOdM9jAUgWZ2N/ELDVABXmg/fIL6Uzuc2SLX7wEcTqj6vbXBZsorZjMd2nVInTXJH2Wd45p1R3kv2XebxVeO0eHdVNIVW5wYg90TvaHGznDeBeZCqO1HaOMFnw7ifiP8AhZxIcyM2exgg93KDumQdJ8/ptOXQRpHS2ieGC1b0Bz/R7A5yQFeaYDtLiKQAFWWDRrwHjpJGYDkHCIVtR/iEYvQFhqKpaPI0zA5Seq54Jeth80bdpTwZWDb/ABDqkyKFPLzc8H+r/wDKKP8AEdsCMO4u3j4rQPPJfyCH4Z/o7yRtKtdrGOe4w1rS5x5AEn6BeN7R2k+viDVqG7zpuaBZrByaLc4nUq0252zrYlhZlbTpS0lrSXOOUgw55iRIBgNGg1VQ6h/lz/tM/qtOLH+Nb6yUpeRothvuFqcEYKyewytXgnrDl6bcfCTGN1WH2p3argRY8RN9NCt1j6kNlYDb1UGoCPe6etyUfjr7C5v4ilwe2AIOtrTxm+vvoXhdvV6bAylWqU2CYa2o5oBJJdYGBJJPiq+m6GhIwGNBv1jitXivZls9ncVE8JSUxxWIqQVnANLnEBoEkkwAOJJ0WWx/brDNzZM9Vw0gZWuN/wAbt2l4OtpVD207RGtVdTYT8Om4tEEw5zfmdz7wgcmzvKy4W3Hg1chJT/RoMb24xD5yZKQ/lbmd/U+QfABUeJxlR/z1Hv45nucPImEzKmuC1RilxE22QVDAso2p1bVNBuqkn0c35vNFbPcDUFjqRbnpYe7obDOmp0RwGVxcBGhkdEs3qimNewjEMy1JGivqNYZW77dVnqjiY9UVh8SQ0jeFiyRbSNKdFliawGn2VPj6kNJ4AlSf4mfFBY1+Yhvn0COKFMWctArnGB9eN03f4T78FznSY93T2tl54QfRbTMQh6KpumEIGozDMktHvePuhLgIiBgkHQ6E+UKxoG323FBtpd13X0hSUHGPEjxUpbRRaJqtJv7KKpRlzWCwPzRyv75lSB95O713LsI6Hk8B/cb+gSLSGCatKJ3AKF9OGOdvIgcgVO6oCo8e/uRz+06JIt3QXwr2D/Lt7urvZeHaZzm0RAN824ecnw6Kr2fRDmjTXf4q6NAtY29pjx1J9PII5ZegRQFg8S6iS3WDBHDpy3q2w/aIhc/CfEEj5ogDSfd1BVwIiTl/pIOpFyHBQfjLpVOUSXaXaEvbGgVG92Z2Y7tB9yup0gXd45RvNiRwjSSjMTs2oLBrjrpFlWMYw4TlJyBybaXUlOkYuRKK2X2frVqjWxEua29ruIAvpckL1/Zv8McKyk1tRhquEy82mSSBEaAEDwSzyRjoT/oLUKpe0u1jQwtR7fnjKyNc7yGtI6Tm/wCKuKpWG7eYqalCjuGaq7llBaw/3rPjVyVl2Y3E0srQBoLdY3+RHmUOCp8XXmDxAtwnvR4Ax4IWV6cbogx8qNxXZkyodUyQGyJw8+iY4pd/6+S54ueqoSJNnuh5HFWjxDSD5KlBhwPu9lcTIHO6jkW0y2J6aIGVSNVI2qmvICUOS6KCPQxqQXHw8IkokvsZ6qvefqf3TwRObJqDd54z91JhB/mdTHnZcLNCXCfODzHqEXxipAxt78FY7JZNToB6lB16ME8nHdukqz2Tap1j7Jcj+gYrYlRkA9Y8yFEe7J3Tf9ffBPxlTvwNJJ9P2SUKOd+QmJ8dIN/OOsKceDMXEmHAePmp9kUcweeZ8gIso8cyXki17DkLD6J+xKvzt4GR4zZCX8NBXR7T3oKXG0hlHX7EJMSIqB27y9FJXdIFlO9phI+z7JeRHy97wER9beK0+2cHlosnUNBvxi/jdZXZpLcTTEwHODTwiftErddpWTTkC4II6KWd/df6Pj/iymwBvvIAtc6/oiwAWnjEAHQwIH2QuzWmMw0kfofZ4IzF4U5rWt04g348uam+jrhV4PCltT5GkSAbiQCYkSLGLK92ZWbUDnAcBEaRFiPNV+zKDw93zFkECdAbaTfSRw1V3hcO1gMACT9BIj18kuRo6KLnsfggcTTGoY1z/KAP/JwK9FWL7CYXv1X7gGtG+5Jc70atplUkQyv7HnT6q8z7T4z4mKxTwf8ATpmm3lDSD/5Nf5r0CtiQxpcTAaCT0AJK8nc8mlVe7V5AP5oc939xWzBHbZSRHjNT+Yj6kfZDlE4s9535z6n9UJUNun7rdHhBnE3TXn1C6odCkfqqIVjKZunFtz1/RNw7YnSbTqpCbn3yRfRVwGeFbbNvSE8THmgH0/qrPAUj8Ici7+4qWV/UpjX2EeyURQwshMZSN1NhZF1nlLWjQkA44ZWHy81X4dsu9EVtarLg0brnrp76p2BowCTuH1V4uoWyEty0NrlPwbd6ZUHqicMxdJ/U5dIcQO+78x/SfqPqjdn/ADA8vuR9kNiqfeMieHkPuiKLo8voJg+KSe4hXQYmXnqP1+6saFPJXn+XdzEH7fRVdD5/H9FfVacvaT58AY9+aTI61/gVsrarrlSbApzXeOIHquxdLK6+uhXbBqZcV1aUOwZ39kW+Kw1iCPf2VY9hbbUfUeCusc+9vt/2qqpMHlu9+7KMGPJANav3qZGocPULf4qpmpdQPOy89xjYLVvsNpTG4wfDh6FdnWosOL2AUaJY4UybFuYdRZwvqrhtEOp9dPGPUQgdsU7sI/CepgiDHgEfh36HdHnv99Vmk9FUhlTEMpgZiBF44yRcDfaOiJkEBw36D0XMwBrkNbTNR+ogTHPgL7zZa7Y3YmIdiCDwpt05Znb+gtzKToJTUehHYjDEUXuOj393o0ZZ858lpoTWUwAAAABYAWAG4Abk5UiqMUnbs8K7XY7Lhi0a1CG+HzO+gj/ksJVvQcOL3/8Ax0v28lf9scTmrMZuayfF5v8ARo81QCp3I4VHHzbTH2W/EqiXkdjD33dZ87oN9wRxCIqGYnexn0Y0fZCErTEjI5xls9ErtR73KNvyeCc46e9ycQl0B/Nw5Ski6d+H/n9oUgphK2OkMc1XGxaoc00yO8Lj8p18ifqqzIn4WsadRr23LTMcRvHQiylNeUaHi/F2XVLCGSQPf2/dR4ijBhaCiWGmKjbtcJHoQeYuI6qj2zVApucNdB1NvfRYo25UzTJJIzbDmeT1P3R5bFPm5QYHDTymyPqAE8ty2TlujNFAhp6SisPvKhdcomnAEe7Kc3oZEIqZi6bd4gQJtlbw6yn4ow3wA9T76qIPg5t2Ygf0iP7fqmYupoBuCatoAmAbJPX0WqwlASxx97tPFZrZTfm6n7rTYZ3+WPELP8h7Hxoi2vhBkc7/AGkAnjz9Fn8LauDyP0IWm2i0upEbrEjSzbn347ln6v8ArDLe5aDpM7+ll2J3Fo6a2XlZ9s0iOF/f/ah/w0kuIgHh0hKKEC94MxqI/bip9uYeuKLSym6HfM4DQbrAyOpEeanHtIZmbriawbuELZYDNEn/AK1t74LNbGwZ+KC653/ZbPDbKrkDJTJbwc5jfHvEe+COeSdJAxqtkdczBjT09+qO2Ls6rVcKdMSRqTYAHe47ha28ybWVnsfsxmg1iQJksaZPQu0HhPgtzgMGymwNptDG8Bx4k6k8zdZXL0NOdcGbE2Q3D08rbk3c47z9gNwVq0KNoUoTRMknexVyVdCtQh8sbZr58RVd/OWjo3uD0VcDY/mP9rf0T3vUGb5vP6L0YqlRokwnGNgU/wD22+Yn9kBvKOxrpjlbyhAnVNDgk+jKPyhIHacjHlZJSN44Erj80c+vDh4qvsl6C6Q/y2yd558fNTtYCNQhz8jY0k28v3TqBU5FYhLacW8U1zbqQmACuDgVKxyx2NjchyOJyOPgHbjynQ+B4pm3zmeyk3m47tLD7oKo2BySYCuS9z3EmGhogFzjOawA5CUnj/ZB8vQdRw/w23F43KGoZPVF4pwNxcbiFDSpwop+30ZkVNl+F0S8hrCSJ/eFzGKPHjun3Zdfk0jivpvBaDYHOT4CJA8AAurNOck9L9AnYU90W/E7jcZjaw/lnw5rsY8SY9krV7okuBOyGWPX7q9pG0c/0Kqtj0oarplLXw/6WHM7ky0FobWflbxN4/6WopbDos0Y0nWSATBuB0/VZllHM+Ymbft5X8QtrVd3j1P6KKex2QYXZdNrszWNB43+9lYZJTaLbKUMStnA/wAEIrDOiyaaSlw9K6DZxbYFiu6CqMIFb0lNdIzCWp7VG0qUK8SDHBckXSq2KfJDlC4949P1UpUDvm8vuvTRaRPWMjo77BCzdEO08kMUYiy6RU/mPmuuSY3hJ+Mpjd/Q+ioSD3mGsnS8fSR74rqRuoX/AOm3x+ydQ+Yqfoquh7B3VGasSnM08UPV1U4q2UZI0ki6lwbomHFpDgRBvJBHjaUjtAuwnzP/ACj1ci+MBYtJDR03/VRDEklTUNT4+qDp/OfD0KypLdjhNSqRHGJP2+66q8uaPJRjU/lCKf8A6X/IeoXNVQSvwrBlbu7zjMA/icIPmSoT3n9XHyROA0/r9FDh/wDVHU/dXvbJl9s+jqFZuFp5D/pB4Xd1KsR8g6j+4LzJvZoXCXZTJqskfiH9wJ98lo1T7F/1h+Y/2q53HqlXQskouR9HRA0/1RFFdIAW4BJRN0x2i7DapDjQYHRWbFWYHRWbNEqITFDlO16EGqmZqqRZNk8rsyYE1WE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4998" name="Picture 6" descr="http://3.bp.blogspot.com/-etOlZNiohQ0/UbeaRIV2C_I/AAAAAAAAEZY/BnI3-DI-_W4/s1600/frodoandring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www.webomatica.com/wordpress/images/blog/indy_moments/m_09.jpg"/>
          <p:cNvPicPr>
            <a:picLocks noChangeAspect="1" noChangeArrowheads="1"/>
          </p:cNvPicPr>
          <p:nvPr/>
        </p:nvPicPr>
        <p:blipFill>
          <a:blip r:embed="rId3" cstate="print"/>
          <a:srcRect/>
          <a:stretch>
            <a:fillRect/>
          </a:stretch>
        </p:blipFill>
        <p:spPr bwMode="auto">
          <a:xfrm>
            <a:off x="0" y="0"/>
            <a:ext cx="9262844"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AutoShape 2" descr="data:image/jpeg;base64,/9j/4AAQSkZJRgABAQAAAQABAAD/2wCEAAkGBhQSERUUEhQVFBQWFBQVFhQUGBgXFxcXFBUXFBcXFhoXHCYeFxwjGRUXHy8gIycpLCwsFx4xNTAqNSYrLCkBCQoKDgwOGg8PGiwkHyQsLCwsLCksLDQpLCksLCwsKSwsLywpLC8sLiwsLCwsLC8sLCkpLC0sLCwsKSkpLCwpLP/AABEIAKgBLAMBIgACEQEDEQH/xAAbAAABBQEBAAAAAAAAAAAAAAAAAQIDBAUGB//EAEEQAAEDAgQDBgQEAwYFBQAAAAEAAhEDIQQSMUEFUWEGEyJxgZEyobHwQlLB0QcjchQVYoLh8RYzU5LiQ2Oys8L/xAAZAQEBAQEBAQAAAAAAAAAAAAAAAQMEAgX/xAAwEQACAgEDAgMHBAIDAAAAAAAAAQIRAxIhMUFRcYHwBCJhkaGx0RPB4fEyQhQjM//aAAwDAQACEQMRAD8A8YBT2NlRhOaVCD2p7RKc1ma41Gv7qWlT3Nua9pAdToSLqU1g0QLqJ9edE7D0MwLfMtPIjbyIn26Ka+iK47WMfinHp5Jkqy/C/wAoPFi12R485LD8iP8AKo6OFc4EtExEgciYn3j3ClkI2hXHYYiqGRcGPXZPxOBLTlIuD/pt5LaZgXOrNLWkl1NpBg6lmXb1uueWRUbxxsw8ZRDXOAOaHEB2kgEgGNtPmoqZcLiRfbmtXiPD6gd4mOFobmEWEAdLAJMVwt1NjZBktn/M649mwvWOdo8ZINMqUsYR8Qn5FXKWVwlgv12VT+yEQI8R23Wh/Zu7GUHxWNRw25NC2WQ86WVBhtyoqoOgV8Vw4xpGiKlAC+p2XtK0SjJdThRFq0K1H1KgdSO68shULU2FtYHs7WrNzNblYNajyGsHqV1PBuxeEFM1a1XvGNEvc05aYjYbuK5MntUIbcv4GscMn8DzohMK0uM16b6ru5YGUwYYN4nV3MlZ5XRCTaTaoyapkZTSnlNK9AaUhToSEICKq6AoKjpA9VNiNFWlCiIQhACEIQAhCEAIQhACEIQFuEoTQrNKDr7/ALqAnw9H8TbjQjcTzUeIrSYGgUrKppeJuu24vrI3HRSCg2p4qYyu1dSF/WnOo/w68p2snSoUP4NQa+o1j7NcQM2haTYGf3XV1eyBFUmmYaIs/QwPhnlOhVHszw8lwe5jnU3DKXtk5XGIIPyI69F6IzAEW1tqd4tfkVxZcul7HXixqX+XBxNPsrUc3LFn5mzOgHiYT1DgPd3NaXZ7skaUuqNDhOUjm1wIP35LqKLMs6mCLDmdQrDngEXj0tK55Z5SVM1WFY3cdzAw/AKRqNJZ8JMawJuLaDVbXdQJbBMQOWpCsVhTc4NJb3n5d7Xg/NPNemxuV9RrYgkb36ALnlFvlm0cnFLyKGFw/eENcwOEXBEgg/X/AEU2J4BTcQ91MF0kkHTM7p0AA9FW7QYgsDG0zZ1yWnWRYW6La4Y4PoscCXANDSTMhwEGfX7srCLitmaZlcVka2OG4n2c7t7j65okjYNH9I33J6LBxvDXAXEDUk9eZ5/7L1qrw/PYiQsHinZNzjMtFMGY1MxqRvGgb8xt2wzLhnz5xS4POKPDnOEizQJLja3roFJO3JbnFa0nu6fhaDqLuMbz+2nRVP7C2ld48X/THxf5z+Hy18tV0rLoX7GGlspYXhjqpOUWAkuNmtHNx0Ct0sNSY4Cm3+01eoIpDrFi/wBSB5rR4fw2tioaBlpjRrRDZ5xuf8RldSKFDhtLM6HVDo0XvzPPz2XFmzSk6fyXHm+W/gvM6IwUVf8Af8eJkf8ADksFfiNQ5WiW0h4QB0aBA+9VyfajtJ3wFKkO7oN+Fo36uUvaDj1XFOmo6GzZo0H7nr9Fz9Vn2Vph9md6p+S7evl4vcznl6IouCjIVh7VE5q7jnISmlSOCjc1ANJTShrI3SwgIMRp6qsrOI09VXVKIhKQkQAhPB5aJGxv10+XzQDUIQgBCEsIBEIQgLQU1Nl+ShCs0df2RUQla8F0EwNJNwrf921GHOyHAGQ5lxz20PnB5LNFM3PL9Sum7J8H712bvYIIs0w6+uhlY5JaFqNsa1PSeh9lB/IgtDXE5zAs4kCXeZ3WqKoLiw2gaqlwhxDsuwERuYKnOJZmBmCf0XyXLVud2inSNBuHB1uVQ4vjGUQI8T5kCbA6y6Lj9VOziAnICJ6lVH4XK573tLg50AAi4A+I9OXotNmqj8xij71z8l3M3DVD3hqAjMZNosXSbT9wtTD8KNYl9U6+5i1vZOw7swIqN8JiMoAy3jzWriP5bWugZbCNwDpCmPHvvujozZXHaOzMTF8Bc1/hEsJAad77ffJdHgMGKbRlG0G8zv8AuqrOItf4WE5oDoV3h+JzAggS07LWOPHFv4/Q5suXLOFS6fUkqt0vG0baT7qEAB0HQi/L12CZiKZLhngAE5R+pUYoCS1vjcdeQ81hLbj+SJKt2Y/HMAKImk0AvMeGc0666geUeeyrcI7HT/MrkRrEQB+5XU1GsotL6zgSNjoPT9FyHH+1D6/hYC1nzPny8lrDXJaevX+X+y+xg6W/ryLHGu1zKA7rDAExBdsP3K4jG4p9Vxc9xc7mfp0CvUsB3hu9rABPinnpZVq2FDSR3jXRewcPay+jiwRgr69/x2OeWTU6MutTVOtTWjWttPvPrZVarVqeTNqNUDmq7VaqtRQhVcExymLUyrG1vMygISlpxIzTG8a+koISICOu4AAgb7wflCrEzte3ysrFQWVcOhUohZ9+37pila4TcSOUwd4RQoue4NY1znGwa0Ek9ABqgIkLWrdlMUxodUoVKYJgGoMm0/jjYaqjUwTmmHQD/UDPllJn0VpkTTK6UqZ+FcNASI1AdHXUKN1MjX79FCjE8DwkzeR4b3sb8rfqnOwzgJLXAcyDHuoyUAiEJ4Z9ygLGiuUD92VQFXaAIEkH6fXVVAbSw0xuTYLrex+CLHkGQToYtP3KxcBWp09GNe6damZ0f0tBaB6krf4RxsipP8lk28LQPP4ZP1XDmqScTuwxnF6kjuMFUyxn1E3vcEi/skxdEiWtIdnvYXsbSTdVRXnV142/8gAr2Ac3K7xF0dQSJtIjSF8+lwdW8XqKlStkd3bWg2kuJueav4WoS0AOI2uP30KzX0CyplaCQQ0Fwb1+i2aTgIa4EE7xb62SNpmk2qXUucOMiHtFifFofXmtCpRD2wRIO33oqRrNblk2m4IOn6rQqVwBmLsonX5Luwvoz5uW200ZrODNDyQXNI5XBB5W5q2MU2mLkF28CJ6oGJLzlpS46lzrAKGsGURmee8f8gVzZc1f+a8+nl3fh8zSOqbqXy6i0MIXy5xyNJJl2p91M/FBjYpC2mY2nqqFN9Ws6TLRPrHSdFpYXDZbH4TsTJCxhF1z59f4Xhv8TWar/L5GRxBgfTJdJN/fpyXJ1m87dIXa4/w5soBtaZ12HJcdXdchwvOn+67/AGWNKkY+0NbMpVafhOxjqOqhZhnVRtIjUhsz+XrbyV0U3OBDWW0Di5gm19TPtKMJwkEfGDeDlEwd7uLV9KMWcEpIyjgZa452gs+JjpDrbRCy649Onz3uFv8AFmtLW5Wua4EtL3ZZeHXh+sj5hTUqoawUmvZER43wSI2/L97L04IilZxlZqp1V1uMpYeYLXB2uak9j2+2QBU38EoPByPcDH/qEDpsDN9hdeNLuj09t/wcu5vVRuYtDG8P7sw7MJ0OUEGORa4gqnSqgOGYZhyBiflzUarkl2QlnUJppqaq4fhmOuvqojUUKRvp2VQhXHvsqpCqBCpMNin03ZqbnMdBEtJBgiCJHMGE1zVb4K6g2uw4kPdSBlzWRmdGjbkQCYm8xMIHwdXwngVYd3imPFJ2V1TLVpmq0NEeOXAth2viIIkQoMdx+s3FVHvDSXNAqE0wA9mgcxlaHN9InpKj7S9raeJaKdM1KNFulNtNtyNMzu9kgCwFg2BA3XO0cYGTlL5MXho03vK1lLoZrnVXlX3OsH8RwGhvcB0TH/IYL3sG0SR/3Kni/wCINc/CxtMH/FVuPR4HsFz1fiVQn46kawXH/RVX1CdST53WNI6f1p9NvDb7UblbttjHAtFd7Wu1a0wNI/RYRREoKrZn1sHGUiEKAvU6pGlvL99VOx17n9SqoCc0wiSFlmu4giNCrnDcSGPDrTfUSJm1uSqt8TeuoRQYXODR8R+XOeXms8sfqa4ptO+x6iyoHtDosRvOW+/n0HNbWAicoMuLTJiLeQsPJcDguLCmy5JY0RmmC8iASJ1AmAPfddd2exctJMBxiW7tabtAtr+y+S4NPbg+pKS07vfsaAr5XOL/AAta5ojXwxAPqQnVMrmyX5jsGtnyBOqnOGmcw8JA3vIPXn+qo4Vz2OyNb4cxI5xv+/NeZSSVyPMd910NOu4BrGjXQOvI8gFpnDZwC85WjmfST1UFGg1v8ytAMWb96qF/GAXS9pEHwg8tJjmkbntx8Pz+Opk7daVx1/Bax2NLKY7oBrS4CSNRqT8lYe1sOi4JDh15LMJFWoA8EgBxnTMREC14upKmIIBIbAFgOQC1hAsklFVz6okouJJM+TeXmp2PIganc+4VKnjWmJdDvr5zr9VU4hx0UgbEu2dq2TpmO1tlf0ZN7bkc4/7DuOY8scAwwLzBv6hYVStJ8QHnoflY+ypnGFxlx8Wk80pzEE6Dm6RM8ua+jjxLij5+TI27JMRU8Dspgxa+W/vCw6jKgdeQeRkH/VWcY5zhIHhBuRcSfn/um0MY5oj4m7NcJHpuF0JOKPFkH94uGzTpZwnRQVMVOrW9QMwt0g2Vuu+m7mw8j4m+4uPms7FUnNvEj8wuPcJqJsVcQxrvPnv68/O3ks+uxzOYVuu8enVVX4k7PeP8xhRlKtWsTYkkciTCruVlxMagj0/3Vci68sDCmEpxKRQDSRlNjM6zaLzb29lWXZdjuBtfmqYim11KCGmo5zczuTAy7+p0HmrHaRuCw7fBhqecyMueuTv4jmIgeV7WjVelXFlcJ6del13rb5nBvKjctN3FBfLQoN9Hu/8AseearO4g4nRjf6WMbr5NUPKKgbOidVolpgj79FK3H1AZD3DyJH0TK2Jc/wCIzt9whdyMlIhLmtGyFBIlKEAqahKCgLQaYmLc9k5jZTWddE7NP6BVELdF6s0rGRoZn787xuVRYY/U/oFqcNwDqphogAS5xs1o5uJ0Xmck47msLi7RXNdz3tDQSZAEDMZ2gbnfqV1PC8SMIQXTVrOB8AObIZPxH8T5tA5OnS2dw/h7nONPB3cTDq5mQ3cU/wAoPPU9Au74P2Yo4NgfWOZ8ASeQ26C37yvn5Z6Vp7et+3hyzZXJ6n19beqNDg9fEVaQL2tzuM2+FjbWJ3PktSi1tKYIdUJufvkPouV4p28Y0kMIygbfW2wt5yBqVzJ7XFwmXZnOi1vCNQPOGt9DzKxhilk9715L92WU1H3T1HPmcQ69tfOwTsRSaRPI2A1029FyXAu02ZgzkT43uM/lzmB6UyfKFoDtXhWgA1ACI1ndgJ2ujxSj0NYzXKZsUakzGsanbom1HnKSLm8j6e6xOIdqKVIscHZgRq07O5rnsf2zzusYaQWOAsYOjhvb9V7x48jZ6nmxxQuJ4rUFQkOuD4T08vJXeD0nVXZiTzc4nQbz97rK4HhXYioWyC7XpBOvlJ+a62rRZRYGggNGpFnPcP0jTlaYJX2ccVR8ebbdDa1RjPwthonNlGZ0TbSB5fXRVa1NzjLz4iCABcNB2HXqnnh5e4uqugfhDvFESPEWjwxA0EazzUdXBvboIGxBzMN9jcRPKFutiJUZrsE4fiAbIECfn7lZ+KYWGDvcTuP0OllsVKugqABouSDqdLjWL6CUzimHD2XAFyWFoNuUz9/VSUbRUznatRVX4kt0JHkVHiK8GDqDeDyt9lVKuKXMewxGJnp5Ks4g7odWB29lPgeEvr5u6BdkaXO0ENGpkkDklFKgYeh9VPT4TVcMwbbqR8rqyzsriC4NbSeSdAGu/bqujpcQfhWim81AW/kpuygkD8Z+L4QLWuYKUTUjkKPDKrjDabyRsATqY08123Z3sHRYQ7GPBf8A9Bv4eXeETfoLczstbgvbdjKb3NzF+YZ8xY0mG7DN8IAkucQJPWFX7R9pQ+i11Uva15L8uVzXPbbuyDAhszeeoBtGsMVpMwyZJKelcdyTtJ2koYVmWkWvfo1paxwbG5JaC2LQPReT4jFue8vcZJMn72WlVw+cTnBtoLel1A7hbSDDxmH4Zb7CSLrw12Wxqpd3Zn1cmRsZs980xlifDl381BOyt/3XUn4C7+kh30lQ1sK9tnMc2OYI+oWVmpAlcEobJt7JqoFhOotBNyAINzPLSwOuiYhAKUQkSwgEUtJ4AuGnzn9CokIC1KexRhPYJMBCGjwXhTsRUDW2Au5x0a0ak+QXaUOzbq5FJhyYdhnL+Y71KztydmjToo+EYzCYPDkVCXveAXBupi8c4lZnFP4hVXjJRaKLNABr5+a+fN5Msrhx66/i2dUdMY0+Tr8dxahw5gZRAL+di4+m30XFcV49UxJPePMflBgD91g1KxJJcSSdSTJPqU6kTNl14fZ4xdy3f0Xh+eTGeRvgkq0ngXuOYuOk8ohRUqke0X2nl8/dWm4m9ttVKaLXCSAOosV0PHfBmmWsFXy0p/8AbxDvQtbRH/6Waat78gPYQropwwgG3dhl9gane7c4VQ4Ik/E35rP9N2etWwtbElwEkwBCO9+/JPGD5uHoFYo02N2nqVpGD6nls6LsHX7urUe74e7hvUlzQNekjylXMfxcuzVT8LD4YsHOm0dBqOdzaIGV2fxrTUNJ5gVQym1wNgS4a8+X+6n7TYYUy2mHC1shBvEbi03n/N1XVCqMXybmEZlp0y95aGtzFsiDMGTOt3eSlqYyoA5wcWAEZAwZ3GRHjaQb32jfYArnf+LLZS2nAgyA4klosR5KOr2odzHsT/8AKVbXUUaXHxVeASGwAcxb4Z9CSATzlczQ4k6kbbEy0zGuhE3Vx/aYkjMS9syWwGzBmJACxcfjjVe55DRmMw0AAbAADoFz5JW6XFHtcEONxpe5znGXOJJPUrP/ALZzFualqlbnAu0Pd0zTqvaWAODKdRgc3KbmDBBMzAI8ll4FbrcxKYLtGuPK2vlzWpwzhVQmXO7hhBBc6cxG4DGnMfWBbVaTO0uDbmAZUp5j8WHFOABEBzC0B172cFUxBOJfGHrUnmYax/8AIqOnSzjkJnbMT7qx53Wx7ko/p2pe9fFdO9nXcLxLaNF3d1mvYL1C50vcDAgta2QLaX1N1V4x2y76j3VJzqTjVa1xzZSaUOkNIJIObLOhIt0WXU7KVe5ZnDLugAOb3j53E2jkM2lzuoafZ6k3EMp1C9gPxMc0Atb+acxa8T6c7CD0tuqijhhCCbcnbOzwmKp0sO5tQ0nVPG5zawAcdQAZm/hmJ/Esetj6dSDVNcEOcQaL4BzHMcwJAcfvz5PiOak3MyKbnvMMjYTPxTmiGjMNS48lm/3jW0NV0Te8fRYyyZIKlLf10OrDDDq1ZIWu1tfVf0ekt4LgH0g5zmTJzZxkq+GCQ3u4a4kEazqosfguHugUwWtAAAc0PE+rZ+a89/vGofxu90wdoqrbS0/1NBPvqvEs+d9V5r8M6YYfYd9UZrfaprb5wO5w/wDDiliie4c20ZiGvAbOkxOsHbZU+K/wlxNC7XsgmAe+YyegFQsM9FjcL/iJisOHd3kaHRIjUiY1J5lT8V/iXXxLWNrNBDJjLDfiiSfDfQI8stO8U39PvZ5jhwfrUpTWPu6cuOypc/QrVey2Npm7HvaNQCXtI1iWEj2Ky8RwCsAHPDWl5OVpIa4xqYtAVyp2laSIaQN9CZnYgDbouowf8RMKaQbWoFz5MuytI6ak7AL3g05H/wBi0+D/ACePbYxxNf8AHk597jX7v7HntfCPZ8TSPp76KFdpxHtDg3D+W17Sdi2W+oP6LkcW5peSwQ3YLTNixwVwlfw6nPhyTntONEQSIQuY6AQhCAsJzHkaJiVQg/NKc1Rp0qgeXqXNAj3UAShytgs0nKU1ZnkLKs1+6bmXqyGqyr/LJ5vA9mm3zCqd/wCIpzX/AMto/wAbz7NZ/qqma6ie5XwXRW+v6KWpiBAjyN9evTYR0VDPf2+iC+y9JkLL3meR1H7hamJ4/wB9eqTntNg5p0BIFspIHX9FjMqz56TzmyY8qqVEomdVvyubcro7xQ5kZl5BNm901z00JuZQCOVd1eDBCnKjc2VCkbqrY2K73sdw2nhnNbWa44rEU3ODWgjuKDmxL3Ag03PaSbaNjd0Lmux5wtPGMdjCRSAJbbM3OIy94ACS0XOh0E2ldl2n7TPq03jDGm8y7NUa7aZOWPiJ1v01NlrCluzHK5P3YoyOKY3DYIPp4Y1H1HOkA1D3dOIvADQSdIImNTGvJYnEPqnNUIJ3MNBN5uQL+ZVTvfFJkmTM6mf1VlpnReJTvZcGkIafEdompSEErM9iFU62quSqlXVEUaXn3SBIlBhUCJYSJZQCJSkThZAIkQhACEIQE6VNSqAVOCaEsoQcSgJqUKglJsmykJuiUBM6p8p+ajBSOKWmwuIAEkkAAaknQIBSUrnz0vNk0oVIPlOLrKMFKHKgWUJAJMC6TMgHZkEpoRKgFlJKQlKT1QAVC2kRo4g+yllIoUf/AG2bVmZ/8YOV/wD3XB9QUNwAd/yagcfyO8D/AJnK70M9EwpjqQVvuKFNQtOV9iE8FQVC6IdLgNOnkloxsfReWUmKquEu1hWCVXc6HT9b/VEBkIJQCgqgRCErXQZQCISudNylDUAkpEIQAhCEBMEqbKWVAOQklCAVOaUyUsoQchNSoBxKAU1LKoHEoKbKUIBwKEkpAVQPKSUgKRCDpSlyZKEKOlIkQoBZQgOSSgFlCbKJUA6Ux1MJZRKFFlVqmqnlV3aogIhCFQCEIQAlBSIQAhCEAIQhALmRmKEIBcxRnKEIAzlGcoQgDOUZyhCAO8KO8KEIA7wpe8PNCEAd4Ud4UIQB3h5o7080IQCd4UveHmhCADUKO8PNCEAneFHeFCEAd4Ud4UIQB3hR3hQhAHeFNQhACEIQAhCEAIQhACEIQAhCE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1140" name="Picture 4" descr="http://adeason123.files.wordpress.com/2010/09/mural__death_star_explosion_by_saeriellyn.jpg"/>
          <p:cNvPicPr>
            <a:picLocks noChangeAspect="1" noChangeArrowheads="1"/>
          </p:cNvPicPr>
          <p:nvPr/>
        </p:nvPicPr>
        <p:blipFill>
          <a:blip r:embed="rId3" cstate="print"/>
          <a:srcRect/>
          <a:stretch>
            <a:fillRect/>
          </a:stretch>
        </p:blipFill>
        <p:spPr bwMode="auto">
          <a:xfrm>
            <a:off x="-1" y="0"/>
            <a:ext cx="9234535"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3124200" cy="3521074"/>
          </a:xfrm>
        </p:spPr>
        <p:txBody>
          <a:bodyPr>
            <a:normAutofit/>
          </a:bodyPr>
          <a:lstStyle/>
          <a:p>
            <a:pPr algn="ctr"/>
            <a:r>
              <a:rPr lang="en-US" sz="4800" b="1" dirty="0">
                <a:solidFill>
                  <a:srgbClr val="FF0000"/>
                </a:solidFill>
                <a:latin typeface="+mn-lt"/>
              </a:rPr>
              <a:t>Which Direction </a:t>
            </a:r>
            <a:br>
              <a:rPr lang="en-US" sz="4800" b="1" dirty="0">
                <a:solidFill>
                  <a:srgbClr val="FF0000"/>
                </a:solidFill>
                <a:latin typeface="+mn-lt"/>
              </a:rPr>
            </a:br>
            <a:r>
              <a:rPr lang="en-US" sz="4800" b="1" dirty="0">
                <a:solidFill>
                  <a:srgbClr val="FF0000"/>
                </a:solidFill>
                <a:latin typeface="+mn-lt"/>
              </a:rPr>
              <a:t>to Take?</a:t>
            </a:r>
          </a:p>
        </p:txBody>
      </p:sp>
      <p:pic>
        <p:nvPicPr>
          <p:cNvPr id="4" name="Picture 2" descr="C:\Users\Frank\AppData\Local\Microsoft\Windows\Temporary Internet Files\Content.IE5\UZJU4B8T\MP910216360[1].png"/>
          <p:cNvPicPr>
            <a:picLocks noGrp="1" noChangeAspect="1" noChangeArrowheads="1"/>
          </p:cNvPicPr>
          <p:nvPr>
            <p:ph idx="1"/>
          </p:nvPr>
        </p:nvPicPr>
        <p:blipFill>
          <a:blip r:embed="rId3" cstate="print"/>
          <a:stretch>
            <a:fillRect/>
          </a:stretch>
        </p:blipFill>
        <p:spPr bwMode="auto">
          <a:xfrm>
            <a:off x="2645079" y="609600"/>
            <a:ext cx="6346521" cy="5791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2971800" cy="4206874"/>
          </a:xfrm>
        </p:spPr>
        <p:txBody>
          <a:bodyPr>
            <a:normAutofit/>
          </a:bodyPr>
          <a:lstStyle/>
          <a:p>
            <a:pPr algn="ctr"/>
            <a:r>
              <a:rPr lang="en-US" sz="4800" b="1" dirty="0">
                <a:solidFill>
                  <a:srgbClr val="FF0000"/>
                </a:solidFill>
                <a:latin typeface="+mn-lt"/>
              </a:rPr>
              <a:t>We Travel on a Common Journey</a:t>
            </a:r>
          </a:p>
        </p:txBody>
      </p:sp>
      <p:pic>
        <p:nvPicPr>
          <p:cNvPr id="4" name="Picture 2" descr="C:\Users\Frank\Desktop\joseph cambell.jpg"/>
          <p:cNvPicPr>
            <a:picLocks noGrp="1" noChangeAspect="1" noChangeArrowheads="1"/>
          </p:cNvPicPr>
          <p:nvPr>
            <p:ph idx="1"/>
          </p:nvPr>
        </p:nvPicPr>
        <p:blipFill>
          <a:blip r:embed="rId3" cstate="print"/>
          <a:srcRect/>
          <a:stretch>
            <a:fillRect/>
          </a:stretch>
        </p:blipFill>
        <p:spPr bwMode="auto">
          <a:xfrm>
            <a:off x="2971800" y="-14946"/>
            <a:ext cx="6172200" cy="687294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3124200" cy="4359274"/>
          </a:xfrm>
        </p:spPr>
        <p:txBody>
          <a:bodyPr>
            <a:normAutofit/>
          </a:bodyPr>
          <a:lstStyle/>
          <a:p>
            <a:pPr algn="ctr"/>
            <a:r>
              <a:rPr lang="en-US" b="1" dirty="0">
                <a:solidFill>
                  <a:srgbClr val="FF0000"/>
                </a:solidFill>
                <a:latin typeface="+mn-lt"/>
              </a:rPr>
              <a:t>Outfitting the Hero. No Swords Allowed.</a:t>
            </a:r>
            <a:br>
              <a:rPr lang="en-US" b="1" dirty="0">
                <a:solidFill>
                  <a:srgbClr val="FF0000"/>
                </a:solidFill>
                <a:latin typeface="+mn-lt"/>
              </a:rPr>
            </a:br>
            <a:br>
              <a:rPr lang="en-US" b="1" dirty="0">
                <a:solidFill>
                  <a:srgbClr val="FF0000"/>
                </a:solidFill>
                <a:latin typeface="+mn-lt"/>
              </a:rPr>
            </a:br>
            <a:r>
              <a:rPr lang="en-US" b="1" dirty="0">
                <a:solidFill>
                  <a:srgbClr val="FF0000"/>
                </a:solidFill>
                <a:latin typeface="+mn-lt"/>
              </a:rPr>
              <a:t>Skills?</a:t>
            </a:r>
            <a:br>
              <a:rPr lang="en-US" b="1" dirty="0">
                <a:solidFill>
                  <a:srgbClr val="FF0000"/>
                </a:solidFill>
                <a:latin typeface="+mn-lt"/>
              </a:rPr>
            </a:br>
            <a:r>
              <a:rPr lang="en-US" b="1" dirty="0">
                <a:solidFill>
                  <a:srgbClr val="FF0000"/>
                </a:solidFill>
                <a:latin typeface="+mn-lt"/>
              </a:rPr>
              <a:t>Luck?</a:t>
            </a:r>
            <a:br>
              <a:rPr lang="en-US" b="1" dirty="0">
                <a:solidFill>
                  <a:srgbClr val="FF0000"/>
                </a:solidFill>
                <a:latin typeface="+mn-lt"/>
              </a:rPr>
            </a:br>
            <a:r>
              <a:rPr lang="en-US" b="1" dirty="0">
                <a:solidFill>
                  <a:srgbClr val="FF0000"/>
                </a:solidFill>
                <a:latin typeface="+mn-lt"/>
              </a:rPr>
              <a:t>Persistence?</a:t>
            </a:r>
            <a:br>
              <a:rPr lang="en-US" b="1" dirty="0">
                <a:solidFill>
                  <a:srgbClr val="FF0000"/>
                </a:solidFill>
                <a:latin typeface="+mn-lt"/>
              </a:rPr>
            </a:br>
            <a:r>
              <a:rPr lang="en-US" b="1" dirty="0">
                <a:solidFill>
                  <a:srgbClr val="FF0000"/>
                </a:solidFill>
                <a:latin typeface="+mn-lt"/>
              </a:rPr>
              <a:t>Intelligence?</a:t>
            </a:r>
            <a:br>
              <a:rPr lang="en-US" b="1" dirty="0">
                <a:solidFill>
                  <a:srgbClr val="FF0000"/>
                </a:solidFill>
                <a:latin typeface="+mn-lt"/>
              </a:rPr>
            </a:br>
            <a:r>
              <a:rPr lang="en-US" b="1" dirty="0">
                <a:solidFill>
                  <a:srgbClr val="FF0000"/>
                </a:solidFill>
                <a:latin typeface="+mn-lt"/>
              </a:rPr>
              <a:t>Courage?</a:t>
            </a:r>
          </a:p>
        </p:txBody>
      </p:sp>
      <p:pic>
        <p:nvPicPr>
          <p:cNvPr id="4" name="Picture 2" descr="C:\Users\Frank\Desktop\outliers_gladwell.jpg"/>
          <p:cNvPicPr>
            <a:picLocks noGrp="1" noChangeAspect="1" noChangeArrowheads="1"/>
          </p:cNvPicPr>
          <p:nvPr>
            <p:ph idx="1"/>
          </p:nvPr>
        </p:nvPicPr>
        <p:blipFill>
          <a:blip r:embed="rId3" cstate="print"/>
          <a:srcRect/>
          <a:stretch>
            <a:fillRect/>
          </a:stretch>
        </p:blipFill>
        <p:spPr bwMode="auto">
          <a:xfrm>
            <a:off x="3200400" y="18413"/>
            <a:ext cx="5943600" cy="683958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ttp://origin.heritage.org/static/reportimages/426C369FAF2C93D51211B2DA40A34513.gif"/>
          <p:cNvPicPr>
            <a:picLocks noGrp="1"/>
          </p:cNvPicPr>
          <p:nvPr>
            <p:ph sz="half" idx="1"/>
          </p:nvPr>
        </p:nvPicPr>
        <p:blipFill>
          <a:blip r:embed="rId3" cstate="print"/>
          <a:srcRect/>
          <a:stretch>
            <a:fillRect/>
          </a:stretch>
        </p:blipFill>
        <p:spPr bwMode="auto">
          <a:xfrm>
            <a:off x="0" y="0"/>
            <a:ext cx="4629150" cy="6858000"/>
          </a:xfrm>
          <a:prstGeom prst="rect">
            <a:avLst/>
          </a:prstGeom>
          <a:noFill/>
          <a:ln w="9525">
            <a:noFill/>
            <a:miter lim="800000"/>
            <a:headEnd/>
            <a:tailEnd/>
          </a:ln>
        </p:spPr>
      </p:pic>
      <p:pic>
        <p:nvPicPr>
          <p:cNvPr id="6" name="Content Placeholder 5" descr="http://www.universityaffairs.ca/uploadedImages/Images/Article_Images/2007/October/gender-gap-chart.jpg"/>
          <p:cNvPicPr>
            <a:picLocks noGrp="1"/>
          </p:cNvPicPr>
          <p:nvPr>
            <p:ph sz="half" idx="2"/>
          </p:nvPr>
        </p:nvPicPr>
        <p:blipFill>
          <a:blip r:embed="rId4" cstate="print"/>
          <a:srcRect/>
          <a:stretch>
            <a:fillRect/>
          </a:stretch>
        </p:blipFill>
        <p:spPr bwMode="auto">
          <a:xfrm>
            <a:off x="4629150" y="152400"/>
            <a:ext cx="4514850" cy="6477000"/>
          </a:xfrm>
          <a:prstGeom prst="rect">
            <a:avLst/>
          </a:prstGeom>
          <a:noFill/>
          <a:ln w="9525">
            <a:noFill/>
            <a:miter lim="800000"/>
            <a:headEnd/>
            <a:tailEnd/>
          </a:ln>
        </p:spPr>
      </p:pic>
    </p:spTree>
    <p:extLst>
      <p:ext uri="{BB962C8B-B14F-4D97-AF65-F5344CB8AC3E}">
        <p14:creationId xmlns:p14="http://schemas.microsoft.com/office/powerpoint/2010/main" val="3963356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7. Percent change in total employment by education or training category."/>
          <p:cNvPicPr>
            <a:picLocks noGrp="1"/>
          </p:cNvPicPr>
          <p:nvPr>
            <p:ph sz="half" idx="1"/>
          </p:nvPr>
        </p:nvPicPr>
        <p:blipFill>
          <a:blip r:embed="rId3" cstate="print"/>
          <a:srcRect/>
          <a:stretch>
            <a:fillRect/>
          </a:stretch>
        </p:blipFill>
        <p:spPr bwMode="auto">
          <a:xfrm>
            <a:off x="1676400" y="381000"/>
            <a:ext cx="6400800" cy="6019800"/>
          </a:xfrm>
          <a:prstGeom prst="rect">
            <a:avLst/>
          </a:prstGeom>
          <a:noFill/>
          <a:ln w="9525">
            <a:noFill/>
            <a:miter lim="800000"/>
            <a:headEnd/>
            <a:tailEnd/>
          </a:ln>
        </p:spPr>
      </p:pic>
    </p:spTree>
    <p:extLst>
      <p:ext uri="{BB962C8B-B14F-4D97-AF65-F5344CB8AC3E}">
        <p14:creationId xmlns:p14="http://schemas.microsoft.com/office/powerpoint/2010/main" val="3653046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ttp://jimrosenberg.files.wordpress.com/2011/02/chart-unemployment-rate-education-feb-2011.jpg"/>
          <p:cNvPicPr>
            <a:picLocks noGrp="1"/>
          </p:cNvPicPr>
          <p:nvPr>
            <p:ph sz="half" idx="1"/>
          </p:nvPr>
        </p:nvPicPr>
        <p:blipFill>
          <a:blip r:embed="rId3" cstate="print"/>
          <a:srcRect/>
          <a:stretch>
            <a:fillRect/>
          </a:stretch>
        </p:blipFill>
        <p:spPr bwMode="auto">
          <a:xfrm>
            <a:off x="304800" y="304800"/>
            <a:ext cx="4038600" cy="6553200"/>
          </a:xfrm>
          <a:prstGeom prst="rect">
            <a:avLst/>
          </a:prstGeom>
          <a:noFill/>
          <a:ln w="9525">
            <a:noFill/>
            <a:miter lim="800000"/>
            <a:headEnd/>
            <a:tailEnd/>
          </a:ln>
        </p:spPr>
      </p:pic>
      <p:pic>
        <p:nvPicPr>
          <p:cNvPr id="9" name="Content Placeholder 8" descr="http://www.data360.org/temp/dsg231_500_350.jpg"/>
          <p:cNvPicPr>
            <a:picLocks noGrp="1"/>
          </p:cNvPicPr>
          <p:nvPr>
            <p:ph sz="half" idx="2"/>
          </p:nvPr>
        </p:nvPicPr>
        <p:blipFill>
          <a:blip r:embed="rId4" cstate="print"/>
          <a:srcRect/>
          <a:stretch>
            <a:fillRect/>
          </a:stretch>
        </p:blipFill>
        <p:spPr bwMode="auto">
          <a:xfrm>
            <a:off x="4629150" y="457200"/>
            <a:ext cx="4133850" cy="6400800"/>
          </a:xfrm>
          <a:prstGeom prst="rect">
            <a:avLst/>
          </a:prstGeom>
          <a:noFill/>
          <a:ln w="9525">
            <a:noFill/>
            <a:miter lim="800000"/>
            <a:headEnd/>
            <a:tailEnd/>
          </a:ln>
        </p:spPr>
      </p:pic>
    </p:spTree>
    <p:extLst>
      <p:ext uri="{BB962C8B-B14F-4D97-AF65-F5344CB8AC3E}">
        <p14:creationId xmlns:p14="http://schemas.microsoft.com/office/powerpoint/2010/main" val="3913793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699747323"/>
              </p:ext>
            </p:extLst>
          </p:nvPr>
        </p:nvGraphicFramePr>
        <p:xfrm>
          <a:off x="0" y="0"/>
          <a:ext cx="8991600" cy="6858000"/>
        </p:xfrm>
        <a:graphic>
          <a:graphicData uri="http://schemas.openxmlformats.org/presentationml/2006/ole">
            <mc:AlternateContent xmlns:mc="http://schemas.openxmlformats.org/markup-compatibility/2006">
              <mc:Choice xmlns:v="urn:schemas-microsoft-com:vml" Requires="v">
                <p:oleObj spid="_x0000_s18450" name="Document" r:id="rId4" imgW="7767726" imgH="5941778" progId="Word.Document.12">
                  <p:embed/>
                </p:oleObj>
              </mc:Choice>
              <mc:Fallback>
                <p:oleObj name="Document" r:id="rId4" imgW="7767726" imgH="5941778" progId="Word.Document.12">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9916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45175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print"/>
          <a:srcRect/>
          <a:stretch>
            <a:fillRect/>
          </a:stretch>
        </p:blipFill>
        <p:spPr bwMode="auto">
          <a:xfrm>
            <a:off x="0" y="0"/>
            <a:ext cx="12192000" cy="7620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491" y="685800"/>
            <a:ext cx="7626238" cy="647700"/>
          </a:xfrm>
        </p:spPr>
        <p:txBody>
          <a:bodyPr tIns="61073" bIns="61073">
            <a:normAutofit/>
          </a:bodyPr>
          <a:lstStyle/>
          <a:p>
            <a:r>
              <a:rPr lang="en-US" b="1" dirty="0"/>
              <a:t>NCCCS Career Technical Education</a:t>
            </a:r>
          </a:p>
        </p:txBody>
      </p:sp>
      <p:sp>
        <p:nvSpPr>
          <p:cNvPr id="3" name="Content Placeholder 2"/>
          <p:cNvSpPr>
            <a:spLocks noGrp="1"/>
          </p:cNvSpPr>
          <p:nvPr>
            <p:ph idx="1"/>
          </p:nvPr>
        </p:nvSpPr>
        <p:spPr/>
        <p:txBody>
          <a:bodyPr rIns="122146" bIns="61073">
            <a:normAutofit/>
          </a:bodyPr>
          <a:lstStyle/>
          <a:p>
            <a:pPr>
              <a:buNone/>
            </a:pPr>
            <a:endParaRPr lang="en-US" dirty="0"/>
          </a:p>
          <a:p>
            <a:pPr>
              <a:buNone/>
            </a:pPr>
            <a:endParaRPr lang="en-US" dirty="0"/>
          </a:p>
        </p:txBody>
      </p:sp>
      <p:sp>
        <p:nvSpPr>
          <p:cNvPr id="4" name="Slide Number Placeholder 3"/>
          <p:cNvSpPr>
            <a:spLocks noGrp="1"/>
          </p:cNvSpPr>
          <p:nvPr>
            <p:ph type="sldNum" sz="quarter" idx="12"/>
          </p:nvPr>
        </p:nvSpPr>
        <p:spPr/>
        <p:txBody>
          <a:bodyPr lIns="122146" tIns="61073" rIns="122146"/>
          <a:lstStyle/>
          <a:p>
            <a:fld id="{9B007EB5-E551-4081-B1D4-5458D7644D4F}" type="slidenum">
              <a:rPr lang="en-US" smtClean="0"/>
              <a:pPr/>
              <a:t>26</a:t>
            </a:fld>
            <a:endParaRPr lang="en-US" dirty="0"/>
          </a:p>
        </p:txBody>
      </p:sp>
      <p:graphicFrame>
        <p:nvGraphicFramePr>
          <p:cNvPr id="1028" name="Object 4"/>
          <p:cNvGraphicFramePr>
            <a:graphicFrameLocks noChangeAspect="1"/>
          </p:cNvGraphicFramePr>
          <p:nvPr>
            <p:extLst>
              <p:ext uri="{D42A27DB-BD31-4B8C-83A1-F6EECF244321}">
                <p14:modId xmlns:p14="http://schemas.microsoft.com/office/powerpoint/2010/main" val="2513029930"/>
              </p:ext>
            </p:extLst>
          </p:nvPr>
        </p:nvGraphicFramePr>
        <p:xfrm>
          <a:off x="0" y="0"/>
          <a:ext cx="9029556" cy="6858000"/>
        </p:xfrm>
        <a:graphic>
          <a:graphicData uri="http://schemas.openxmlformats.org/presentationml/2006/ole">
            <mc:AlternateContent xmlns:mc="http://schemas.openxmlformats.org/markup-compatibility/2006">
              <mc:Choice xmlns:v="urn:schemas-microsoft-com:vml" Requires="v">
                <p:oleObj spid="_x0000_s19474" name="Document" r:id="rId4" imgW="9442425" imgH="5403682" progId="Word.Document.12">
                  <p:embed/>
                </p:oleObj>
              </mc:Choice>
              <mc:Fallback>
                <p:oleObj name="Document" r:id="rId4" imgW="9442425" imgH="5403682" progId="Word.Document.12">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029556"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71113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059335" cy="6858000"/>
          </a:xfrm>
          <a:prstGeom prst="rect">
            <a:avLst/>
          </a:prstGeom>
        </p:spPr>
      </p:pic>
    </p:spTree>
    <p:extLst>
      <p:ext uri="{BB962C8B-B14F-4D97-AF65-F5344CB8AC3E}">
        <p14:creationId xmlns:p14="http://schemas.microsoft.com/office/powerpoint/2010/main" val="4123630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cdroessler\My Documents\Documents\skills survey 2012\pages\2012SkillsSurveyWDBFinal-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25872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762000"/>
            <a:ext cx="2895600" cy="1325563"/>
          </a:xfrm>
        </p:spPr>
        <p:txBody>
          <a:bodyPr>
            <a:normAutofit/>
          </a:bodyPr>
          <a:lstStyle/>
          <a:p>
            <a:pPr algn="ctr"/>
            <a:r>
              <a:rPr lang="en-US" sz="6000" b="1" dirty="0">
                <a:solidFill>
                  <a:srgbClr val="FF0000"/>
                </a:solidFill>
                <a:latin typeface="+mn-lt"/>
              </a:rPr>
              <a:t>Return</a:t>
            </a:r>
          </a:p>
        </p:txBody>
      </p:sp>
      <p:pic>
        <p:nvPicPr>
          <p:cNvPr id="7" name="Content Placeholder 6" descr="http://7b6ys2k8d5a24828uwjoy2hg1.wpengine.netdna-cdn.com/wp-content/uploads/2013/10/lebron-james-nike-11.png"/>
          <p:cNvPicPr>
            <a:picLocks noGrp="1"/>
          </p:cNvPicPr>
          <p:nvPr>
            <p:ph idx="1"/>
          </p:nvPr>
        </p:nvPicPr>
        <p:blipFill>
          <a:blip r:embed="rId3" cstate="print"/>
          <a:srcRect l="20762" t="14905" r="23957"/>
          <a:stretch>
            <a:fillRect/>
          </a:stretch>
        </p:blipFill>
        <p:spPr bwMode="auto">
          <a:xfrm>
            <a:off x="2743200" y="0"/>
            <a:ext cx="6400800"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0"/>
            <a:ext cx="6094107" cy="6858000"/>
          </a:xfrm>
          <a:prstGeom prst="rect">
            <a:avLst/>
          </a:prstGeom>
        </p:spPr>
      </p:pic>
    </p:spTree>
    <p:extLst>
      <p:ext uri="{BB962C8B-B14F-4D97-AF65-F5344CB8AC3E}">
        <p14:creationId xmlns:p14="http://schemas.microsoft.com/office/powerpoint/2010/main" val="1531105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28600"/>
            <a:ext cx="8229600" cy="6169152"/>
          </a:xfrm>
        </p:spPr>
        <p:txBody>
          <a:bodyPr>
            <a:normAutofit/>
          </a:bodyPr>
          <a:lstStyle/>
          <a:p>
            <a:pPr>
              <a:buNone/>
            </a:pPr>
            <a:r>
              <a:rPr lang="en-US" sz="4800" b="1" dirty="0">
                <a:solidFill>
                  <a:srgbClr val="FF0000"/>
                </a:solidFill>
              </a:rPr>
              <a:t>References:</a:t>
            </a:r>
          </a:p>
          <a:p>
            <a:r>
              <a:rPr lang="en-US" sz="4000" dirty="0">
                <a:hlinkClick r:id="rId3"/>
              </a:rPr>
              <a:t>http://www.careerinfonet.net/</a:t>
            </a:r>
            <a:endParaRPr lang="en-US" sz="4000" dirty="0"/>
          </a:p>
          <a:p>
            <a:r>
              <a:rPr lang="en-US" sz="4000" dirty="0">
                <a:hlinkClick r:id="rId4"/>
              </a:rPr>
              <a:t>http://nces.ed.gov/</a:t>
            </a:r>
            <a:endParaRPr lang="en-US" sz="4000" dirty="0"/>
          </a:p>
          <a:p>
            <a:r>
              <a:rPr lang="en-US" sz="4000" dirty="0">
                <a:hlinkClick r:id="rId5"/>
              </a:rPr>
              <a:t>http://www.careertech.org/</a:t>
            </a:r>
            <a:endParaRPr lang="en-US" sz="4000" dirty="0"/>
          </a:p>
          <a:p>
            <a:r>
              <a:rPr lang="en-US" sz="4000" dirty="0">
                <a:hlinkClick r:id="rId6"/>
              </a:rPr>
              <a:t>http://www.dol.gov/</a:t>
            </a:r>
            <a:endParaRPr lang="en-US" sz="4000" dirty="0"/>
          </a:p>
          <a:p>
            <a:r>
              <a:rPr lang="en-US" sz="4000" dirty="0">
                <a:hlinkClick r:id="rId7"/>
              </a:rPr>
              <a:t>http://www.bls.gov/</a:t>
            </a:r>
            <a:endParaRPr lang="en-US" sz="4000" dirty="0"/>
          </a:p>
          <a:p>
            <a:r>
              <a:rPr lang="en-US" sz="4000" dirty="0">
                <a:hlinkClick r:id="rId8"/>
              </a:rPr>
              <a:t>http://www.google.com/imghp</a:t>
            </a:r>
            <a:endParaRPr lang="en-US" sz="4000" dirty="0"/>
          </a:p>
          <a:p>
            <a:r>
              <a:rPr lang="en-US" sz="4000" dirty="0">
                <a:hlinkClick r:id="rId9"/>
              </a:rPr>
              <a:t>http://www.onetonline.org/</a:t>
            </a:r>
            <a:endParaRPr lang="en-US" sz="4000" dirty="0"/>
          </a:p>
          <a:p>
            <a:endParaRPr lang="en-US" dirty="0"/>
          </a:p>
          <a:p>
            <a:endParaRPr lang="en-US" dirty="0"/>
          </a:p>
        </p:txBody>
      </p:sp>
    </p:spTree>
    <p:extLst>
      <p:ext uri="{BB962C8B-B14F-4D97-AF65-F5344CB8AC3E}">
        <p14:creationId xmlns:p14="http://schemas.microsoft.com/office/powerpoint/2010/main" val="2247587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2667000" cy="3140074"/>
          </a:xfrm>
        </p:spPr>
        <p:txBody>
          <a:bodyPr>
            <a:noAutofit/>
          </a:bodyPr>
          <a:lstStyle/>
          <a:p>
            <a:pPr algn="ctr">
              <a:lnSpc>
                <a:spcPct val="100000"/>
              </a:lnSpc>
            </a:pPr>
            <a:r>
              <a:rPr lang="en-US" sz="6600" b="1" dirty="0">
                <a:solidFill>
                  <a:srgbClr val="FF0000"/>
                </a:solidFill>
                <a:latin typeface="+mn-lt"/>
              </a:rPr>
              <a:t>THE </a:t>
            </a:r>
            <a:br>
              <a:rPr lang="en-US" sz="6600" b="1" dirty="0">
                <a:solidFill>
                  <a:srgbClr val="FF0000"/>
                </a:solidFill>
                <a:latin typeface="+mn-lt"/>
              </a:rPr>
            </a:br>
            <a:r>
              <a:rPr lang="en-US" sz="6600" b="1" dirty="0">
                <a:solidFill>
                  <a:srgbClr val="FF0000"/>
                </a:solidFill>
                <a:latin typeface="+mn-lt"/>
              </a:rPr>
              <a:t>HERO</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38401" y="0"/>
            <a:ext cx="67056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jeriwesterson.typepad.com/.a/6a00d8341c98c253ef00e553cb4f348833-320w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5547" y="857250"/>
            <a:ext cx="4000991" cy="50673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2FFB828-A850-4F12-BA2B-D79AEBFC1E9E}"/>
              </a:ext>
            </a:extLst>
          </p:cNvPr>
          <p:cNvSpPr>
            <a:spLocks noGrp="1"/>
          </p:cNvSpPr>
          <p:nvPr>
            <p:ph type="title"/>
          </p:nvPr>
        </p:nvSpPr>
        <p:spPr>
          <a:xfrm>
            <a:off x="228600" y="304800"/>
            <a:ext cx="2438400" cy="552451"/>
          </a:xfrm>
        </p:spPr>
        <p:txBody>
          <a:bodyPr>
            <a:normAutofit/>
          </a:bodyPr>
          <a:lstStyle/>
          <a:p>
            <a:r>
              <a:rPr lang="en-US" b="1" dirty="0">
                <a:solidFill>
                  <a:srgbClr val="FF0000"/>
                </a:solidFill>
                <a:latin typeface="+mn-lt"/>
              </a:rPr>
              <a:t>Don Quixote </a:t>
            </a:r>
          </a:p>
        </p:txBody>
      </p:sp>
    </p:spTree>
    <p:extLst>
      <p:ext uri="{BB962C8B-B14F-4D97-AF65-F5344CB8AC3E}">
        <p14:creationId xmlns:p14="http://schemas.microsoft.com/office/powerpoint/2010/main" val="2427833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10" y="0"/>
            <a:ext cx="4686748" cy="6858000"/>
          </a:xfrm>
          <a:prstGeom prst="rect">
            <a:avLst/>
          </a:prstGeom>
        </p:spPr>
      </p:pic>
      <p:pic>
        <p:nvPicPr>
          <p:cNvPr id="53250" name="Picture 2" descr="http://youbentmywookie.com/wookie/gallery/0512_entertainment/samuel-jackson-nick-fury_feat.jpg"/>
          <p:cNvPicPr>
            <a:picLocks noChangeAspect="1" noChangeArrowheads="1"/>
          </p:cNvPicPr>
          <p:nvPr/>
        </p:nvPicPr>
        <p:blipFill>
          <a:blip r:embed="rId4" cstate="print"/>
          <a:srcRect/>
          <a:stretch>
            <a:fillRect/>
          </a:stretch>
        </p:blipFill>
        <p:spPr bwMode="auto">
          <a:xfrm>
            <a:off x="4686748" y="0"/>
            <a:ext cx="4495798" cy="6858000"/>
          </a:xfrm>
          <a:prstGeom prst="rect">
            <a:avLst/>
          </a:prstGeom>
          <a:noFill/>
        </p:spPr>
      </p:pic>
      <p:sp>
        <p:nvSpPr>
          <p:cNvPr id="3" name="Title 2">
            <a:extLst>
              <a:ext uri="{FF2B5EF4-FFF2-40B4-BE49-F238E27FC236}">
                <a16:creationId xmlns:a16="http://schemas.microsoft.com/office/drawing/2014/main" id="{DCDF0FA5-1FA6-47EA-B7B4-9C2A7BB97CC8}"/>
              </a:ext>
            </a:extLst>
          </p:cNvPr>
          <p:cNvSpPr>
            <a:spLocks noGrp="1"/>
          </p:cNvSpPr>
          <p:nvPr>
            <p:ph type="title"/>
          </p:nvPr>
        </p:nvSpPr>
        <p:spPr>
          <a:xfrm>
            <a:off x="3276600" y="152400"/>
            <a:ext cx="2438400" cy="990600"/>
          </a:xfrm>
        </p:spPr>
        <p:txBody>
          <a:bodyPr>
            <a:noAutofit/>
          </a:bodyPr>
          <a:lstStyle/>
          <a:p>
            <a:pPr algn="ctr"/>
            <a:r>
              <a:rPr lang="en-US" sz="4000" b="1" dirty="0">
                <a:solidFill>
                  <a:srgbClr val="FF0000"/>
                </a:solidFill>
                <a:latin typeface="+mn-lt"/>
              </a:rPr>
              <a:t>Call to Adventure</a:t>
            </a:r>
          </a:p>
        </p:txBody>
      </p:sp>
    </p:spTree>
    <p:extLst>
      <p:ext uri="{BB962C8B-B14F-4D97-AF65-F5344CB8AC3E}">
        <p14:creationId xmlns:p14="http://schemas.microsoft.com/office/powerpoint/2010/main" val="1365981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http://images4.alphacoders.com/241/241386.jpg"/>
          <p:cNvPicPr>
            <a:picLocks noChangeAspect="1" noChangeArrowheads="1"/>
          </p:cNvPicPr>
          <p:nvPr/>
        </p:nvPicPr>
        <p:blipFill>
          <a:blip r:embed="rId3" cstate="print"/>
          <a:srcRect/>
          <a:stretch>
            <a:fillRect/>
          </a:stretch>
        </p:blipFill>
        <p:spPr bwMode="auto">
          <a:xfrm>
            <a:off x="0" y="0"/>
            <a:ext cx="5029200" cy="6858000"/>
          </a:xfrm>
          <a:prstGeom prst="rect">
            <a:avLst/>
          </a:prstGeom>
          <a:noFill/>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1"/>
            <a:ext cx="41148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In an African savannah, several animals stare at a lion atop a tall rock. A lion's head can be seen in the clouds above. Atop the image is the text &quot;Walt Disney Pictures presents The Lion King&quot;."/>
          <p:cNvPicPr>
            <a:picLocks noChangeAspect="1" noChangeArrowheads="1"/>
          </p:cNvPicPr>
          <p:nvPr/>
        </p:nvPicPr>
        <p:blipFill>
          <a:blip r:embed="rId3" cstate="print"/>
          <a:srcRect/>
          <a:stretch>
            <a:fillRect/>
          </a:stretch>
        </p:blipFill>
        <p:spPr bwMode="auto">
          <a:xfrm>
            <a:off x="0" y="0"/>
            <a:ext cx="4572000" cy="6858000"/>
          </a:xfrm>
          <a:prstGeom prst="rect">
            <a:avLst/>
          </a:prstGeom>
          <a:noFill/>
        </p:spPr>
      </p:pic>
      <p:pic>
        <p:nvPicPr>
          <p:cNvPr id="84996" name="Picture 4" descr="http://upload.wikimedia.org/wikipedia/en/f/f6/Raiders_of_the_Lost_Ark_IMAX_re-release_poster.jpg"/>
          <p:cNvPicPr>
            <a:picLocks noChangeAspect="1" noChangeArrowheads="1"/>
          </p:cNvPicPr>
          <p:nvPr/>
        </p:nvPicPr>
        <p:blipFill>
          <a:blip r:embed="rId4" cstate="print"/>
          <a:srcRect/>
          <a:stretch>
            <a:fillRect/>
          </a:stretch>
        </p:blipFill>
        <p:spPr bwMode="auto">
          <a:xfrm>
            <a:off x="4571999" y="0"/>
            <a:ext cx="4613003"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www.extratextual.tv/wp-content/uploads/2013/07/frodo-y-sam.jpg"/>
          <p:cNvPicPr>
            <a:picLocks noChangeAspect="1" noChangeArrowheads="1"/>
          </p:cNvPicPr>
          <p:nvPr/>
        </p:nvPicPr>
        <p:blipFill>
          <a:blip r:embed="rId3" cstate="print"/>
          <a:srcRect/>
          <a:stretch>
            <a:fillRect/>
          </a:stretch>
        </p:blipFill>
        <p:spPr bwMode="auto">
          <a:xfrm>
            <a:off x="0" y="0"/>
            <a:ext cx="4876800" cy="6858000"/>
          </a:xfrm>
          <a:prstGeom prst="rect">
            <a:avLst/>
          </a:prstGeom>
          <a:noFill/>
        </p:spPr>
      </p:pic>
      <p:pic>
        <p:nvPicPr>
          <p:cNvPr id="82948" name="Picture 4" descr="https://encrypted-tbn0.gstatic.com/images?q=tbn:ANd9GcS03WCVUMG0520H-MVCAKCOO0_VQOYdJivz50lQvw0XUYAEeMHZ4g"/>
          <p:cNvPicPr>
            <a:picLocks noChangeAspect="1" noChangeArrowheads="1"/>
          </p:cNvPicPr>
          <p:nvPr/>
        </p:nvPicPr>
        <p:blipFill>
          <a:blip r:embed="rId4" cstate="print"/>
          <a:srcRect/>
          <a:stretch>
            <a:fillRect/>
          </a:stretch>
        </p:blipFill>
        <p:spPr bwMode="auto">
          <a:xfrm>
            <a:off x="4876799" y="0"/>
            <a:ext cx="4267201" cy="6858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654</TotalTime>
  <Words>1206</Words>
  <Application>Microsoft Office PowerPoint</Application>
  <PresentationFormat>On-screen Show (4:3)</PresentationFormat>
  <Paragraphs>91</Paragraphs>
  <Slides>30</Slides>
  <Notes>30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5" baseType="lpstr">
      <vt:lpstr>Arial</vt:lpstr>
      <vt:lpstr>Calibri</vt:lpstr>
      <vt:lpstr>Calibri Light</vt:lpstr>
      <vt:lpstr>Office Theme</vt:lpstr>
      <vt:lpstr>Document</vt:lpstr>
      <vt:lpstr>The Hero’s  Journey</vt:lpstr>
      <vt:lpstr>We Travel on a Common Journey</vt:lpstr>
      <vt:lpstr>PowerPoint Presentation</vt:lpstr>
      <vt:lpstr>THE  HERO</vt:lpstr>
      <vt:lpstr>Don Quixote </vt:lpstr>
      <vt:lpstr>Call to Adventure</vt:lpstr>
      <vt:lpstr>PowerPoint Presentation</vt:lpstr>
      <vt:lpstr>PowerPoint Presentation</vt:lpstr>
      <vt:lpstr>PowerPoint Presentation</vt:lpstr>
      <vt:lpstr>The  Challenge  </vt:lpstr>
      <vt:lpstr>PowerPoint Presentation</vt:lpstr>
      <vt:lpstr>PowerPoint Presentation</vt:lpstr>
      <vt:lpstr>PowerPoint Presentation</vt:lpstr>
      <vt:lpstr>PowerPoint Presentation</vt:lpstr>
      <vt:lpstr>Atonement</vt:lpstr>
      <vt:lpstr>PowerPoint Presentation</vt:lpstr>
      <vt:lpstr>PowerPoint Presentation</vt:lpstr>
      <vt:lpstr>PowerPoint Presentation</vt:lpstr>
      <vt:lpstr>Which Direction  to Take?</vt:lpstr>
      <vt:lpstr>Outfitting the Hero. No Swords Allowed.  Skills? Luck? Persistence? Intelligence? Courage?</vt:lpstr>
      <vt:lpstr>PowerPoint Presentation</vt:lpstr>
      <vt:lpstr>PowerPoint Presentation</vt:lpstr>
      <vt:lpstr>PowerPoint Presentation</vt:lpstr>
      <vt:lpstr>PowerPoint Presentation</vt:lpstr>
      <vt:lpstr>PowerPoint Presentation</vt:lpstr>
      <vt:lpstr>NCCCS Career Technical Education</vt:lpstr>
      <vt:lpstr>PowerPoint Presentation</vt:lpstr>
      <vt:lpstr>PowerPoint Presentation</vt:lpstr>
      <vt:lpstr>Return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Hero’s Journey</dc:title>
  <dc:creator>Frank</dc:creator>
  <cp:lastModifiedBy>Frank Scuiletti</cp:lastModifiedBy>
  <cp:revision>52</cp:revision>
  <dcterms:created xsi:type="dcterms:W3CDTF">2014-03-06T11:46:37Z</dcterms:created>
  <dcterms:modified xsi:type="dcterms:W3CDTF">2018-03-16T19:34:19Z</dcterms:modified>
</cp:coreProperties>
</file>