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4321" r:id="rId4"/>
    <p:sldMasterId id="2147483674" r:id="rId5"/>
    <p:sldMasterId id="2147484042" r:id="rId6"/>
    <p:sldMasterId id="2147484328" r:id="rId7"/>
    <p:sldMasterId id="2147484330" r:id="rId8"/>
    <p:sldMasterId id="2147484339" r:id="rId9"/>
    <p:sldMasterId id="2147484342" r:id="rId10"/>
    <p:sldMasterId id="2147484345" r:id="rId11"/>
    <p:sldMasterId id="2147484348" r:id="rId12"/>
    <p:sldMasterId id="2147484352" r:id="rId13"/>
    <p:sldMasterId id="2147484354" r:id="rId14"/>
  </p:sldMasterIdLst>
  <p:notesMasterIdLst>
    <p:notesMasterId r:id="rId85"/>
  </p:notesMasterIdLst>
  <p:handoutMasterIdLst>
    <p:handoutMasterId r:id="rId86"/>
  </p:handoutMasterIdLst>
  <p:sldIdLst>
    <p:sldId id="582" r:id="rId15"/>
    <p:sldId id="502" r:id="rId16"/>
    <p:sldId id="487" r:id="rId17"/>
    <p:sldId id="537" r:id="rId18"/>
    <p:sldId id="435" r:id="rId19"/>
    <p:sldId id="437" r:id="rId20"/>
    <p:sldId id="438" r:id="rId21"/>
    <p:sldId id="439" r:id="rId22"/>
    <p:sldId id="440" r:id="rId23"/>
    <p:sldId id="521" r:id="rId24"/>
    <p:sldId id="441" r:id="rId25"/>
    <p:sldId id="512" r:id="rId26"/>
    <p:sldId id="443" r:id="rId27"/>
    <p:sldId id="445" r:id="rId28"/>
    <p:sldId id="522" r:id="rId29"/>
    <p:sldId id="523" r:id="rId30"/>
    <p:sldId id="508" r:id="rId31"/>
    <p:sldId id="583" r:id="rId32"/>
    <p:sldId id="509" r:id="rId33"/>
    <p:sldId id="584" r:id="rId34"/>
    <p:sldId id="585" r:id="rId35"/>
    <p:sldId id="586" r:id="rId36"/>
    <p:sldId id="587" r:id="rId37"/>
    <p:sldId id="510" r:id="rId38"/>
    <p:sldId id="588" r:id="rId39"/>
    <p:sldId id="524" r:id="rId40"/>
    <p:sldId id="451" r:id="rId41"/>
    <p:sldId id="452" r:id="rId42"/>
    <p:sldId id="526" r:id="rId43"/>
    <p:sldId id="456" r:id="rId44"/>
    <p:sldId id="569" r:id="rId45"/>
    <p:sldId id="489" r:id="rId46"/>
    <p:sldId id="490" r:id="rId47"/>
    <p:sldId id="556" r:id="rId48"/>
    <p:sldId id="557" r:id="rId49"/>
    <p:sldId id="558" r:id="rId50"/>
    <p:sldId id="503" r:id="rId51"/>
    <p:sldId id="507" r:id="rId52"/>
    <p:sldId id="559" r:id="rId53"/>
    <p:sldId id="579" r:id="rId54"/>
    <p:sldId id="578" r:id="rId55"/>
    <p:sldId id="580" r:id="rId56"/>
    <p:sldId id="577" r:id="rId57"/>
    <p:sldId id="566" r:id="rId58"/>
    <p:sldId id="518" r:id="rId59"/>
    <p:sldId id="581" r:id="rId60"/>
    <p:sldId id="544" r:id="rId61"/>
    <p:sldId id="545" r:id="rId62"/>
    <p:sldId id="546" r:id="rId63"/>
    <p:sldId id="547" r:id="rId64"/>
    <p:sldId id="548" r:id="rId65"/>
    <p:sldId id="549" r:id="rId66"/>
    <p:sldId id="560" r:id="rId67"/>
    <p:sldId id="562" r:id="rId68"/>
    <p:sldId id="563" r:id="rId69"/>
    <p:sldId id="564" r:id="rId70"/>
    <p:sldId id="551" r:id="rId71"/>
    <p:sldId id="552" r:id="rId72"/>
    <p:sldId id="473" r:id="rId73"/>
    <p:sldId id="475" r:id="rId74"/>
    <p:sldId id="476" r:id="rId75"/>
    <p:sldId id="572" r:id="rId76"/>
    <p:sldId id="570" r:id="rId77"/>
    <p:sldId id="571" r:id="rId78"/>
    <p:sldId id="573" r:id="rId79"/>
    <p:sldId id="542" r:id="rId80"/>
    <p:sldId id="477" r:id="rId81"/>
    <p:sldId id="478" r:id="rId82"/>
    <p:sldId id="479" r:id="rId83"/>
    <p:sldId id="412" r:id="rId84"/>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orient="horz" pos="1344" userDrawn="1">
          <p15:clr>
            <a:srgbClr val="A4A3A4"/>
          </p15:clr>
        </p15:guide>
        <p15:guide id="4" orient="horz" pos="3888" userDrawn="1">
          <p15:clr>
            <a:srgbClr val="A4A3A4"/>
          </p15:clr>
        </p15:guide>
        <p15:guide id="5" pos="432" userDrawn="1">
          <p15:clr>
            <a:srgbClr val="A4A3A4"/>
          </p15:clr>
        </p15:guide>
        <p15:guide id="6" pos="2880" userDrawn="1">
          <p15:clr>
            <a:srgbClr val="A4A3A4"/>
          </p15:clr>
        </p15:guide>
        <p15:guide id="7" pos="252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Katelyn" initials="LK" lastIdx="13" clrIdx="0"/>
  <p:cmAuthor id="2" name="Gurley, Robin" initials="GR" lastIdx="7" clrIdx="1"/>
  <p:cmAuthor id="3" name="Giffin, Jessica" initials="GJ" lastIdx="19" clrIdx="2"/>
  <p:cmAuthor id="4" name="Sorensen, Diane" initials="SD" lastIdx="3" clrIdx="3"/>
  <p:cmAuthor id="5" name="Ratway, Beth" initials="RB" lastIdx="14" clrIdx="4"/>
  <p:cmAuthor id="6" name="Giffin, Jessica" initials="GJ [2]" lastIdx="1" clrIdx="5"/>
  <p:cmAuthor id="7" name="Microsoft Office User" initials="Office" lastIdx="1" clrIdx="6"/>
  <p:cmAuthor id="8" name="Microsoft Office User" initials="Office [2]" lastIdx="1" clrIdx="7"/>
  <p:cmAuthor id="9" name="Microsoft Office User" initials="Office [3]" lastIdx="1" clrIdx="8"/>
  <p:cmAuthor id="10" name="Microsoft Office User" initials="Office [4]" lastIdx="1" clrIdx="9"/>
  <p:cmAuthor id="11" name="Microsoft Office User" initials="Office [5]" lastIdx="1" clrIdx="10"/>
  <p:cmAuthor id="12" name="Microsoft Office User" initials="Office [6]" lastIdx="1" clrIdx="11"/>
  <p:cmAuthor id="13" name="Microsoft Office User" initials="Office [7]"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6E1"/>
    <a:srgbClr val="E79E86"/>
    <a:srgbClr val="F6BCAE"/>
    <a:srgbClr val="EE804E"/>
    <a:srgbClr val="0000FF"/>
    <a:srgbClr val="898989"/>
    <a:srgbClr val="2E4488"/>
    <a:srgbClr val="000000"/>
    <a:srgbClr val="FDB813"/>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7" autoAdjust="0"/>
    <p:restoredTop sz="86472" autoAdjust="0"/>
  </p:normalViewPr>
  <p:slideViewPr>
    <p:cSldViewPr snapToGrid="0">
      <p:cViewPr>
        <p:scale>
          <a:sx n="60" d="100"/>
          <a:sy n="60" d="100"/>
        </p:scale>
        <p:origin x="224" y="-36"/>
      </p:cViewPr>
      <p:guideLst>
        <p:guide orient="horz"/>
        <p:guide/>
        <p:guide orient="horz" pos="1344"/>
        <p:guide orient="horz" pos="3888"/>
        <p:guide pos="432"/>
        <p:guide pos="2880"/>
        <p:guide pos="2520"/>
      </p:guideLst>
    </p:cSldViewPr>
  </p:slideViewPr>
  <p:outlineViewPr>
    <p:cViewPr>
      <p:scale>
        <a:sx n="33" d="100"/>
        <a:sy n="33" d="100"/>
      </p:scale>
      <p:origin x="0" y="-20268"/>
    </p:cViewPr>
  </p:outlineViewPr>
  <p:notesTextViewPr>
    <p:cViewPr>
      <p:scale>
        <a:sx n="100" d="100"/>
        <a:sy n="100" d="100"/>
      </p:scale>
      <p:origin x="0" y="0"/>
    </p:cViewPr>
  </p:notesTextViewPr>
  <p:sorterViewPr>
    <p:cViewPr>
      <p:scale>
        <a:sx n="75" d="100"/>
        <a:sy n="75" d="100"/>
      </p:scale>
      <p:origin x="0" y="-2166"/>
    </p:cViewPr>
  </p:sorterViewPr>
  <p:notesViewPr>
    <p:cSldViewPr snapToGrid="0">
      <p:cViewPr varScale="1">
        <p:scale>
          <a:sx n="88" d="100"/>
          <a:sy n="88" d="100"/>
        </p:scale>
        <p:origin x="-378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asel.org/what-is-se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asel.org/what-is-se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asel.org/what-is-se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62478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11</a:t>
            </a:fld>
            <a:endParaRPr lang="en-US" dirty="0"/>
          </a:p>
        </p:txBody>
      </p:sp>
    </p:spTree>
    <p:extLst>
      <p:ext uri="{BB962C8B-B14F-4D97-AF65-F5344CB8AC3E}">
        <p14:creationId xmlns:p14="http://schemas.microsoft.com/office/powerpoint/2010/main" val="27594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09067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13</a:t>
            </a:fld>
            <a:endParaRPr lang="en-US" dirty="0"/>
          </a:p>
        </p:txBody>
      </p:sp>
    </p:spTree>
    <p:extLst>
      <p:ext uri="{BB962C8B-B14F-4D97-AF65-F5344CB8AC3E}">
        <p14:creationId xmlns:p14="http://schemas.microsoft.com/office/powerpoint/2010/main" val="107678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14</a:t>
            </a:fld>
            <a:endParaRPr lang="en-US" dirty="0"/>
          </a:p>
        </p:txBody>
      </p:sp>
    </p:spTree>
    <p:extLst>
      <p:ext uri="{BB962C8B-B14F-4D97-AF65-F5344CB8AC3E}">
        <p14:creationId xmlns:p14="http://schemas.microsoft.com/office/powerpoint/2010/main" val="1926277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15</a:t>
            </a:fld>
            <a:endParaRPr lang="en-US" dirty="0"/>
          </a:p>
        </p:txBody>
      </p:sp>
    </p:spTree>
    <p:extLst>
      <p:ext uri="{BB962C8B-B14F-4D97-AF65-F5344CB8AC3E}">
        <p14:creationId xmlns:p14="http://schemas.microsoft.com/office/powerpoint/2010/main" val="1048537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409857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17</a:t>
            </a:fld>
            <a:endParaRPr lang="en-US" dirty="0"/>
          </a:p>
        </p:txBody>
      </p:sp>
    </p:spTree>
    <p:extLst>
      <p:ext uri="{BB962C8B-B14F-4D97-AF65-F5344CB8AC3E}">
        <p14:creationId xmlns:p14="http://schemas.microsoft.com/office/powerpoint/2010/main" val="3859242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18</a:t>
            </a:fld>
            <a:endParaRPr lang="en-US" dirty="0"/>
          </a:p>
        </p:txBody>
      </p:sp>
    </p:spTree>
    <p:extLst>
      <p:ext uri="{BB962C8B-B14F-4D97-AF65-F5344CB8AC3E}">
        <p14:creationId xmlns:p14="http://schemas.microsoft.com/office/powerpoint/2010/main" val="150105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19</a:t>
            </a:fld>
            <a:endParaRPr lang="en-US" dirty="0"/>
          </a:p>
        </p:txBody>
      </p:sp>
    </p:spTree>
    <p:extLst>
      <p:ext uri="{BB962C8B-B14F-4D97-AF65-F5344CB8AC3E}">
        <p14:creationId xmlns:p14="http://schemas.microsoft.com/office/powerpoint/2010/main" val="313714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2289813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20</a:t>
            </a:fld>
            <a:endParaRPr lang="en-US" dirty="0"/>
          </a:p>
        </p:txBody>
      </p:sp>
    </p:spTree>
    <p:extLst>
      <p:ext uri="{BB962C8B-B14F-4D97-AF65-F5344CB8AC3E}">
        <p14:creationId xmlns:p14="http://schemas.microsoft.com/office/powerpoint/2010/main" val="246177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21</a:t>
            </a:fld>
            <a:endParaRPr lang="en-US" dirty="0"/>
          </a:p>
        </p:txBody>
      </p:sp>
    </p:spTree>
    <p:extLst>
      <p:ext uri="{BB962C8B-B14F-4D97-AF65-F5344CB8AC3E}">
        <p14:creationId xmlns:p14="http://schemas.microsoft.com/office/powerpoint/2010/main" val="372369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22</a:t>
            </a:fld>
            <a:endParaRPr lang="en-US" dirty="0"/>
          </a:p>
        </p:txBody>
      </p:sp>
    </p:spTree>
    <p:extLst>
      <p:ext uri="{BB962C8B-B14F-4D97-AF65-F5344CB8AC3E}">
        <p14:creationId xmlns:p14="http://schemas.microsoft.com/office/powerpoint/2010/main" val="3051013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23</a:t>
            </a:fld>
            <a:endParaRPr lang="en-US" dirty="0"/>
          </a:p>
        </p:txBody>
      </p:sp>
    </p:spTree>
    <p:extLst>
      <p:ext uri="{BB962C8B-B14F-4D97-AF65-F5344CB8AC3E}">
        <p14:creationId xmlns:p14="http://schemas.microsoft.com/office/powerpoint/2010/main" val="145100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24</a:t>
            </a:fld>
            <a:endParaRPr lang="en-US" dirty="0"/>
          </a:p>
        </p:txBody>
      </p:sp>
    </p:spTree>
    <p:extLst>
      <p:ext uri="{BB962C8B-B14F-4D97-AF65-F5344CB8AC3E}">
        <p14:creationId xmlns:p14="http://schemas.microsoft.com/office/powerpoint/2010/main" val="109489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25</a:t>
            </a:fld>
            <a:endParaRPr lang="en-US" dirty="0"/>
          </a:p>
        </p:txBody>
      </p:sp>
    </p:spTree>
    <p:extLst>
      <p:ext uri="{BB962C8B-B14F-4D97-AF65-F5344CB8AC3E}">
        <p14:creationId xmlns:p14="http://schemas.microsoft.com/office/powerpoint/2010/main" val="3755482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26</a:t>
            </a:fld>
            <a:endParaRPr lang="en-US" dirty="0"/>
          </a:p>
        </p:txBody>
      </p:sp>
    </p:spTree>
    <p:extLst>
      <p:ext uri="{BB962C8B-B14F-4D97-AF65-F5344CB8AC3E}">
        <p14:creationId xmlns:p14="http://schemas.microsoft.com/office/powerpoint/2010/main" val="3941453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27</a:t>
            </a:fld>
            <a:endParaRPr lang="en-US" dirty="0"/>
          </a:p>
        </p:txBody>
      </p:sp>
    </p:spTree>
    <p:extLst>
      <p:ext uri="{BB962C8B-B14F-4D97-AF65-F5344CB8AC3E}">
        <p14:creationId xmlns:p14="http://schemas.microsoft.com/office/powerpoint/2010/main" val="2527110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392DA9-2346-42AC-81F8-D31B4AAAAF37}" type="slidenum">
              <a:rPr lang="en-US" smtClean="0"/>
              <a:t>28</a:t>
            </a:fld>
            <a:endParaRPr lang="en-US" dirty="0"/>
          </a:p>
        </p:txBody>
      </p:sp>
    </p:spTree>
    <p:extLst>
      <p:ext uri="{BB962C8B-B14F-4D97-AF65-F5344CB8AC3E}">
        <p14:creationId xmlns:p14="http://schemas.microsoft.com/office/powerpoint/2010/main" val="13463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01810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829534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30</a:t>
            </a:fld>
            <a:endParaRPr lang="en-US" dirty="0"/>
          </a:p>
        </p:txBody>
      </p:sp>
    </p:spTree>
    <p:extLst>
      <p:ext uri="{BB962C8B-B14F-4D97-AF65-F5344CB8AC3E}">
        <p14:creationId xmlns:p14="http://schemas.microsoft.com/office/powerpoint/2010/main" val="413613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576824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5392DA9-2346-42AC-81F8-D31B4AAAAF37}" type="slidenum">
              <a:rPr lang="en-US" smtClean="0"/>
              <a:t>32</a:t>
            </a:fld>
            <a:endParaRPr lang="en-US" dirty="0"/>
          </a:p>
        </p:txBody>
      </p:sp>
    </p:spTree>
    <p:extLst>
      <p:ext uri="{BB962C8B-B14F-4D97-AF65-F5344CB8AC3E}">
        <p14:creationId xmlns:p14="http://schemas.microsoft.com/office/powerpoint/2010/main" val="3470597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5392DA9-2346-42AC-81F8-D31B4AAAAF37}" type="slidenum">
              <a:rPr lang="en-US" smtClean="0"/>
              <a:t>33</a:t>
            </a:fld>
            <a:endParaRPr lang="en-US" dirty="0"/>
          </a:p>
        </p:txBody>
      </p:sp>
    </p:spTree>
    <p:extLst>
      <p:ext uri="{BB962C8B-B14F-4D97-AF65-F5344CB8AC3E}">
        <p14:creationId xmlns:p14="http://schemas.microsoft.com/office/powerpoint/2010/main" val="3876468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https://casel.org/what-is-sel/</a:t>
            </a:r>
            <a:r>
              <a:rPr lang="en-US" dirty="0"/>
              <a:t> </a:t>
            </a:r>
            <a:endParaRPr lang="en-US" b="1" dirty="0"/>
          </a:p>
        </p:txBody>
      </p:sp>
      <p:sp>
        <p:nvSpPr>
          <p:cNvPr id="4" name="Slide Number Placeholder 3"/>
          <p:cNvSpPr>
            <a:spLocks noGrp="1"/>
          </p:cNvSpPr>
          <p:nvPr>
            <p:ph type="sldNum" sz="quarter" idx="10"/>
          </p:nvPr>
        </p:nvSpPr>
        <p:spPr/>
        <p:txBody>
          <a:bodyPr/>
          <a:lstStyle/>
          <a:p>
            <a:fld id="{25392DA9-2346-42AC-81F8-D31B4AAAAF37}" type="slidenum">
              <a:rPr lang="en-US" smtClean="0"/>
              <a:t>34</a:t>
            </a:fld>
            <a:endParaRPr lang="en-US" dirty="0"/>
          </a:p>
        </p:txBody>
      </p:sp>
    </p:spTree>
    <p:extLst>
      <p:ext uri="{BB962C8B-B14F-4D97-AF65-F5344CB8AC3E}">
        <p14:creationId xmlns:p14="http://schemas.microsoft.com/office/powerpoint/2010/main" val="1304026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https://casel.org/what-is-sel/</a:t>
            </a:r>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fld id="{25392DA9-2346-42AC-81F8-D31B4AAAAF37}" type="slidenum">
              <a:rPr lang="en-US" smtClean="0"/>
              <a:t>35</a:t>
            </a:fld>
            <a:endParaRPr lang="en-US" dirty="0"/>
          </a:p>
        </p:txBody>
      </p:sp>
    </p:spTree>
    <p:extLst>
      <p:ext uri="{BB962C8B-B14F-4D97-AF65-F5344CB8AC3E}">
        <p14:creationId xmlns:p14="http://schemas.microsoft.com/office/powerpoint/2010/main" val="1213948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https://casel.org/what-is-sel/</a:t>
            </a:r>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fld id="{25392DA9-2346-42AC-81F8-D31B4AAAAF37}" type="slidenum">
              <a:rPr lang="en-US" smtClean="0"/>
              <a:t>36</a:t>
            </a:fld>
            <a:endParaRPr lang="en-US" dirty="0"/>
          </a:p>
        </p:txBody>
      </p:sp>
    </p:spTree>
    <p:extLst>
      <p:ext uri="{BB962C8B-B14F-4D97-AF65-F5344CB8AC3E}">
        <p14:creationId xmlns:p14="http://schemas.microsoft.com/office/powerpoint/2010/main" val="786088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37</a:t>
            </a:fld>
            <a:endParaRPr lang="en-US" dirty="0"/>
          </a:p>
        </p:txBody>
      </p:sp>
    </p:spTree>
    <p:extLst>
      <p:ext uri="{BB962C8B-B14F-4D97-AF65-F5344CB8AC3E}">
        <p14:creationId xmlns:p14="http://schemas.microsoft.com/office/powerpoint/2010/main" val="1622290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844620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392DA9-2346-42AC-81F8-D31B4AAAAF37}" type="slidenum">
              <a:rPr lang="en-US" smtClean="0"/>
              <a:t>39</a:t>
            </a:fld>
            <a:endParaRPr lang="en-US" dirty="0"/>
          </a:p>
        </p:txBody>
      </p:sp>
    </p:spTree>
    <p:extLst>
      <p:ext uri="{BB962C8B-B14F-4D97-AF65-F5344CB8AC3E}">
        <p14:creationId xmlns:p14="http://schemas.microsoft.com/office/powerpoint/2010/main" val="360086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1282607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2994698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392DA9-2346-42AC-81F8-D31B4AAAAF37}" type="slidenum">
              <a:rPr lang="en-US" smtClean="0"/>
              <a:t>43</a:t>
            </a:fld>
            <a:endParaRPr lang="en-US" dirty="0"/>
          </a:p>
        </p:txBody>
      </p:sp>
    </p:spTree>
    <p:extLst>
      <p:ext uri="{BB962C8B-B14F-4D97-AF65-F5344CB8AC3E}">
        <p14:creationId xmlns:p14="http://schemas.microsoft.com/office/powerpoint/2010/main" val="1958195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3380411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1470330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52</a:t>
            </a:fld>
            <a:endParaRPr lang="en-US" dirty="0"/>
          </a:p>
        </p:txBody>
      </p:sp>
    </p:spTree>
    <p:extLst>
      <p:ext uri="{BB962C8B-B14F-4D97-AF65-F5344CB8AC3E}">
        <p14:creationId xmlns:p14="http://schemas.microsoft.com/office/powerpoint/2010/main" val="2865622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392DA9-2346-42AC-81F8-D31B4AAAAF37}" type="slidenum">
              <a:rPr lang="en-US" smtClean="0"/>
              <a:t>53</a:t>
            </a:fld>
            <a:endParaRPr lang="en-US" dirty="0"/>
          </a:p>
        </p:txBody>
      </p:sp>
    </p:spTree>
    <p:extLst>
      <p:ext uri="{BB962C8B-B14F-4D97-AF65-F5344CB8AC3E}">
        <p14:creationId xmlns:p14="http://schemas.microsoft.com/office/powerpoint/2010/main" val="2770008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2501525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3424476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4521"/>
          </a:xfrm>
        </p:spPr>
        <p:txBody>
          <a:bodyPr/>
          <a:lstStyle/>
          <a:p>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a:solidFill>
                  <a:srgbClr val="000000"/>
                </a:solidFill>
              </a:rPr>
              <a:pPr/>
              <a:t>57</a:t>
            </a:fld>
            <a:endParaRPr lang="en-US" dirty="0">
              <a:solidFill>
                <a:srgbClr val="000000"/>
              </a:solidFill>
            </a:endParaRPr>
          </a:p>
        </p:txBody>
      </p:sp>
    </p:spTree>
    <p:extLst>
      <p:ext uri="{BB962C8B-B14F-4D97-AF65-F5344CB8AC3E}">
        <p14:creationId xmlns:p14="http://schemas.microsoft.com/office/powerpoint/2010/main" val="714547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a:solidFill>
                  <a:srgbClr val="000000"/>
                </a:solidFill>
              </a:rPr>
              <a:pPr/>
              <a:t>58</a:t>
            </a:fld>
            <a:endParaRPr lang="en-US" dirty="0">
              <a:solidFill>
                <a:srgbClr val="000000"/>
              </a:solidFill>
            </a:endParaRPr>
          </a:p>
        </p:txBody>
      </p:sp>
    </p:spTree>
    <p:extLst>
      <p:ext uri="{BB962C8B-B14F-4D97-AF65-F5344CB8AC3E}">
        <p14:creationId xmlns:p14="http://schemas.microsoft.com/office/powerpoint/2010/main" val="341242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1036352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2316040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60</a:t>
            </a:fld>
            <a:endParaRPr lang="en-US" dirty="0"/>
          </a:p>
        </p:txBody>
      </p:sp>
    </p:spTree>
    <p:extLst>
      <p:ext uri="{BB962C8B-B14F-4D97-AF65-F5344CB8AC3E}">
        <p14:creationId xmlns:p14="http://schemas.microsoft.com/office/powerpoint/2010/main" val="596425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61</a:t>
            </a:fld>
            <a:endParaRPr lang="en-US" dirty="0"/>
          </a:p>
        </p:txBody>
      </p:sp>
    </p:spTree>
    <p:extLst>
      <p:ext uri="{BB962C8B-B14F-4D97-AF65-F5344CB8AC3E}">
        <p14:creationId xmlns:p14="http://schemas.microsoft.com/office/powerpoint/2010/main" val="24644334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62</a:t>
            </a:fld>
            <a:endParaRPr lang="en-US" dirty="0"/>
          </a:p>
        </p:txBody>
      </p:sp>
    </p:spTree>
    <p:extLst>
      <p:ext uri="{BB962C8B-B14F-4D97-AF65-F5344CB8AC3E}">
        <p14:creationId xmlns:p14="http://schemas.microsoft.com/office/powerpoint/2010/main" val="15614390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63</a:t>
            </a:fld>
            <a:endParaRPr lang="en-US" dirty="0"/>
          </a:p>
        </p:txBody>
      </p:sp>
    </p:spTree>
    <p:extLst>
      <p:ext uri="{BB962C8B-B14F-4D97-AF65-F5344CB8AC3E}">
        <p14:creationId xmlns:p14="http://schemas.microsoft.com/office/powerpoint/2010/main" val="3881721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64</a:t>
            </a:fld>
            <a:endParaRPr lang="en-US" dirty="0"/>
          </a:p>
        </p:txBody>
      </p:sp>
    </p:spTree>
    <p:extLst>
      <p:ext uri="{BB962C8B-B14F-4D97-AF65-F5344CB8AC3E}">
        <p14:creationId xmlns:p14="http://schemas.microsoft.com/office/powerpoint/2010/main" val="212385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65</a:t>
            </a:fld>
            <a:endParaRPr lang="en-US" dirty="0"/>
          </a:p>
        </p:txBody>
      </p:sp>
    </p:spTree>
    <p:extLst>
      <p:ext uri="{BB962C8B-B14F-4D97-AF65-F5344CB8AC3E}">
        <p14:creationId xmlns:p14="http://schemas.microsoft.com/office/powerpoint/2010/main" val="3952096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66</a:t>
            </a:fld>
            <a:endParaRPr lang="en-US" dirty="0"/>
          </a:p>
        </p:txBody>
      </p:sp>
    </p:spTree>
    <p:extLst>
      <p:ext uri="{BB962C8B-B14F-4D97-AF65-F5344CB8AC3E}">
        <p14:creationId xmlns:p14="http://schemas.microsoft.com/office/powerpoint/2010/main" val="2021535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67</a:t>
            </a:fld>
            <a:endParaRPr lang="en-US" dirty="0"/>
          </a:p>
        </p:txBody>
      </p:sp>
    </p:spTree>
    <p:extLst>
      <p:ext uri="{BB962C8B-B14F-4D97-AF65-F5344CB8AC3E}">
        <p14:creationId xmlns:p14="http://schemas.microsoft.com/office/powerpoint/2010/main" val="1969394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5392DA9-2346-42AC-81F8-D31B4AAAAF37}" type="slidenum">
              <a:rPr lang="en-US" smtClean="0"/>
              <a:t>68</a:t>
            </a:fld>
            <a:endParaRPr lang="en-US" dirty="0"/>
          </a:p>
        </p:txBody>
      </p:sp>
    </p:spTree>
    <p:extLst>
      <p:ext uri="{BB962C8B-B14F-4D97-AF65-F5344CB8AC3E}">
        <p14:creationId xmlns:p14="http://schemas.microsoft.com/office/powerpoint/2010/main" val="380769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5392DA9-2346-42AC-81F8-D31B4AAAAF37}" type="slidenum">
              <a:rPr lang="en-US" smtClean="0"/>
              <a:t>6</a:t>
            </a:fld>
            <a:endParaRPr lang="en-US" dirty="0"/>
          </a:p>
        </p:txBody>
      </p:sp>
    </p:spTree>
    <p:extLst>
      <p:ext uri="{BB962C8B-B14F-4D97-AF65-F5344CB8AC3E}">
        <p14:creationId xmlns:p14="http://schemas.microsoft.com/office/powerpoint/2010/main" val="4073664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69</a:t>
            </a:fld>
            <a:endParaRPr lang="en-US" dirty="0"/>
          </a:p>
        </p:txBody>
      </p:sp>
    </p:spTree>
    <p:extLst>
      <p:ext uri="{BB962C8B-B14F-4D97-AF65-F5344CB8AC3E}">
        <p14:creationId xmlns:p14="http://schemas.microsoft.com/office/powerpoint/2010/main" val="100633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5392DA9-2346-42AC-81F8-D31B4AAAAF37}" type="slidenum">
              <a:rPr lang="en-US" smtClean="0"/>
              <a:t>7</a:t>
            </a:fld>
            <a:endParaRPr lang="en-US" dirty="0"/>
          </a:p>
        </p:txBody>
      </p:sp>
    </p:spTree>
    <p:extLst>
      <p:ext uri="{BB962C8B-B14F-4D97-AF65-F5344CB8AC3E}">
        <p14:creationId xmlns:p14="http://schemas.microsoft.com/office/powerpoint/2010/main" val="248756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8</a:t>
            </a:fld>
            <a:endParaRPr lang="en-US" dirty="0"/>
          </a:p>
        </p:txBody>
      </p:sp>
    </p:spTree>
    <p:extLst>
      <p:ext uri="{BB962C8B-B14F-4D97-AF65-F5344CB8AC3E}">
        <p14:creationId xmlns:p14="http://schemas.microsoft.com/office/powerpoint/2010/main" val="74570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92DA9-2346-42AC-81F8-D31B4AAAAF37}" type="slidenum">
              <a:rPr lang="en-US" smtClean="0"/>
              <a:t>9</a:t>
            </a:fld>
            <a:endParaRPr lang="en-US" dirty="0"/>
          </a:p>
        </p:txBody>
      </p:sp>
    </p:spTree>
    <p:extLst>
      <p:ext uri="{BB962C8B-B14F-4D97-AF65-F5344CB8AC3E}">
        <p14:creationId xmlns:p14="http://schemas.microsoft.com/office/powerpoint/2010/main" val="140883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6802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arge Graphic">
    <p:spTree>
      <p:nvGrpSpPr>
        <p:cNvPr id="1" name=""/>
        <p:cNvGrpSpPr/>
        <p:nvPr/>
      </p:nvGrpSpPr>
      <p:grpSpPr>
        <a:xfrm>
          <a:off x="0" y="0"/>
          <a:ext cx="0" cy="0"/>
          <a:chOff x="0" y="0"/>
          <a:chExt cx="0" cy="0"/>
        </a:xfrm>
      </p:grpSpPr>
      <p:sp>
        <p:nvSpPr>
          <p:cNvPr id="7" name="Rectangle 6"/>
          <p:cNvSpPr/>
          <p:nvPr userDrawn="1"/>
        </p:nvSpPr>
        <p:spPr bwMode="gray">
          <a:xfrm>
            <a:off x="0" y="1701579"/>
            <a:ext cx="914400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1"/>
          <p:cNvSpPr>
            <a:spLocks noGrp="1"/>
          </p:cNvSpPr>
          <p:nvPr>
            <p:ph type="title"/>
          </p:nvPr>
        </p:nvSpPr>
        <p:spPr>
          <a:xfrm>
            <a:off x="114300" y="314394"/>
            <a:ext cx="8915400" cy="659273"/>
          </a:xfrm>
        </p:spPr>
        <p:txBody>
          <a:bodyPr/>
          <a:lstStyle>
            <a:lvl1pPr algn="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a:t>
            </a:fld>
            <a:endParaRPr lang="en-US" dirty="0"/>
          </a:p>
        </p:txBody>
      </p:sp>
      <p:sp>
        <p:nvSpPr>
          <p:cNvPr id="6" name="Content Placeholder 5"/>
          <p:cNvSpPr>
            <a:spLocks noGrp="1"/>
          </p:cNvSpPr>
          <p:nvPr>
            <p:ph sz="quarter" idx="11"/>
          </p:nvPr>
        </p:nvSpPr>
        <p:spPr>
          <a:xfrm>
            <a:off x="114300" y="1125537"/>
            <a:ext cx="89154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69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a:xfrm>
            <a:off x="687388" y="121788"/>
            <a:ext cx="8224837" cy="1486894"/>
          </a:xfrm>
          <a:prstGeom prst="rect">
            <a:avLst/>
          </a:prstGeom>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13722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3"/>
            <a:ext cx="8229600" cy="845538"/>
          </a:xfrm>
          <a:prstGeom prst="rect">
            <a:avLst/>
          </a:prstGeom>
        </p:spPr>
        <p:txBody>
          <a:bodyPr>
            <a:normAutofit/>
          </a:bodyPr>
          <a:lstStyle>
            <a:lvl1pPr>
              <a:defRPr sz="3600" i="0">
                <a:solidFill>
                  <a:srgbClr val="3D78B4"/>
                </a:solidFill>
              </a:defRPr>
            </a:lvl1pPr>
          </a:lstStyle>
          <a:p>
            <a:r>
              <a:rPr lang="en-US" dirty="0"/>
              <a:t>Click to edit Master title style</a:t>
            </a:r>
          </a:p>
        </p:txBody>
      </p:sp>
      <p:sp>
        <p:nvSpPr>
          <p:cNvPr id="3" name="Content Placeholder 2"/>
          <p:cNvSpPr>
            <a:spLocks noGrp="1"/>
          </p:cNvSpPr>
          <p:nvPr>
            <p:ph idx="1"/>
          </p:nvPr>
        </p:nvSpPr>
        <p:spPr>
          <a:xfrm>
            <a:off x="457200" y="1534379"/>
            <a:ext cx="8229600" cy="4787219"/>
          </a:xfrm>
        </p:spPr>
        <p:txBody>
          <a:bodyPr/>
          <a:lstStyle>
            <a:lvl1pPr marL="290513" indent="-290513">
              <a:lnSpc>
                <a:spcPct val="100000"/>
              </a:lnSpc>
              <a:spcBef>
                <a:spcPts val="0"/>
              </a:spcBef>
              <a:spcAft>
                <a:spcPts val="1200"/>
              </a:spcAft>
              <a:defRPr b="0">
                <a:solidFill>
                  <a:schemeClr val="tx1"/>
                </a:solidFill>
              </a:defRPr>
            </a:lvl1pPr>
            <a:lvl2pPr>
              <a:lnSpc>
                <a:spcPct val="100000"/>
              </a:lnSpc>
              <a:spcBef>
                <a:spcPts val="0"/>
              </a:spcBef>
              <a:spcAft>
                <a:spcPts val="1200"/>
              </a:spcAft>
              <a:defRPr>
                <a:solidFill>
                  <a:schemeClr val="tx1"/>
                </a:solidFill>
              </a:defRPr>
            </a:lvl2pPr>
            <a:lvl3pPr>
              <a:lnSpc>
                <a:spcPct val="100000"/>
              </a:lnSpc>
              <a:spcBef>
                <a:spcPts val="0"/>
              </a:spcBef>
              <a:spcAft>
                <a:spcPts val="1200"/>
              </a:spcAft>
              <a:defRPr>
                <a:solidFill>
                  <a:schemeClr val="tx1"/>
                </a:solidFill>
              </a:defRPr>
            </a:lvl3pPr>
            <a:lvl4pPr>
              <a:lnSpc>
                <a:spcPct val="100000"/>
              </a:lnSpc>
              <a:spcBef>
                <a:spcPts val="0"/>
              </a:spcBef>
              <a:spcAft>
                <a:spcPts val="1200"/>
              </a:spcAft>
              <a:defRPr>
                <a:solidFill>
                  <a:schemeClr val="tx1"/>
                </a:solidFill>
              </a:defRPr>
            </a:lvl4pPr>
            <a:lvl5pPr>
              <a:lnSpc>
                <a:spcPct val="100000"/>
              </a:lnSpc>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485899" y="6356350"/>
            <a:ext cx="1148443"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tint val="75000"/>
                  </a:schemeClr>
                </a:solidFill>
              </a:defRPr>
            </a:lvl1pPr>
          </a:lstStyle>
          <a:p>
            <a:fld id="{F2B5C535-1E55-594F-BF08-B4493BBB7B5D}" type="slidenum">
              <a:rPr lang="en-US" smtClean="0"/>
              <a:pPr/>
              <a:t>‹#›</a:t>
            </a:fld>
            <a:endParaRPr lang="en-US" dirty="0"/>
          </a:p>
        </p:txBody>
      </p:sp>
      <p:sp>
        <p:nvSpPr>
          <p:cNvPr id="9" name="Rectangle 8"/>
          <p:cNvSpPr/>
          <p:nvPr userDrawn="1"/>
        </p:nvSpPr>
        <p:spPr>
          <a:xfrm>
            <a:off x="0" y="1030750"/>
            <a:ext cx="9144000" cy="3175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cademics_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7435" y="1030750"/>
            <a:ext cx="319284" cy="319284"/>
          </a:xfrm>
          <a:prstGeom prst="rect">
            <a:avLst/>
          </a:prstGeom>
        </p:spPr>
      </p:pic>
      <p:pic>
        <p:nvPicPr>
          <p:cNvPr id="11" name="Picture 10" descr="personalqualities_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1982" y="1030750"/>
            <a:ext cx="317500" cy="317500"/>
          </a:xfrm>
          <a:prstGeom prst="rect">
            <a:avLst/>
          </a:prstGeom>
        </p:spPr>
      </p:pic>
      <p:pic>
        <p:nvPicPr>
          <p:cNvPr id="12" name="Picture 11" descr="systemsthinking_ic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15179" y="1030750"/>
            <a:ext cx="321081" cy="321081"/>
          </a:xfrm>
          <a:prstGeom prst="rect">
            <a:avLst/>
          </a:prstGeom>
        </p:spPr>
      </p:pic>
      <p:pic>
        <p:nvPicPr>
          <p:cNvPr id="13" name="Picture 12" descr="framework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2149" y="6231887"/>
            <a:ext cx="498410" cy="489816"/>
          </a:xfrm>
          <a:prstGeom prst="rect">
            <a:avLst/>
          </a:prstGeom>
        </p:spPr>
      </p:pic>
    </p:spTree>
    <p:extLst>
      <p:ext uri="{BB962C8B-B14F-4D97-AF65-F5344CB8AC3E}">
        <p14:creationId xmlns:p14="http://schemas.microsoft.com/office/powerpoint/2010/main" val="813136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7461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292381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1451816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1268084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336271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a:xfrm>
            <a:off x="687388" y="121788"/>
            <a:ext cx="8224837" cy="1486894"/>
          </a:xfrm>
          <a:prstGeom prst="rect">
            <a:avLst/>
          </a:prstGeom>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2884572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078013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59399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57C392B1-55F8-4A33-A17F-64F0A8C5EA69}"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52731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811" y="401320"/>
            <a:ext cx="8228413" cy="2289494"/>
          </a:xfrm>
        </p:spPr>
        <p:txBody>
          <a:bodyPr>
            <a:normAutofit/>
          </a:bodyPr>
          <a:lstStyle>
            <a:lvl1pPr>
              <a:defRPr/>
            </a:lvl1pPr>
          </a:lstStyle>
          <a:p>
            <a:r>
              <a:rPr lang="en-US" dirty="0"/>
              <a:t>Presentation Title</a:t>
            </a:r>
            <a:br>
              <a:rPr lang="en-US" dirty="0"/>
            </a:br>
            <a:r>
              <a:rPr lang="en-US" dirty="0"/>
              <a:t>Arial Narrow, Bold, 50 </a:t>
            </a:r>
            <a:r>
              <a:rPr lang="en-US" dirty="0" err="1"/>
              <a:t>pt</a:t>
            </a:r>
            <a:r>
              <a:rPr lang="en-US" dirty="0"/>
              <a:t>, White</a:t>
            </a:r>
          </a:p>
        </p:txBody>
      </p:sp>
      <p:sp>
        <p:nvSpPr>
          <p:cNvPr id="6" name="Subtitle"/>
          <p:cNvSpPr>
            <a:spLocks noGrp="1"/>
          </p:cNvSpPr>
          <p:nvPr>
            <p:ph type="body" sz="quarter" idx="12" hasCustomPrompt="1"/>
          </p:nvPr>
        </p:nvSpPr>
        <p:spPr>
          <a:xfrm>
            <a:off x="687388" y="2938998"/>
            <a:ext cx="8224837" cy="492443"/>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dirty="0"/>
              <a:t>Presentation Subtitle</a:t>
            </a:r>
          </a:p>
        </p:txBody>
      </p:sp>
      <p:sp>
        <p:nvSpPr>
          <p:cNvPr id="11" name="Presenter">
            <a:extLst>
              <a:ext uri="{FF2B5EF4-FFF2-40B4-BE49-F238E27FC236}">
                <a16:creationId xmlns:a16="http://schemas.microsoft.com/office/drawing/2014/main" id="{98709F63-EB62-44EE-A15F-3ED0EE628A45}"/>
              </a:ext>
            </a:extLst>
          </p:cNvPr>
          <p:cNvSpPr>
            <a:spLocks noGrp="1"/>
          </p:cNvSpPr>
          <p:nvPr>
            <p:ph type="body" sz="quarter" idx="14" hasCustomPrompt="1"/>
          </p:nvPr>
        </p:nvSpPr>
        <p:spPr>
          <a:xfrm>
            <a:off x="684213" y="3982521"/>
            <a:ext cx="8228012" cy="369332"/>
          </a:xfrm>
        </p:spPr>
        <p:txBody>
          <a:bodyPr/>
          <a:lstStyle>
            <a:lvl1pPr>
              <a:defRPr sz="2400">
                <a:solidFill>
                  <a:schemeClr val="bg1"/>
                </a:solidFill>
              </a:defRPr>
            </a:lvl1pPr>
            <a:lvl2pPr>
              <a:defRPr/>
            </a:lvl2pPr>
          </a:lstStyle>
          <a:p>
            <a:pPr lvl="0"/>
            <a:r>
              <a:rPr lang="en-US" dirty="0"/>
              <a:t>Presenter’s Name</a:t>
            </a:r>
          </a:p>
        </p:txBody>
      </p:sp>
      <p:sp>
        <p:nvSpPr>
          <p:cNvPr id="12" name="Presenter's Title">
            <a:extLst>
              <a:ext uri="{FF2B5EF4-FFF2-40B4-BE49-F238E27FC236}">
                <a16:creationId xmlns:a16="http://schemas.microsoft.com/office/drawing/2014/main" id="{139AC433-732F-4486-AEC7-ADB99BDE1D57}"/>
              </a:ext>
            </a:extLst>
          </p:cNvPr>
          <p:cNvSpPr>
            <a:spLocks noGrp="1"/>
          </p:cNvSpPr>
          <p:nvPr>
            <p:ph type="body" sz="quarter" idx="15" hasCustomPrompt="1"/>
          </p:nvPr>
        </p:nvSpPr>
        <p:spPr>
          <a:xfrm>
            <a:off x="684213" y="4401463"/>
            <a:ext cx="8228012" cy="307777"/>
          </a:xfrm>
        </p:spPr>
        <p:txBody>
          <a:bodyPr/>
          <a:lstStyle>
            <a:lvl1pPr>
              <a:defRPr sz="2000">
                <a:solidFill>
                  <a:schemeClr val="bg1"/>
                </a:solidFill>
              </a:defRPr>
            </a:lvl1pPr>
            <a:lvl2pPr>
              <a:defRPr sz="2000"/>
            </a:lvl2pPr>
          </a:lstStyle>
          <a:p>
            <a:pPr lvl="0"/>
            <a:r>
              <a:rPr lang="en-US" dirty="0"/>
              <a:t>Presenter’s Title</a:t>
            </a:r>
          </a:p>
        </p:txBody>
      </p:sp>
      <p:sp>
        <p:nvSpPr>
          <p:cNvPr id="13" name="Month 20XX">
            <a:extLst>
              <a:ext uri="{FF2B5EF4-FFF2-40B4-BE49-F238E27FC236}">
                <a16:creationId xmlns:a16="http://schemas.microsoft.com/office/drawing/2014/main" id="{0AB610F8-AD16-41CD-97D7-A7A3126AB659}"/>
              </a:ext>
            </a:extLst>
          </p:cNvPr>
          <p:cNvSpPr>
            <a:spLocks noGrp="1"/>
          </p:cNvSpPr>
          <p:nvPr>
            <p:ph type="body" sz="quarter" idx="16" hasCustomPrompt="1"/>
          </p:nvPr>
        </p:nvSpPr>
        <p:spPr>
          <a:xfrm>
            <a:off x="684213" y="4761407"/>
            <a:ext cx="8228012" cy="246221"/>
          </a:xfrm>
        </p:spPr>
        <p:txBody>
          <a:bodyPr/>
          <a:lstStyle>
            <a:lvl1pPr>
              <a:defRPr sz="1600">
                <a:solidFill>
                  <a:schemeClr val="bg1"/>
                </a:solidFill>
              </a:defRPr>
            </a:lvl1pPr>
            <a:lvl2pPr>
              <a:defRPr sz="1600"/>
            </a:lvl2pPr>
          </a:lstStyle>
          <a:p>
            <a:pPr lvl="0"/>
            <a:r>
              <a:rPr lang="en-US" dirty="0"/>
              <a:t>Month 20XX</a:t>
            </a:r>
          </a:p>
        </p:txBody>
      </p:sp>
      <p:sp>
        <p:nvSpPr>
          <p:cNvPr id="9" name="Footer Copyright Placeholder 8">
            <a:extLst>
              <a:ext uri="{FF2B5EF4-FFF2-40B4-BE49-F238E27FC236}">
                <a16:creationId xmlns:a16="http://schemas.microsoft.com/office/drawing/2014/main" id="{46D74185-3E80-49E9-BA78-4B685E81EB19}"/>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8957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19DAB-935F-4574-B7B9-D6E0AFE87187}"/>
              </a:ext>
            </a:extLst>
          </p:cNvPr>
          <p:cNvSpPr>
            <a:spLocks noGrp="1"/>
          </p:cNvSpPr>
          <p:nvPr>
            <p:ph type="title" hasCustomPrompt="1"/>
          </p:nvPr>
        </p:nvSpPr>
        <p:spPr>
          <a:xfrm>
            <a:off x="685800" y="2055814"/>
            <a:ext cx="8229600" cy="307777"/>
          </a:xfrm>
        </p:spPr>
        <p:txBody>
          <a:bodyPr anchor="t" anchorCtr="0"/>
          <a:lstStyle>
            <a:lvl1pPr>
              <a:defRPr/>
            </a:lvl1pPr>
          </a:lstStyle>
          <a:p>
            <a:r>
              <a:rPr lang="en-US" dirty="0"/>
              <a:t>Presenter’s Name</a:t>
            </a:r>
          </a:p>
        </p:txBody>
      </p:sp>
      <p:sp>
        <p:nvSpPr>
          <p:cNvPr id="4" name="Text Placeholder 3"/>
          <p:cNvSpPr>
            <a:spLocks noGrp="1"/>
          </p:cNvSpPr>
          <p:nvPr>
            <p:ph type="body" sz="quarter" idx="10" hasCustomPrompt="1"/>
          </p:nvPr>
        </p:nvSpPr>
        <p:spPr>
          <a:xfrm>
            <a:off x="687388" y="2361459"/>
            <a:ext cx="8224837" cy="1538883"/>
          </a:xfrm>
        </p:spPr>
        <p:txBody>
          <a:bodyPr anchor="t" anchorCtr="0"/>
          <a:lstStyle>
            <a:lvl1pPr>
              <a:defRPr/>
            </a:lvl1pPr>
          </a:lstStyle>
          <a:p>
            <a:pPr lvl="0"/>
            <a:r>
              <a:rPr lang="en-US" dirty="0"/>
              <a:t>Contact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0F7D43FC-0BC6-4E4F-AE70-880CC95C52D5}"/>
              </a:ext>
            </a:extLst>
          </p:cNvPr>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2475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grpSp>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9534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Rectangle 6"/>
          <p:cNvSpPr/>
          <p:nvPr userDrawn="1"/>
        </p:nvSpPr>
        <p:spPr>
          <a:xfrm>
            <a:off x="0" y="5408341"/>
            <a:ext cx="9144000" cy="144965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wheel_light.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454" t="9057" b="23703"/>
          <a:stretch/>
        </p:blipFill>
        <p:spPr>
          <a:xfrm>
            <a:off x="-1" y="0"/>
            <a:ext cx="5636951" cy="6858001"/>
          </a:xfrm>
          <a:prstGeom prst="rect">
            <a:avLst/>
          </a:prstGeom>
        </p:spPr>
      </p:pic>
      <p:sp>
        <p:nvSpPr>
          <p:cNvPr id="2" name="Title 1"/>
          <p:cNvSpPr>
            <a:spLocks noGrp="1"/>
          </p:cNvSpPr>
          <p:nvPr>
            <p:ph type="title" hasCustomPrompt="1"/>
          </p:nvPr>
        </p:nvSpPr>
        <p:spPr>
          <a:xfrm>
            <a:off x="722313" y="3535838"/>
            <a:ext cx="7772400" cy="1362075"/>
          </a:xfrm>
        </p:spPr>
        <p:txBody>
          <a:bodyPr anchor="t">
            <a:normAutofit/>
          </a:bodyPr>
          <a:lstStyle>
            <a:lvl1pPr algn="l">
              <a:defRPr sz="4400" b="1" i="1" cap="none" baseline="0">
                <a:solidFill>
                  <a:srgbClr val="E47F13"/>
                </a:solidFill>
                <a:effectLst/>
              </a:defRPr>
            </a:lvl1pPr>
          </a:lstStyle>
          <a:p>
            <a:r>
              <a:rPr lang="en-US" dirty="0"/>
              <a:t>Click to Edit Master Title Style</a:t>
            </a:r>
          </a:p>
        </p:txBody>
      </p:sp>
      <p:sp>
        <p:nvSpPr>
          <p:cNvPr id="4" name="Date Placeholder 3"/>
          <p:cNvSpPr>
            <a:spLocks noGrp="1"/>
          </p:cNvSpPr>
          <p:nvPr>
            <p:ph type="dt" sz="half" idx="10"/>
          </p:nvPr>
        </p:nvSpPr>
        <p:spPr>
          <a:xfrm>
            <a:off x="1485900" y="6356350"/>
            <a:ext cx="1332574" cy="365125"/>
          </a:xfrm>
          <a:prstGeom prst="rect">
            <a:avLst/>
          </a:prstGeom>
        </p:spPr>
        <p:txBody>
          <a:bodyPr/>
          <a:lstStyle>
            <a:lvl1pPr>
              <a:defRPr b="1">
                <a:solidFill>
                  <a:schemeClr val="bg1"/>
                </a:solidFill>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b="1">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F2B5C535-1E55-594F-BF08-B4493BBB7B5D}" type="slidenum">
              <a:rPr lang="en-US" smtClean="0"/>
              <a:pPr/>
              <a:t>‹#›</a:t>
            </a:fld>
            <a:endParaRPr lang="en-US" dirty="0"/>
          </a:p>
        </p:txBody>
      </p:sp>
      <p:pic>
        <p:nvPicPr>
          <p:cNvPr id="12" name="Picture 11" descr="framework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326743"/>
            <a:ext cx="1002211" cy="984931"/>
          </a:xfrm>
          <a:prstGeom prst="rect">
            <a:avLst/>
          </a:prstGeom>
        </p:spPr>
      </p:pic>
      <p:sp>
        <p:nvSpPr>
          <p:cNvPr id="3" name="Text Placeholder 2"/>
          <p:cNvSpPr>
            <a:spLocks noGrp="1"/>
          </p:cNvSpPr>
          <p:nvPr>
            <p:ph type="body" idx="1" hasCustomPrompt="1"/>
          </p:nvPr>
        </p:nvSpPr>
        <p:spPr>
          <a:xfrm>
            <a:off x="722313" y="2035651"/>
            <a:ext cx="7772400" cy="1500187"/>
          </a:xfrm>
        </p:spPr>
        <p:txBody>
          <a:bodyPr anchor="b">
            <a:normAutofit/>
          </a:bodyPr>
          <a:lstStyle>
            <a:lvl1pPr marL="0" indent="0">
              <a:buNone/>
              <a:defRPr sz="2800" b="1">
                <a:solidFill>
                  <a:srgbClr val="3D78B4"/>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469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7790"/>
            <a:ext cx="4038600" cy="4792663"/>
          </a:xfrm>
        </p:spPr>
        <p:txBody>
          <a:bodyPr/>
          <a:lstStyle>
            <a:lvl1pPr marL="282575" indent="-282575">
              <a:spcBef>
                <a:spcPts val="0"/>
              </a:spcBef>
              <a:spcAft>
                <a:spcPts val="1200"/>
              </a:spcAft>
              <a:defRPr sz="2800" b="1">
                <a:solidFill>
                  <a:schemeClr val="tx1"/>
                </a:solidFill>
              </a:defRPr>
            </a:lvl1pPr>
            <a:lvl2pPr>
              <a:spcBef>
                <a:spcPts val="0"/>
              </a:spcBef>
              <a:spcAft>
                <a:spcPts val="1200"/>
              </a:spcAft>
              <a:defRPr sz="2400">
                <a:solidFill>
                  <a:schemeClr val="tx1"/>
                </a:solidFill>
              </a:defRPr>
            </a:lvl2pPr>
            <a:lvl3pPr>
              <a:spcBef>
                <a:spcPts val="0"/>
              </a:spcBef>
              <a:spcAft>
                <a:spcPts val="1200"/>
              </a:spcAft>
              <a:defRPr sz="2000">
                <a:solidFill>
                  <a:schemeClr val="tx1"/>
                </a:solidFill>
              </a:defRPr>
            </a:lvl3pPr>
            <a:lvl4pPr>
              <a:spcBef>
                <a:spcPts val="0"/>
              </a:spcBef>
              <a:spcAft>
                <a:spcPts val="1200"/>
              </a:spcAft>
              <a:defRPr sz="1800">
                <a:solidFill>
                  <a:schemeClr val="tx1"/>
                </a:solidFill>
              </a:defRPr>
            </a:lvl4pPr>
            <a:lvl5pPr>
              <a:spcBef>
                <a:spcPts val="0"/>
              </a:spcBef>
              <a:spcAft>
                <a:spcPts val="1200"/>
              </a:spcAft>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47790"/>
            <a:ext cx="4038600" cy="4792663"/>
          </a:xfrm>
        </p:spPr>
        <p:txBody>
          <a:bodyPr/>
          <a:lstStyle>
            <a:lvl1pPr marL="282575" indent="-282575">
              <a:spcBef>
                <a:spcPts val="0"/>
              </a:spcBef>
              <a:spcAft>
                <a:spcPts val="1200"/>
              </a:spcAft>
              <a:defRPr sz="2800" b="1"/>
            </a:lvl1pPr>
            <a:lvl2pPr>
              <a:spcBef>
                <a:spcPts val="0"/>
              </a:spcBef>
              <a:spcAft>
                <a:spcPts val="1200"/>
              </a:spcAft>
              <a:defRPr sz="2400"/>
            </a:lvl2pPr>
            <a:lvl3pPr>
              <a:spcBef>
                <a:spcPts val="0"/>
              </a:spcBef>
              <a:spcAft>
                <a:spcPts val="1200"/>
              </a:spcAft>
              <a:defRPr sz="2000"/>
            </a:lvl3pPr>
            <a:lvl4pPr>
              <a:spcBef>
                <a:spcPts val="0"/>
              </a:spcBef>
              <a:spcAft>
                <a:spcPts val="1200"/>
              </a:spcAft>
              <a:defRPr sz="1800"/>
            </a:lvl4pPr>
            <a:lvl5pPr>
              <a:spcBef>
                <a:spcPts val="0"/>
              </a:spcBef>
              <a:spcAft>
                <a:spcPts val="12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485899" y="6356350"/>
            <a:ext cx="1366157"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2B5C535-1E55-594F-BF08-B4493BBB7B5D}" type="slidenum">
              <a:rPr lang="en-US" smtClean="0"/>
              <a:t>‹#›</a:t>
            </a:fld>
            <a:endParaRPr lang="en-US" dirty="0"/>
          </a:p>
        </p:txBody>
      </p:sp>
      <p:pic>
        <p:nvPicPr>
          <p:cNvPr id="20" name="Picture 19" descr="framework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2149" y="6231887"/>
            <a:ext cx="498410" cy="489816"/>
          </a:xfrm>
          <a:prstGeom prst="rect">
            <a:avLst/>
          </a:prstGeom>
        </p:spPr>
      </p:pic>
      <p:sp>
        <p:nvSpPr>
          <p:cNvPr id="21" name="Title 1"/>
          <p:cNvSpPr>
            <a:spLocks noGrp="1"/>
          </p:cNvSpPr>
          <p:nvPr>
            <p:ph type="title"/>
          </p:nvPr>
        </p:nvSpPr>
        <p:spPr>
          <a:xfrm>
            <a:off x="457200" y="105153"/>
            <a:ext cx="8229600" cy="845538"/>
          </a:xfrm>
        </p:spPr>
        <p:txBody>
          <a:bodyPr>
            <a:normAutofit/>
          </a:bodyPr>
          <a:lstStyle>
            <a:lvl1pPr>
              <a:defRPr sz="3600" i="0">
                <a:solidFill>
                  <a:srgbClr val="3D78B4"/>
                </a:solidFill>
              </a:defRPr>
            </a:lvl1pPr>
          </a:lstStyle>
          <a:p>
            <a:r>
              <a:rPr lang="en-US" dirty="0"/>
              <a:t>Click to edit Master title style</a:t>
            </a:r>
          </a:p>
        </p:txBody>
      </p:sp>
      <p:sp>
        <p:nvSpPr>
          <p:cNvPr id="22" name="Rectangle 21"/>
          <p:cNvSpPr/>
          <p:nvPr userDrawn="1"/>
        </p:nvSpPr>
        <p:spPr>
          <a:xfrm>
            <a:off x="0" y="1030750"/>
            <a:ext cx="9144000" cy="3175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academics_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435" y="1030750"/>
            <a:ext cx="319284" cy="319284"/>
          </a:xfrm>
          <a:prstGeom prst="rect">
            <a:avLst/>
          </a:prstGeom>
        </p:spPr>
      </p:pic>
      <p:pic>
        <p:nvPicPr>
          <p:cNvPr id="24" name="Picture 23" descr="personalqualities_ic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71982" y="1030750"/>
            <a:ext cx="317500" cy="317500"/>
          </a:xfrm>
          <a:prstGeom prst="rect">
            <a:avLst/>
          </a:prstGeom>
        </p:spPr>
      </p:pic>
      <p:pic>
        <p:nvPicPr>
          <p:cNvPr id="25" name="Picture 24" descr="systemsthinking_icon.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15179" y="1030750"/>
            <a:ext cx="321081" cy="321081"/>
          </a:xfrm>
          <a:prstGeom prst="rect">
            <a:avLst/>
          </a:prstGeom>
        </p:spPr>
      </p:pic>
    </p:spTree>
    <p:extLst>
      <p:ext uri="{BB962C8B-B14F-4D97-AF65-F5344CB8AC3E}">
        <p14:creationId xmlns:p14="http://schemas.microsoft.com/office/powerpoint/2010/main" val="4004699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0.xml"/><Relationship Id="rId1" Type="http://schemas.openxmlformats.org/officeDocument/2006/relationships/slideLayout" Target="../slideLayouts/slideLayout24.xml"/><Relationship Id="rId4" Type="http://schemas.openxmlformats.org/officeDocument/2006/relationships/image" Target="../media/image1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9.jp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4.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sldNum="0"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Title Slide Background">
            <a:extLst>
              <a:ext uri="{FF2B5EF4-FFF2-40B4-BE49-F238E27FC236}">
                <a16:creationId xmlns:a16="http://schemas.microsoft.com/office/drawing/2014/main" id="{9A0AC2C1-575D-419B-AF1F-7F6818DEEB30}"/>
              </a:ext>
            </a:extLst>
          </p:cNvPr>
          <p:cNvGrpSpPr/>
          <p:nvPr userDrawn="1"/>
        </p:nvGrpSpPr>
        <p:grpSpPr>
          <a:xfrm>
            <a:off x="0" y="0"/>
            <a:ext cx="9144000" cy="6858000"/>
            <a:chOff x="0" y="0"/>
            <a:chExt cx="9144000" cy="6858000"/>
          </a:xfrm>
        </p:grpSpPr>
        <p:sp>
          <p:nvSpPr>
            <p:cNvPr id="7" name="Blue Linear TopR-BottomL Gradient">
              <a:extLst>
                <a:ext uri="{FF2B5EF4-FFF2-40B4-BE49-F238E27FC236}">
                  <a16:creationId xmlns:a16="http://schemas.microsoft.com/office/drawing/2014/main" id="{485687E1-6170-4CEE-A5CA-63A1E2EA387B}"/>
                </a:ext>
              </a:extLst>
            </p:cNvPr>
            <p:cNvSpPr/>
            <p:nvPr userDrawn="1"/>
          </p:nvSpPr>
          <p:spPr>
            <a:xfrm>
              <a:off x="0" y="0"/>
              <a:ext cx="9144000" cy="6858000"/>
            </a:xfrm>
            <a:prstGeom prst="rect">
              <a:avLst/>
            </a:prstGeom>
            <a:gradFill flip="none" rotWithShape="1">
              <a:gsLst>
                <a:gs pos="0">
                  <a:srgbClr val="2A357C"/>
                </a:gs>
                <a:gs pos="100000">
                  <a:srgbClr val="2D5F9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White Banner">
              <a:extLst>
                <a:ext uri="{FF2B5EF4-FFF2-40B4-BE49-F238E27FC236}">
                  <a16:creationId xmlns:a16="http://schemas.microsoft.com/office/drawing/2014/main" id="{61B8215E-030F-42DA-8882-0AC2DA5901BD}"/>
                </a:ext>
              </a:extLst>
            </p:cNvPr>
            <p:cNvSpPr/>
            <p:nvPr userDrawn="1"/>
          </p:nvSpPr>
          <p:spPr>
            <a:xfrm>
              <a:off x="0" y="5120639"/>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CRS Blue Border">
              <a:extLst>
                <a:ext uri="{FF2B5EF4-FFF2-40B4-BE49-F238E27FC236}">
                  <a16:creationId xmlns:a16="http://schemas.microsoft.com/office/drawing/2014/main" id="{4E5BB760-58EB-4487-A953-516A16B6A3B2}"/>
                </a:ext>
              </a:extLst>
            </p:cNvPr>
            <p:cNvSpPr/>
            <p:nvPr userDrawn="1"/>
          </p:nvSpPr>
          <p:spPr>
            <a:xfrm>
              <a:off x="0" y="5961887"/>
              <a:ext cx="9144000" cy="73152"/>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CRS Identifier">
              <a:extLst>
                <a:ext uri="{FF2B5EF4-FFF2-40B4-BE49-F238E27FC236}">
                  <a16:creationId xmlns:a16="http://schemas.microsoft.com/office/drawing/2014/main" id="{4C868150-799C-450B-8009-A1759FDD11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23" r="182" b="1"/>
            <a:stretch/>
          </p:blipFill>
          <p:spPr>
            <a:xfrm>
              <a:off x="683811" y="5226727"/>
              <a:ext cx="3297638" cy="653605"/>
            </a:xfrm>
            <a:prstGeom prst="rect">
              <a:avLst/>
            </a:prstGeom>
          </p:spPr>
        </p:pic>
        <p:pic>
          <p:nvPicPr>
            <p:cNvPr id="14" name="AIR 1-color logo">
              <a:extLst>
                <a:ext uri="{FF2B5EF4-FFF2-40B4-BE49-F238E27FC236}">
                  <a16:creationId xmlns:a16="http://schemas.microsoft.com/office/drawing/2014/main" id="{8BE401AF-CFB1-40A7-B3ED-C945243703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7548" y="5397620"/>
              <a:ext cx="1181100" cy="457200"/>
            </a:xfrm>
            <a:prstGeom prst="rect">
              <a:avLst/>
            </a:prstGeom>
          </p:spPr>
        </p:pic>
      </p:grpSp>
      <p:sp>
        <p:nvSpPr>
          <p:cNvPr id="2051" name="Title Placeholder 1"/>
          <p:cNvSpPr>
            <a:spLocks noGrp="1"/>
          </p:cNvSpPr>
          <p:nvPr userDrawn="1">
            <p:ph type="title"/>
          </p:nvPr>
        </p:nvSpPr>
        <p:spPr bwMode="gray">
          <a:xfrm>
            <a:off x="683811" y="306885"/>
            <a:ext cx="8228417" cy="2383929"/>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Arial Narrow, Bold, 50 </a:t>
            </a:r>
            <a:r>
              <a:rPr lang="en-US" dirty="0" err="1"/>
              <a:t>pt</a:t>
            </a:r>
            <a:r>
              <a:rPr lang="en-US" dirty="0"/>
              <a:t>, White</a:t>
            </a:r>
          </a:p>
        </p:txBody>
      </p:sp>
      <p:sp>
        <p:nvSpPr>
          <p:cNvPr id="2052" name="Subtitle Placeholder"/>
          <p:cNvSpPr>
            <a:spLocks noGrp="1"/>
          </p:cNvSpPr>
          <p:nvPr userDrawn="1">
            <p:ph type="body" idx="1"/>
          </p:nvPr>
        </p:nvSpPr>
        <p:spPr bwMode="gray">
          <a:xfrm>
            <a:off x="683893" y="2935823"/>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Subtitle, Arial 32 </a:t>
            </a:r>
            <a:r>
              <a:rPr lang="en-US" dirty="0" err="1"/>
              <a:t>pt</a:t>
            </a:r>
            <a:r>
              <a:rPr lang="en-US" dirty="0"/>
              <a:t>, Gray</a:t>
            </a:r>
          </a:p>
          <a:p>
            <a:pPr lvl="1"/>
            <a:r>
              <a:rPr lang="en-US" dirty="0"/>
              <a:t>Presenter’s Name, Arial 24 </a:t>
            </a:r>
            <a:r>
              <a:rPr lang="en-US" dirty="0" err="1"/>
              <a:t>pt</a:t>
            </a:r>
            <a:r>
              <a:rPr lang="en-US" dirty="0"/>
              <a:t>, White</a:t>
            </a:r>
          </a:p>
          <a:p>
            <a:pPr lvl="2"/>
            <a:r>
              <a:rPr lang="en-US" dirty="0"/>
              <a:t>Presenter’s Title, Arial 20 </a:t>
            </a:r>
            <a:r>
              <a:rPr lang="en-US" dirty="0" err="1"/>
              <a:t>pt</a:t>
            </a:r>
            <a:r>
              <a:rPr lang="en-US" dirty="0"/>
              <a:t>, White</a:t>
            </a:r>
          </a:p>
          <a:p>
            <a:pPr lvl="3"/>
            <a:r>
              <a:rPr lang="en-US" dirty="0"/>
              <a:t>Presentation Month and Year, Arial 16 </a:t>
            </a:r>
            <a:r>
              <a:rPr lang="en-US" dirty="0" err="1"/>
              <a:t>pt</a:t>
            </a:r>
            <a:r>
              <a:rPr lang="en-US" dirty="0"/>
              <a:t>, White</a:t>
            </a:r>
          </a:p>
        </p:txBody>
      </p:sp>
      <p:sp>
        <p:nvSpPr>
          <p:cNvPr id="9" name="Disclaimer">
            <a:extLst>
              <a:ext uri="{FF2B5EF4-FFF2-40B4-BE49-F238E27FC236}">
                <a16:creationId xmlns:a16="http://schemas.microsoft.com/office/drawing/2014/main" id="{0061269C-6873-43A2-8E15-1561B6851D94}"/>
              </a:ext>
            </a:extLst>
          </p:cNvPr>
          <p:cNvSpPr txBox="1"/>
          <p:nvPr userDrawn="1"/>
        </p:nvSpPr>
        <p:spPr>
          <a:xfrm>
            <a:off x="683812" y="6089450"/>
            <a:ext cx="8224836" cy="461665"/>
          </a:xfrm>
          <a:prstGeom prst="rect">
            <a:avLst/>
          </a:prstGeom>
          <a:noFill/>
        </p:spPr>
        <p:txBody>
          <a:bodyPr wrap="square" lIns="0" tIns="0" rIns="0" bIns="0" rtlCol="0">
            <a:spAutoFit/>
          </a:bodyPr>
          <a:lstStyle/>
          <a:p>
            <a:pPr>
              <a:lnSpc>
                <a:spcPct val="100000"/>
              </a:lnSpc>
            </a:pPr>
            <a:r>
              <a:rPr lang="en-US" sz="1000" kern="1200" dirty="0">
                <a:solidFill>
                  <a:schemeClr val="bg1">
                    <a:lumMod val="75000"/>
                  </a:schemeClr>
                </a:solidFill>
                <a:effectLst/>
                <a:latin typeface="+mj-lt"/>
                <a:ea typeface="ＭＳ Ｐゴシック"/>
                <a:cs typeface="ＭＳ Ｐゴシック"/>
              </a:rPr>
              <a:t>This work was originally produced in whole or in part by the College and Career Readiness and Success Center with funds from the U.S. Department of Education under cooperative agreement number S283B120034. The content does not necessarily reflect the position or policy of the Department of Education, nor does mention or visual representation of trade names, commercial products, or organizations imply endorsement by the federal government.</a:t>
            </a:r>
          </a:p>
        </p:txBody>
      </p:sp>
      <p:sp>
        <p:nvSpPr>
          <p:cNvPr id="3" name="Footer Copyright Placeholder"/>
          <p:cNvSpPr>
            <a:spLocks noGrp="1"/>
          </p:cNvSpPr>
          <p:nvPr userDrawn="1">
            <p:ph type="ftr" sz="quarter" idx="3"/>
          </p:nvPr>
        </p:nvSpPr>
        <p:spPr bwMode="gray">
          <a:xfrm>
            <a:off x="683811" y="6628656"/>
            <a:ext cx="8229600" cy="153888"/>
          </a:xfrm>
          <a:prstGeom prst="rect">
            <a:avLst/>
          </a:prstGeom>
        </p:spPr>
        <p:txBody>
          <a:bodyPr vert="horz" lIns="0" tIns="0" rIns="0" bIns="0" rtlCol="0" anchor="ctr">
            <a:spAutoFit/>
          </a:bodyPr>
          <a:lstStyle>
            <a:lvl1pPr algn="l">
              <a:defRPr sz="1000">
                <a:solidFill>
                  <a:schemeClr val="bg1">
                    <a:lumMod val="75000"/>
                  </a:schemeClr>
                </a:solidFill>
                <a:latin typeface="Arial Narrow" pitchFamily="34" charset="0"/>
              </a:defRPr>
            </a:lvl1pPr>
          </a:lstStyle>
          <a:p>
            <a:endParaRPr lang="en-US" dirty="0"/>
          </a:p>
        </p:txBody>
      </p:sp>
    </p:spTree>
    <p:extLst>
      <p:ext uri="{BB962C8B-B14F-4D97-AF65-F5344CB8AC3E}">
        <p14:creationId xmlns:p14="http://schemas.microsoft.com/office/powerpoint/2010/main" val="110333732"/>
      </p:ext>
    </p:extLst>
  </p:cSld>
  <p:clrMap bg1="lt1" tx1="dk1" bg2="lt2" tx2="dk2" accent1="accent1" accent2="accent2" accent3="accent3" accent4="accent4" accent5="accent5" accent6="accent6" hlink="hlink" folHlink="folHlink"/>
  <p:sldLayoutIdLst>
    <p:sldLayoutId id="2147484353" r:id="rId1"/>
  </p:sldLayoutIdLst>
  <p:hf sldNum="0"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Divider/Contact Background">
            <a:extLst>
              <a:ext uri="{FF2B5EF4-FFF2-40B4-BE49-F238E27FC236}">
                <a16:creationId xmlns:a16="http://schemas.microsoft.com/office/drawing/2014/main" id="{D03EDE6C-313A-4DAA-8BEA-E80B55F6CE4D}"/>
              </a:ext>
            </a:extLst>
          </p:cNvPr>
          <p:cNvGrpSpPr/>
          <p:nvPr userDrawn="1"/>
        </p:nvGrpSpPr>
        <p:grpSpPr>
          <a:xfrm>
            <a:off x="0" y="0"/>
            <a:ext cx="9144000" cy="6858000"/>
            <a:chOff x="0" y="0"/>
            <a:chExt cx="9144000" cy="6858000"/>
          </a:xfrm>
        </p:grpSpPr>
        <p:sp>
          <p:nvSpPr>
            <p:cNvPr id="12" name="Blue Linear TopR-BottomL Gradient">
              <a:extLst>
                <a:ext uri="{FF2B5EF4-FFF2-40B4-BE49-F238E27FC236}">
                  <a16:creationId xmlns:a16="http://schemas.microsoft.com/office/drawing/2014/main" id="{6BAFD38C-0270-42F3-B0F6-ED4E41E0BBAE}"/>
                </a:ext>
              </a:extLst>
            </p:cNvPr>
            <p:cNvSpPr/>
            <p:nvPr userDrawn="1"/>
          </p:nvSpPr>
          <p:spPr>
            <a:xfrm>
              <a:off x="0" y="0"/>
              <a:ext cx="9144000" cy="6858000"/>
            </a:xfrm>
            <a:prstGeom prst="rect">
              <a:avLst/>
            </a:prstGeom>
            <a:gradFill flip="none" rotWithShape="1">
              <a:gsLst>
                <a:gs pos="0">
                  <a:srgbClr val="2A357C"/>
                </a:gs>
                <a:gs pos="100000">
                  <a:srgbClr val="2D5F9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White Banner">
              <a:extLst>
                <a:ext uri="{FF2B5EF4-FFF2-40B4-BE49-F238E27FC236}">
                  <a16:creationId xmlns:a16="http://schemas.microsoft.com/office/drawing/2014/main" id="{17722087-5EC7-45FB-84AD-11DEE8F6DD62}"/>
                </a:ext>
              </a:extLst>
            </p:cNvPr>
            <p:cNvSpPr/>
            <p:nvPr userDrawn="1"/>
          </p:nvSpPr>
          <p:spPr>
            <a:xfrm>
              <a:off x="0" y="556151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CRS Blue Border">
              <a:extLst>
                <a:ext uri="{FF2B5EF4-FFF2-40B4-BE49-F238E27FC236}">
                  <a16:creationId xmlns:a16="http://schemas.microsoft.com/office/drawing/2014/main" id="{0338D6C4-7547-4361-A6E9-15DB5584889A}"/>
                </a:ext>
              </a:extLst>
            </p:cNvPr>
            <p:cNvSpPr/>
            <p:nvPr userDrawn="1"/>
          </p:nvSpPr>
          <p:spPr>
            <a:xfrm>
              <a:off x="0" y="6402758"/>
              <a:ext cx="9144000" cy="73152"/>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CCRS Identifier">
              <a:extLst>
                <a:ext uri="{FF2B5EF4-FFF2-40B4-BE49-F238E27FC236}">
                  <a16:creationId xmlns:a16="http://schemas.microsoft.com/office/drawing/2014/main" id="{CABBAF25-F911-4D7E-AFD0-8064C10C5EA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tretch/>
          </p:blipFill>
          <p:spPr>
            <a:xfrm>
              <a:off x="680002" y="5662850"/>
              <a:ext cx="3300153" cy="656705"/>
            </a:xfrm>
            <a:prstGeom prst="rect">
              <a:avLst/>
            </a:prstGeom>
          </p:spPr>
        </p:pic>
      </p:grpSp>
      <p:sp>
        <p:nvSpPr>
          <p:cNvPr id="3" name="Title Placeholder 2">
            <a:extLst>
              <a:ext uri="{FF2B5EF4-FFF2-40B4-BE49-F238E27FC236}">
                <a16:creationId xmlns:a16="http://schemas.microsoft.com/office/drawing/2014/main" id="{2271975C-1B05-4355-A571-5BDC75F5AFFD}"/>
              </a:ext>
            </a:extLst>
          </p:cNvPr>
          <p:cNvSpPr>
            <a:spLocks noGrp="1"/>
          </p:cNvSpPr>
          <p:nvPr>
            <p:ph type="title"/>
          </p:nvPr>
        </p:nvSpPr>
        <p:spPr>
          <a:xfrm>
            <a:off x="685800" y="2055814"/>
            <a:ext cx="8229600" cy="307777"/>
          </a:xfrm>
          <a:prstGeom prst="rect">
            <a:avLst/>
          </a:prstGeom>
        </p:spPr>
        <p:txBody>
          <a:bodyPr vert="horz" lIns="91440" tIns="0" rIns="91440" bIns="0" rtlCol="0" anchor="t" anchorCtr="0">
            <a:spAutoFit/>
          </a:bodyPr>
          <a:lstStyle/>
          <a:p>
            <a:r>
              <a:rPr lang="en-US" dirty="0"/>
              <a:t>Presenter’s Name</a:t>
            </a:r>
          </a:p>
        </p:txBody>
      </p:sp>
      <p:sp>
        <p:nvSpPr>
          <p:cNvPr id="2" name="Text Placeholder 1"/>
          <p:cNvSpPr>
            <a:spLocks noGrp="1"/>
          </p:cNvSpPr>
          <p:nvPr>
            <p:ph type="body" idx="1"/>
          </p:nvPr>
        </p:nvSpPr>
        <p:spPr bwMode="gray">
          <a:xfrm>
            <a:off x="685800" y="2357660"/>
            <a:ext cx="8224837" cy="1538883"/>
          </a:xfrm>
          <a:prstGeom prst="rect">
            <a:avLst/>
          </a:prstGeom>
        </p:spPr>
        <p:txBody>
          <a:bodyPr vert="horz" lIns="91440" tIns="0" rIns="91440" bIns="0" rtlCol="0">
            <a:spAutoFit/>
          </a:bodyPr>
          <a:lstStyle/>
          <a:p>
            <a:pPr lvl="0"/>
            <a:r>
              <a:rPr lang="en-US" dirty="0"/>
              <a:t>Contact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338854660"/>
      </p:ext>
    </p:extLst>
  </p:cSld>
  <p:clrMap bg1="lt1" tx1="dk1" bg2="lt2" tx2="dk2" accent1="accent1" accent2="accent2" accent3="accent3" accent4="accent4" accent5="accent5" accent6="accent6" hlink="hlink" folHlink="folHlink"/>
  <p:sldLayoutIdLst>
    <p:sldLayoutId id="2147484355" r:id="rId1"/>
  </p:sldLayoutIdLst>
  <p:hf sldNum="0" hdr="0" ftr="0" dt="0"/>
  <p:txStyles>
    <p:titleStyle>
      <a:lvl1pPr algn="l" rtl="0" eaLnBrk="0" fontAlgn="base" hangingPunct="0">
        <a:spcBef>
          <a:spcPct val="0"/>
        </a:spcBef>
        <a:spcAft>
          <a:spcPct val="0"/>
        </a:spcAft>
        <a:defRPr sz="2000" b="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 id="2147484326" r:id="rId6"/>
    <p:sldLayoutId id="2147484333" r:id="rId7"/>
    <p:sldLayoutId id="2147484335" r:id="rId8"/>
    <p:sldLayoutId id="2147484336" r:id="rId9"/>
    <p:sldLayoutId id="2147484338" r:id="rId10"/>
  </p:sldLayoutIdLst>
  <p:hf sldNum="0"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 id="2147484327" r:id="rId2"/>
    <p:sldLayoutId id="2147484337" r:id="rId3"/>
  </p:sldLayoutIdLst>
  <p:hf sldNum="0"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Tree>
    <p:extLst>
      <p:ext uri="{BB962C8B-B14F-4D97-AF65-F5344CB8AC3E}">
        <p14:creationId xmlns:p14="http://schemas.microsoft.com/office/powerpoint/2010/main" val="1661336788"/>
      </p:ext>
    </p:extLst>
  </p:cSld>
  <p:clrMap bg1="lt1" tx1="dk1" bg2="lt2" tx2="dk2" accent1="accent1" accent2="accent2" accent3="accent3" accent4="accent4" accent5="accent5" accent6="accent6" hlink="hlink" folHlink="folHlink"/>
  <p:sldLayoutIdLst>
    <p:sldLayoutId id="2147484329" r:id="rId1"/>
  </p:sldLayoutIdLst>
  <p:hf sldNum="0"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997 CCRS PPT Template_Contact_012513 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678625331"/>
      </p:ext>
    </p:extLst>
  </p:cSld>
  <p:clrMap bg1="lt1" tx1="dk1" bg2="lt2" tx2="dk2" accent1="accent1" accent2="accent2" accent3="accent3" accent4="accent4" accent5="accent5" accent6="accent6" hlink="hlink" folHlink="folHlink"/>
  <p:sldLayoutIdLst>
    <p:sldLayoutId id="2147484331" r:id="rId1"/>
  </p:sldLayoutIdLst>
  <p:hf sldNum="0"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3994809437"/>
      </p:ext>
    </p:extLst>
  </p:cSld>
  <p:clrMap bg1="lt1" tx1="dk1" bg2="lt2" tx2="dk2" accent1="accent1" accent2="accent2" accent3="accent3" accent4="accent4" accent5="accent5" accent6="accent6" hlink="hlink" folHlink="folHlink"/>
  <p:sldLayoutIdLst>
    <p:sldLayoutId id="2147484340" r:id="rId1"/>
  </p:sldLayoutIdLst>
  <p:hf sldNum="0"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2542175789"/>
      </p:ext>
    </p:extLst>
  </p:cSld>
  <p:clrMap bg1="lt1" tx1="dk1" bg2="lt2" tx2="dk2" accent1="accent1" accent2="accent2" accent3="accent3" accent4="accent4" accent5="accent5" accent6="accent6" hlink="hlink" folHlink="folHlink"/>
  <p:sldLayoutIdLst>
    <p:sldLayoutId id="2147484343" r:id="rId1"/>
  </p:sldLayoutIdLst>
  <p:hf sldNum="0"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1581772786"/>
      </p:ext>
    </p:extLst>
  </p:cSld>
  <p:clrMap bg1="lt1" tx1="dk1" bg2="lt2" tx2="dk2" accent1="accent1" accent2="accent2" accent3="accent3" accent4="accent4" accent5="accent5" accent6="accent6" hlink="hlink" folHlink="folHlink"/>
  <p:sldLayoutIdLst>
    <p:sldLayoutId id="2147484346" r:id="rId1"/>
    <p:sldLayoutId id="2147484347" r:id="rId2"/>
  </p:sldLayoutIdLst>
  <p:hf sldNum="0"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2997 CCRS PPT Template_Title_012513 d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498320"/>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317471"/>
            <a:ext cx="8229600" cy="1194329"/>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bg1">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4164384384"/>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Lst>
  <p:hf sldNum="0"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hyperlink" Target="https://www.doe.in.gov/sites/default/files/wf-stem/grade-six-grade-eight-employability-skills-standards-final.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www.ccrscenter.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hyperlink" Target="https://www.hallcowbl.org/copy-of-wbl-ga-best" TargetMode="External"/><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hyperlink" Target="https://www.ksde.org/Portals/0/CSAS/CSAS%20Home/CTE%20Home/Measuring%20and%20Reflecting%20Student%20Learning%20(002).pdf"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cte.ed.gov/initiatives/employability-skills-framework"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hyperlink" Target="http://cte.ed.gov/employabilityskills/index.php/framework/"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www.ccrscenter.org/"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http://www.ccrscenter.org/technical-assistance-networks/professional-learning-modules/employability-skills-English-learner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hyperlink" Target="http://www.ccrscenter.org/sites/default/files/WorkBasedLearning_Intermediaries_Self-Assessment.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ccrscenter.org/technical-assistance-networks/professional-learning-modules/work-based-learning-measures-series"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hyperlink" Target="http://www.ccrscenter.org/implementation-tools/developing-college-and-career-ready"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ccrscenter.org/ccrs-landscape/ccrs-organizer"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hyperlink" Target="http://www.manpowergroup.us/campaigns/talent-shortage-2012/pdf/2012_talent_shortage_survey_results_us_finalfinal.pdf" TargetMode="External"/><Relationship Id="rId3" Type="http://schemas.openxmlformats.org/officeDocument/2006/relationships/hyperlink" Target="https://casel.org/what-is-sel/" TargetMode="External"/><Relationship Id="rId7" Type="http://schemas.openxmlformats.org/officeDocument/2006/relationships/hyperlink" Target="http://www.childtrends.org/wp-content/uploads/2015/06/2015-24WFCSoftSkills1.pdf" TargetMode="Externa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hyperlink" Target="https://www.ksde.org/Portals/0/CSAS/CSAS%20Home/CTE%20Home/Measuring%20and%20Reflecting%20Student%20Learning%20%28002%29.pdf" TargetMode="External"/><Relationship Id="rId5" Type="http://schemas.openxmlformats.org/officeDocument/2006/relationships/hyperlink" Target="https://www.doe.in.gov/sites/default/files/wf-stem/grade-six-grade-eight-employability-skills-standards-final.pdf" TargetMode="External"/><Relationship Id="rId4" Type="http://schemas.openxmlformats.org/officeDocument/2006/relationships/hyperlink" Target="https://www.aacu.org/sites/default/files/files/LEAP/2015employerstudentsurvey.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Integrating Employability Skills: A Framework for All Educators</a:t>
            </a:r>
          </a:p>
        </p:txBody>
      </p:sp>
      <p:sp>
        <p:nvSpPr>
          <p:cNvPr id="4" name="Text Placeholder 3">
            <a:extLst>
              <a:ext uri="{FF2B5EF4-FFF2-40B4-BE49-F238E27FC236}">
                <a16:creationId xmlns:a16="http://schemas.microsoft.com/office/drawing/2014/main" id="{6554F2B6-2FDD-4496-8C23-4C65814A1C8F}"/>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70995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Importance of Employability Skills</a:t>
            </a:r>
          </a:p>
        </p:txBody>
      </p:sp>
      <p:sp>
        <p:nvSpPr>
          <p:cNvPr id="2" name="Content Placeholder 1"/>
          <p:cNvSpPr>
            <a:spLocks noGrp="1"/>
          </p:cNvSpPr>
          <p:nvPr>
            <p:ph idx="1"/>
          </p:nvPr>
        </p:nvSpPr>
        <p:spPr/>
        <p:txBody>
          <a:bodyPr/>
          <a:lstStyle/>
          <a:p>
            <a:r>
              <a:rPr lang="en-US" dirty="0"/>
              <a:t>Employability skills are cited as among the most important skills by employers (Hart Research Associates, 2015).</a:t>
            </a:r>
          </a:p>
          <a:p>
            <a:r>
              <a:rPr lang="en-US" dirty="0"/>
              <a:t>A lack of employability skills may contribute to a “talent shortage” (ManpowerGroup, 2012).</a:t>
            </a:r>
          </a:p>
          <a:p>
            <a:pPr lvl="0"/>
            <a:r>
              <a:rPr lang="en-US" dirty="0"/>
              <a:t>The demonstration of employability skills is correlated with better hiring rates, success on the job, and earnings (Lippman et al., 2015).</a:t>
            </a:r>
          </a:p>
          <a:p>
            <a:pPr marL="0" indent="0">
              <a:buNone/>
            </a:pPr>
            <a:endParaRPr lang="en-US" dirty="0"/>
          </a:p>
        </p:txBody>
      </p:sp>
      <p:sp>
        <p:nvSpPr>
          <p:cNvPr id="4" name="Slide Number Placeholder 3">
            <a:extLst>
              <a:ext uri="{FF2B5EF4-FFF2-40B4-BE49-F238E27FC236}">
                <a16:creationId xmlns:a16="http://schemas.microsoft.com/office/drawing/2014/main" id="{F16AEBDA-441F-476D-A04E-A1DCAC60D56B}"/>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122312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 What Are</a:t>
            </a:r>
            <a:br>
              <a:rPr lang="en-US" dirty="0"/>
            </a:br>
            <a:r>
              <a:rPr lang="en-US" dirty="0"/>
              <a:t>Employability Skills?</a:t>
            </a:r>
          </a:p>
        </p:txBody>
      </p:sp>
      <p:sp>
        <p:nvSpPr>
          <p:cNvPr id="3" name="Content Placeholder 2"/>
          <p:cNvSpPr>
            <a:spLocks noGrp="1"/>
          </p:cNvSpPr>
          <p:nvPr>
            <p:ph idx="1"/>
          </p:nvPr>
        </p:nvSpPr>
        <p:spPr/>
        <p:txBody>
          <a:bodyPr/>
          <a:lstStyle/>
          <a:p>
            <a:r>
              <a:rPr lang="en-US" dirty="0"/>
              <a:t>When you hear the term </a:t>
            </a:r>
            <a:r>
              <a:rPr lang="en-US" i="1" dirty="0"/>
              <a:t>employability skills, </a:t>
            </a:r>
            <a:r>
              <a:rPr lang="en-US" dirty="0"/>
              <a:t>what are some of the terms that come to mind? </a:t>
            </a:r>
          </a:p>
          <a:p>
            <a:endParaRPr lang="en-US" dirty="0"/>
          </a:p>
          <a:p>
            <a:endParaRPr lang="en-US" dirty="0"/>
          </a:p>
        </p:txBody>
      </p:sp>
      <p:sp>
        <p:nvSpPr>
          <p:cNvPr id="4" name="Slide Number Placeholder 3">
            <a:extLst>
              <a:ext uri="{FF2B5EF4-FFF2-40B4-BE49-F238E27FC236}">
                <a16:creationId xmlns:a16="http://schemas.microsoft.com/office/drawing/2014/main" id="{2193921A-152F-4D8A-A51D-464F0A79B922}"/>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161168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Defining Employability Skills</a:t>
            </a:r>
          </a:p>
        </p:txBody>
      </p:sp>
      <p:sp>
        <p:nvSpPr>
          <p:cNvPr id="3" name="Content Placeholder 2"/>
          <p:cNvSpPr>
            <a:spLocks noGrp="1"/>
          </p:cNvSpPr>
          <p:nvPr>
            <p:ph idx="10"/>
          </p:nvPr>
        </p:nvSpPr>
        <p:spPr/>
        <p:txBody>
          <a:bodyPr/>
          <a:lstStyle/>
          <a:p>
            <a:pPr marL="0" indent="0">
              <a:buNone/>
            </a:pPr>
            <a:r>
              <a:rPr lang="en-US" dirty="0"/>
              <a:t>Employability skills are the general skills and knowledge that are necessary for success in the labor market at all employment levels and in all sectors.</a:t>
            </a:r>
          </a:p>
          <a:p>
            <a:endParaRPr lang="en-US" dirty="0"/>
          </a:p>
        </p:txBody>
      </p:sp>
      <p:pic>
        <p:nvPicPr>
          <p:cNvPr id="1030" name="Picture 6">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55813"/>
            <a:ext cx="4776083" cy="27982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FBCFECD-5A37-4E0F-88E5-7C0BE3F05DE2}"/>
              </a:ext>
            </a:extLst>
          </p:cNvPr>
          <p:cNvSpPr>
            <a:spLocks noGrp="1"/>
          </p:cNvSpPr>
          <p:nvPr>
            <p:ph type="sldNum" sz="quarter" idx="11"/>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240200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2: Identifying</a:t>
            </a:r>
            <a:br>
              <a:rPr lang="en-US" dirty="0"/>
            </a:br>
            <a:r>
              <a:rPr lang="en-US" dirty="0"/>
              <a:t>Employability Skills</a:t>
            </a:r>
          </a:p>
        </p:txBody>
      </p:sp>
      <p:sp>
        <p:nvSpPr>
          <p:cNvPr id="3" name="Content Placeholder 2"/>
          <p:cNvSpPr>
            <a:spLocks noGrp="1"/>
          </p:cNvSpPr>
          <p:nvPr>
            <p:ph idx="1"/>
          </p:nvPr>
        </p:nvSpPr>
        <p:spPr/>
        <p:txBody>
          <a:bodyPr/>
          <a:lstStyle/>
          <a:p>
            <a:pPr marL="0" indent="0">
              <a:buNone/>
            </a:pPr>
            <a:r>
              <a:rPr lang="en-US" dirty="0"/>
              <a:t>Brainstorm activity:</a:t>
            </a:r>
          </a:p>
          <a:p>
            <a:pPr marL="514350" indent="-514350">
              <a:buAutoNum type="arabicPeriod"/>
            </a:pPr>
            <a:r>
              <a:rPr lang="en-US" dirty="0"/>
              <a:t>On your own, generate a list of your </a:t>
            </a:r>
            <a:r>
              <a:rPr lang="en-US" dirty="0">
                <a:solidFill>
                  <a:srgbClr val="FF0000"/>
                </a:solidFill>
              </a:rPr>
              <a:t>top five </a:t>
            </a:r>
            <a:r>
              <a:rPr lang="en-US" dirty="0"/>
              <a:t>most important employability skills. </a:t>
            </a:r>
          </a:p>
          <a:p>
            <a:pPr marL="514350" indent="-514350">
              <a:buAutoNum type="arabicPeriod"/>
            </a:pPr>
            <a:r>
              <a:rPr lang="en-US" dirty="0"/>
              <a:t>Record each skill on a sticky note.</a:t>
            </a:r>
          </a:p>
          <a:p>
            <a:pPr marL="514350" indent="-514350">
              <a:buAutoNum type="arabicPeriod"/>
            </a:pPr>
            <a:r>
              <a:rPr lang="en-US" dirty="0"/>
              <a:t>Discuss your list with your table.</a:t>
            </a:r>
          </a:p>
          <a:p>
            <a:pPr marL="514350" indent="-514350">
              <a:buAutoNum type="arabicPeriod"/>
            </a:pPr>
            <a:r>
              <a:rPr lang="en-US" dirty="0"/>
              <a:t>Remove duplicate skills.</a:t>
            </a:r>
          </a:p>
        </p:txBody>
      </p:sp>
      <p:sp>
        <p:nvSpPr>
          <p:cNvPr id="4" name="Slide Number Placeholder 3">
            <a:extLst>
              <a:ext uri="{FF2B5EF4-FFF2-40B4-BE49-F238E27FC236}">
                <a16:creationId xmlns:a16="http://schemas.microsoft.com/office/drawing/2014/main" id="{2D19DEFF-EC95-4887-AD76-E3467133B4CB}"/>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410078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3: Categorizing</a:t>
            </a:r>
            <a:br>
              <a:rPr lang="en-US" dirty="0"/>
            </a:br>
            <a:r>
              <a:rPr lang="en-US" dirty="0"/>
              <a:t>Employability Skills</a:t>
            </a:r>
          </a:p>
        </p:txBody>
      </p:sp>
      <p:sp>
        <p:nvSpPr>
          <p:cNvPr id="3" name="Content Placeholder 2"/>
          <p:cNvSpPr>
            <a:spLocks noGrp="1"/>
          </p:cNvSpPr>
          <p:nvPr>
            <p:ph idx="1"/>
          </p:nvPr>
        </p:nvSpPr>
        <p:spPr/>
        <p:txBody>
          <a:bodyPr/>
          <a:lstStyle/>
          <a:p>
            <a:pPr marL="457200" indent="-457200">
              <a:buFont typeface="+mj-lt"/>
              <a:buAutoNum type="arabicPeriod"/>
            </a:pPr>
            <a:r>
              <a:rPr lang="en-US" dirty="0"/>
              <a:t>Referencing your table’s sticky notes, where would you place your employability skills?</a:t>
            </a:r>
          </a:p>
          <a:p>
            <a:pPr marL="681038" lvl="1"/>
            <a:r>
              <a:rPr lang="en-US" sz="2000" dirty="0"/>
              <a:t>Effective relationships</a:t>
            </a:r>
          </a:p>
          <a:p>
            <a:pPr marL="681038" lvl="1"/>
            <a:r>
              <a:rPr lang="en-US" sz="2000" dirty="0"/>
              <a:t>Workplace skills</a:t>
            </a:r>
          </a:p>
          <a:p>
            <a:pPr marL="681038" lvl="1"/>
            <a:r>
              <a:rPr lang="en-US" sz="2000" dirty="0"/>
              <a:t>Applied knowledge</a:t>
            </a:r>
          </a:p>
          <a:p>
            <a:pPr marL="457200" indent="-457200">
              <a:spcBef>
                <a:spcPts val="1200"/>
              </a:spcBef>
              <a:buFont typeface="+mj-lt"/>
              <a:buAutoNum type="arabicPeriod"/>
            </a:pPr>
            <a:r>
              <a:rPr lang="en-US" dirty="0"/>
              <a:t>Discuss with your table.</a:t>
            </a:r>
          </a:p>
          <a:p>
            <a:pPr marL="457200" indent="-457200">
              <a:spcBef>
                <a:spcPts val="1200"/>
              </a:spcBef>
              <a:buFont typeface="+mj-lt"/>
              <a:buAutoNum type="arabicPeriod"/>
            </a:pPr>
            <a:r>
              <a:rPr lang="en-US" dirty="0"/>
              <a:t>Place your sticky notes on the appropriate chart paper.</a:t>
            </a:r>
          </a:p>
        </p:txBody>
      </p:sp>
      <p:sp>
        <p:nvSpPr>
          <p:cNvPr id="4" name="Slide Number Placeholder 3">
            <a:extLst>
              <a:ext uri="{FF2B5EF4-FFF2-40B4-BE49-F238E27FC236}">
                <a16:creationId xmlns:a16="http://schemas.microsoft.com/office/drawing/2014/main" id="{7BB60E20-93A1-4A66-A785-025B5F4A91DA}"/>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94713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2: Identifying</a:t>
            </a:r>
            <a:br>
              <a:rPr lang="en-US" dirty="0"/>
            </a:br>
            <a:r>
              <a:rPr lang="en-US" dirty="0"/>
              <a:t>Employability Skills</a:t>
            </a:r>
          </a:p>
        </p:txBody>
      </p:sp>
      <p:sp>
        <p:nvSpPr>
          <p:cNvPr id="3" name="Content Placeholder 2"/>
          <p:cNvSpPr>
            <a:spLocks noGrp="1"/>
          </p:cNvSpPr>
          <p:nvPr>
            <p:ph idx="1"/>
          </p:nvPr>
        </p:nvSpPr>
        <p:spPr/>
        <p:txBody>
          <a:bodyPr/>
          <a:lstStyle/>
          <a:p>
            <a:pPr marL="514350" indent="-514350">
              <a:buAutoNum type="arabicPeriod"/>
            </a:pPr>
            <a:r>
              <a:rPr lang="en-US" dirty="0"/>
              <a:t>On your own, generate a list of your </a:t>
            </a:r>
            <a:r>
              <a:rPr lang="en-US" dirty="0">
                <a:solidFill>
                  <a:srgbClr val="FF0000"/>
                </a:solidFill>
              </a:rPr>
              <a:t>top 5</a:t>
            </a:r>
            <a:r>
              <a:rPr lang="en-US" dirty="0">
                <a:solidFill>
                  <a:srgbClr val="FF0000"/>
                </a:solidFill>
                <a:latin typeface="Arial" panose="020B0604020202020204" pitchFamily="34" charset="0"/>
                <a:cs typeface="Arial" panose="020B0604020202020204" pitchFamily="34" charset="0"/>
              </a:rPr>
              <a:t>–</a:t>
            </a:r>
            <a:r>
              <a:rPr lang="en-US" dirty="0">
                <a:solidFill>
                  <a:srgbClr val="FF0000"/>
                </a:solidFill>
              </a:rPr>
              <a:t>10 </a:t>
            </a:r>
            <a:r>
              <a:rPr lang="en-US" dirty="0"/>
              <a:t>most important employability skills. </a:t>
            </a:r>
          </a:p>
          <a:p>
            <a:pPr marL="514350" indent="-514350">
              <a:buAutoNum type="arabicPeriod"/>
            </a:pPr>
            <a:r>
              <a:rPr lang="en-US" dirty="0"/>
              <a:t>Record each skill on the top of Handout A.</a:t>
            </a:r>
          </a:p>
          <a:p>
            <a:pPr marL="514350" indent="-514350">
              <a:buAutoNum type="arabicPeriod"/>
            </a:pPr>
            <a:r>
              <a:rPr lang="en-US" dirty="0"/>
              <a:t>Referencing your list, place each skill into one of the three categories of employability skills.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58476657"/>
              </p:ext>
            </p:extLst>
          </p:nvPr>
        </p:nvGraphicFramePr>
        <p:xfrm>
          <a:off x="1205392" y="4172317"/>
          <a:ext cx="7520247" cy="2030437"/>
        </p:xfrm>
        <a:graphic>
          <a:graphicData uri="http://schemas.openxmlformats.org/drawingml/2006/table">
            <a:tbl>
              <a:tblPr firstRow="1" bandRow="1">
                <a:tableStyleId>{5C22544A-7EE6-4342-B048-85BDC9FD1C3A}</a:tableStyleId>
              </a:tblPr>
              <a:tblGrid>
                <a:gridCol w="2506749">
                  <a:extLst>
                    <a:ext uri="{9D8B030D-6E8A-4147-A177-3AD203B41FA5}">
                      <a16:colId xmlns:a16="http://schemas.microsoft.com/office/drawing/2014/main" val="20000"/>
                    </a:ext>
                  </a:extLst>
                </a:gridCol>
                <a:gridCol w="2506749">
                  <a:extLst>
                    <a:ext uri="{9D8B030D-6E8A-4147-A177-3AD203B41FA5}">
                      <a16:colId xmlns:a16="http://schemas.microsoft.com/office/drawing/2014/main" val="20001"/>
                    </a:ext>
                  </a:extLst>
                </a:gridCol>
                <a:gridCol w="2506749">
                  <a:extLst>
                    <a:ext uri="{9D8B030D-6E8A-4147-A177-3AD203B41FA5}">
                      <a16:colId xmlns:a16="http://schemas.microsoft.com/office/drawing/2014/main" val="20002"/>
                    </a:ext>
                  </a:extLst>
                </a:gridCol>
              </a:tblGrid>
              <a:tr h="550020">
                <a:tc>
                  <a:txBody>
                    <a:bodyPr/>
                    <a:lstStyle/>
                    <a:p>
                      <a:pPr algn="ctr"/>
                      <a:r>
                        <a:rPr lang="en-US" sz="1600" u="sng" baseline="0" dirty="0">
                          <a:solidFill>
                            <a:schemeClr val="tx1"/>
                          </a:solidFill>
                        </a:rPr>
                        <a:t>Effective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u="sng" baseline="0" dirty="0">
                          <a:solidFill>
                            <a:schemeClr val="tx1"/>
                          </a:solidFill>
                        </a:rPr>
                        <a:t>Workplace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u="sng" baseline="0" dirty="0">
                          <a:solidFill>
                            <a:schemeClr val="tx1"/>
                          </a:solidFill>
                        </a:rPr>
                        <a:t>Applied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4158">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86259">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Arrow Connector 7">
            <a:extLst>
              <a:ext uri="{C183D7F6-B498-43B3-948B-1728B52AA6E4}">
                <adec:decorative xmlns:adec="http://schemas.microsoft.com/office/drawing/2017/decorative" val="1"/>
              </a:ext>
            </a:extLst>
          </p:cNvPr>
          <p:cNvCxnSpPr/>
          <p:nvPr/>
        </p:nvCxnSpPr>
        <p:spPr>
          <a:xfrm>
            <a:off x="698405" y="5016608"/>
            <a:ext cx="726141" cy="134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A5B41B01-3388-4647-A773-4E780E4300FA}"/>
              </a:ext>
            </a:extLst>
          </p:cNvPr>
          <p:cNvSpPr/>
          <p:nvPr/>
        </p:nvSpPr>
        <p:spPr>
          <a:xfrm>
            <a:off x="1205392" y="5260234"/>
            <a:ext cx="7520247" cy="272303"/>
          </a:xfrm>
          <a:prstGeom prst="rect">
            <a:avLst/>
          </a:prstGeom>
          <a:gradFill flip="none" rotWithShape="1">
            <a:gsLst>
              <a:gs pos="0">
                <a:srgbClr val="E79E86"/>
              </a:gs>
              <a:gs pos="50000">
                <a:schemeClr val="accent2">
                  <a:lumMod val="40000"/>
                  <a:lumOff val="60000"/>
                  <a:tint val="44500"/>
                  <a:satMod val="160000"/>
                </a:schemeClr>
              </a:gs>
              <a:gs pos="100000">
                <a:srgbClr val="FCE6E1"/>
              </a:gs>
            </a:gsLst>
            <a:lin ang="16200000" scaled="1"/>
            <a:tileRect/>
          </a:gra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dirty="0">
                <a:solidFill>
                  <a:schemeClr val="tx1"/>
                </a:solidFill>
              </a:rPr>
              <a:t>Recategorized Skills</a:t>
            </a:r>
          </a:p>
        </p:txBody>
      </p:sp>
      <p:sp>
        <p:nvSpPr>
          <p:cNvPr id="5" name="Slide Number Placeholder 4">
            <a:extLst>
              <a:ext uri="{FF2B5EF4-FFF2-40B4-BE49-F238E27FC236}">
                <a16:creationId xmlns:a16="http://schemas.microsoft.com/office/drawing/2014/main" id="{3DCD838D-8C20-42DA-9760-0FDAAE680E6F}"/>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45882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age displays Employability Skills Framework graphic"/>
          <p:cNvSpPr>
            <a:spLocks noGrp="1"/>
          </p:cNvSpPr>
          <p:nvPr>
            <p:ph type="title"/>
          </p:nvPr>
        </p:nvSpPr>
        <p:spPr/>
        <p:txBody>
          <a:bodyPr/>
          <a:lstStyle/>
          <a:p>
            <a:r>
              <a:rPr lang="en-US" dirty="0"/>
              <a:t>Employability Skills Framework</a:t>
            </a:r>
          </a:p>
        </p:txBody>
      </p:sp>
      <p:pic>
        <p:nvPicPr>
          <p:cNvPr id="4" name="Picture 3" descr="Employability Skills Framework graphic includes Applied Knowledge, Effective Relationships, and Workplace Skills areas"/>
          <p:cNvPicPr>
            <a:picLocks noChangeAspect="1"/>
          </p:cNvPicPr>
          <p:nvPr/>
        </p:nvPicPr>
        <p:blipFill>
          <a:blip r:embed="rId3"/>
          <a:stretch>
            <a:fillRect/>
          </a:stretch>
        </p:blipFill>
        <p:spPr>
          <a:xfrm>
            <a:off x="2305050" y="2003245"/>
            <a:ext cx="3978362" cy="4067730"/>
          </a:xfrm>
          <a:prstGeom prst="rect">
            <a:avLst/>
          </a:prstGeom>
        </p:spPr>
      </p:pic>
      <p:sp>
        <p:nvSpPr>
          <p:cNvPr id="7" name="TextBox 6"/>
          <p:cNvSpPr txBox="1"/>
          <p:nvPr/>
        </p:nvSpPr>
        <p:spPr>
          <a:xfrm>
            <a:off x="6283412" y="1959703"/>
            <a:ext cx="2628813" cy="1631216"/>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solidFill>
                  <a:schemeClr val="tx2">
                    <a:lumMod val="75000"/>
                  </a:schemeClr>
                </a:solidFill>
              </a:rPr>
              <a:t>The skills that enable individuals to interact effectively with clients, coworkers, and supervisors</a:t>
            </a:r>
            <a:endParaRPr lang="en-US" sz="2800" dirty="0">
              <a:solidFill>
                <a:schemeClr val="tx2">
                  <a:lumMod val="75000"/>
                </a:schemeClr>
              </a:solidFill>
            </a:endParaRPr>
          </a:p>
        </p:txBody>
      </p:sp>
      <p:sp>
        <p:nvSpPr>
          <p:cNvPr id="8" name="TextBox 7"/>
          <p:cNvSpPr txBox="1"/>
          <p:nvPr/>
        </p:nvSpPr>
        <p:spPr>
          <a:xfrm>
            <a:off x="6283411" y="4743052"/>
            <a:ext cx="2628813" cy="1015663"/>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solidFill>
                  <a:schemeClr val="tx2">
                    <a:lumMod val="75000"/>
                  </a:schemeClr>
                </a:solidFill>
              </a:rPr>
              <a:t>The skills employees need to successfully perform work tasks</a:t>
            </a:r>
            <a:endParaRPr lang="en-US" dirty="0">
              <a:solidFill>
                <a:schemeClr val="tx2">
                  <a:lumMod val="75000"/>
                </a:schemeClr>
              </a:solidFill>
            </a:endParaRPr>
          </a:p>
        </p:txBody>
      </p:sp>
      <p:sp>
        <p:nvSpPr>
          <p:cNvPr id="9" name="TextBox 8"/>
          <p:cNvSpPr txBox="1"/>
          <p:nvPr/>
        </p:nvSpPr>
        <p:spPr>
          <a:xfrm>
            <a:off x="157795" y="2658239"/>
            <a:ext cx="2147255" cy="2554545"/>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solidFill>
                  <a:schemeClr val="tx2">
                    <a:lumMod val="75000"/>
                  </a:schemeClr>
                </a:solidFill>
              </a:rPr>
              <a:t>The thoughtful integration of academic knowledge and technical skills, put to practical use in the workplace</a:t>
            </a:r>
          </a:p>
        </p:txBody>
      </p:sp>
      <p:sp>
        <p:nvSpPr>
          <p:cNvPr id="3" name="Slide Number Placeholder 2">
            <a:extLst>
              <a:ext uri="{FF2B5EF4-FFF2-40B4-BE49-F238E27FC236}">
                <a16:creationId xmlns:a16="http://schemas.microsoft.com/office/drawing/2014/main" id="{D3CF104C-0CF0-46CD-B7CE-E5F2DC65A0A6}"/>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245790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ffective Relationships graphic includes Interpersonal skills and Personal qualities"/>
          <p:cNvSpPr>
            <a:spLocks noGrp="1"/>
          </p:cNvSpPr>
          <p:nvPr>
            <p:ph type="title"/>
          </p:nvPr>
        </p:nvSpPr>
        <p:spPr/>
        <p:txBody>
          <a:bodyPr/>
          <a:lstStyle/>
          <a:p>
            <a:r>
              <a:rPr lang="en-US" dirty="0"/>
              <a:t>Effective Relationships</a:t>
            </a:r>
          </a:p>
        </p:txBody>
      </p:sp>
      <p:pic>
        <p:nvPicPr>
          <p:cNvPr id="8" name="Picture 7" descr="Employability Skill Framework graphic, focusing on Effective Relationships, Interpersonal Ski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8668"/>
            <a:ext cx="6927888" cy="4259792"/>
          </a:xfrm>
          <a:prstGeom prst="rect">
            <a:avLst/>
          </a:prstGeom>
        </p:spPr>
      </p:pic>
      <p:sp>
        <p:nvSpPr>
          <p:cNvPr id="4" name="TextBox 3"/>
          <p:cNvSpPr txBox="1"/>
          <p:nvPr/>
        </p:nvSpPr>
        <p:spPr>
          <a:xfrm>
            <a:off x="4482939" y="2345823"/>
            <a:ext cx="3730625" cy="1877437"/>
          </a:xfrm>
          <a:prstGeom prst="rect">
            <a:avLst/>
          </a:prstGeom>
        </p:spPr>
        <p:txBody>
          <a:bodyPr wrap="square" rtlCol="0">
            <a:spAutoFit/>
          </a:bodyPr>
          <a:lstStyle/>
          <a:p>
            <a:pPr marL="234950" lvl="1" indent="-234950"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Understands teamwork and works with others</a:t>
            </a:r>
          </a:p>
          <a:p>
            <a:pPr marL="234950" lvl="1" indent="-234950"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Responds to customer needs</a:t>
            </a:r>
          </a:p>
          <a:p>
            <a:pPr marL="234950" lvl="1" indent="-234950"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Exercises leadership</a:t>
            </a:r>
          </a:p>
          <a:p>
            <a:pPr marL="234950" lvl="1" indent="-234950"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Negotiates to resolve conflicts</a:t>
            </a:r>
          </a:p>
          <a:p>
            <a:pPr marL="234950" lvl="1" indent="-234950"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Respects individual differences</a:t>
            </a:r>
          </a:p>
        </p:txBody>
      </p:sp>
      <p:sp>
        <p:nvSpPr>
          <p:cNvPr id="3" name="Slide Number Placeholder 2">
            <a:extLst>
              <a:ext uri="{FF2B5EF4-FFF2-40B4-BE49-F238E27FC236}">
                <a16:creationId xmlns:a16="http://schemas.microsoft.com/office/drawing/2014/main" id="{6DCE7D6D-223A-4827-9260-6FE670558C50}"/>
              </a:ext>
            </a:extLst>
          </p:cNvPr>
          <p:cNvSpPr>
            <a:spLocks noGrp="1"/>
          </p:cNvSpPr>
          <p:nvPr>
            <p:ph type="sldNum" sz="quarter" idx="10"/>
          </p:nvPr>
        </p:nvSpPr>
        <p:spPr>
          <a:xfrm>
            <a:off x="8700629" y="6507316"/>
            <a:ext cx="211596" cy="153888"/>
          </a:xfrm>
        </p:spPr>
        <p:txBody>
          <a:bodyPr/>
          <a:lstStyle/>
          <a:p>
            <a:pPr algn="r"/>
            <a:fld id="{F3477EC8-074D-41C4-94AE-E9EA7CEEA348}" type="slidenum">
              <a:rPr lang="en-US" smtClean="0"/>
              <a:pPr algn="r"/>
              <a:t>17</a:t>
            </a:fld>
            <a:r>
              <a:rPr lang="en-US" dirty="0"/>
              <a:t>a</a:t>
            </a:r>
          </a:p>
        </p:txBody>
      </p:sp>
    </p:spTree>
    <p:extLst>
      <p:ext uri="{BB962C8B-B14F-4D97-AF65-F5344CB8AC3E}">
        <p14:creationId xmlns:p14="http://schemas.microsoft.com/office/powerpoint/2010/main" val="60492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Relationships</a:t>
            </a:r>
          </a:p>
        </p:txBody>
      </p:sp>
      <p:pic>
        <p:nvPicPr>
          <p:cNvPr id="8" name="Picture 7" descr="Employability Skill Framework graphic, focusing on Effective Relationships, Personal Qua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8668"/>
            <a:ext cx="6927888" cy="4259792"/>
          </a:xfrm>
          <a:prstGeom prst="rect">
            <a:avLst/>
          </a:prstGeom>
        </p:spPr>
      </p:pic>
      <p:sp>
        <p:nvSpPr>
          <p:cNvPr id="10" name="TextBox 9"/>
          <p:cNvSpPr txBox="1"/>
          <p:nvPr/>
        </p:nvSpPr>
        <p:spPr>
          <a:xfrm>
            <a:off x="5892800" y="2345824"/>
            <a:ext cx="3251200" cy="3908762"/>
          </a:xfrm>
          <a:prstGeom prst="rect">
            <a:avLst/>
          </a:prstGeom>
          <a:noFill/>
        </p:spPr>
        <p:txBody>
          <a:bodyPr wrap="square" rtlCol="0">
            <a:spAutoFit/>
          </a:bodyPr>
          <a:lstStyle/>
          <a:p>
            <a:pPr marL="233363" lvl="1" indent="-233363"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Demonstrates responsibility and self-discipline</a:t>
            </a:r>
          </a:p>
          <a:p>
            <a:pPr marL="233363" lvl="1" indent="-233363"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Adapts and shows flexibility</a:t>
            </a:r>
          </a:p>
          <a:p>
            <a:pPr marL="233363" lvl="1" indent="-233363"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Works independently</a:t>
            </a:r>
          </a:p>
          <a:p>
            <a:pPr marL="233363" lvl="1" indent="-233363"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Demonstrates a willingness to learn</a:t>
            </a:r>
          </a:p>
          <a:p>
            <a:pPr marL="233363" lvl="1" indent="-233363"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Demonstrates integrity</a:t>
            </a:r>
          </a:p>
          <a:p>
            <a:pPr marL="233363" lvl="1" indent="-233363"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Demonstrates professionalism</a:t>
            </a:r>
          </a:p>
          <a:p>
            <a:pPr marL="233363" lvl="1" indent="-233363"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Takes initiative</a:t>
            </a:r>
          </a:p>
          <a:p>
            <a:pPr marL="233363" lvl="1" indent="-233363"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Displays positive attitude and sense of self-worth</a:t>
            </a:r>
          </a:p>
          <a:p>
            <a:pPr marL="233363" lvl="1" indent="-233363" eaLnBrk="0" hangingPunct="0">
              <a:spcBef>
                <a:spcPts val="600"/>
              </a:spcBef>
              <a:spcAft>
                <a:spcPts val="0"/>
              </a:spcAft>
              <a:buClr>
                <a:schemeClr val="bg1">
                  <a:lumMod val="65000"/>
                </a:schemeClr>
              </a:buClr>
              <a:buFont typeface="Arial" pitchFamily="34" charset="0"/>
              <a:buChar char="•"/>
            </a:pPr>
            <a:r>
              <a:rPr lang="en-US" sz="1600" dirty="0">
                <a:solidFill>
                  <a:schemeClr val="tx2">
                    <a:lumMod val="75000"/>
                  </a:schemeClr>
                </a:solidFill>
                <a:latin typeface="+mn-lt"/>
                <a:ea typeface="Arial" pitchFamily="34" charset="0"/>
                <a:cs typeface="Franklin Gothic Book" pitchFamily="34" charset="0"/>
              </a:rPr>
              <a:t>Takes responsibility for professional growth</a:t>
            </a:r>
          </a:p>
        </p:txBody>
      </p:sp>
      <p:sp>
        <p:nvSpPr>
          <p:cNvPr id="9" name="Slide Number Placeholder 2">
            <a:extLst>
              <a:ext uri="{FF2B5EF4-FFF2-40B4-BE49-F238E27FC236}">
                <a16:creationId xmlns:a16="http://schemas.microsoft.com/office/drawing/2014/main" id="{55847BD0-7332-44B6-9324-54F775265F4C}"/>
              </a:ext>
            </a:extLst>
          </p:cNvPr>
          <p:cNvSpPr>
            <a:spLocks noGrp="1"/>
          </p:cNvSpPr>
          <p:nvPr>
            <p:ph type="sldNum" sz="quarter" idx="10"/>
          </p:nvPr>
        </p:nvSpPr>
        <p:spPr>
          <a:xfrm>
            <a:off x="8700629" y="6507316"/>
            <a:ext cx="211596" cy="153888"/>
          </a:xfrm>
        </p:spPr>
        <p:txBody>
          <a:bodyPr/>
          <a:lstStyle/>
          <a:p>
            <a:pPr algn="r"/>
            <a:r>
              <a:rPr lang="en-US" dirty="0"/>
              <a:t>17b</a:t>
            </a:r>
          </a:p>
        </p:txBody>
      </p:sp>
    </p:spTree>
    <p:extLst>
      <p:ext uri="{BB962C8B-B14F-4D97-AF65-F5344CB8AC3E}">
        <p14:creationId xmlns:p14="http://schemas.microsoft.com/office/powerpoint/2010/main" val="404752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Skills</a:t>
            </a:r>
          </a:p>
        </p:txBody>
      </p:sp>
      <p:pic>
        <p:nvPicPr>
          <p:cNvPr id="9" name="Picture 8" descr="Employability Skills Framework graphic focusing on Workplace Skills, Resource Management"/>
          <p:cNvPicPr>
            <a:picLocks noChangeAspect="1"/>
          </p:cNvPicPr>
          <p:nvPr/>
        </p:nvPicPr>
        <p:blipFill rotWithShape="1">
          <a:blip r:embed="rId3">
            <a:extLst>
              <a:ext uri="{28A0092B-C50C-407E-A947-70E740481C1C}">
                <a14:useLocalDpi xmlns:a14="http://schemas.microsoft.com/office/drawing/2010/main" val="0"/>
              </a:ext>
            </a:extLst>
          </a:blip>
          <a:srcRect t="6091" b="9647"/>
          <a:stretch/>
        </p:blipFill>
        <p:spPr>
          <a:xfrm>
            <a:off x="440563" y="1976846"/>
            <a:ext cx="8015238" cy="4177274"/>
          </a:xfrm>
          <a:prstGeom prst="rect">
            <a:avLst/>
          </a:prstGeom>
        </p:spPr>
      </p:pic>
      <p:sp>
        <p:nvSpPr>
          <p:cNvPr id="4" name="TextBox 3"/>
          <p:cNvSpPr txBox="1"/>
          <p:nvPr/>
        </p:nvSpPr>
        <p:spPr>
          <a:xfrm>
            <a:off x="43542" y="3314319"/>
            <a:ext cx="2687219" cy="1200329"/>
          </a:xfrm>
          <a:prstGeom prst="rect">
            <a:avLst/>
          </a:prstGeom>
          <a:noFill/>
        </p:spPr>
        <p:txBody>
          <a:bodyPr wrap="square" rtlCol="0">
            <a:spAutoFit/>
          </a:bodyPr>
          <a:lstStyle/>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Manages time</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Manages money</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Manages materials</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Manages personnel</a:t>
            </a:r>
          </a:p>
        </p:txBody>
      </p:sp>
      <p:sp>
        <p:nvSpPr>
          <p:cNvPr id="3" name="Slide Number Placeholder 2">
            <a:extLst>
              <a:ext uri="{FF2B5EF4-FFF2-40B4-BE49-F238E27FC236}">
                <a16:creationId xmlns:a16="http://schemas.microsoft.com/office/drawing/2014/main" id="{2848ACED-AE7B-4FD0-BC34-406E7A3AF0F2}"/>
              </a:ext>
            </a:extLst>
          </p:cNvPr>
          <p:cNvSpPr>
            <a:spLocks noGrp="1"/>
          </p:cNvSpPr>
          <p:nvPr>
            <p:ph type="sldNum" sz="quarter" idx="10"/>
          </p:nvPr>
        </p:nvSpPr>
        <p:spPr>
          <a:xfrm>
            <a:off x="8700629" y="6507316"/>
            <a:ext cx="211596" cy="153888"/>
          </a:xfrm>
        </p:spPr>
        <p:txBody>
          <a:bodyPr/>
          <a:lstStyle/>
          <a:p>
            <a:pPr algn="r"/>
            <a:r>
              <a:rPr lang="en-US" dirty="0"/>
              <a:t>18a</a:t>
            </a:r>
          </a:p>
        </p:txBody>
      </p:sp>
    </p:spTree>
    <p:extLst>
      <p:ext uri="{BB962C8B-B14F-4D97-AF65-F5344CB8AC3E}">
        <p14:creationId xmlns:p14="http://schemas.microsoft.com/office/powerpoint/2010/main" val="224530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Welcome and Introductions</a:t>
            </a:r>
          </a:p>
        </p:txBody>
      </p:sp>
      <p:pic>
        <p:nvPicPr>
          <p:cNvPr id="5" name="Content Placeholder 4">
            <a:extLst>
              <a:ext uri="{C183D7F6-B498-43B3-948B-1728B52AA6E4}">
                <adec:decorative xmlns:adec="http://schemas.microsoft.com/office/drawing/2017/decorative" val="1"/>
              </a:ext>
            </a:extLst>
          </p:cNvPr>
          <p:cNvPicPr>
            <a:picLocks noGrp="1"/>
          </p:cNvPicPr>
          <p:nvPr>
            <p:ph idx="4294967295"/>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65300" y="2290025"/>
            <a:ext cx="5613400" cy="3732212"/>
          </a:xfrm>
          <a:prstGeom prst="rect">
            <a:avLst/>
          </a:prstGeom>
          <a:noFill/>
          <a:ln>
            <a:noFill/>
          </a:ln>
        </p:spPr>
      </p:pic>
      <p:sp>
        <p:nvSpPr>
          <p:cNvPr id="2" name="Slide Number Placeholder 1">
            <a:extLst>
              <a:ext uri="{FF2B5EF4-FFF2-40B4-BE49-F238E27FC236}">
                <a16:creationId xmlns:a16="http://schemas.microsoft.com/office/drawing/2014/main" id="{EFE7C204-9F6B-4204-B71A-0730DEE620C2}"/>
              </a:ext>
            </a:extLst>
          </p:cNvPr>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383724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Skills</a:t>
            </a:r>
          </a:p>
        </p:txBody>
      </p:sp>
      <p:pic>
        <p:nvPicPr>
          <p:cNvPr id="9" name="Picture 8" descr="Employability Framework Skills graphic focusing on Workplace Skills, Information Use"/>
          <p:cNvPicPr>
            <a:picLocks noChangeAspect="1"/>
          </p:cNvPicPr>
          <p:nvPr/>
        </p:nvPicPr>
        <p:blipFill rotWithShape="1">
          <a:blip r:embed="rId3">
            <a:extLst>
              <a:ext uri="{28A0092B-C50C-407E-A947-70E740481C1C}">
                <a14:useLocalDpi xmlns:a14="http://schemas.microsoft.com/office/drawing/2010/main" val="0"/>
              </a:ext>
            </a:extLst>
          </a:blip>
          <a:srcRect t="6091" b="9647"/>
          <a:stretch/>
        </p:blipFill>
        <p:spPr>
          <a:xfrm>
            <a:off x="440563" y="1976846"/>
            <a:ext cx="8015238" cy="4177274"/>
          </a:xfrm>
          <a:prstGeom prst="rect">
            <a:avLst/>
          </a:prstGeom>
        </p:spPr>
      </p:pic>
      <p:sp>
        <p:nvSpPr>
          <p:cNvPr id="7" name="Rectangle 6"/>
          <p:cNvSpPr/>
          <p:nvPr/>
        </p:nvSpPr>
        <p:spPr>
          <a:xfrm>
            <a:off x="38564" y="4074539"/>
            <a:ext cx="2849779" cy="1754326"/>
          </a:xfrm>
          <a:custGeom>
            <a:avLst/>
            <a:gdLst>
              <a:gd name="connsiteX0" fmla="*/ 0 w 2849779"/>
              <a:gd name="connsiteY0" fmla="*/ 0 h 1754326"/>
              <a:gd name="connsiteX1" fmla="*/ 2849779 w 2849779"/>
              <a:gd name="connsiteY1" fmla="*/ 0 h 1754326"/>
              <a:gd name="connsiteX2" fmla="*/ 2849779 w 2849779"/>
              <a:gd name="connsiteY2" fmla="*/ 1754326 h 1754326"/>
              <a:gd name="connsiteX3" fmla="*/ 0 w 2849779"/>
              <a:gd name="connsiteY3" fmla="*/ 1754326 h 1754326"/>
              <a:gd name="connsiteX4" fmla="*/ 0 w 2849779"/>
              <a:gd name="connsiteY4" fmla="*/ 0 h 1754326"/>
              <a:gd name="connsiteX0" fmla="*/ 0 w 2849779"/>
              <a:gd name="connsiteY0" fmla="*/ 0 h 1754326"/>
              <a:gd name="connsiteX1" fmla="*/ 2849779 w 2849779"/>
              <a:gd name="connsiteY1" fmla="*/ 0 h 1754326"/>
              <a:gd name="connsiteX2" fmla="*/ 2849779 w 2849779"/>
              <a:gd name="connsiteY2" fmla="*/ 1754326 h 1754326"/>
              <a:gd name="connsiteX3" fmla="*/ 1703150 w 2849779"/>
              <a:gd name="connsiteY3" fmla="*/ 1743809 h 1754326"/>
              <a:gd name="connsiteX4" fmla="*/ 0 w 2849779"/>
              <a:gd name="connsiteY4" fmla="*/ 1754326 h 1754326"/>
              <a:gd name="connsiteX5" fmla="*/ 0 w 2849779"/>
              <a:gd name="connsiteY5" fmla="*/ 0 h 1754326"/>
              <a:gd name="connsiteX0" fmla="*/ 0 w 2849779"/>
              <a:gd name="connsiteY0" fmla="*/ 0 h 1754326"/>
              <a:gd name="connsiteX1" fmla="*/ 2849779 w 2849779"/>
              <a:gd name="connsiteY1" fmla="*/ 0 h 1754326"/>
              <a:gd name="connsiteX2" fmla="*/ 2849779 w 2849779"/>
              <a:gd name="connsiteY2" fmla="*/ 1478554 h 1754326"/>
              <a:gd name="connsiteX3" fmla="*/ 1703150 w 2849779"/>
              <a:gd name="connsiteY3" fmla="*/ 1743809 h 1754326"/>
              <a:gd name="connsiteX4" fmla="*/ 0 w 2849779"/>
              <a:gd name="connsiteY4" fmla="*/ 1754326 h 1754326"/>
              <a:gd name="connsiteX5" fmla="*/ 0 w 2849779"/>
              <a:gd name="connsiteY5" fmla="*/ 0 h 1754326"/>
              <a:gd name="connsiteX0" fmla="*/ 0 w 2849779"/>
              <a:gd name="connsiteY0" fmla="*/ 0 h 1754326"/>
              <a:gd name="connsiteX1" fmla="*/ 2849779 w 2849779"/>
              <a:gd name="connsiteY1" fmla="*/ 0 h 1754326"/>
              <a:gd name="connsiteX2" fmla="*/ 2835265 w 2849779"/>
              <a:gd name="connsiteY2" fmla="*/ 1362440 h 1754326"/>
              <a:gd name="connsiteX3" fmla="*/ 1703150 w 2849779"/>
              <a:gd name="connsiteY3" fmla="*/ 1743809 h 1754326"/>
              <a:gd name="connsiteX4" fmla="*/ 0 w 2849779"/>
              <a:gd name="connsiteY4" fmla="*/ 1754326 h 1754326"/>
              <a:gd name="connsiteX5" fmla="*/ 0 w 2849779"/>
              <a:gd name="connsiteY5" fmla="*/ 0 h 1754326"/>
              <a:gd name="connsiteX0" fmla="*/ 0 w 2849779"/>
              <a:gd name="connsiteY0" fmla="*/ 0 h 1754326"/>
              <a:gd name="connsiteX1" fmla="*/ 2849779 w 2849779"/>
              <a:gd name="connsiteY1" fmla="*/ 0 h 1754326"/>
              <a:gd name="connsiteX2" fmla="*/ 2835265 w 2849779"/>
              <a:gd name="connsiteY2" fmla="*/ 1362440 h 1754326"/>
              <a:gd name="connsiteX3" fmla="*/ 1412865 w 2849779"/>
              <a:gd name="connsiteY3" fmla="*/ 1743809 h 1754326"/>
              <a:gd name="connsiteX4" fmla="*/ 0 w 2849779"/>
              <a:gd name="connsiteY4" fmla="*/ 1754326 h 1754326"/>
              <a:gd name="connsiteX5" fmla="*/ 0 w 2849779"/>
              <a:gd name="connsiteY5" fmla="*/ 0 h 1754326"/>
              <a:gd name="connsiteX0" fmla="*/ 0 w 2849779"/>
              <a:gd name="connsiteY0" fmla="*/ 0 h 1754326"/>
              <a:gd name="connsiteX1" fmla="*/ 2849779 w 2849779"/>
              <a:gd name="connsiteY1" fmla="*/ 0 h 1754326"/>
              <a:gd name="connsiteX2" fmla="*/ 2849779 w 2849779"/>
              <a:gd name="connsiteY2" fmla="*/ 1173754 h 1754326"/>
              <a:gd name="connsiteX3" fmla="*/ 1412865 w 2849779"/>
              <a:gd name="connsiteY3" fmla="*/ 1743809 h 1754326"/>
              <a:gd name="connsiteX4" fmla="*/ 0 w 2849779"/>
              <a:gd name="connsiteY4" fmla="*/ 1754326 h 1754326"/>
              <a:gd name="connsiteX5" fmla="*/ 0 w 2849779"/>
              <a:gd name="connsiteY5"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779" h="1754326">
                <a:moveTo>
                  <a:pt x="0" y="0"/>
                </a:moveTo>
                <a:lnTo>
                  <a:pt x="2849779" y="0"/>
                </a:lnTo>
                <a:lnTo>
                  <a:pt x="2849779" y="1173754"/>
                </a:lnTo>
                <a:lnTo>
                  <a:pt x="1412865" y="1743809"/>
                </a:lnTo>
                <a:lnTo>
                  <a:pt x="0" y="1754326"/>
                </a:lnTo>
                <a:lnTo>
                  <a:pt x="0" y="0"/>
                </a:lnTo>
                <a:close/>
              </a:path>
            </a:pathLst>
          </a:custGeom>
          <a:solidFill>
            <a:schemeClr val="bg1">
              <a:alpha val="90000"/>
            </a:schemeClr>
          </a:solidFill>
        </p:spPr>
        <p:txBody>
          <a:bodyPr wrap="square">
            <a:spAutoFit/>
          </a:bodyPr>
          <a:lstStyle/>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Locates information</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Organizes information</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Uses information</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Analyzes information</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Communicates information</a:t>
            </a:r>
          </a:p>
        </p:txBody>
      </p:sp>
      <p:sp>
        <p:nvSpPr>
          <p:cNvPr id="5" name="Slide Number Placeholder 2">
            <a:extLst>
              <a:ext uri="{FF2B5EF4-FFF2-40B4-BE49-F238E27FC236}">
                <a16:creationId xmlns:a16="http://schemas.microsoft.com/office/drawing/2014/main" id="{BAC45810-9DA5-43AB-8994-70EE1F9F5927}"/>
              </a:ext>
            </a:extLst>
          </p:cNvPr>
          <p:cNvSpPr>
            <a:spLocks noGrp="1"/>
          </p:cNvSpPr>
          <p:nvPr>
            <p:ph type="sldNum" sz="quarter" idx="10"/>
          </p:nvPr>
        </p:nvSpPr>
        <p:spPr>
          <a:xfrm>
            <a:off x="8700629" y="6507316"/>
            <a:ext cx="211596" cy="153888"/>
          </a:xfrm>
        </p:spPr>
        <p:txBody>
          <a:bodyPr/>
          <a:lstStyle/>
          <a:p>
            <a:pPr algn="r"/>
            <a:r>
              <a:rPr lang="en-US" dirty="0"/>
              <a:t>18b</a:t>
            </a:r>
          </a:p>
        </p:txBody>
      </p:sp>
    </p:spTree>
    <p:extLst>
      <p:ext uri="{BB962C8B-B14F-4D97-AF65-F5344CB8AC3E}">
        <p14:creationId xmlns:p14="http://schemas.microsoft.com/office/powerpoint/2010/main" val="978416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Skills</a:t>
            </a:r>
          </a:p>
        </p:txBody>
      </p:sp>
      <p:pic>
        <p:nvPicPr>
          <p:cNvPr id="9" name="Picture 8" descr="Employability Skill Framework graphic focusing on Workplace Skills, Communication Skills"/>
          <p:cNvPicPr>
            <a:picLocks noChangeAspect="1"/>
          </p:cNvPicPr>
          <p:nvPr/>
        </p:nvPicPr>
        <p:blipFill rotWithShape="1">
          <a:blip r:embed="rId3">
            <a:extLst>
              <a:ext uri="{28A0092B-C50C-407E-A947-70E740481C1C}">
                <a14:useLocalDpi xmlns:a14="http://schemas.microsoft.com/office/drawing/2010/main" val="0"/>
              </a:ext>
            </a:extLst>
          </a:blip>
          <a:srcRect t="6091" b="9647"/>
          <a:stretch/>
        </p:blipFill>
        <p:spPr>
          <a:xfrm>
            <a:off x="440563" y="1976846"/>
            <a:ext cx="8015238" cy="4177274"/>
          </a:xfrm>
          <a:prstGeom prst="rect">
            <a:avLst/>
          </a:prstGeom>
        </p:spPr>
      </p:pic>
      <p:sp>
        <p:nvSpPr>
          <p:cNvPr id="8" name="TextBox 7"/>
          <p:cNvSpPr txBox="1"/>
          <p:nvPr/>
        </p:nvSpPr>
        <p:spPr>
          <a:xfrm>
            <a:off x="378940" y="4320990"/>
            <a:ext cx="3489336" cy="1908215"/>
          </a:xfrm>
          <a:custGeom>
            <a:avLst/>
            <a:gdLst>
              <a:gd name="connsiteX0" fmla="*/ 0 w 3474822"/>
              <a:gd name="connsiteY0" fmla="*/ 0 h 1754326"/>
              <a:gd name="connsiteX1" fmla="*/ 3474822 w 3474822"/>
              <a:gd name="connsiteY1" fmla="*/ 0 h 1754326"/>
              <a:gd name="connsiteX2" fmla="*/ 3474822 w 3474822"/>
              <a:gd name="connsiteY2" fmla="*/ 1754326 h 1754326"/>
              <a:gd name="connsiteX3" fmla="*/ 0 w 3474822"/>
              <a:gd name="connsiteY3" fmla="*/ 1754326 h 1754326"/>
              <a:gd name="connsiteX4" fmla="*/ 0 w 3474822"/>
              <a:gd name="connsiteY4" fmla="*/ 0 h 1754326"/>
              <a:gd name="connsiteX0" fmla="*/ 0 w 3474822"/>
              <a:gd name="connsiteY0" fmla="*/ 0 h 1754326"/>
              <a:gd name="connsiteX1" fmla="*/ 2911741 w 3474822"/>
              <a:gd name="connsiteY1" fmla="*/ 6327 h 1754326"/>
              <a:gd name="connsiteX2" fmla="*/ 3474822 w 3474822"/>
              <a:gd name="connsiteY2" fmla="*/ 0 h 1754326"/>
              <a:gd name="connsiteX3" fmla="*/ 3474822 w 3474822"/>
              <a:gd name="connsiteY3" fmla="*/ 1754326 h 1754326"/>
              <a:gd name="connsiteX4" fmla="*/ 0 w 3474822"/>
              <a:gd name="connsiteY4" fmla="*/ 1754326 h 1754326"/>
              <a:gd name="connsiteX5" fmla="*/ 0 w 3474822"/>
              <a:gd name="connsiteY5" fmla="*/ 0 h 1754326"/>
              <a:gd name="connsiteX0" fmla="*/ 0 w 3489336"/>
              <a:gd name="connsiteY0" fmla="*/ 0 h 1754326"/>
              <a:gd name="connsiteX1" fmla="*/ 2911741 w 3489336"/>
              <a:gd name="connsiteY1" fmla="*/ 6327 h 1754326"/>
              <a:gd name="connsiteX2" fmla="*/ 3489336 w 3489336"/>
              <a:gd name="connsiteY2" fmla="*/ 609600 h 1754326"/>
              <a:gd name="connsiteX3" fmla="*/ 3474822 w 3489336"/>
              <a:gd name="connsiteY3" fmla="*/ 1754326 h 1754326"/>
              <a:gd name="connsiteX4" fmla="*/ 0 w 3489336"/>
              <a:gd name="connsiteY4" fmla="*/ 1754326 h 1754326"/>
              <a:gd name="connsiteX5" fmla="*/ 0 w 3489336"/>
              <a:gd name="connsiteY5"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9336" h="1754326">
                <a:moveTo>
                  <a:pt x="0" y="0"/>
                </a:moveTo>
                <a:lnTo>
                  <a:pt x="2911741" y="6327"/>
                </a:lnTo>
                <a:lnTo>
                  <a:pt x="3489336" y="609600"/>
                </a:lnTo>
                <a:lnTo>
                  <a:pt x="3474822" y="1754326"/>
                </a:lnTo>
                <a:lnTo>
                  <a:pt x="0" y="1754326"/>
                </a:lnTo>
                <a:lnTo>
                  <a:pt x="0" y="0"/>
                </a:lnTo>
                <a:close/>
              </a:path>
            </a:pathLst>
          </a:custGeom>
          <a:solidFill>
            <a:schemeClr val="bg1">
              <a:alpha val="90000"/>
            </a:schemeClr>
          </a:solidFill>
        </p:spPr>
        <p:txBody>
          <a:bodyPr wrap="square" rtlCol="0">
            <a:spAutoFit/>
          </a:bodyPr>
          <a:lstStyle/>
          <a:p>
            <a:pPr marL="239713" lvl="1" indent="-239713" eaLnBrk="0" hangingPunct="0">
              <a:spcBef>
                <a:spcPts val="0"/>
              </a:spcBef>
              <a:spcAft>
                <a:spcPts val="0"/>
              </a:spcAft>
              <a:buClr>
                <a:schemeClr val="bg1">
                  <a:lumMod val="65000"/>
                </a:schemeClr>
              </a:buClr>
              <a:buFont typeface="Arial" pitchFamily="34" charset="0"/>
              <a:buChar char="•"/>
            </a:pPr>
            <a:endParaRPr lang="en-US" sz="2800" dirty="0">
              <a:solidFill>
                <a:schemeClr val="tx2">
                  <a:lumMod val="75000"/>
                </a:schemeClr>
              </a:solidFill>
              <a:latin typeface="+mn-lt"/>
              <a:ea typeface="Arial" pitchFamily="34" charset="0"/>
              <a:cs typeface="Franklin Gothic Book" pitchFamily="34" charset="0"/>
            </a:endParaRPr>
          </a:p>
          <a:p>
            <a:pPr marL="239713" lvl="1" indent="-23971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Communicates verbally</a:t>
            </a:r>
          </a:p>
          <a:p>
            <a:pPr marL="239713" lvl="1" indent="-23971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Listens actively</a:t>
            </a:r>
          </a:p>
          <a:p>
            <a:pPr marL="239713" lvl="1" indent="-23971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Comprehends written material</a:t>
            </a:r>
          </a:p>
          <a:p>
            <a:pPr marL="239713" lvl="1" indent="-23971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Conveys information in writing</a:t>
            </a:r>
          </a:p>
          <a:p>
            <a:pPr marL="239713" lvl="1" indent="-23971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Observes carefully</a:t>
            </a:r>
          </a:p>
        </p:txBody>
      </p:sp>
      <p:sp>
        <p:nvSpPr>
          <p:cNvPr id="5" name="Slide Number Placeholder 2">
            <a:extLst>
              <a:ext uri="{FF2B5EF4-FFF2-40B4-BE49-F238E27FC236}">
                <a16:creationId xmlns:a16="http://schemas.microsoft.com/office/drawing/2014/main" id="{CC34E955-DFB6-46E4-8949-1453C711562A}"/>
              </a:ext>
            </a:extLst>
          </p:cNvPr>
          <p:cNvSpPr>
            <a:spLocks noGrp="1"/>
          </p:cNvSpPr>
          <p:nvPr>
            <p:ph type="sldNum" sz="quarter" idx="10"/>
          </p:nvPr>
        </p:nvSpPr>
        <p:spPr>
          <a:xfrm>
            <a:off x="8707041" y="6507316"/>
            <a:ext cx="205184" cy="153888"/>
          </a:xfrm>
        </p:spPr>
        <p:txBody>
          <a:bodyPr/>
          <a:lstStyle/>
          <a:p>
            <a:pPr algn="r"/>
            <a:r>
              <a:rPr lang="en-US" dirty="0"/>
              <a:t>18c</a:t>
            </a:r>
          </a:p>
        </p:txBody>
      </p:sp>
    </p:spTree>
    <p:extLst>
      <p:ext uri="{BB962C8B-B14F-4D97-AF65-F5344CB8AC3E}">
        <p14:creationId xmlns:p14="http://schemas.microsoft.com/office/powerpoint/2010/main" val="1063263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Skills</a:t>
            </a:r>
          </a:p>
        </p:txBody>
      </p:sp>
      <p:pic>
        <p:nvPicPr>
          <p:cNvPr id="9" name="Picture 8" descr="Employability Framework Skills graphic focusing on Workplace Skills, Systems Thinking"/>
          <p:cNvPicPr>
            <a:picLocks noChangeAspect="1"/>
          </p:cNvPicPr>
          <p:nvPr/>
        </p:nvPicPr>
        <p:blipFill rotWithShape="1">
          <a:blip r:embed="rId3">
            <a:extLst>
              <a:ext uri="{28A0092B-C50C-407E-A947-70E740481C1C}">
                <a14:useLocalDpi xmlns:a14="http://schemas.microsoft.com/office/drawing/2010/main" val="0"/>
              </a:ext>
            </a:extLst>
          </a:blip>
          <a:srcRect t="6091" b="9647"/>
          <a:stretch/>
        </p:blipFill>
        <p:spPr>
          <a:xfrm>
            <a:off x="440563" y="1976846"/>
            <a:ext cx="8015238" cy="4177274"/>
          </a:xfrm>
          <a:prstGeom prst="rect">
            <a:avLst/>
          </a:prstGeom>
        </p:spPr>
      </p:pic>
      <p:sp>
        <p:nvSpPr>
          <p:cNvPr id="10" name="TextBox 9"/>
          <p:cNvSpPr txBox="1"/>
          <p:nvPr/>
        </p:nvSpPr>
        <p:spPr>
          <a:xfrm>
            <a:off x="5529965" y="5493245"/>
            <a:ext cx="4162696" cy="923330"/>
          </a:xfrm>
          <a:prstGeom prst="rect">
            <a:avLst/>
          </a:prstGeom>
          <a:noFill/>
        </p:spPr>
        <p:txBody>
          <a:bodyPr wrap="square" rtlCol="0">
            <a:spAutoFit/>
          </a:bodyPr>
          <a:lstStyle/>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Understands and uses systems</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Monitors systems</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Improves systems</a:t>
            </a:r>
          </a:p>
        </p:txBody>
      </p:sp>
      <p:sp>
        <p:nvSpPr>
          <p:cNvPr id="5" name="Slide Number Placeholder 2">
            <a:extLst>
              <a:ext uri="{FF2B5EF4-FFF2-40B4-BE49-F238E27FC236}">
                <a16:creationId xmlns:a16="http://schemas.microsoft.com/office/drawing/2014/main" id="{BA1D2128-20B1-49E7-8846-BBD7AC219946}"/>
              </a:ext>
            </a:extLst>
          </p:cNvPr>
          <p:cNvSpPr>
            <a:spLocks noGrp="1"/>
          </p:cNvSpPr>
          <p:nvPr>
            <p:ph type="sldNum" sz="quarter" idx="10"/>
          </p:nvPr>
        </p:nvSpPr>
        <p:spPr>
          <a:xfrm>
            <a:off x="8700629" y="6507316"/>
            <a:ext cx="211596" cy="153888"/>
          </a:xfrm>
        </p:spPr>
        <p:txBody>
          <a:bodyPr/>
          <a:lstStyle/>
          <a:p>
            <a:pPr algn="r"/>
            <a:r>
              <a:rPr lang="en-US" dirty="0"/>
              <a:t>18d</a:t>
            </a:r>
          </a:p>
        </p:txBody>
      </p:sp>
    </p:spTree>
    <p:extLst>
      <p:ext uri="{BB962C8B-B14F-4D97-AF65-F5344CB8AC3E}">
        <p14:creationId xmlns:p14="http://schemas.microsoft.com/office/powerpoint/2010/main" val="125483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Skills</a:t>
            </a:r>
          </a:p>
        </p:txBody>
      </p:sp>
      <p:pic>
        <p:nvPicPr>
          <p:cNvPr id="9" name="Picture 8" descr="Employability Framework Skills graphic focusing on Workplace Skills, Technology Use"/>
          <p:cNvPicPr>
            <a:picLocks noChangeAspect="1"/>
          </p:cNvPicPr>
          <p:nvPr/>
        </p:nvPicPr>
        <p:blipFill rotWithShape="1">
          <a:blip r:embed="rId3">
            <a:extLst>
              <a:ext uri="{28A0092B-C50C-407E-A947-70E740481C1C}">
                <a14:useLocalDpi xmlns:a14="http://schemas.microsoft.com/office/drawing/2010/main" val="0"/>
              </a:ext>
            </a:extLst>
          </a:blip>
          <a:srcRect t="6091" b="9647"/>
          <a:stretch/>
        </p:blipFill>
        <p:spPr>
          <a:xfrm>
            <a:off x="440563" y="1976846"/>
            <a:ext cx="8015238" cy="4177274"/>
          </a:xfrm>
          <a:prstGeom prst="rect">
            <a:avLst/>
          </a:prstGeom>
        </p:spPr>
      </p:pic>
      <p:sp>
        <p:nvSpPr>
          <p:cNvPr id="11" name="TextBox 10"/>
          <p:cNvSpPr txBox="1"/>
          <p:nvPr/>
        </p:nvSpPr>
        <p:spPr>
          <a:xfrm>
            <a:off x="6810105" y="4716463"/>
            <a:ext cx="2490650" cy="646331"/>
          </a:xfrm>
          <a:prstGeom prst="rect">
            <a:avLst/>
          </a:prstGeom>
          <a:noFill/>
        </p:spPr>
        <p:txBody>
          <a:bodyPr wrap="square" rtlCol="0">
            <a:spAutoFit/>
          </a:bodyPr>
          <a:lstStyle/>
          <a:p>
            <a:pPr marL="233363" lvl="1" indent="-233363" eaLnBrk="0" hangingPunct="0">
              <a:spcBef>
                <a:spcPts val="60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Understands and uses technology</a:t>
            </a:r>
          </a:p>
        </p:txBody>
      </p:sp>
      <p:sp>
        <p:nvSpPr>
          <p:cNvPr id="5" name="Slide Number Placeholder 2">
            <a:extLst>
              <a:ext uri="{FF2B5EF4-FFF2-40B4-BE49-F238E27FC236}">
                <a16:creationId xmlns:a16="http://schemas.microsoft.com/office/drawing/2014/main" id="{54C742C3-0CC2-44F9-9DFC-77DA5CC3E44B}"/>
              </a:ext>
            </a:extLst>
          </p:cNvPr>
          <p:cNvSpPr>
            <a:spLocks noGrp="1"/>
          </p:cNvSpPr>
          <p:nvPr>
            <p:ph type="sldNum" sz="quarter" idx="10"/>
          </p:nvPr>
        </p:nvSpPr>
        <p:spPr>
          <a:xfrm>
            <a:off x="8700629" y="6507316"/>
            <a:ext cx="211596" cy="153888"/>
          </a:xfrm>
        </p:spPr>
        <p:txBody>
          <a:bodyPr/>
          <a:lstStyle/>
          <a:p>
            <a:pPr algn="r"/>
            <a:r>
              <a:rPr lang="en-US" dirty="0"/>
              <a:t>18e</a:t>
            </a:r>
          </a:p>
        </p:txBody>
      </p:sp>
    </p:spTree>
    <p:extLst>
      <p:ext uri="{BB962C8B-B14F-4D97-AF65-F5344CB8AC3E}">
        <p14:creationId xmlns:p14="http://schemas.microsoft.com/office/powerpoint/2010/main" val="1450646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Knowledge</a:t>
            </a:r>
          </a:p>
        </p:txBody>
      </p:sp>
      <p:pic>
        <p:nvPicPr>
          <p:cNvPr id="8" name="Picture 7" descr="Employability Framework Skills graphic focusing on Applied Knowledge, Applied Academic Skills"/>
          <p:cNvPicPr>
            <a:picLocks noChangeAspect="1"/>
          </p:cNvPicPr>
          <p:nvPr/>
        </p:nvPicPr>
        <p:blipFill rotWithShape="1">
          <a:blip r:embed="rId3">
            <a:extLst>
              <a:ext uri="{28A0092B-C50C-407E-A947-70E740481C1C}">
                <a14:useLocalDpi xmlns:a14="http://schemas.microsoft.com/office/drawing/2010/main" val="0"/>
              </a:ext>
            </a:extLst>
          </a:blip>
          <a:srcRect l="-3777" t="1907"/>
          <a:stretch/>
        </p:blipFill>
        <p:spPr>
          <a:xfrm>
            <a:off x="1599670" y="1929986"/>
            <a:ext cx="7533648" cy="4397242"/>
          </a:xfrm>
          <a:prstGeom prst="rect">
            <a:avLst/>
          </a:prstGeom>
          <a:solidFill>
            <a:schemeClr val="bg2"/>
          </a:solidFill>
        </p:spPr>
      </p:pic>
      <p:sp>
        <p:nvSpPr>
          <p:cNvPr id="3" name="TextBox 2"/>
          <p:cNvSpPr txBox="1"/>
          <p:nvPr/>
        </p:nvSpPr>
        <p:spPr>
          <a:xfrm>
            <a:off x="1714990" y="1950272"/>
            <a:ext cx="2682770" cy="2308324"/>
          </a:xfrm>
          <a:prstGeom prst="rect">
            <a:avLst/>
          </a:prstGeom>
          <a:noFill/>
        </p:spPr>
        <p:txBody>
          <a:bodyPr wrap="square" rtlCol="0">
            <a:spAutoFit/>
          </a:bodyPr>
          <a:lstStyle>
            <a:defPPr>
              <a:defRPr lang="en-US"/>
            </a:defPPr>
            <a:lvl2pPr marL="233363" lvl="1" indent="-233363" eaLnBrk="0" hangingPunct="0">
              <a:spcBef>
                <a:spcPts val="0"/>
              </a:spcBef>
              <a:spcAft>
                <a:spcPts val="0"/>
              </a:spcAft>
              <a:buClr>
                <a:schemeClr val="bg1">
                  <a:lumMod val="65000"/>
                </a:schemeClr>
              </a:buClr>
              <a:buFont typeface="Arial" pitchFamily="34" charset="0"/>
              <a:buChar char="•"/>
              <a:defRPr sz="1800">
                <a:solidFill>
                  <a:schemeClr val="tx2">
                    <a:lumMod val="75000"/>
                  </a:schemeClr>
                </a:solidFill>
                <a:latin typeface="+mn-lt"/>
                <a:ea typeface="Arial" pitchFamily="34" charset="0"/>
                <a:cs typeface="Franklin Gothic Book" pitchFamily="34" charset="0"/>
              </a:defRPr>
            </a:lvl2pPr>
          </a:lstStyle>
          <a:p>
            <a:pPr lvl="1"/>
            <a:r>
              <a:rPr lang="en-US" dirty="0"/>
              <a:t>Uses reading skills</a:t>
            </a:r>
          </a:p>
          <a:p>
            <a:pPr lvl="1"/>
            <a:r>
              <a:rPr lang="en-US" dirty="0"/>
              <a:t>Uses writing skills</a:t>
            </a:r>
          </a:p>
          <a:p>
            <a:pPr lvl="1"/>
            <a:r>
              <a:rPr lang="en-US" dirty="0"/>
              <a:t>Uses mathematical strategies and procedures</a:t>
            </a:r>
          </a:p>
          <a:p>
            <a:pPr lvl="1"/>
            <a:r>
              <a:rPr lang="en-US" dirty="0"/>
              <a:t>Uses scientific principles and procedures</a:t>
            </a:r>
          </a:p>
        </p:txBody>
      </p:sp>
      <p:sp>
        <p:nvSpPr>
          <p:cNvPr id="4" name="Slide Number Placeholder 3">
            <a:extLst>
              <a:ext uri="{FF2B5EF4-FFF2-40B4-BE49-F238E27FC236}">
                <a16:creationId xmlns:a16="http://schemas.microsoft.com/office/drawing/2014/main" id="{8135D8BA-1A62-4F42-9AB7-488EAF03F49A}"/>
              </a:ext>
            </a:extLst>
          </p:cNvPr>
          <p:cNvSpPr>
            <a:spLocks noGrp="1"/>
          </p:cNvSpPr>
          <p:nvPr>
            <p:ph type="sldNum" sz="quarter" idx="10"/>
          </p:nvPr>
        </p:nvSpPr>
        <p:spPr>
          <a:xfrm>
            <a:off x="8700629" y="6507316"/>
            <a:ext cx="211596" cy="153888"/>
          </a:xfrm>
        </p:spPr>
        <p:txBody>
          <a:bodyPr/>
          <a:lstStyle/>
          <a:p>
            <a:pPr algn="r"/>
            <a:r>
              <a:rPr lang="en-US" dirty="0"/>
              <a:t>19a</a:t>
            </a:r>
          </a:p>
        </p:txBody>
      </p:sp>
    </p:spTree>
    <p:extLst>
      <p:ext uri="{BB962C8B-B14F-4D97-AF65-F5344CB8AC3E}">
        <p14:creationId xmlns:p14="http://schemas.microsoft.com/office/powerpoint/2010/main" val="3769874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Knowledge</a:t>
            </a:r>
          </a:p>
        </p:txBody>
      </p:sp>
      <p:pic>
        <p:nvPicPr>
          <p:cNvPr id="8" name="Picture 7" descr="Employability Framework Skills graphic focusing on Applied Knowledge, Critical Thinking Skills"/>
          <p:cNvPicPr>
            <a:picLocks noChangeAspect="1"/>
          </p:cNvPicPr>
          <p:nvPr/>
        </p:nvPicPr>
        <p:blipFill rotWithShape="1">
          <a:blip r:embed="rId3">
            <a:extLst>
              <a:ext uri="{28A0092B-C50C-407E-A947-70E740481C1C}">
                <a14:useLocalDpi xmlns:a14="http://schemas.microsoft.com/office/drawing/2010/main" val="0"/>
              </a:ext>
            </a:extLst>
          </a:blip>
          <a:srcRect l="-3777" t="1907"/>
          <a:stretch/>
        </p:blipFill>
        <p:spPr>
          <a:xfrm>
            <a:off x="1599670" y="1929986"/>
            <a:ext cx="7533648" cy="4397242"/>
          </a:xfrm>
          <a:prstGeom prst="rect">
            <a:avLst/>
          </a:prstGeom>
          <a:solidFill>
            <a:schemeClr val="bg2"/>
          </a:solidFill>
        </p:spPr>
      </p:pic>
      <p:sp>
        <p:nvSpPr>
          <p:cNvPr id="6" name="TextBox 5"/>
          <p:cNvSpPr txBox="1"/>
          <p:nvPr/>
        </p:nvSpPr>
        <p:spPr>
          <a:xfrm>
            <a:off x="1714990" y="4538905"/>
            <a:ext cx="2851998" cy="2031325"/>
          </a:xfrm>
          <a:prstGeom prst="rect">
            <a:avLst/>
          </a:prstGeom>
          <a:noFill/>
        </p:spPr>
        <p:txBody>
          <a:bodyPr wrap="square" rtlCol="0">
            <a:spAutoFit/>
          </a:bodyPr>
          <a:lstStyle/>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Thinks critically</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Thinks creatively</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Makes sound decisions</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Solves problems</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Reasons</a:t>
            </a:r>
          </a:p>
          <a:p>
            <a:pPr marL="233363" lvl="1" indent="-233363" eaLnBrk="0" hangingPunct="0">
              <a:spcBef>
                <a:spcPts val="0"/>
              </a:spcBef>
              <a:spcAft>
                <a:spcPts val="0"/>
              </a:spcAft>
              <a:buClr>
                <a:schemeClr val="bg1">
                  <a:lumMod val="65000"/>
                </a:schemeClr>
              </a:buClr>
              <a:buFont typeface="Arial" pitchFamily="34" charset="0"/>
              <a:buChar char="•"/>
            </a:pPr>
            <a:r>
              <a:rPr lang="en-US" sz="1800" dirty="0">
                <a:solidFill>
                  <a:schemeClr val="tx2">
                    <a:lumMod val="75000"/>
                  </a:schemeClr>
                </a:solidFill>
                <a:latin typeface="+mn-lt"/>
                <a:ea typeface="Arial" pitchFamily="34" charset="0"/>
                <a:cs typeface="Franklin Gothic Book" pitchFamily="34" charset="0"/>
              </a:rPr>
              <a:t>Plans and organizes</a:t>
            </a:r>
          </a:p>
          <a:p>
            <a:pPr marL="233363" lvl="1" indent="-233363" eaLnBrk="0" hangingPunct="0">
              <a:spcBef>
                <a:spcPts val="0"/>
              </a:spcBef>
              <a:spcAft>
                <a:spcPts val="0"/>
              </a:spcAft>
              <a:buClr>
                <a:schemeClr val="bg1">
                  <a:lumMod val="65000"/>
                </a:schemeClr>
              </a:buClr>
              <a:buFont typeface="Arial" pitchFamily="34" charset="0"/>
              <a:buChar char="•"/>
            </a:pPr>
            <a:endParaRPr lang="en-US" sz="1800" dirty="0">
              <a:solidFill>
                <a:schemeClr val="tx2">
                  <a:lumMod val="75000"/>
                </a:schemeClr>
              </a:solidFill>
              <a:latin typeface="+mn-lt"/>
              <a:ea typeface="Arial" pitchFamily="34" charset="0"/>
              <a:cs typeface="Franklin Gothic Book" pitchFamily="34" charset="0"/>
            </a:endParaRPr>
          </a:p>
        </p:txBody>
      </p:sp>
      <p:sp>
        <p:nvSpPr>
          <p:cNvPr id="5" name="Slide Number Placeholder 3">
            <a:extLst>
              <a:ext uri="{FF2B5EF4-FFF2-40B4-BE49-F238E27FC236}">
                <a16:creationId xmlns:a16="http://schemas.microsoft.com/office/drawing/2014/main" id="{7A7EB355-8191-4135-9252-069D56AB68D5}"/>
              </a:ext>
            </a:extLst>
          </p:cNvPr>
          <p:cNvSpPr>
            <a:spLocks noGrp="1"/>
          </p:cNvSpPr>
          <p:nvPr>
            <p:ph type="sldNum" sz="quarter" idx="10"/>
          </p:nvPr>
        </p:nvSpPr>
        <p:spPr>
          <a:xfrm>
            <a:off x="8700629" y="6507316"/>
            <a:ext cx="211596" cy="153888"/>
          </a:xfrm>
        </p:spPr>
        <p:txBody>
          <a:bodyPr/>
          <a:lstStyle/>
          <a:p>
            <a:pPr algn="r"/>
            <a:r>
              <a:rPr lang="en-US" dirty="0"/>
              <a:t>19b</a:t>
            </a:r>
          </a:p>
        </p:txBody>
      </p:sp>
    </p:spTree>
    <p:extLst>
      <p:ext uri="{BB962C8B-B14F-4D97-AF65-F5344CB8AC3E}">
        <p14:creationId xmlns:p14="http://schemas.microsoft.com/office/powerpoint/2010/main" val="910663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Identifying Employability Skills</a:t>
            </a:r>
          </a:p>
        </p:txBody>
      </p:sp>
      <p:sp>
        <p:nvSpPr>
          <p:cNvPr id="3" name="Content Placeholder 2"/>
          <p:cNvSpPr>
            <a:spLocks noGrp="1"/>
          </p:cNvSpPr>
          <p:nvPr>
            <p:ph idx="1"/>
          </p:nvPr>
        </p:nvSpPr>
        <p:spPr/>
        <p:txBody>
          <a:bodyPr/>
          <a:lstStyle/>
          <a:p>
            <a:pPr marL="0" indent="0">
              <a:buNone/>
            </a:pPr>
            <a:r>
              <a:rPr lang="en-US" dirty="0"/>
              <a:t>Revise your categorization of employability skills based on this additional information.</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0632006"/>
              </p:ext>
            </p:extLst>
          </p:nvPr>
        </p:nvGraphicFramePr>
        <p:xfrm>
          <a:off x="687388" y="3010544"/>
          <a:ext cx="7520247" cy="3018461"/>
        </p:xfrm>
        <a:graphic>
          <a:graphicData uri="http://schemas.openxmlformats.org/drawingml/2006/table">
            <a:tbl>
              <a:tblPr firstRow="1" bandRow="1">
                <a:tableStyleId>{5C22544A-7EE6-4342-B048-85BDC9FD1C3A}</a:tableStyleId>
              </a:tblPr>
              <a:tblGrid>
                <a:gridCol w="2506749">
                  <a:extLst>
                    <a:ext uri="{9D8B030D-6E8A-4147-A177-3AD203B41FA5}">
                      <a16:colId xmlns:a16="http://schemas.microsoft.com/office/drawing/2014/main" val="20000"/>
                    </a:ext>
                  </a:extLst>
                </a:gridCol>
                <a:gridCol w="2506749">
                  <a:extLst>
                    <a:ext uri="{9D8B030D-6E8A-4147-A177-3AD203B41FA5}">
                      <a16:colId xmlns:a16="http://schemas.microsoft.com/office/drawing/2014/main" val="20001"/>
                    </a:ext>
                  </a:extLst>
                </a:gridCol>
                <a:gridCol w="2506749">
                  <a:extLst>
                    <a:ext uri="{9D8B030D-6E8A-4147-A177-3AD203B41FA5}">
                      <a16:colId xmlns:a16="http://schemas.microsoft.com/office/drawing/2014/main" val="20002"/>
                    </a:ext>
                  </a:extLst>
                </a:gridCol>
              </a:tblGrid>
              <a:tr h="817663">
                <a:tc>
                  <a:txBody>
                    <a:bodyPr/>
                    <a:lstStyle/>
                    <a:p>
                      <a:pPr algn="ctr"/>
                      <a:r>
                        <a:rPr lang="en-US" sz="1600" u="sng" baseline="0" dirty="0">
                          <a:solidFill>
                            <a:schemeClr val="tx1"/>
                          </a:solidFill>
                        </a:rPr>
                        <a:t>Effective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u="sng" baseline="0" dirty="0">
                          <a:solidFill>
                            <a:schemeClr val="tx1"/>
                          </a:solidFill>
                        </a:rPr>
                        <a:t>Workplace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u="sng" baseline="0" dirty="0">
                          <a:solidFill>
                            <a:schemeClr val="tx1"/>
                          </a:solidFill>
                        </a:rPr>
                        <a:t>Applied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31940">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68858">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Arrow Connector 7">
            <a:extLst>
              <a:ext uri="{C183D7F6-B498-43B3-948B-1728B52AA6E4}">
                <adec:decorative xmlns:adec="http://schemas.microsoft.com/office/drawing/2017/decorative" val="1"/>
              </a:ext>
            </a:extLst>
          </p:cNvPr>
          <p:cNvCxnSpPr/>
          <p:nvPr/>
        </p:nvCxnSpPr>
        <p:spPr>
          <a:xfrm>
            <a:off x="399416" y="5464767"/>
            <a:ext cx="726141" cy="134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42924681-FC52-4F26-8CC3-7B3201531F7F}"/>
              </a:ext>
            </a:extLst>
          </p:cNvPr>
          <p:cNvSpPr/>
          <p:nvPr/>
        </p:nvSpPr>
        <p:spPr>
          <a:xfrm>
            <a:off x="687387" y="4759434"/>
            <a:ext cx="7520247" cy="272303"/>
          </a:xfrm>
          <a:prstGeom prst="rect">
            <a:avLst/>
          </a:prstGeom>
          <a:gradFill flip="none" rotWithShape="1">
            <a:gsLst>
              <a:gs pos="0">
                <a:srgbClr val="E79E86"/>
              </a:gs>
              <a:gs pos="50000">
                <a:schemeClr val="accent2">
                  <a:lumMod val="40000"/>
                  <a:lumOff val="60000"/>
                  <a:tint val="44500"/>
                  <a:satMod val="160000"/>
                </a:schemeClr>
              </a:gs>
              <a:gs pos="100000">
                <a:srgbClr val="FCE6E1"/>
              </a:gs>
            </a:gsLst>
            <a:lin ang="16200000" scaled="1"/>
            <a:tileRect/>
          </a:gra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dirty="0">
                <a:solidFill>
                  <a:schemeClr val="tx1"/>
                </a:solidFill>
              </a:rPr>
              <a:t>Recategorized Skills</a:t>
            </a:r>
          </a:p>
        </p:txBody>
      </p:sp>
      <p:sp>
        <p:nvSpPr>
          <p:cNvPr id="15" name="snumber">
            <a:extLst>
              <a:ext uri="{FF2B5EF4-FFF2-40B4-BE49-F238E27FC236}">
                <a16:creationId xmlns:a16="http://schemas.microsoft.com/office/drawing/2014/main" id="{7A69DC97-8460-4C3F-9091-B06AADB83BA6}"/>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20</a:t>
            </a:r>
          </a:p>
        </p:txBody>
      </p:sp>
    </p:spTree>
    <p:extLst>
      <p:ext uri="{BB962C8B-B14F-4D97-AF65-F5344CB8AC3E}">
        <p14:creationId xmlns:p14="http://schemas.microsoft.com/office/powerpoint/2010/main" val="1613842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Employability Skills Framework</a:t>
            </a:r>
          </a:p>
        </p:txBody>
      </p:sp>
      <p:pic>
        <p:nvPicPr>
          <p:cNvPr id="3" name="Picture 2" descr="Employability Skills Framework graphic, displays the areas of Effective Relationships, which include Interpersonal Skills and Personal Qualities; Applied Knowledge, which include Applied Academic Skills and Critical Thinking Skills; and Workplace Skills, which include Resource Management, Information Use, Communication Skills, Systems Thinking, and Technology Use"/>
          <p:cNvPicPr>
            <a:picLocks noChangeAspect="1"/>
          </p:cNvPicPr>
          <p:nvPr/>
        </p:nvPicPr>
        <p:blipFill rotWithShape="1">
          <a:blip r:embed="rId3">
            <a:extLst>
              <a:ext uri="{28A0092B-C50C-407E-A947-70E740481C1C}">
                <a14:useLocalDpi xmlns:a14="http://schemas.microsoft.com/office/drawing/2010/main" val="0"/>
              </a:ext>
            </a:extLst>
          </a:blip>
          <a:srcRect t="5942" b="9701"/>
          <a:stretch/>
        </p:blipFill>
        <p:spPr>
          <a:xfrm>
            <a:off x="550164" y="1938511"/>
            <a:ext cx="8362061" cy="4359547"/>
          </a:xfrm>
          <a:prstGeom prst="rect">
            <a:avLst/>
          </a:prstGeom>
        </p:spPr>
      </p:pic>
      <p:sp>
        <p:nvSpPr>
          <p:cNvPr id="12" name="snumber">
            <a:extLst>
              <a:ext uri="{FF2B5EF4-FFF2-40B4-BE49-F238E27FC236}">
                <a16:creationId xmlns:a16="http://schemas.microsoft.com/office/drawing/2014/main" id="{78C7CEFA-F528-4FB7-813C-427C2245DAA2}"/>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21</a:t>
            </a:r>
          </a:p>
        </p:txBody>
      </p:sp>
    </p:spTree>
    <p:extLst>
      <p:ext uri="{BB962C8B-B14F-4D97-AF65-F5344CB8AC3E}">
        <p14:creationId xmlns:p14="http://schemas.microsoft.com/office/powerpoint/2010/main" val="18708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Integrate Employability Skills: Standards</a:t>
            </a:r>
          </a:p>
        </p:txBody>
      </p:sp>
      <p:sp>
        <p:nvSpPr>
          <p:cNvPr id="3" name="Content Placeholder 2">
            <a:extLst>
              <a:ext uri="{FF2B5EF4-FFF2-40B4-BE49-F238E27FC236}">
                <a16:creationId xmlns:a16="http://schemas.microsoft.com/office/drawing/2014/main" id="{DBCEBBB5-6499-404E-A146-277DF94597D2}"/>
              </a:ext>
            </a:extLst>
          </p:cNvPr>
          <p:cNvSpPr>
            <a:spLocks noGrp="1"/>
          </p:cNvSpPr>
          <p:nvPr>
            <p:ph idx="1"/>
          </p:nvPr>
        </p:nvSpPr>
        <p:spPr/>
        <p:txBody>
          <a:bodyPr/>
          <a:lstStyle/>
          <a:p>
            <a:endParaRPr lang="en-US" dirty="0"/>
          </a:p>
        </p:txBody>
      </p:sp>
      <p:sp>
        <p:nvSpPr>
          <p:cNvPr id="12" name="snumber">
            <a:extLst>
              <a:ext uri="{FF2B5EF4-FFF2-40B4-BE49-F238E27FC236}">
                <a16:creationId xmlns:a16="http://schemas.microsoft.com/office/drawing/2014/main" id="{86A79AC5-0BD6-4B9C-8863-208127043042}"/>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22</a:t>
            </a:r>
          </a:p>
        </p:txBody>
      </p:sp>
    </p:spTree>
    <p:extLst>
      <p:ext uri="{BB962C8B-B14F-4D97-AF65-F5344CB8AC3E}">
        <p14:creationId xmlns:p14="http://schemas.microsoft.com/office/powerpoint/2010/main" val="3645500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Integrating Employability Skills</a:t>
            </a:r>
          </a:p>
        </p:txBody>
      </p:sp>
      <p:sp>
        <p:nvSpPr>
          <p:cNvPr id="3" name="Content Placeholder 2"/>
          <p:cNvSpPr>
            <a:spLocks noGrp="1"/>
          </p:cNvSpPr>
          <p:nvPr>
            <p:ph idx="10"/>
          </p:nvPr>
        </p:nvSpPr>
        <p:spPr>
          <a:xfrm>
            <a:off x="4939596" y="2055813"/>
            <a:ext cx="3972629" cy="4154488"/>
          </a:xfrm>
        </p:spPr>
        <p:txBody>
          <a:bodyPr/>
          <a:lstStyle/>
          <a:p>
            <a:r>
              <a:rPr lang="en-US" dirty="0"/>
              <a:t>Integrate employability skills purposefully and strategically</a:t>
            </a:r>
          </a:p>
          <a:p>
            <a:pPr marL="0" indent="0">
              <a:buNone/>
            </a:pPr>
            <a:endParaRPr lang="en-US" dirty="0"/>
          </a:p>
          <a:p>
            <a:r>
              <a:rPr lang="en-US" dirty="0"/>
              <a:t>Opportunities to integrate employability skills in: </a:t>
            </a:r>
          </a:p>
          <a:p>
            <a:pPr lvl="1"/>
            <a:r>
              <a:rPr lang="en-US" sz="2000" dirty="0"/>
              <a:t>Standards</a:t>
            </a:r>
          </a:p>
          <a:p>
            <a:pPr lvl="1"/>
            <a:r>
              <a:rPr lang="en-US" sz="2000" dirty="0"/>
              <a:t>Curriculum</a:t>
            </a:r>
          </a:p>
          <a:p>
            <a:pPr lvl="1"/>
            <a:r>
              <a:rPr lang="en-US" sz="2000" dirty="0"/>
              <a:t>Classroom instruction</a:t>
            </a:r>
          </a:p>
          <a:p>
            <a:pPr lvl="1"/>
            <a:r>
              <a:rPr lang="en-US" sz="2000" dirty="0"/>
              <a:t>Work-based learning</a:t>
            </a:r>
          </a:p>
        </p:txBody>
      </p:sp>
      <p:pic>
        <p:nvPicPr>
          <p:cNvPr id="2050"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4375" y="2149407"/>
            <a:ext cx="3993079" cy="3371705"/>
          </a:xfrm>
          <a:prstGeom prst="rect">
            <a:avLst/>
          </a:prstGeom>
          <a:noFill/>
          <a:extLst>
            <a:ext uri="{909E8E84-426E-40DD-AFC4-6F175D3DCCD1}">
              <a14:hiddenFill xmlns:a14="http://schemas.microsoft.com/office/drawing/2010/main">
                <a:solidFill>
                  <a:srgbClr val="FFFFFF"/>
                </a:solidFill>
              </a14:hiddenFill>
            </a:ext>
          </a:extLst>
        </p:spPr>
      </p:pic>
      <p:sp>
        <p:nvSpPr>
          <p:cNvPr id="12" name="snumber">
            <a:extLst>
              <a:ext uri="{FF2B5EF4-FFF2-40B4-BE49-F238E27FC236}">
                <a16:creationId xmlns:a16="http://schemas.microsoft.com/office/drawing/2014/main" id="{B0C01448-6771-4108-A49D-55056C6A001B}"/>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23</a:t>
            </a:r>
          </a:p>
        </p:txBody>
      </p:sp>
    </p:spTree>
    <p:extLst>
      <p:ext uri="{BB962C8B-B14F-4D97-AF65-F5344CB8AC3E}">
        <p14:creationId xmlns:p14="http://schemas.microsoft.com/office/powerpoint/2010/main" val="269844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Implementation Tools</a:t>
            </a:r>
          </a:p>
        </p:txBody>
      </p:sp>
      <p:sp>
        <p:nvSpPr>
          <p:cNvPr id="4" name="Content Placeholder 3"/>
          <p:cNvSpPr>
            <a:spLocks noGrp="1"/>
          </p:cNvSpPr>
          <p:nvPr>
            <p:ph idx="1"/>
          </p:nvPr>
        </p:nvSpPr>
        <p:spPr/>
        <p:txBody>
          <a:bodyPr/>
          <a:lstStyle/>
          <a:p>
            <a:r>
              <a:rPr lang="en-US" dirty="0"/>
              <a:t>Implementation tools are free and customizable train-the-facilitator resources. </a:t>
            </a:r>
          </a:p>
          <a:p>
            <a:pPr>
              <a:spcBef>
                <a:spcPts val="1200"/>
              </a:spcBef>
            </a:pPr>
            <a:r>
              <a:rPr lang="en-US" dirty="0"/>
              <a:t>Implementation tools help build a common language and understanding.</a:t>
            </a:r>
          </a:p>
          <a:p>
            <a:endParaRPr lang="en-US" dirty="0"/>
          </a:p>
        </p:txBody>
      </p:sp>
      <p:sp>
        <p:nvSpPr>
          <p:cNvPr id="3" name="Slide Number Placeholder 2">
            <a:extLst>
              <a:ext uri="{FF2B5EF4-FFF2-40B4-BE49-F238E27FC236}">
                <a16:creationId xmlns:a16="http://schemas.microsoft.com/office/drawing/2014/main" id="{4C8C3539-A1AA-47CC-8979-0D3A800F4F22}"/>
              </a:ext>
            </a:extLst>
          </p:cNvPr>
          <p:cNvSpPr>
            <a:spLocks noGrp="1"/>
          </p:cNvSpPr>
          <p:nvPr>
            <p:ph type="sldNum" sz="quarter" idx="10"/>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164901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and Career Readiness Standards</a:t>
            </a:r>
          </a:p>
        </p:txBody>
      </p:sp>
      <p:sp>
        <p:nvSpPr>
          <p:cNvPr id="3" name="Content Placeholder 2"/>
          <p:cNvSpPr>
            <a:spLocks noGrp="1"/>
          </p:cNvSpPr>
          <p:nvPr>
            <p:ph idx="1"/>
          </p:nvPr>
        </p:nvSpPr>
        <p:spPr>
          <a:xfrm>
            <a:off x="687526" y="2055813"/>
            <a:ext cx="8224699" cy="4260320"/>
          </a:xfrm>
        </p:spPr>
        <p:txBody>
          <a:bodyPr/>
          <a:lstStyle/>
          <a:p>
            <a:r>
              <a:rPr lang="en-US" sz="2200" dirty="0"/>
              <a:t>State college and career readiness standards</a:t>
            </a:r>
          </a:p>
          <a:p>
            <a:pPr lvl="1"/>
            <a:r>
              <a:rPr lang="en-US" sz="1600" dirty="0"/>
              <a:t>Represent what students must know and be able to do at each grade level to be college and career ready</a:t>
            </a:r>
          </a:p>
          <a:p>
            <a:pPr lvl="1"/>
            <a:r>
              <a:rPr lang="en-US" sz="1600" dirty="0"/>
              <a:t>Standards for mathematics and English language arts (ELA)</a:t>
            </a:r>
          </a:p>
          <a:p>
            <a:pPr lvl="1"/>
            <a:r>
              <a:rPr lang="en-US" sz="1600" dirty="0"/>
              <a:t>Tailored to state context</a:t>
            </a:r>
          </a:p>
          <a:p>
            <a:pPr>
              <a:spcBef>
                <a:spcPts val="1200"/>
              </a:spcBef>
            </a:pPr>
            <a:r>
              <a:rPr lang="en-US" sz="2200" dirty="0"/>
              <a:t>Common Career Technical Core (CCTC) developed by </a:t>
            </a:r>
            <a:br>
              <a:rPr lang="en-US" sz="2200" dirty="0"/>
            </a:br>
            <a:r>
              <a:rPr lang="en-US" sz="2200" dirty="0"/>
              <a:t>Advance CTE</a:t>
            </a:r>
          </a:p>
          <a:p>
            <a:pPr lvl="1"/>
            <a:r>
              <a:rPr lang="en-US" sz="1600" dirty="0"/>
              <a:t>Includes a set of technical skill standards for 16 career clusters as well as career readiness practices common to all clusters</a:t>
            </a:r>
          </a:p>
          <a:p>
            <a:r>
              <a:rPr lang="en-US" sz="2200" dirty="0"/>
              <a:t>Social and Emotional Learning (SEL)</a:t>
            </a:r>
          </a:p>
          <a:p>
            <a:pPr lvl="1"/>
            <a:r>
              <a:rPr lang="en-US" sz="1600" dirty="0"/>
              <a:t>Competencies that describe the process through which people understand and manage emotions and maintain positive relationships</a:t>
            </a:r>
          </a:p>
        </p:txBody>
      </p:sp>
      <p:sp>
        <p:nvSpPr>
          <p:cNvPr id="12" name="snumber">
            <a:extLst>
              <a:ext uri="{FF2B5EF4-FFF2-40B4-BE49-F238E27FC236}">
                <a16:creationId xmlns:a16="http://schemas.microsoft.com/office/drawing/2014/main" id="{9F0D0F13-E450-45B0-8086-68656CD3C90A}"/>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24</a:t>
            </a:r>
          </a:p>
        </p:txBody>
      </p:sp>
    </p:spTree>
    <p:extLst>
      <p:ext uri="{BB962C8B-B14F-4D97-AF65-F5344CB8AC3E}">
        <p14:creationId xmlns:p14="http://schemas.microsoft.com/office/powerpoint/2010/main" val="2464242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09A6B1-1270-471E-8B36-05C449EFFA75}"/>
              </a:ext>
            </a:extLst>
          </p:cNvPr>
          <p:cNvSpPr>
            <a:spLocks noGrp="1"/>
          </p:cNvSpPr>
          <p:nvPr>
            <p:ph type="title"/>
          </p:nvPr>
        </p:nvSpPr>
        <p:spPr/>
        <p:txBody>
          <a:bodyPr>
            <a:normAutofit fontScale="90000"/>
          </a:bodyPr>
          <a:lstStyle/>
          <a:p>
            <a:pPr algn="ctr"/>
            <a:r>
              <a:rPr lang="en-US" dirty="0"/>
              <a:t>Example in Practice: Indiana</a:t>
            </a:r>
          </a:p>
        </p:txBody>
      </p:sp>
      <p:pic>
        <p:nvPicPr>
          <p:cNvPr id="6" name="Picture 5" descr="image shows table on learning strategies from the Indiana Department of Education site">
            <a:extLst>
              <a:ext uri="{FF2B5EF4-FFF2-40B4-BE49-F238E27FC236}">
                <a16:creationId xmlns:a16="http://schemas.microsoft.com/office/drawing/2014/main" id="{754127F2-C530-4D25-96B5-4229ABBD553C}"/>
              </a:ext>
            </a:extLst>
          </p:cNvPr>
          <p:cNvPicPr>
            <a:picLocks noChangeAspect="1"/>
          </p:cNvPicPr>
          <p:nvPr/>
        </p:nvPicPr>
        <p:blipFill>
          <a:blip r:embed="rId3"/>
          <a:stretch>
            <a:fillRect/>
          </a:stretch>
        </p:blipFill>
        <p:spPr>
          <a:xfrm>
            <a:off x="1754350" y="1010460"/>
            <a:ext cx="5723436" cy="4923222"/>
          </a:xfrm>
          <a:prstGeom prst="rect">
            <a:avLst/>
          </a:prstGeom>
        </p:spPr>
      </p:pic>
      <p:sp>
        <p:nvSpPr>
          <p:cNvPr id="7" name="TextBox 6">
            <a:extLst>
              <a:ext uri="{FF2B5EF4-FFF2-40B4-BE49-F238E27FC236}">
                <a16:creationId xmlns:a16="http://schemas.microsoft.com/office/drawing/2014/main" id="{116D405F-0A25-4019-8182-CD3923CCE22C}"/>
              </a:ext>
            </a:extLst>
          </p:cNvPr>
          <p:cNvSpPr txBox="1"/>
          <p:nvPr/>
        </p:nvSpPr>
        <p:spPr>
          <a:xfrm>
            <a:off x="1817783" y="5933682"/>
            <a:ext cx="5475384"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ＭＳ Ｐゴシック" pitchFamily="-48" charset="-128"/>
                <a:cs typeface="Arial" panose="020B0604020202020204" pitchFamily="34" charset="0"/>
              </a:rPr>
              <a:t>Source: </a:t>
            </a:r>
            <a:r>
              <a:rPr lang="en-US" sz="1200" dirty="0">
                <a:solidFill>
                  <a:srgbClr val="000000"/>
                </a:solidFill>
                <a:ea typeface="ＭＳ Ｐゴシック" pitchFamily="-48" charset="-128"/>
                <a:cs typeface="Arial" panose="020B0604020202020204" pitchFamily="34" charset="0"/>
                <a:hlinkClick r:id="rId4"/>
              </a:rPr>
              <a:t>Indiana Department of Education (2019), p. 2</a:t>
            </a:r>
            <a:endParaRPr kumimoji="0" lang="en-US" sz="1200" b="0" i="0" u="none" strike="noStrike" kern="1200" cap="none" spc="0" normalizeH="0" baseline="0" noProof="0" dirty="0">
              <a:ln>
                <a:noFill/>
              </a:ln>
              <a:solidFill>
                <a:srgbClr val="000000"/>
              </a:solidFill>
              <a:effectLst/>
              <a:uLnTx/>
              <a:uFillTx/>
              <a:ea typeface="ＭＳ Ｐゴシック" pitchFamily="-48" charset="-128"/>
              <a:cs typeface="Arial" panose="020B0604020202020204" pitchFamily="34" charset="0"/>
            </a:endParaRPr>
          </a:p>
        </p:txBody>
      </p:sp>
      <p:sp>
        <p:nvSpPr>
          <p:cNvPr id="13" name="snumber">
            <a:extLst>
              <a:ext uri="{FF2B5EF4-FFF2-40B4-BE49-F238E27FC236}">
                <a16:creationId xmlns:a16="http://schemas.microsoft.com/office/drawing/2014/main" id="{8F608C49-22F2-4600-8829-C037710CA1CD}"/>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25</a:t>
            </a:r>
          </a:p>
        </p:txBody>
      </p:sp>
    </p:spTree>
    <p:extLst>
      <p:ext uri="{BB962C8B-B14F-4D97-AF65-F5344CB8AC3E}">
        <p14:creationId xmlns:p14="http://schemas.microsoft.com/office/powerpoint/2010/main" val="263605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Sample Crosswalk Language</a:t>
            </a:r>
          </a:p>
        </p:txBody>
      </p:sp>
      <p:sp>
        <p:nvSpPr>
          <p:cNvPr id="2" name="Content Placeholder 1"/>
          <p:cNvSpPr>
            <a:spLocks noGrp="1"/>
          </p:cNvSpPr>
          <p:nvPr>
            <p:ph idx="1"/>
          </p:nvPr>
        </p:nvSpPr>
        <p:spPr>
          <a:xfrm>
            <a:off x="745582" y="2055813"/>
            <a:ext cx="3972629" cy="3852006"/>
          </a:xfrm>
        </p:spPr>
        <p:txBody>
          <a:bodyPr/>
          <a:lstStyle/>
          <a:p>
            <a:pPr marL="0" indent="0">
              <a:buNone/>
            </a:pPr>
            <a:r>
              <a:rPr lang="en-US" sz="2000" dirty="0"/>
              <a:t>Critical Thinking Skills</a:t>
            </a:r>
          </a:p>
          <a:p>
            <a:r>
              <a:rPr lang="en-US" sz="2000" dirty="0"/>
              <a:t>Thinks critically</a:t>
            </a:r>
          </a:p>
          <a:p>
            <a:r>
              <a:rPr lang="en-US" sz="2000" dirty="0"/>
              <a:t>Thinks creatively</a:t>
            </a:r>
          </a:p>
          <a:p>
            <a:r>
              <a:rPr lang="en-US" sz="2000" dirty="0"/>
              <a:t>Makes sound decisions</a:t>
            </a:r>
          </a:p>
          <a:p>
            <a:r>
              <a:rPr lang="en-US" sz="2000" dirty="0"/>
              <a:t>Solves problems</a:t>
            </a:r>
          </a:p>
          <a:p>
            <a:r>
              <a:rPr lang="en-US" sz="2000" dirty="0"/>
              <a:t>Reasons</a:t>
            </a:r>
          </a:p>
          <a:p>
            <a:r>
              <a:rPr lang="en-US" sz="2000" dirty="0"/>
              <a:t>Plans and organizes</a:t>
            </a:r>
          </a:p>
          <a:p>
            <a:pPr marL="0" indent="0">
              <a:buNone/>
            </a:pPr>
            <a:endParaRPr lang="en-US" dirty="0"/>
          </a:p>
        </p:txBody>
      </p:sp>
      <p:sp>
        <p:nvSpPr>
          <p:cNvPr id="3" name="Content Placeholder 2"/>
          <p:cNvSpPr>
            <a:spLocks noGrp="1"/>
          </p:cNvSpPr>
          <p:nvPr>
            <p:ph idx="10"/>
          </p:nvPr>
        </p:nvSpPr>
        <p:spPr>
          <a:xfrm>
            <a:off x="3991425" y="2055813"/>
            <a:ext cx="4998340" cy="3852006"/>
          </a:xfrm>
        </p:spPr>
        <p:txBody>
          <a:bodyPr/>
          <a:lstStyle/>
          <a:p>
            <a:pPr marL="0" lvl="0" indent="0">
              <a:buNone/>
            </a:pPr>
            <a:r>
              <a:rPr lang="en-US" sz="2000" dirty="0"/>
              <a:t>Common Core</a:t>
            </a:r>
          </a:p>
          <a:p>
            <a:pPr lvl="0"/>
            <a:r>
              <a:rPr lang="en-US" sz="1800" dirty="0"/>
              <a:t>ELA Anchor Standards</a:t>
            </a:r>
          </a:p>
          <a:p>
            <a:pPr lvl="1">
              <a:spcBef>
                <a:spcPts val="0"/>
              </a:spcBef>
            </a:pPr>
            <a:r>
              <a:rPr lang="en-US" sz="1400" dirty="0"/>
              <a:t>CCSS.ELA-LITERACY.CCRA.R.1: Read closely to determine what the text says explicitly and to </a:t>
            </a:r>
            <a:r>
              <a:rPr lang="en-US" sz="1400" b="1" dirty="0"/>
              <a:t>make logical inferences</a:t>
            </a:r>
            <a:r>
              <a:rPr lang="en-US" sz="1400" dirty="0"/>
              <a:t> from it; </a:t>
            </a:r>
            <a:r>
              <a:rPr lang="en-US" sz="1400" b="1" dirty="0"/>
              <a:t>cite specific evidence</a:t>
            </a:r>
            <a:r>
              <a:rPr lang="en-US" sz="1400" dirty="0"/>
              <a:t>…</a:t>
            </a:r>
            <a:br>
              <a:rPr lang="en-US" sz="1400" dirty="0"/>
            </a:br>
            <a:r>
              <a:rPr lang="en-US" sz="1400" dirty="0"/>
              <a:t>to support conclusions drawn from the text.</a:t>
            </a:r>
          </a:p>
          <a:p>
            <a:pPr lvl="1"/>
            <a:r>
              <a:rPr lang="en-US" sz="1400" dirty="0"/>
              <a:t>CCSS.ELA-LITERACY.CCRA.SL.4: Present information, findings, and supporting evidence such that </a:t>
            </a:r>
            <a:r>
              <a:rPr lang="en-US" sz="1400" b="1" dirty="0"/>
              <a:t>listeners can follow the line of reasoning</a:t>
            </a:r>
            <a:r>
              <a:rPr lang="en-US" sz="1400" dirty="0"/>
              <a:t> and the organization, development and style are appropriate to the task, purpose and audience.</a:t>
            </a:r>
          </a:p>
          <a:p>
            <a:r>
              <a:rPr lang="en-US" sz="1800" dirty="0"/>
              <a:t>Mathematics Anchor Standards</a:t>
            </a:r>
          </a:p>
          <a:p>
            <a:pPr lvl="1"/>
            <a:r>
              <a:rPr lang="en-US" sz="1400" dirty="0"/>
              <a:t>CCSS.MATH.PRACTICE.MP2: Reason abstractly </a:t>
            </a:r>
            <a:br>
              <a:rPr lang="en-US" sz="1400" dirty="0"/>
            </a:br>
            <a:r>
              <a:rPr lang="en-US" sz="1400" dirty="0"/>
              <a:t>and quantitatively.</a:t>
            </a:r>
          </a:p>
          <a:p>
            <a:pPr lvl="1"/>
            <a:r>
              <a:rPr lang="en-US" sz="1400" dirty="0"/>
              <a:t>CCSS.MATH.PRACTICE.MP3: Construct </a:t>
            </a:r>
            <a:r>
              <a:rPr lang="en-US" sz="1400" b="1" dirty="0"/>
              <a:t>viable arguments and critique the reasoning of others</a:t>
            </a:r>
            <a:r>
              <a:rPr lang="en-US" sz="1400" dirty="0"/>
              <a:t>.</a:t>
            </a:r>
          </a:p>
          <a:p>
            <a:pPr lvl="1"/>
            <a:endParaRPr lang="en-US" sz="1400" dirty="0"/>
          </a:p>
        </p:txBody>
      </p:sp>
      <p:sp>
        <p:nvSpPr>
          <p:cNvPr id="13" name="snumber">
            <a:extLst>
              <a:ext uri="{FF2B5EF4-FFF2-40B4-BE49-F238E27FC236}">
                <a16:creationId xmlns:a16="http://schemas.microsoft.com/office/drawing/2014/main" id="{DCC40AA7-1126-4A9B-B7A3-474787DA6FF1}"/>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26</a:t>
            </a:r>
          </a:p>
        </p:txBody>
      </p:sp>
    </p:spTree>
    <p:extLst>
      <p:ext uri="{BB962C8B-B14F-4D97-AF65-F5344CB8AC3E}">
        <p14:creationId xmlns:p14="http://schemas.microsoft.com/office/powerpoint/2010/main" val="264128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Sample Crosswalk Language</a:t>
            </a:r>
          </a:p>
        </p:txBody>
      </p:sp>
      <p:sp>
        <p:nvSpPr>
          <p:cNvPr id="2" name="Content Placeholder 1"/>
          <p:cNvSpPr>
            <a:spLocks noGrp="1"/>
          </p:cNvSpPr>
          <p:nvPr>
            <p:ph idx="1"/>
          </p:nvPr>
        </p:nvSpPr>
        <p:spPr/>
        <p:txBody>
          <a:bodyPr/>
          <a:lstStyle/>
          <a:p>
            <a:pPr marL="0" indent="0">
              <a:buNone/>
            </a:pPr>
            <a:r>
              <a:rPr lang="en-US" dirty="0"/>
              <a:t>Critical Thinking Skills </a:t>
            </a:r>
          </a:p>
          <a:p>
            <a:r>
              <a:rPr lang="en-US" dirty="0"/>
              <a:t>Thinks critically</a:t>
            </a:r>
          </a:p>
          <a:p>
            <a:r>
              <a:rPr lang="en-US" dirty="0"/>
              <a:t>Thinks creatively</a:t>
            </a:r>
          </a:p>
          <a:p>
            <a:r>
              <a:rPr lang="en-US" dirty="0"/>
              <a:t>Makes sound decisions</a:t>
            </a:r>
          </a:p>
          <a:p>
            <a:r>
              <a:rPr lang="en-US" dirty="0"/>
              <a:t>Solves problems</a:t>
            </a:r>
          </a:p>
          <a:p>
            <a:r>
              <a:rPr lang="en-US" dirty="0"/>
              <a:t>Reasons</a:t>
            </a:r>
          </a:p>
          <a:p>
            <a:r>
              <a:rPr lang="en-US" dirty="0"/>
              <a:t>Plans and organizes</a:t>
            </a:r>
          </a:p>
          <a:p>
            <a:endParaRPr lang="en-US" dirty="0"/>
          </a:p>
        </p:txBody>
      </p:sp>
      <p:sp>
        <p:nvSpPr>
          <p:cNvPr id="3" name="Content Placeholder 2"/>
          <p:cNvSpPr>
            <a:spLocks noGrp="1"/>
          </p:cNvSpPr>
          <p:nvPr>
            <p:ph idx="10"/>
          </p:nvPr>
        </p:nvSpPr>
        <p:spPr>
          <a:xfrm>
            <a:off x="4572000" y="2055813"/>
            <a:ext cx="4340225" cy="3852006"/>
          </a:xfrm>
        </p:spPr>
        <p:txBody>
          <a:bodyPr/>
          <a:lstStyle/>
          <a:p>
            <a:pPr marL="0" lvl="0" indent="0">
              <a:buNone/>
            </a:pPr>
            <a:r>
              <a:rPr lang="en-US" dirty="0"/>
              <a:t>CCTC</a:t>
            </a:r>
          </a:p>
          <a:p>
            <a:pPr lvl="0"/>
            <a:r>
              <a:rPr lang="en-US" dirty="0"/>
              <a:t>Career Ready Practice 8. Utilize critical thinking to make sense of problems and persevere in solving them.</a:t>
            </a:r>
          </a:p>
          <a:p>
            <a:endParaRPr lang="en-US" dirty="0"/>
          </a:p>
        </p:txBody>
      </p:sp>
      <p:sp>
        <p:nvSpPr>
          <p:cNvPr id="13" name="snumber">
            <a:extLst>
              <a:ext uri="{FF2B5EF4-FFF2-40B4-BE49-F238E27FC236}">
                <a16:creationId xmlns:a16="http://schemas.microsoft.com/office/drawing/2014/main" id="{847E92CD-EF23-4DC2-8839-FEFBB560DB3E}"/>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27</a:t>
            </a:r>
          </a:p>
        </p:txBody>
      </p:sp>
    </p:spTree>
    <p:extLst>
      <p:ext uri="{BB962C8B-B14F-4D97-AF65-F5344CB8AC3E}">
        <p14:creationId xmlns:p14="http://schemas.microsoft.com/office/powerpoint/2010/main" val="363067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Sample Crosswalk Language</a:t>
            </a:r>
          </a:p>
        </p:txBody>
      </p:sp>
      <p:sp>
        <p:nvSpPr>
          <p:cNvPr id="2" name="Content Placeholder 1"/>
          <p:cNvSpPr>
            <a:spLocks noGrp="1"/>
          </p:cNvSpPr>
          <p:nvPr>
            <p:ph idx="1"/>
          </p:nvPr>
        </p:nvSpPr>
        <p:spPr/>
        <p:txBody>
          <a:bodyPr/>
          <a:lstStyle/>
          <a:p>
            <a:pPr marL="0" indent="0">
              <a:buNone/>
            </a:pPr>
            <a:r>
              <a:rPr lang="en-US" dirty="0"/>
              <a:t>Critical Thinking Skills </a:t>
            </a:r>
          </a:p>
          <a:p>
            <a:r>
              <a:rPr lang="en-US" dirty="0"/>
              <a:t>Thinks critically</a:t>
            </a:r>
          </a:p>
          <a:p>
            <a:r>
              <a:rPr lang="en-US" dirty="0"/>
              <a:t>Thinks creatively</a:t>
            </a:r>
          </a:p>
          <a:p>
            <a:r>
              <a:rPr lang="en-US" dirty="0"/>
              <a:t>Makes sound decisions</a:t>
            </a:r>
          </a:p>
          <a:p>
            <a:r>
              <a:rPr lang="en-US" dirty="0"/>
              <a:t>Solves problems</a:t>
            </a:r>
          </a:p>
          <a:p>
            <a:r>
              <a:rPr lang="en-US" dirty="0"/>
              <a:t>Reasons</a:t>
            </a:r>
          </a:p>
          <a:p>
            <a:r>
              <a:rPr lang="en-US" dirty="0"/>
              <a:t>Plans and organizes</a:t>
            </a:r>
          </a:p>
          <a:p>
            <a:endParaRPr lang="en-US" dirty="0"/>
          </a:p>
        </p:txBody>
      </p:sp>
      <p:sp>
        <p:nvSpPr>
          <p:cNvPr id="3" name="Content Placeholder 2"/>
          <p:cNvSpPr>
            <a:spLocks noGrp="1"/>
          </p:cNvSpPr>
          <p:nvPr>
            <p:ph idx="10"/>
          </p:nvPr>
        </p:nvSpPr>
        <p:spPr>
          <a:xfrm>
            <a:off x="4572000" y="2055813"/>
            <a:ext cx="4340225" cy="3852006"/>
          </a:xfrm>
        </p:spPr>
        <p:txBody>
          <a:bodyPr/>
          <a:lstStyle/>
          <a:p>
            <a:pPr marL="0" lvl="0" indent="0">
              <a:buNone/>
            </a:pPr>
            <a:r>
              <a:rPr lang="en-US" dirty="0"/>
              <a:t>SEL</a:t>
            </a:r>
          </a:p>
          <a:p>
            <a:pPr lvl="0"/>
            <a:r>
              <a:rPr lang="en-US" dirty="0"/>
              <a:t>Responsible decision making: Make constructive choices about personal behavior and social interactions based on ethical standards, safety, and social norms.</a:t>
            </a:r>
          </a:p>
          <a:p>
            <a:endParaRPr lang="en-US" dirty="0"/>
          </a:p>
        </p:txBody>
      </p:sp>
      <p:sp>
        <p:nvSpPr>
          <p:cNvPr id="13" name="snumber">
            <a:extLst>
              <a:ext uri="{FF2B5EF4-FFF2-40B4-BE49-F238E27FC236}">
                <a16:creationId xmlns:a16="http://schemas.microsoft.com/office/drawing/2014/main" id="{AE7F7287-9297-4187-A62E-3A3CC0B422A9}"/>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28</a:t>
            </a:r>
          </a:p>
        </p:txBody>
      </p:sp>
    </p:spTree>
    <p:extLst>
      <p:ext uri="{BB962C8B-B14F-4D97-AF65-F5344CB8AC3E}">
        <p14:creationId xmlns:p14="http://schemas.microsoft.com/office/powerpoint/2010/main" val="3817830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a:t>Crosswalk With College and Career Readiness Standards</a:t>
            </a:r>
          </a:p>
        </p:txBody>
      </p:sp>
      <p:graphicFrame>
        <p:nvGraphicFramePr>
          <p:cNvPr id="10" name="Table 9">
            <a:extLst>
              <a:ext uri="{FF2B5EF4-FFF2-40B4-BE49-F238E27FC236}">
                <a16:creationId xmlns:a16="http://schemas.microsoft.com/office/drawing/2014/main" id="{F449C914-91EC-401A-9970-E33208AC6A73}"/>
              </a:ext>
            </a:extLst>
          </p:cNvPr>
          <p:cNvGraphicFramePr>
            <a:graphicFrameLocks noGrp="1"/>
          </p:cNvGraphicFramePr>
          <p:nvPr>
            <p:extLst>
              <p:ext uri="{D42A27DB-BD31-4B8C-83A1-F6EECF244321}">
                <p14:modId xmlns:p14="http://schemas.microsoft.com/office/powerpoint/2010/main" val="118053074"/>
              </p:ext>
            </p:extLst>
          </p:nvPr>
        </p:nvGraphicFramePr>
        <p:xfrm>
          <a:off x="574158" y="1175658"/>
          <a:ext cx="8006316" cy="4905829"/>
        </p:xfrm>
        <a:graphic>
          <a:graphicData uri="http://schemas.openxmlformats.org/drawingml/2006/table">
            <a:tbl>
              <a:tblPr firstRow="1" bandRow="1"/>
              <a:tblGrid>
                <a:gridCol w="1667982">
                  <a:extLst>
                    <a:ext uri="{9D8B030D-6E8A-4147-A177-3AD203B41FA5}">
                      <a16:colId xmlns:a16="http://schemas.microsoft.com/office/drawing/2014/main" val="20000"/>
                    </a:ext>
                  </a:extLst>
                </a:gridCol>
                <a:gridCol w="2500113">
                  <a:extLst>
                    <a:ext uri="{9D8B030D-6E8A-4147-A177-3AD203B41FA5}">
                      <a16:colId xmlns:a16="http://schemas.microsoft.com/office/drawing/2014/main" val="20001"/>
                    </a:ext>
                  </a:extLst>
                </a:gridCol>
                <a:gridCol w="1280699">
                  <a:extLst>
                    <a:ext uri="{9D8B030D-6E8A-4147-A177-3AD203B41FA5}">
                      <a16:colId xmlns:a16="http://schemas.microsoft.com/office/drawing/2014/main" val="20002"/>
                    </a:ext>
                  </a:extLst>
                </a:gridCol>
                <a:gridCol w="1377308">
                  <a:extLst>
                    <a:ext uri="{9D8B030D-6E8A-4147-A177-3AD203B41FA5}">
                      <a16:colId xmlns:a16="http://schemas.microsoft.com/office/drawing/2014/main" val="2156617711"/>
                    </a:ext>
                  </a:extLst>
                </a:gridCol>
                <a:gridCol w="1180214">
                  <a:extLst>
                    <a:ext uri="{9D8B030D-6E8A-4147-A177-3AD203B41FA5}">
                      <a16:colId xmlns:a16="http://schemas.microsoft.com/office/drawing/2014/main" val="626867827"/>
                    </a:ext>
                  </a:extLst>
                </a:gridCol>
              </a:tblGrid>
              <a:tr h="695314">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Employability Skills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766A1"/>
                    </a:solidFill>
                  </a:tcPr>
                </a:tc>
                <a:tc hMerge="1">
                  <a:txBody>
                    <a:bodyPr/>
                    <a:lstStyle/>
                    <a:p>
                      <a:endParaRPr lang="en-US" dirty="0"/>
                    </a:p>
                  </a:txBody>
                  <a:tcPr>
                    <a:solidFill>
                      <a:srgbClr val="0766A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State CCR Standards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766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CCTC</a:t>
                      </a:r>
                    </a:p>
                    <a:p>
                      <a:pPr algn="ctr"/>
                      <a:endParaRPr lang="en-US"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766A1"/>
                    </a:solidFill>
                  </a:tcPr>
                </a:tc>
                <a:tc>
                  <a:txBody>
                    <a:bodyPr/>
                    <a:lstStyle/>
                    <a:p>
                      <a:pPr algn="ctr"/>
                      <a:r>
                        <a:rPr lang="en-US" b="1" dirty="0">
                          <a:solidFill>
                            <a:schemeClr val="bg1"/>
                          </a:solidFill>
                          <a:latin typeface="Calibri" panose="020F0502020204030204" pitchFamily="34" charset="0"/>
                          <a:cs typeface="Calibri" panose="020F0502020204030204" pitchFamily="34" charset="0"/>
                        </a:rPr>
                        <a:t>SEL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766A1"/>
                    </a:solidFill>
                  </a:tcPr>
                </a:tc>
                <a:extLst>
                  <a:ext uri="{0D108BD9-81ED-4DB2-BD59-A6C34878D82A}">
                    <a16:rowId xmlns:a16="http://schemas.microsoft.com/office/drawing/2014/main" val="10000"/>
                  </a:ext>
                </a:extLst>
              </a:tr>
              <a:tr h="695314">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solidFill>
                            <a:schemeClr val="bg1"/>
                          </a:solidFill>
                        </a:rPr>
                        <a:t>Applied Knowledge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Applied</a:t>
                      </a:r>
                      <a:r>
                        <a:rPr lang="en-US" baseline="0" dirty="0">
                          <a:solidFill>
                            <a:schemeClr val="bg1"/>
                          </a:solidFill>
                        </a:rPr>
                        <a:t> Academic Skills</a:t>
                      </a:r>
                      <a:endParaRPr lang="en-US"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aseline="0" dirty="0">
                          <a:solidFill>
                            <a:schemeClr val="accent6">
                              <a:lumMod val="75000"/>
                            </a:schemeClr>
                          </a:solidFill>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tc>
                  <a:txBody>
                    <a:bodyPr/>
                    <a:lstStyle/>
                    <a:p>
                      <a:pPr algn="ct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40000"/>
                      </a:srgbClr>
                    </a:solidFill>
                  </a:tcPr>
                </a:tc>
                <a:tc>
                  <a:txBody>
                    <a:bodyPr/>
                    <a:lstStyle/>
                    <a:p>
                      <a:pPr algn="ctr"/>
                      <a:endParaRPr lang="en-US" baseline="0" dirty="0">
                        <a:solidFill>
                          <a:schemeClr val="accent6">
                            <a:lumMod val="75000"/>
                          </a:schemeClr>
                        </a:solidFill>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1"/>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Critical Thinking</a:t>
                      </a:r>
                      <a:r>
                        <a:rPr lang="en-US" baseline="0" dirty="0">
                          <a:solidFill>
                            <a:schemeClr val="bg1"/>
                          </a:solidFill>
                        </a:rPr>
                        <a:t> Skills</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aseline="0" dirty="0">
                          <a:solidFill>
                            <a:schemeClr val="accent6">
                              <a:lumMod val="75000"/>
                            </a:schemeClr>
                          </a:solidFill>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20000"/>
                      </a:srgbClr>
                    </a:solidFill>
                  </a:tcPr>
                </a:tc>
                <a:tc>
                  <a:txBody>
                    <a:bodyPr/>
                    <a:lstStyle/>
                    <a:p>
                      <a:pPr algn="ct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20000"/>
                      </a:srgbClr>
                    </a:solidFill>
                  </a:tcPr>
                </a:tc>
                <a:extLst>
                  <a:ext uri="{0D108BD9-81ED-4DB2-BD59-A6C34878D82A}">
                    <a16:rowId xmlns:a16="http://schemas.microsoft.com/office/drawing/2014/main" val="10002"/>
                  </a:ext>
                </a:extLst>
              </a:tr>
              <a:tr h="402841">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solidFill>
                            <a:schemeClr val="bg1"/>
                          </a:solidFill>
                        </a:rPr>
                        <a:t>Effective Relationships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Interpersonal Skills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aseline="0" dirty="0">
                          <a:solidFill>
                            <a:schemeClr val="accent6">
                              <a:lumMod val="75000"/>
                            </a:schemeClr>
                          </a:solidFill>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tc>
                  <a:txBody>
                    <a:bodyPr/>
                    <a:lstStyle/>
                    <a:p>
                      <a:pPr algn="ct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3"/>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Personal Qualities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20000"/>
                      </a:srgbClr>
                    </a:solidFill>
                  </a:tcPr>
                </a:tc>
                <a:tc>
                  <a:txBody>
                    <a:bodyPr/>
                    <a:lstStyle/>
                    <a:p>
                      <a:pPr algn="ct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20000"/>
                      </a:srgbClr>
                    </a:solidFill>
                  </a:tcPr>
                </a:tc>
                <a:extLst>
                  <a:ext uri="{0D108BD9-81ED-4DB2-BD59-A6C34878D82A}">
                    <a16:rowId xmlns:a16="http://schemas.microsoft.com/office/drawing/2014/main" val="10004"/>
                  </a:ext>
                </a:extLst>
              </a:tr>
              <a:tr h="695314">
                <a:tc row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solidFill>
                            <a:schemeClr val="bg1"/>
                          </a:solidFill>
                        </a:rPr>
                        <a:t>Workplace</a:t>
                      </a:r>
                      <a:r>
                        <a:rPr lang="en-US" baseline="0" dirty="0">
                          <a:solidFill>
                            <a:schemeClr val="bg1"/>
                          </a:solidFill>
                        </a:rPr>
                        <a:t> Skills</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Resource</a:t>
                      </a:r>
                      <a:r>
                        <a:rPr lang="en-US" baseline="0" dirty="0">
                          <a:solidFill>
                            <a:schemeClr val="bg1"/>
                          </a:solidFill>
                        </a:rPr>
                        <a:t> Management</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tc>
                  <a:txBody>
                    <a:bodyPr/>
                    <a:lstStyle/>
                    <a:p>
                      <a:pPr algn="ctr"/>
                      <a:endParaRPr lang="en-US" baseline="0" dirty="0">
                        <a:solidFill>
                          <a:schemeClr val="accent6">
                            <a:lumMod val="75000"/>
                          </a:schemeClr>
                        </a:solidFill>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40000"/>
                      </a:srgbClr>
                    </a:solidFill>
                  </a:tcPr>
                </a:tc>
                <a:tc>
                  <a:txBody>
                    <a:bodyPr/>
                    <a:lstStyle/>
                    <a:p>
                      <a:pPr algn="ctr"/>
                      <a:endParaRPr lang="en-US" baseline="0" dirty="0">
                        <a:solidFill>
                          <a:schemeClr val="accent6">
                            <a:lumMod val="75000"/>
                          </a:schemeClr>
                        </a:solidFill>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5"/>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Information</a:t>
                      </a:r>
                      <a:r>
                        <a:rPr lang="en-US" baseline="0" dirty="0">
                          <a:solidFill>
                            <a:schemeClr val="bg1"/>
                          </a:solidFill>
                        </a:rPr>
                        <a:t> Use</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aseline="0" dirty="0">
                          <a:solidFill>
                            <a:schemeClr val="accent6">
                              <a:lumMod val="75000"/>
                            </a:schemeClr>
                          </a:solidFill>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20000"/>
                      </a:srgbClr>
                    </a:solidFill>
                  </a:tcPr>
                </a:tc>
                <a:tc>
                  <a:txBody>
                    <a:bodyPr/>
                    <a:lstStyle/>
                    <a:p>
                      <a:pPr algn="ct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20000"/>
                      </a:srgbClr>
                    </a:solidFill>
                  </a:tcPr>
                </a:tc>
                <a:tc>
                  <a:txBody>
                    <a:bodyPr/>
                    <a:lstStyle/>
                    <a:p>
                      <a:pPr algn="ctr"/>
                      <a:endParaRPr lang="en-US" baseline="0" dirty="0">
                        <a:solidFill>
                          <a:schemeClr val="accent6">
                            <a:lumMod val="75000"/>
                          </a:schemeClr>
                        </a:solidFill>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20000"/>
                      </a:srgbClr>
                    </a:solidFill>
                  </a:tcPr>
                </a:tc>
                <a:extLst>
                  <a:ext uri="{0D108BD9-81ED-4DB2-BD59-A6C34878D82A}">
                    <a16:rowId xmlns:a16="http://schemas.microsoft.com/office/drawing/2014/main" val="10006"/>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Communication Skills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aseline="0" dirty="0">
                          <a:solidFill>
                            <a:schemeClr val="accent6">
                              <a:lumMod val="75000"/>
                            </a:schemeClr>
                          </a:solidFill>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tc>
                  <a:txBody>
                    <a:bodyPr/>
                    <a:lstStyle/>
                    <a:p>
                      <a:pPr algn="ct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7"/>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Systems Thinking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20000"/>
                      </a:srgbClr>
                    </a:solidFill>
                  </a:tcPr>
                </a:tc>
                <a:tc>
                  <a:txBody>
                    <a:bodyPr/>
                    <a:lstStyle/>
                    <a:p>
                      <a:pPr algn="ct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D833C">
                        <a:tint val="20000"/>
                      </a:srgbClr>
                    </a:solidFill>
                  </a:tcPr>
                </a:tc>
                <a:extLst>
                  <a:ext uri="{0D108BD9-81ED-4DB2-BD59-A6C34878D82A}">
                    <a16:rowId xmlns:a16="http://schemas.microsoft.com/office/drawing/2014/main" val="10008"/>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Technology Use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accent6">
                              <a:lumMod val="75000"/>
                            </a:schemeClr>
                          </a:solidFill>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accent6">
                              <a:lumMod val="75000"/>
                            </a:schemeClr>
                          </a:solidFill>
                          <a:latin typeface="Calibri" panose="020F0502020204030204" pitchFamily="34" charset="0"/>
                          <a:cs typeface="Calibri" panose="020F0502020204030204" pitchFamily="34" charset="0"/>
                        </a:rPr>
                        <a:t>X</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tc>
                  <a:txBody>
                    <a:bodyPr/>
                    <a:lstStyle/>
                    <a:p>
                      <a:pPr algn="ctr"/>
                      <a:endParaRPr lang="en-US"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9"/>
                  </a:ext>
                </a:extLst>
              </a:tr>
            </a:tbl>
          </a:graphicData>
        </a:graphic>
      </p:graphicFrame>
      <p:sp>
        <p:nvSpPr>
          <p:cNvPr id="11" name="Oval 10">
            <a:extLst>
              <a:ext uri="{FF2B5EF4-FFF2-40B4-BE49-F238E27FC236}">
                <a16:creationId xmlns:a16="http://schemas.microsoft.com/office/drawing/2014/main" id="{469DEF82-B213-42EC-9124-BE8060091122}"/>
              </a:ext>
              <a:ext uri="{C183D7F6-B498-43B3-948B-1728B52AA6E4}">
                <adec:decorative xmlns:adec="http://schemas.microsoft.com/office/drawing/2017/decorative" val="1"/>
              </a:ext>
            </a:extLst>
          </p:cNvPr>
          <p:cNvSpPr/>
          <p:nvPr/>
        </p:nvSpPr>
        <p:spPr>
          <a:xfrm>
            <a:off x="4887010" y="3272658"/>
            <a:ext cx="1008532" cy="542261"/>
          </a:xfrm>
          <a:prstGeom prst="ellipse">
            <a:avLst/>
          </a:prstGeom>
          <a:solidFill>
            <a:sysClr val="window" lastClr="FFFFFF"/>
          </a:solidFill>
          <a:ln w="38100" cap="flat" cmpd="sng" algn="ctr">
            <a:solidFill>
              <a:srgbClr val="7D833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Oval 11">
            <a:extLst>
              <a:ext uri="{FF2B5EF4-FFF2-40B4-BE49-F238E27FC236}">
                <a16:creationId xmlns:a16="http://schemas.microsoft.com/office/drawing/2014/main" id="{A1A8DAC9-1010-4D99-924B-2EEBC1BE3AE2}"/>
              </a:ext>
              <a:ext uri="{C183D7F6-B498-43B3-948B-1728B52AA6E4}">
                <adec:decorative xmlns:adec="http://schemas.microsoft.com/office/drawing/2017/decorative" val="1"/>
              </a:ext>
            </a:extLst>
          </p:cNvPr>
          <p:cNvSpPr/>
          <p:nvPr/>
        </p:nvSpPr>
        <p:spPr>
          <a:xfrm>
            <a:off x="4857876" y="3814919"/>
            <a:ext cx="1066800" cy="618858"/>
          </a:xfrm>
          <a:prstGeom prst="ellipse">
            <a:avLst/>
          </a:prstGeom>
          <a:solidFill>
            <a:sysClr val="window" lastClr="FFFFFF"/>
          </a:solidFill>
          <a:ln w="38100" cap="flat" cmpd="sng" algn="ctr">
            <a:solidFill>
              <a:srgbClr val="7D833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3" name="Oval 12">
            <a:extLst>
              <a:ext uri="{FF2B5EF4-FFF2-40B4-BE49-F238E27FC236}">
                <a16:creationId xmlns:a16="http://schemas.microsoft.com/office/drawing/2014/main" id="{77D15BE0-7426-45A5-9257-64B1BAB46F77}"/>
              </a:ext>
              <a:ext uri="{C183D7F6-B498-43B3-948B-1728B52AA6E4}">
                <adec:decorative xmlns:adec="http://schemas.microsoft.com/office/drawing/2017/decorative" val="1"/>
              </a:ext>
            </a:extLst>
          </p:cNvPr>
          <p:cNvSpPr/>
          <p:nvPr/>
        </p:nvSpPr>
        <p:spPr>
          <a:xfrm>
            <a:off x="4857876" y="5194662"/>
            <a:ext cx="1066800" cy="487680"/>
          </a:xfrm>
          <a:prstGeom prst="ellipse">
            <a:avLst/>
          </a:prstGeom>
          <a:solidFill>
            <a:sysClr val="window" lastClr="FFFFFF"/>
          </a:solidFill>
          <a:ln w="38100" cap="flat" cmpd="sng" algn="ctr">
            <a:solidFill>
              <a:srgbClr val="7D833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4" name="Oval 13">
            <a:extLst>
              <a:ext uri="{FF2B5EF4-FFF2-40B4-BE49-F238E27FC236}">
                <a16:creationId xmlns:a16="http://schemas.microsoft.com/office/drawing/2014/main" id="{36A8FE90-3521-4556-B651-D6D68E8823FB}"/>
              </a:ext>
              <a:ext uri="{C183D7F6-B498-43B3-948B-1728B52AA6E4}">
                <adec:decorative xmlns:adec="http://schemas.microsoft.com/office/drawing/2017/decorative" val="1"/>
              </a:ext>
            </a:extLst>
          </p:cNvPr>
          <p:cNvSpPr/>
          <p:nvPr/>
        </p:nvSpPr>
        <p:spPr>
          <a:xfrm>
            <a:off x="6200342" y="3814919"/>
            <a:ext cx="1066800" cy="618858"/>
          </a:xfrm>
          <a:prstGeom prst="ellipse">
            <a:avLst/>
          </a:prstGeom>
          <a:solidFill>
            <a:sysClr val="window" lastClr="FFFFFF"/>
          </a:solidFill>
          <a:ln w="38100" cap="flat" cmpd="sng" algn="ctr">
            <a:solidFill>
              <a:srgbClr val="7D833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5" name="Oval 14">
            <a:extLst>
              <a:ext uri="{FF2B5EF4-FFF2-40B4-BE49-F238E27FC236}">
                <a16:creationId xmlns:a16="http://schemas.microsoft.com/office/drawing/2014/main" id="{3C7417BF-E675-4C25-9554-D98A926FE4B4}"/>
              </a:ext>
              <a:ext uri="{C183D7F6-B498-43B3-948B-1728B52AA6E4}">
                <adec:decorative xmlns:adec="http://schemas.microsoft.com/office/drawing/2017/decorative" val="1"/>
              </a:ext>
            </a:extLst>
          </p:cNvPr>
          <p:cNvSpPr/>
          <p:nvPr/>
        </p:nvSpPr>
        <p:spPr>
          <a:xfrm>
            <a:off x="7460796" y="1909919"/>
            <a:ext cx="1066800" cy="618858"/>
          </a:xfrm>
          <a:prstGeom prst="ellipse">
            <a:avLst/>
          </a:prstGeom>
          <a:solidFill>
            <a:sysClr val="window" lastClr="FFFFFF"/>
          </a:solidFill>
          <a:ln w="38100" cap="flat" cmpd="sng" algn="ctr">
            <a:solidFill>
              <a:srgbClr val="7D833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6" name="Oval 15">
            <a:extLst>
              <a:ext uri="{FF2B5EF4-FFF2-40B4-BE49-F238E27FC236}">
                <a16:creationId xmlns:a16="http://schemas.microsoft.com/office/drawing/2014/main" id="{A1ACC5AE-805E-4F2F-825C-9A242E7F3A84}"/>
              </a:ext>
              <a:ext uri="{C183D7F6-B498-43B3-948B-1728B52AA6E4}">
                <adec:decorative xmlns:adec="http://schemas.microsoft.com/office/drawing/2017/decorative" val="1"/>
              </a:ext>
            </a:extLst>
          </p:cNvPr>
          <p:cNvSpPr/>
          <p:nvPr/>
        </p:nvSpPr>
        <p:spPr>
          <a:xfrm>
            <a:off x="7460796" y="3814919"/>
            <a:ext cx="1066800" cy="618858"/>
          </a:xfrm>
          <a:prstGeom prst="ellipse">
            <a:avLst/>
          </a:prstGeom>
          <a:solidFill>
            <a:sysClr val="window" lastClr="FFFFFF"/>
          </a:solidFill>
          <a:ln w="38100" cap="flat" cmpd="sng" algn="ctr">
            <a:solidFill>
              <a:srgbClr val="7D833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Oval 16">
            <a:extLst>
              <a:ext uri="{FF2B5EF4-FFF2-40B4-BE49-F238E27FC236}">
                <a16:creationId xmlns:a16="http://schemas.microsoft.com/office/drawing/2014/main" id="{402A53C7-259E-4D75-8019-E767CF29F8EE}"/>
              </a:ext>
              <a:ext uri="{C183D7F6-B498-43B3-948B-1728B52AA6E4}">
                <adec:decorative xmlns:adec="http://schemas.microsoft.com/office/drawing/2017/decorative" val="1"/>
              </a:ext>
            </a:extLst>
          </p:cNvPr>
          <p:cNvSpPr/>
          <p:nvPr/>
        </p:nvSpPr>
        <p:spPr>
          <a:xfrm>
            <a:off x="7506575" y="5719918"/>
            <a:ext cx="975242" cy="361569"/>
          </a:xfrm>
          <a:prstGeom prst="ellipse">
            <a:avLst/>
          </a:prstGeom>
          <a:solidFill>
            <a:sysClr val="window" lastClr="FFFFFF"/>
          </a:solidFill>
          <a:ln w="38100" cap="flat" cmpd="sng" algn="ctr">
            <a:solidFill>
              <a:srgbClr val="7D833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snumber">
            <a:extLst>
              <a:ext uri="{FF2B5EF4-FFF2-40B4-BE49-F238E27FC236}">
                <a16:creationId xmlns:a16="http://schemas.microsoft.com/office/drawing/2014/main" id="{BF5A59F1-9A99-4606-B226-359236E65CDC}"/>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29</a:t>
            </a:r>
          </a:p>
        </p:txBody>
      </p:sp>
    </p:spTree>
    <p:extLst>
      <p:ext uri="{BB962C8B-B14F-4D97-AF65-F5344CB8AC3E}">
        <p14:creationId xmlns:p14="http://schemas.microsoft.com/office/powerpoint/2010/main" val="1177446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a:t>Crosswalk With College and Career Readiness Standards</a:t>
            </a:r>
          </a:p>
        </p:txBody>
      </p:sp>
      <p:graphicFrame>
        <p:nvGraphicFramePr>
          <p:cNvPr id="10" name="Table 9">
            <a:extLst>
              <a:ext uri="{FF2B5EF4-FFF2-40B4-BE49-F238E27FC236}">
                <a16:creationId xmlns:a16="http://schemas.microsoft.com/office/drawing/2014/main" id="{F449C914-91EC-401A-9970-E33208AC6A73}"/>
              </a:ext>
            </a:extLst>
          </p:cNvPr>
          <p:cNvGraphicFramePr>
            <a:graphicFrameLocks noGrp="1"/>
          </p:cNvGraphicFramePr>
          <p:nvPr>
            <p:extLst>
              <p:ext uri="{D42A27DB-BD31-4B8C-83A1-F6EECF244321}">
                <p14:modId xmlns:p14="http://schemas.microsoft.com/office/powerpoint/2010/main" val="695092507"/>
              </p:ext>
            </p:extLst>
          </p:nvPr>
        </p:nvGraphicFramePr>
        <p:xfrm>
          <a:off x="574158" y="1175658"/>
          <a:ext cx="5448794" cy="4905829"/>
        </p:xfrm>
        <a:graphic>
          <a:graphicData uri="http://schemas.openxmlformats.org/drawingml/2006/table">
            <a:tbl>
              <a:tblPr firstRow="1" bandRow="1"/>
              <a:tblGrid>
                <a:gridCol w="1667982">
                  <a:extLst>
                    <a:ext uri="{9D8B030D-6E8A-4147-A177-3AD203B41FA5}">
                      <a16:colId xmlns:a16="http://schemas.microsoft.com/office/drawing/2014/main" val="20000"/>
                    </a:ext>
                  </a:extLst>
                </a:gridCol>
                <a:gridCol w="2500113">
                  <a:extLst>
                    <a:ext uri="{9D8B030D-6E8A-4147-A177-3AD203B41FA5}">
                      <a16:colId xmlns:a16="http://schemas.microsoft.com/office/drawing/2014/main" val="20001"/>
                    </a:ext>
                  </a:extLst>
                </a:gridCol>
                <a:gridCol w="1280699">
                  <a:extLst>
                    <a:ext uri="{9D8B030D-6E8A-4147-A177-3AD203B41FA5}">
                      <a16:colId xmlns:a16="http://schemas.microsoft.com/office/drawing/2014/main" val="20002"/>
                    </a:ext>
                  </a:extLst>
                </a:gridCol>
              </a:tblGrid>
              <a:tr h="695314">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Employability Skills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766A1"/>
                    </a:solidFill>
                  </a:tcPr>
                </a:tc>
                <a:tc hMerge="1">
                  <a:txBody>
                    <a:bodyPr/>
                    <a:lstStyle/>
                    <a:p>
                      <a:endParaRPr lang="en-US" dirty="0"/>
                    </a:p>
                  </a:txBody>
                  <a:tcPr>
                    <a:solidFill>
                      <a:srgbClr val="0766A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State CCR Standards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766A1"/>
                    </a:solidFill>
                  </a:tcPr>
                </a:tc>
                <a:extLst>
                  <a:ext uri="{0D108BD9-81ED-4DB2-BD59-A6C34878D82A}">
                    <a16:rowId xmlns:a16="http://schemas.microsoft.com/office/drawing/2014/main" val="10000"/>
                  </a:ext>
                </a:extLst>
              </a:tr>
              <a:tr h="695314">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solidFill>
                            <a:schemeClr val="bg1"/>
                          </a:solidFill>
                        </a:rPr>
                        <a:t>Applied Knowledge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Applied</a:t>
                      </a:r>
                      <a:r>
                        <a:rPr lang="en-US" baseline="0" dirty="0">
                          <a:solidFill>
                            <a:schemeClr val="bg1"/>
                          </a:solidFill>
                        </a:rPr>
                        <a:t> Academic Skills</a:t>
                      </a:r>
                      <a:endParaRPr lang="en-US"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1"/>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Critical Thinking</a:t>
                      </a:r>
                      <a:r>
                        <a:rPr lang="en-US" baseline="0" dirty="0">
                          <a:solidFill>
                            <a:schemeClr val="bg1"/>
                          </a:solidFill>
                        </a:rPr>
                        <a:t> Skills</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20000"/>
                      </a:srgbClr>
                    </a:solidFill>
                  </a:tcPr>
                </a:tc>
                <a:extLst>
                  <a:ext uri="{0D108BD9-81ED-4DB2-BD59-A6C34878D82A}">
                    <a16:rowId xmlns:a16="http://schemas.microsoft.com/office/drawing/2014/main" val="10002"/>
                  </a:ext>
                </a:extLst>
              </a:tr>
              <a:tr h="402841">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solidFill>
                            <a:schemeClr val="bg1"/>
                          </a:solidFill>
                        </a:rPr>
                        <a:t>Effective Relationships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Interpersonal Skills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3"/>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Personal Qualities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20000"/>
                      </a:srgbClr>
                    </a:solidFill>
                  </a:tcPr>
                </a:tc>
                <a:extLst>
                  <a:ext uri="{0D108BD9-81ED-4DB2-BD59-A6C34878D82A}">
                    <a16:rowId xmlns:a16="http://schemas.microsoft.com/office/drawing/2014/main" val="10004"/>
                  </a:ext>
                </a:extLst>
              </a:tr>
              <a:tr h="695314">
                <a:tc row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solidFill>
                            <a:schemeClr val="bg1"/>
                          </a:solidFill>
                        </a:rPr>
                        <a:t>Workplace</a:t>
                      </a:r>
                      <a:r>
                        <a:rPr lang="en-US" baseline="0" dirty="0">
                          <a:solidFill>
                            <a:schemeClr val="bg1"/>
                          </a:solidFill>
                        </a:rPr>
                        <a:t> Skills</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Resource</a:t>
                      </a:r>
                      <a:r>
                        <a:rPr lang="en-US" baseline="0" dirty="0">
                          <a:solidFill>
                            <a:schemeClr val="bg1"/>
                          </a:solidFill>
                        </a:rPr>
                        <a:t> Management</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5"/>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Information</a:t>
                      </a:r>
                      <a:r>
                        <a:rPr lang="en-US" baseline="0" dirty="0">
                          <a:solidFill>
                            <a:schemeClr val="bg1"/>
                          </a:solidFill>
                        </a:rPr>
                        <a:t> Use</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20000"/>
                      </a:srgbClr>
                    </a:solidFill>
                  </a:tcPr>
                </a:tc>
                <a:extLst>
                  <a:ext uri="{0D108BD9-81ED-4DB2-BD59-A6C34878D82A}">
                    <a16:rowId xmlns:a16="http://schemas.microsoft.com/office/drawing/2014/main" val="10006"/>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Communication Skills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7"/>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Systems Thinking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20000"/>
                      </a:srgbClr>
                    </a:solidFill>
                  </a:tcPr>
                </a:tc>
                <a:extLst>
                  <a:ext uri="{0D108BD9-81ED-4DB2-BD59-A6C34878D82A}">
                    <a16:rowId xmlns:a16="http://schemas.microsoft.com/office/drawing/2014/main" val="10008"/>
                  </a:ext>
                </a:extLst>
              </a:tr>
              <a:tr h="402841">
                <a:tc vMerge="1">
                  <a:txBody>
                    <a:bodyPr/>
                    <a:lstStyle/>
                    <a:p>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1"/>
                          </a:solidFill>
                        </a:rPr>
                        <a:t>Technology Use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aseline="0" dirty="0">
                        <a:solidFill>
                          <a:schemeClr val="accent6">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33C">
                        <a:tint val="40000"/>
                      </a:srgbClr>
                    </a:solidFill>
                  </a:tcPr>
                </a:tc>
                <a:extLst>
                  <a:ext uri="{0D108BD9-81ED-4DB2-BD59-A6C34878D82A}">
                    <a16:rowId xmlns:a16="http://schemas.microsoft.com/office/drawing/2014/main" val="10009"/>
                  </a:ext>
                </a:extLst>
              </a:tr>
            </a:tbl>
          </a:graphicData>
        </a:graphic>
      </p:graphicFrame>
      <p:sp>
        <p:nvSpPr>
          <p:cNvPr id="12" name="snumber">
            <a:extLst>
              <a:ext uri="{FF2B5EF4-FFF2-40B4-BE49-F238E27FC236}">
                <a16:creationId xmlns:a16="http://schemas.microsoft.com/office/drawing/2014/main" id="{64233C9B-6228-4755-9D6E-CAD2A7770737}"/>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30</a:t>
            </a:r>
          </a:p>
        </p:txBody>
      </p:sp>
    </p:spTree>
    <p:extLst>
      <p:ext uri="{BB962C8B-B14F-4D97-AF65-F5344CB8AC3E}">
        <p14:creationId xmlns:p14="http://schemas.microsoft.com/office/powerpoint/2010/main" val="1927016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4: Employability Skills Crosswalk and Planning Workbook</a:t>
            </a:r>
          </a:p>
        </p:txBody>
      </p:sp>
      <p:sp>
        <p:nvSpPr>
          <p:cNvPr id="3" name="Content Placeholder 2"/>
          <p:cNvSpPr>
            <a:spLocks noGrp="1"/>
          </p:cNvSpPr>
          <p:nvPr>
            <p:ph idx="1"/>
          </p:nvPr>
        </p:nvSpPr>
        <p:spPr/>
        <p:txBody>
          <a:bodyPr/>
          <a:lstStyle/>
          <a:p>
            <a:pPr marL="457200" indent="-457200">
              <a:buFont typeface="+mj-lt"/>
              <a:buAutoNum type="arabicPeriod"/>
            </a:pPr>
            <a:r>
              <a:rPr lang="en-US" dirty="0"/>
              <a:t>Review your college and career readiness standards.</a:t>
            </a:r>
          </a:p>
          <a:p>
            <a:pPr marL="457200" indent="-457200">
              <a:spcBef>
                <a:spcPts val="1200"/>
              </a:spcBef>
              <a:buFont typeface="+mj-lt"/>
              <a:buAutoNum type="arabicPeriod"/>
            </a:pPr>
            <a:r>
              <a:rPr lang="en-US" dirty="0"/>
              <a:t>Complete the workbook:</a:t>
            </a:r>
          </a:p>
          <a:p>
            <a:pPr marL="681038" lvl="1"/>
            <a:r>
              <a:rPr lang="en-US" sz="2000" dirty="0"/>
              <a:t>Review selected standards or performance criteria for evidence of explicit or implicit alignment with each of the skills and skill components in the Employability Skills Framework.</a:t>
            </a:r>
          </a:p>
          <a:p>
            <a:pPr marL="681038" lvl="1"/>
            <a:r>
              <a:rPr lang="en-US" sz="2000" dirty="0"/>
              <a:t>Summarize alignment findings across all standards.</a:t>
            </a:r>
          </a:p>
          <a:p>
            <a:pPr marL="681038" lvl="1"/>
            <a:r>
              <a:rPr lang="en-US" sz="2000" dirty="0"/>
              <a:t>Identify immediate next steps and long-term goals.</a:t>
            </a:r>
          </a:p>
          <a:p>
            <a:pPr marL="457200" indent="-457200">
              <a:spcBef>
                <a:spcPts val="1200"/>
              </a:spcBef>
              <a:buFont typeface="+mj-lt"/>
              <a:buAutoNum type="arabicPeriod"/>
            </a:pPr>
            <a:r>
              <a:rPr lang="en-US" dirty="0"/>
              <a:t>Plan for next steps and complete action planning.</a:t>
            </a:r>
          </a:p>
          <a:p>
            <a:pPr lvl="1"/>
            <a:endParaRPr lang="en-US" dirty="0"/>
          </a:p>
          <a:p>
            <a:pPr lvl="1"/>
            <a:endParaRPr lang="en-US" dirty="0"/>
          </a:p>
        </p:txBody>
      </p:sp>
      <p:sp>
        <p:nvSpPr>
          <p:cNvPr id="12" name="snumber">
            <a:extLst>
              <a:ext uri="{FF2B5EF4-FFF2-40B4-BE49-F238E27FC236}">
                <a16:creationId xmlns:a16="http://schemas.microsoft.com/office/drawing/2014/main" id="{6C921866-AB56-4F99-B533-09EDDBF1F768}"/>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31</a:t>
            </a:r>
          </a:p>
        </p:txBody>
      </p:sp>
    </p:spTree>
    <p:extLst>
      <p:ext uri="{BB962C8B-B14F-4D97-AF65-F5344CB8AC3E}">
        <p14:creationId xmlns:p14="http://schemas.microsoft.com/office/powerpoint/2010/main" val="3675062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graphicFrame>
        <p:nvGraphicFramePr>
          <p:cNvPr id="10" name="Table 9"/>
          <p:cNvGraphicFramePr>
            <a:graphicFrameLocks noGrp="1"/>
          </p:cNvGraphicFramePr>
          <p:nvPr>
            <p:extLst>
              <p:ext uri="{D42A27DB-BD31-4B8C-83A1-F6EECF244321}">
                <p14:modId xmlns:p14="http://schemas.microsoft.com/office/powerpoint/2010/main" val="3100389188"/>
              </p:ext>
            </p:extLst>
          </p:nvPr>
        </p:nvGraphicFramePr>
        <p:xfrm>
          <a:off x="537979" y="999594"/>
          <a:ext cx="8374246" cy="4884935"/>
        </p:xfrm>
        <a:graphic>
          <a:graphicData uri="http://schemas.openxmlformats.org/drawingml/2006/table">
            <a:tbl>
              <a:tblPr firstRow="1" firstCol="1" bandRow="1"/>
              <a:tblGrid>
                <a:gridCol w="3245824">
                  <a:extLst>
                    <a:ext uri="{9D8B030D-6E8A-4147-A177-3AD203B41FA5}">
                      <a16:colId xmlns:a16="http://schemas.microsoft.com/office/drawing/2014/main" val="20000"/>
                    </a:ext>
                  </a:extLst>
                </a:gridCol>
                <a:gridCol w="1524364">
                  <a:extLst>
                    <a:ext uri="{9D8B030D-6E8A-4147-A177-3AD203B41FA5}">
                      <a16:colId xmlns:a16="http://schemas.microsoft.com/office/drawing/2014/main" val="20001"/>
                    </a:ext>
                  </a:extLst>
                </a:gridCol>
                <a:gridCol w="1634818">
                  <a:extLst>
                    <a:ext uri="{9D8B030D-6E8A-4147-A177-3AD203B41FA5}">
                      <a16:colId xmlns:a16="http://schemas.microsoft.com/office/drawing/2014/main" val="20002"/>
                    </a:ext>
                  </a:extLst>
                </a:gridCol>
                <a:gridCol w="727276">
                  <a:extLst>
                    <a:ext uri="{9D8B030D-6E8A-4147-A177-3AD203B41FA5}">
                      <a16:colId xmlns:a16="http://schemas.microsoft.com/office/drawing/2014/main" val="20003"/>
                    </a:ext>
                  </a:extLst>
                </a:gridCol>
                <a:gridCol w="727276">
                  <a:extLst>
                    <a:ext uri="{9D8B030D-6E8A-4147-A177-3AD203B41FA5}">
                      <a16:colId xmlns:a16="http://schemas.microsoft.com/office/drawing/2014/main" val="20004"/>
                    </a:ext>
                  </a:extLst>
                </a:gridCol>
                <a:gridCol w="514688">
                  <a:extLst>
                    <a:ext uri="{9D8B030D-6E8A-4147-A177-3AD203B41FA5}">
                      <a16:colId xmlns:a16="http://schemas.microsoft.com/office/drawing/2014/main" val="20005"/>
                    </a:ext>
                  </a:extLst>
                </a:gridCol>
              </a:tblGrid>
              <a:tr h="251975">
                <a:tc rowSpan="2">
                  <a:txBody>
                    <a:bodyPr/>
                    <a:lstStyle/>
                    <a:p>
                      <a:pPr marL="0" marR="0">
                        <a:spcBef>
                          <a:spcPts val="600"/>
                        </a:spcBef>
                        <a:spcAft>
                          <a:spcPts val="200"/>
                        </a:spcAft>
                      </a:pPr>
                      <a:r>
                        <a:rPr lang="en-US" sz="1000" b="1" dirty="0">
                          <a:effectLst/>
                          <a:latin typeface="Times New Roman" panose="02020603050405020304" pitchFamily="18" charset="0"/>
                          <a:ea typeface="MS Mincho" panose="02020609040205080304" pitchFamily="49" charset="-128"/>
                          <a:cs typeface="Times New Roman" panose="02020603050405020304" pitchFamily="18" charset="0"/>
                        </a:rPr>
                        <a:t>Employability Skills in This Category</a:t>
                      </a:r>
                      <a:endParaRPr lang="en-US" sz="11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5">
                  <a:txBody>
                    <a:bodyPr/>
                    <a:lstStyle/>
                    <a:p>
                      <a:pPr marL="0" marR="0" algn="ctr">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Alignment to Standard or Performance Criteria</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C5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9723">
                <a:tc vMerge="1">
                  <a:txBody>
                    <a:bodyPr/>
                    <a:lstStyle/>
                    <a:p>
                      <a:endParaRPr lang="en-US"/>
                    </a:p>
                  </a:txBody>
                  <a:tcPr/>
                </a:tc>
                <a:tc>
                  <a:txBody>
                    <a:bodyPr/>
                    <a:lstStyle/>
                    <a:p>
                      <a:pPr marL="0" marR="0" algn="ctr">
                        <a:spcBef>
                          <a:spcPts val="600"/>
                        </a:spcBef>
                        <a:spcAft>
                          <a:spcPts val="600"/>
                        </a:spcAft>
                      </a:pPr>
                      <a:r>
                        <a:rPr lang="en-US" sz="1000" b="1" dirty="0">
                          <a:effectLst/>
                          <a:latin typeface="Times New Roman" panose="02020603050405020304" pitchFamily="18" charset="0"/>
                          <a:ea typeface="MS Mincho" panose="02020609040205080304" pitchFamily="49" charset="-128"/>
                          <a:cs typeface="Times New Roman" panose="02020603050405020304" pitchFamily="18" charset="0"/>
                        </a:rPr>
                        <a:t>Explicit</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spcBef>
                          <a:spcPts val="0"/>
                        </a:spcBef>
                        <a:spcAft>
                          <a:spcPts val="600"/>
                        </a:spcAft>
                      </a:pPr>
                      <a:r>
                        <a:rPr lang="en-US" sz="1000" i="1" dirty="0">
                          <a:effectLst/>
                          <a:latin typeface="Times New Roman" panose="02020603050405020304" pitchFamily="18" charset="0"/>
                          <a:ea typeface="MS Mincho" panose="02020609040205080304" pitchFamily="49" charset="-128"/>
                          <a:cs typeface="Times New Roman" panose="02020603050405020304" pitchFamily="18" charset="0"/>
                        </a:rPr>
                        <a:t>(does not require an inference beyond the description)</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C5DC"/>
                    </a:solidFill>
                  </a:tcPr>
                </a:tc>
                <a:tc>
                  <a:txBody>
                    <a:bodyPr/>
                    <a:lstStyle/>
                    <a:p>
                      <a:pPr marL="0" marR="0" algn="ctr">
                        <a:spcBef>
                          <a:spcPts val="600"/>
                        </a:spcBef>
                        <a:spcAft>
                          <a:spcPts val="600"/>
                        </a:spcAft>
                      </a:pPr>
                      <a:r>
                        <a:rPr lang="en-US" sz="1000" b="1" dirty="0">
                          <a:effectLst/>
                          <a:latin typeface="Times New Roman" panose="02020603050405020304" pitchFamily="18" charset="0"/>
                          <a:ea typeface="MS Mincho" panose="02020609040205080304" pitchFamily="49" charset="-128"/>
                          <a:cs typeface="Times New Roman" panose="02020603050405020304" pitchFamily="18" charset="0"/>
                        </a:rPr>
                        <a:t>Implicit</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spcBef>
                          <a:spcPts val="0"/>
                        </a:spcBef>
                        <a:spcAft>
                          <a:spcPts val="600"/>
                        </a:spcAft>
                      </a:pPr>
                      <a:r>
                        <a:rPr lang="en-US" sz="1000" i="1" dirty="0">
                          <a:effectLst/>
                          <a:latin typeface="Times New Roman" panose="02020603050405020304" pitchFamily="18" charset="0"/>
                          <a:ea typeface="MS Mincho" panose="02020609040205080304" pitchFamily="49" charset="-128"/>
                          <a:cs typeface="Times New Roman" panose="02020603050405020304" pitchFamily="18" charset="0"/>
                        </a:rPr>
                        <a:t>(requires some inference beyond the description)</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C5DC"/>
                    </a:solidFill>
                  </a:tcPr>
                </a:tc>
                <a:tc>
                  <a:txBody>
                    <a:bodyPr/>
                    <a:lstStyle/>
                    <a:p>
                      <a:pPr marL="0" marR="0" algn="ctr">
                        <a:spcBef>
                          <a:spcPts val="600"/>
                        </a:spcBef>
                        <a:spcAft>
                          <a:spcPts val="600"/>
                        </a:spcAft>
                      </a:pPr>
                      <a:r>
                        <a:rPr lang="en-US" sz="1000" b="1" dirty="0">
                          <a:effectLst/>
                          <a:latin typeface="Times New Roman" panose="02020603050405020304" pitchFamily="18" charset="0"/>
                          <a:ea typeface="MS Mincho" panose="02020609040205080304" pitchFamily="49" charset="-128"/>
                          <a:cs typeface="Times New Roman" panose="02020603050405020304" pitchFamily="18" charset="0"/>
                        </a:rPr>
                        <a:t>Great</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C5DC"/>
                    </a:solidFill>
                  </a:tcPr>
                </a:tc>
                <a:tc>
                  <a:txBody>
                    <a:bodyPr/>
                    <a:lstStyle/>
                    <a:p>
                      <a:pPr marL="0" marR="0" algn="ctr">
                        <a:spcBef>
                          <a:spcPts val="600"/>
                        </a:spcBef>
                        <a:spcAft>
                          <a:spcPts val="600"/>
                        </a:spcAft>
                      </a:pPr>
                      <a:r>
                        <a:rPr lang="en-US" sz="1000" b="1" dirty="0">
                          <a:effectLst/>
                          <a:latin typeface="Times New Roman" panose="02020603050405020304" pitchFamily="18" charset="0"/>
                          <a:ea typeface="MS Mincho" panose="02020609040205080304" pitchFamily="49" charset="-128"/>
                          <a:cs typeface="Times New Roman" panose="02020603050405020304" pitchFamily="18" charset="0"/>
                        </a:rPr>
                        <a:t>Minimal</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C5DC"/>
                    </a:solidFill>
                  </a:tcPr>
                </a:tc>
                <a:tc>
                  <a:txBody>
                    <a:bodyPr/>
                    <a:lstStyle/>
                    <a:p>
                      <a:pPr marL="0" marR="0" algn="ctr">
                        <a:spcBef>
                          <a:spcPts val="600"/>
                        </a:spcBef>
                        <a:spcAft>
                          <a:spcPts val="600"/>
                        </a:spcAft>
                      </a:pPr>
                      <a:r>
                        <a:rPr lang="en-US" sz="1000" b="1" dirty="0">
                          <a:effectLst/>
                          <a:latin typeface="Times New Roman" panose="02020603050405020304" pitchFamily="18" charset="0"/>
                          <a:ea typeface="MS Mincho" panose="02020609040205080304" pitchFamily="49" charset="-128"/>
                          <a:cs typeface="Times New Roman" panose="02020603050405020304" pitchFamily="18" charset="0"/>
                        </a:rPr>
                        <a:t>None</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C5DC"/>
                    </a:solidFill>
                  </a:tcPr>
                </a:tc>
                <a:extLst>
                  <a:ext uri="{0D108BD9-81ED-4DB2-BD59-A6C34878D82A}">
                    <a16:rowId xmlns:a16="http://schemas.microsoft.com/office/drawing/2014/main" val="10001"/>
                  </a:ext>
                </a:extLst>
              </a:tr>
              <a:tr h="615474">
                <a:tc>
                  <a:txBody>
                    <a:bodyPr/>
                    <a:lstStyle/>
                    <a:p>
                      <a:pPr marL="0" marR="0">
                        <a:spcBef>
                          <a:spcPts val="200"/>
                        </a:spcBef>
                        <a:spcAft>
                          <a:spcPts val="200"/>
                        </a:spcAft>
                      </a:pPr>
                      <a:r>
                        <a:rPr lang="en-US" sz="900" b="1" spc="-20" dirty="0">
                          <a:effectLst/>
                          <a:latin typeface="Times New Roman" panose="02020603050405020304" pitchFamily="18" charset="0"/>
                          <a:ea typeface="Times New Roman" panose="02020603050405020304" pitchFamily="18" charset="0"/>
                          <a:cs typeface="Times New Roman" panose="02020603050405020304" pitchFamily="18" charset="0"/>
                        </a:rPr>
                        <a:t>Thinks Creatively:</a:t>
                      </a:r>
                      <a:r>
                        <a:rPr lang="en-US" sz="900" spc="-20" dirty="0">
                          <a:effectLst/>
                          <a:latin typeface="Times New Roman" panose="02020603050405020304" pitchFamily="18" charset="0"/>
                          <a:ea typeface="Times New Roman" panose="02020603050405020304" pitchFamily="18" charset="0"/>
                          <a:cs typeface="Times New Roman" panose="02020603050405020304" pitchFamily="18" charset="0"/>
                        </a:rPr>
                        <a:t> Students create innovative and novel ideas or solutions and display divergent thinking. This thinking can be seen in oral presentations, creative-writing assignments, open-ended tasks, and project design.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5474">
                <a:tc>
                  <a:txBody>
                    <a:bodyPr/>
                    <a:lstStyle/>
                    <a:p>
                      <a:pPr marL="0" marR="0">
                        <a:spcBef>
                          <a:spcPts val="200"/>
                        </a:spcBef>
                        <a:spcAft>
                          <a:spcPts val="200"/>
                        </a:spcAft>
                      </a:pPr>
                      <a:r>
                        <a:rPr lang="en-US" sz="900" b="1" spc="-20" dirty="0">
                          <a:effectLst/>
                          <a:latin typeface="Times New Roman" panose="02020603050405020304" pitchFamily="18" charset="0"/>
                          <a:ea typeface="Times New Roman" panose="02020603050405020304" pitchFamily="18" charset="0"/>
                          <a:cs typeface="Times New Roman" panose="02020603050405020304" pitchFamily="18" charset="0"/>
                        </a:rPr>
                        <a:t>Thinks Critically:</a:t>
                      </a:r>
                      <a:r>
                        <a:rPr lang="en-US" sz="900" spc="-20" dirty="0">
                          <a:effectLst/>
                          <a:latin typeface="Times New Roman" panose="02020603050405020304" pitchFamily="18" charset="0"/>
                          <a:ea typeface="Times New Roman" panose="02020603050405020304" pitchFamily="18" charset="0"/>
                          <a:cs typeface="Times New Roman" panose="02020603050405020304" pitchFamily="18" charset="0"/>
                        </a:rPr>
                        <a:t> Students display analytical and strategic thinking. This thinking can be seen in debating an issue, converging on an understanding, assessing a problem, and questioning (e.g., playing devil’s advocate).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1700">
                <a:tc>
                  <a:txBody>
                    <a:bodyPr/>
                    <a:lstStyle/>
                    <a:p>
                      <a:pPr marL="0" marR="0">
                        <a:spcBef>
                          <a:spcPts val="200"/>
                        </a:spcBef>
                        <a:spcAft>
                          <a:spcPts val="200"/>
                        </a:spcAft>
                      </a:pPr>
                      <a:r>
                        <a:rPr lang="en-US" sz="900" b="1" spc="-20" dirty="0">
                          <a:effectLst/>
                          <a:latin typeface="Times New Roman" panose="02020603050405020304" pitchFamily="18" charset="0"/>
                          <a:ea typeface="Times New Roman" panose="02020603050405020304" pitchFamily="18" charset="0"/>
                          <a:cs typeface="Times New Roman" panose="02020603050405020304" pitchFamily="18" charset="0"/>
                        </a:rPr>
                        <a:t>Makes Sound Decisions:</a:t>
                      </a:r>
                      <a:r>
                        <a:rPr lang="en-US" sz="900" spc="-20" dirty="0">
                          <a:effectLst/>
                          <a:latin typeface="Times New Roman" panose="02020603050405020304" pitchFamily="18" charset="0"/>
                          <a:ea typeface="Times New Roman" panose="02020603050405020304" pitchFamily="18" charset="0"/>
                          <a:cs typeface="Times New Roman" panose="02020603050405020304" pitchFamily="18" charset="0"/>
                        </a:rPr>
                        <a:t> Students differentiate between multiple approaches and assess options.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3587">
                <a:tc>
                  <a:txBody>
                    <a:bodyPr/>
                    <a:lstStyle/>
                    <a:p>
                      <a:pPr marL="0" marR="0">
                        <a:spcBef>
                          <a:spcPts val="200"/>
                        </a:spcBef>
                        <a:spcAft>
                          <a:spcPts val="200"/>
                        </a:spcAft>
                      </a:pPr>
                      <a:r>
                        <a:rPr lang="en-US" sz="900" b="1" spc="-20" dirty="0">
                          <a:effectLst/>
                          <a:latin typeface="Times New Roman" panose="02020603050405020304" pitchFamily="18" charset="0"/>
                          <a:ea typeface="Times New Roman" panose="02020603050405020304" pitchFamily="18" charset="0"/>
                          <a:cs typeface="Times New Roman" panose="02020603050405020304" pitchFamily="18" charset="0"/>
                        </a:rPr>
                        <a:t>Solves Problems:</a:t>
                      </a:r>
                      <a:r>
                        <a:rPr lang="en-US" sz="900" spc="-20" dirty="0">
                          <a:effectLst/>
                          <a:latin typeface="Times New Roman" panose="02020603050405020304" pitchFamily="18" charset="0"/>
                          <a:ea typeface="Times New Roman" panose="02020603050405020304" pitchFamily="18" charset="0"/>
                          <a:cs typeface="Times New Roman" panose="02020603050405020304" pitchFamily="18" charset="0"/>
                        </a:rPr>
                        <a:t> Students assess problems involving the use of available resources (i.e., personnel and materials) and review multiple strategies for resolving problems.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1700">
                <a:tc>
                  <a:txBody>
                    <a:bodyPr/>
                    <a:lstStyle/>
                    <a:p>
                      <a:pPr marL="0" marR="0">
                        <a:spcBef>
                          <a:spcPts val="200"/>
                        </a:spcBef>
                        <a:spcAft>
                          <a:spcPts val="200"/>
                        </a:spcAft>
                      </a:pPr>
                      <a:r>
                        <a:rPr lang="en-US" sz="900" b="1" spc="-20" dirty="0">
                          <a:effectLst/>
                          <a:latin typeface="Times New Roman" panose="02020603050405020304" pitchFamily="18" charset="0"/>
                          <a:ea typeface="Times New Roman" panose="02020603050405020304" pitchFamily="18" charset="0"/>
                          <a:cs typeface="Times New Roman" panose="02020603050405020304" pitchFamily="18" charset="0"/>
                        </a:rPr>
                        <a:t>Reasons:</a:t>
                      </a:r>
                      <a:r>
                        <a:rPr lang="en-US" sz="900" spc="-20" dirty="0">
                          <a:effectLst/>
                          <a:latin typeface="Times New Roman" panose="02020603050405020304" pitchFamily="18" charset="0"/>
                          <a:ea typeface="Times New Roman" panose="02020603050405020304" pitchFamily="18" charset="0"/>
                          <a:cs typeface="Times New Roman" panose="02020603050405020304" pitchFamily="18" charset="0"/>
                        </a:rPr>
                        <a:t> Students negotiate pros and cons of ideas, approaches, and solutions and analyze options using an “if-then” rationale.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15474">
                <a:tc>
                  <a:txBody>
                    <a:bodyPr/>
                    <a:lstStyle/>
                    <a:p>
                      <a:pPr marL="0" marR="0">
                        <a:spcBef>
                          <a:spcPts val="200"/>
                        </a:spcBef>
                        <a:spcAft>
                          <a:spcPts val="200"/>
                        </a:spcAft>
                      </a:pPr>
                      <a:r>
                        <a:rPr lang="en-US" sz="900" b="1" spc="-20" dirty="0">
                          <a:effectLst/>
                          <a:latin typeface="Times New Roman" panose="02020603050405020304" pitchFamily="18" charset="0"/>
                          <a:ea typeface="MS Mincho" panose="02020609040205080304" pitchFamily="49" charset="-128"/>
                          <a:cs typeface="Times New Roman" panose="02020603050405020304" pitchFamily="18" charset="0"/>
                        </a:rPr>
                        <a:t>Plans and Organizes:</a:t>
                      </a:r>
                      <a:r>
                        <a:rPr lang="en-US" sz="900" spc="-20" dirty="0">
                          <a:effectLst/>
                          <a:latin typeface="Times New Roman" panose="02020603050405020304" pitchFamily="18" charset="0"/>
                          <a:ea typeface="MS Mincho" panose="02020609040205080304" pitchFamily="49" charset="-128"/>
                          <a:cs typeface="Times New Roman" panose="02020603050405020304" pitchFamily="18" charset="0"/>
                        </a:rPr>
                        <a:t> Students plan steps, procedures, or approaches for addressing tasks. This planning occurs naturally in most assignments, ranging from solving one problem to completing long-term project</a:t>
                      </a:r>
                      <a:r>
                        <a:rPr lang="en-US" sz="900" dirty="0">
                          <a:effectLst/>
                          <a:latin typeface="Times New Roman" panose="02020603050405020304" pitchFamily="18" charset="0"/>
                          <a:ea typeface="MS Mincho" panose="02020609040205080304" pitchFamily="49" charset="-128"/>
                          <a:cs typeface="Times New Roman" panose="02020603050405020304" pitchFamily="18" charset="0"/>
                        </a:rPr>
                        <a:t>s in mathematics and science classes.</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2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4466">
                <a:tc gridSpan="6">
                  <a:txBody>
                    <a:bodyPr/>
                    <a:lstStyle/>
                    <a:p>
                      <a:pPr marL="0" marR="0">
                        <a:spcBef>
                          <a:spcPts val="200"/>
                        </a:spcBef>
                        <a:spcAft>
                          <a:spcPts val="200"/>
                        </a:spcAft>
                      </a:pPr>
                      <a:r>
                        <a:rPr lang="en-US" sz="1000" b="1" dirty="0">
                          <a:effectLst/>
                          <a:latin typeface="Times New Roman" panose="02020603050405020304" pitchFamily="18" charset="0"/>
                          <a:ea typeface="MS Mincho" panose="02020609040205080304" pitchFamily="49" charset="-128"/>
                          <a:cs typeface="Times New Roman" panose="02020603050405020304" pitchFamily="18" charset="0"/>
                        </a:rPr>
                        <a:t>Reflections on Explicit and Implicit Alignment:</a:t>
                      </a:r>
                      <a:endParaRPr lang="en-US" sz="11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C5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57200">
                <a:tc gridSpan="6">
                  <a:txBody>
                    <a:bodyPr/>
                    <a:lstStyle/>
                    <a:p>
                      <a:pPr marL="0" marR="0">
                        <a:spcBef>
                          <a:spcPts val="200"/>
                        </a:spcBef>
                        <a:spcAft>
                          <a:spcPts val="200"/>
                        </a:spcAft>
                      </a:pPr>
                      <a:endParaRPr lang="en-US" sz="11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11" name="TextBox 10"/>
          <p:cNvSpPr txBox="1"/>
          <p:nvPr/>
        </p:nvSpPr>
        <p:spPr>
          <a:xfrm>
            <a:off x="469235" y="613954"/>
            <a:ext cx="7324629" cy="307777"/>
          </a:xfrm>
          <a:prstGeom prst="rect">
            <a:avLst/>
          </a:prstGeom>
          <a:noFill/>
        </p:spPr>
        <p:txBody>
          <a:bodyPr wrap="square" rtlCol="0">
            <a:spAutoFit/>
          </a:bodyPr>
          <a:lstStyle/>
          <a:p>
            <a:pPr marL="234950" marR="0" lvl="0" indent="-234950">
              <a:spcBef>
                <a:spcPts val="1200"/>
              </a:spcBef>
              <a:spcAft>
                <a:spcPts val="600"/>
              </a:spcAft>
              <a:buFont typeface="+mj-lt"/>
              <a:buAutoNum type="arabicPeriod" startAt="2"/>
            </a:pPr>
            <a:r>
              <a:rPr lang="en-US" sz="1400" b="1" dirty="0">
                <a:latin typeface="Times New Roman" panose="02020603050405020304" pitchFamily="18" charset="0"/>
                <a:ea typeface="Times New Roman" panose="02020603050405020304" pitchFamily="18" charset="0"/>
              </a:rPr>
              <a:t>Critical Thinking Skills</a:t>
            </a:r>
          </a:p>
        </p:txBody>
      </p:sp>
      <p:sp>
        <p:nvSpPr>
          <p:cNvPr id="13" name="snumber">
            <a:extLst>
              <a:ext uri="{FF2B5EF4-FFF2-40B4-BE49-F238E27FC236}">
                <a16:creationId xmlns:a16="http://schemas.microsoft.com/office/drawing/2014/main" id="{0EF88D7D-0BB8-4A67-8036-C451AECE471B}"/>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32</a:t>
            </a:r>
          </a:p>
        </p:txBody>
      </p:sp>
    </p:spTree>
    <p:extLst>
      <p:ext uri="{BB962C8B-B14F-4D97-AF65-F5344CB8AC3E}">
        <p14:creationId xmlns:p14="http://schemas.microsoft.com/office/powerpoint/2010/main" val="808459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Integrate Employability Skills: Curriculum</a:t>
            </a:r>
          </a:p>
        </p:txBody>
      </p:sp>
      <p:sp>
        <p:nvSpPr>
          <p:cNvPr id="3" name="Content Placeholder 2">
            <a:extLst>
              <a:ext uri="{FF2B5EF4-FFF2-40B4-BE49-F238E27FC236}">
                <a16:creationId xmlns:a16="http://schemas.microsoft.com/office/drawing/2014/main" id="{30B420EF-6F52-43A5-A717-CCE6E862BD1D}"/>
              </a:ext>
            </a:extLst>
          </p:cNvPr>
          <p:cNvSpPr>
            <a:spLocks noGrp="1"/>
          </p:cNvSpPr>
          <p:nvPr>
            <p:ph idx="1"/>
          </p:nvPr>
        </p:nvSpPr>
        <p:spPr/>
        <p:txBody>
          <a:bodyPr/>
          <a:lstStyle/>
          <a:p>
            <a:endParaRPr lang="en-US" dirty="0"/>
          </a:p>
        </p:txBody>
      </p:sp>
      <p:sp>
        <p:nvSpPr>
          <p:cNvPr id="12" name="snumber">
            <a:extLst>
              <a:ext uri="{FF2B5EF4-FFF2-40B4-BE49-F238E27FC236}">
                <a16:creationId xmlns:a16="http://schemas.microsoft.com/office/drawing/2014/main" id="{DB8DB9BC-B598-4D2D-BFD8-3CB0EF3ED00F}"/>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33</a:t>
            </a:r>
          </a:p>
        </p:txBody>
      </p:sp>
    </p:spTree>
    <p:extLst>
      <p:ext uri="{BB962C8B-B14F-4D97-AF65-F5344CB8AC3E}">
        <p14:creationId xmlns:p14="http://schemas.microsoft.com/office/powerpoint/2010/main" val="290147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Tools Materials</a:t>
            </a:r>
          </a:p>
        </p:txBody>
      </p:sp>
      <p:graphicFrame>
        <p:nvGraphicFramePr>
          <p:cNvPr id="6" name="Table 5"/>
          <p:cNvGraphicFramePr>
            <a:graphicFrameLocks noGrp="1"/>
          </p:cNvGraphicFramePr>
          <p:nvPr>
            <p:extLst>
              <p:ext uri="{D42A27DB-BD31-4B8C-83A1-F6EECF244321}">
                <p14:modId xmlns:p14="http://schemas.microsoft.com/office/powerpoint/2010/main" val="4281916777"/>
              </p:ext>
            </p:extLst>
          </p:nvPr>
        </p:nvGraphicFramePr>
        <p:xfrm>
          <a:off x="687388" y="3892441"/>
          <a:ext cx="7741716" cy="1662545"/>
        </p:xfrm>
        <a:graphic>
          <a:graphicData uri="http://schemas.openxmlformats.org/drawingml/2006/table">
            <a:tbl>
              <a:tblPr firstRow="1" bandRow="1">
                <a:tableStyleId>{5C22544A-7EE6-4342-B048-85BDC9FD1C3A}</a:tableStyleId>
              </a:tblPr>
              <a:tblGrid>
                <a:gridCol w="7741716">
                  <a:extLst>
                    <a:ext uri="{9D8B030D-6E8A-4147-A177-3AD203B41FA5}">
                      <a16:colId xmlns:a16="http://schemas.microsoft.com/office/drawing/2014/main" val="20000"/>
                    </a:ext>
                  </a:extLst>
                </a:gridCol>
              </a:tblGrid>
              <a:tr h="1662545">
                <a:tc>
                  <a:txBody>
                    <a:bodyPr/>
                    <a:lstStyle/>
                    <a:p>
                      <a:pPr marL="342900" marR="0" indent="-342900" algn="l" defTabSz="914400" rtl="0" eaLnBrk="1" fontAlgn="auto" latinLnBrk="0" hangingPunct="1">
                        <a:lnSpc>
                          <a:spcPct val="100000"/>
                        </a:lnSpc>
                        <a:spcBef>
                          <a:spcPts val="600"/>
                        </a:spcBef>
                        <a:spcAft>
                          <a:spcPts val="0"/>
                        </a:spcAft>
                        <a:buClr>
                          <a:schemeClr val="bg1">
                            <a:lumMod val="65000"/>
                          </a:schemeClr>
                        </a:buClr>
                        <a:buSzTx/>
                        <a:buFont typeface="Wingdings" panose="05000000000000000000" pitchFamily="2" charset="2"/>
                        <a:buChar char="§"/>
                        <a:tabLst/>
                        <a:defRPr/>
                      </a:pPr>
                      <a:r>
                        <a:rPr lang="en-US" sz="2200" b="0" dirty="0">
                          <a:solidFill>
                            <a:schemeClr val="tx2">
                              <a:lumMod val="75000"/>
                            </a:schemeClr>
                          </a:solidFill>
                        </a:rPr>
                        <a:t>Presentation </a:t>
                      </a:r>
                      <a:r>
                        <a:rPr lang="en-US" sz="2200" b="0" baseline="0" dirty="0">
                          <a:solidFill>
                            <a:schemeClr val="tx2">
                              <a:lumMod val="75000"/>
                            </a:schemeClr>
                          </a:solidFill>
                        </a:rPr>
                        <a:t>slides, handouts, and a facilitator’s guide</a:t>
                      </a:r>
                      <a:endParaRPr lang="en-US" sz="2200" b="0" dirty="0">
                        <a:solidFill>
                          <a:schemeClr val="tx2">
                            <a:lumMod val="75000"/>
                          </a:schemeClr>
                        </a:solidFill>
                      </a:endParaRPr>
                    </a:p>
                    <a:p>
                      <a:pPr marL="342900" marR="0" indent="-342900" algn="l" defTabSz="914400" rtl="0" eaLnBrk="1" fontAlgn="auto" latinLnBrk="0" hangingPunct="1">
                        <a:lnSpc>
                          <a:spcPct val="100000"/>
                        </a:lnSpc>
                        <a:spcBef>
                          <a:spcPts val="600"/>
                        </a:spcBef>
                        <a:spcAft>
                          <a:spcPts val="0"/>
                        </a:spcAft>
                        <a:buClr>
                          <a:schemeClr val="bg1">
                            <a:lumMod val="65000"/>
                          </a:schemeClr>
                        </a:buClr>
                        <a:buSzTx/>
                        <a:buFont typeface="Wingdings" panose="05000000000000000000" pitchFamily="2" charset="2"/>
                        <a:buChar char="§"/>
                        <a:tabLst/>
                        <a:defRPr/>
                      </a:pPr>
                      <a:r>
                        <a:rPr lang="en-US" sz="2200" b="0" dirty="0">
                          <a:solidFill>
                            <a:schemeClr val="tx2">
                              <a:lumMod val="75000"/>
                            </a:schemeClr>
                          </a:solidFill>
                        </a:rPr>
                        <a:t>Free and customizable train-the-facilitator resources </a:t>
                      </a:r>
                    </a:p>
                    <a:p>
                      <a:endParaRPr lang="en-US" dirty="0"/>
                    </a:p>
                  </a:txBody>
                  <a:tcP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52851304"/>
              </p:ext>
            </p:extLst>
          </p:nvPr>
        </p:nvGraphicFramePr>
        <p:xfrm>
          <a:off x="687387" y="2055813"/>
          <a:ext cx="8154305" cy="555919"/>
        </p:xfrm>
        <a:graphic>
          <a:graphicData uri="http://schemas.openxmlformats.org/drawingml/2006/table">
            <a:tbl>
              <a:tblPr firstRow="1" bandRow="1">
                <a:tableStyleId>{5C22544A-7EE6-4342-B048-85BDC9FD1C3A}</a:tableStyleId>
              </a:tblPr>
              <a:tblGrid>
                <a:gridCol w="8154305">
                  <a:extLst>
                    <a:ext uri="{9D8B030D-6E8A-4147-A177-3AD203B41FA5}">
                      <a16:colId xmlns:a16="http://schemas.microsoft.com/office/drawing/2014/main" val="20000"/>
                    </a:ext>
                  </a:extLst>
                </a:gridCol>
              </a:tblGrid>
              <a:tr h="555919">
                <a:tc>
                  <a:txBody>
                    <a:bodyPr/>
                    <a:lstStyle/>
                    <a:p>
                      <a:r>
                        <a:rPr lang="en-US" sz="2200" dirty="0">
                          <a:hlinkClick r:id="rId3"/>
                        </a:rPr>
                        <a:t>http://www.ccrscenter.org/</a:t>
                      </a:r>
                      <a:r>
                        <a:rPr lang="en-US" sz="2200" dirty="0"/>
                        <a:t> </a:t>
                      </a:r>
                    </a:p>
                  </a:txBody>
                  <a:tcPr>
                    <a:solidFill>
                      <a:schemeClr val="bg2">
                        <a:lumMod val="9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30898396"/>
              </p:ext>
            </p:extLst>
          </p:nvPr>
        </p:nvGraphicFramePr>
        <p:xfrm>
          <a:off x="739676" y="2788919"/>
          <a:ext cx="8102017" cy="750690"/>
        </p:xfrm>
        <a:graphic>
          <a:graphicData uri="http://schemas.openxmlformats.org/drawingml/2006/table">
            <a:tbl>
              <a:tblPr firstRow="1" bandRow="1">
                <a:tableStyleId>{5C22544A-7EE6-4342-B048-85BDC9FD1C3A}</a:tableStyleId>
              </a:tblPr>
              <a:tblGrid>
                <a:gridCol w="3188494">
                  <a:extLst>
                    <a:ext uri="{9D8B030D-6E8A-4147-A177-3AD203B41FA5}">
                      <a16:colId xmlns:a16="http://schemas.microsoft.com/office/drawing/2014/main" val="20000"/>
                    </a:ext>
                  </a:extLst>
                </a:gridCol>
                <a:gridCol w="668854">
                  <a:extLst>
                    <a:ext uri="{9D8B030D-6E8A-4147-A177-3AD203B41FA5}">
                      <a16:colId xmlns:a16="http://schemas.microsoft.com/office/drawing/2014/main" val="20001"/>
                    </a:ext>
                  </a:extLst>
                </a:gridCol>
                <a:gridCol w="1071811">
                  <a:extLst>
                    <a:ext uri="{9D8B030D-6E8A-4147-A177-3AD203B41FA5}">
                      <a16:colId xmlns:a16="http://schemas.microsoft.com/office/drawing/2014/main" val="20002"/>
                    </a:ext>
                  </a:extLst>
                </a:gridCol>
                <a:gridCol w="1333041">
                  <a:extLst>
                    <a:ext uri="{9D8B030D-6E8A-4147-A177-3AD203B41FA5}">
                      <a16:colId xmlns:a16="http://schemas.microsoft.com/office/drawing/2014/main" val="20003"/>
                    </a:ext>
                  </a:extLst>
                </a:gridCol>
                <a:gridCol w="870333">
                  <a:extLst>
                    <a:ext uri="{9D8B030D-6E8A-4147-A177-3AD203B41FA5}">
                      <a16:colId xmlns:a16="http://schemas.microsoft.com/office/drawing/2014/main" val="20004"/>
                    </a:ext>
                  </a:extLst>
                </a:gridCol>
                <a:gridCol w="969484">
                  <a:extLst>
                    <a:ext uri="{9D8B030D-6E8A-4147-A177-3AD203B41FA5}">
                      <a16:colId xmlns:a16="http://schemas.microsoft.com/office/drawing/2014/main" val="20005"/>
                    </a:ext>
                  </a:extLst>
                </a:gridCol>
              </a:tblGrid>
              <a:tr h="750690">
                <a:tc>
                  <a:txBody>
                    <a:bodyPr/>
                    <a:lstStyle/>
                    <a:p>
                      <a:endParaRPr lang="en-US" sz="14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accent1">
                              <a:lumMod val="75000"/>
                            </a:schemeClr>
                          </a:solidFill>
                        </a:rPr>
                        <a:t>About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accent1">
                              <a:lumMod val="75000"/>
                            </a:schemeClr>
                          </a:solidFill>
                        </a:rPr>
                        <a:t>Products</a:t>
                      </a:r>
                      <a:r>
                        <a:rPr lang="en-US" sz="1200" baseline="0" dirty="0">
                          <a:solidFill>
                            <a:schemeClr val="accent1">
                              <a:lumMod val="75000"/>
                            </a:schemeClr>
                          </a:solidFill>
                        </a:rPr>
                        <a:t> &amp; Resources</a:t>
                      </a:r>
                      <a:endParaRPr lang="en-US" sz="12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accent1">
                              <a:lumMod val="75000"/>
                            </a:schemeClr>
                          </a:solidFill>
                        </a:rPr>
                        <a:t>Implementation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accent1">
                              <a:lumMod val="75000"/>
                            </a:schemeClr>
                          </a:solidFill>
                        </a:rPr>
                        <a:t>Work-Based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accent1">
                              <a:lumMod val="75000"/>
                            </a:schemeClr>
                          </a:solidFill>
                        </a:rPr>
                        <a:t>Ready for Success Blog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5" name="Oval 14">
            <a:extLst>
              <a:ext uri="{C183D7F6-B498-43B3-948B-1728B52AA6E4}">
                <adec:decorative xmlns:adec="http://schemas.microsoft.com/office/drawing/2017/decorative" val="1"/>
              </a:ext>
            </a:extLst>
          </p:cNvPr>
          <p:cNvSpPr/>
          <p:nvPr/>
        </p:nvSpPr>
        <p:spPr>
          <a:xfrm>
            <a:off x="5645936" y="2643067"/>
            <a:ext cx="1382233" cy="6919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CCRS logo">
            <a:extLst>
              <a:ext uri="{FF2B5EF4-FFF2-40B4-BE49-F238E27FC236}">
                <a16:creationId xmlns:a16="http://schemas.microsoft.com/office/drawing/2014/main" id="{7E4D8873-B745-4D12-A3CC-D9384DE44D1A}"/>
              </a:ext>
            </a:extLst>
          </p:cNvPr>
          <p:cNvPicPr>
            <a:picLocks/>
          </p:cNvPicPr>
          <p:nvPr/>
        </p:nvPicPr>
        <p:blipFill>
          <a:blip r:embed="rId4"/>
          <a:stretch>
            <a:fillRect/>
          </a:stretch>
        </p:blipFill>
        <p:spPr>
          <a:xfrm>
            <a:off x="739676" y="2815001"/>
            <a:ext cx="3158838" cy="724608"/>
          </a:xfrm>
          <a:prstGeom prst="rect">
            <a:avLst/>
          </a:prstGeom>
        </p:spPr>
      </p:pic>
      <p:sp>
        <p:nvSpPr>
          <p:cNvPr id="3" name="Slide Number Placeholder 2">
            <a:extLst>
              <a:ext uri="{FF2B5EF4-FFF2-40B4-BE49-F238E27FC236}">
                <a16:creationId xmlns:a16="http://schemas.microsoft.com/office/drawing/2014/main" id="{D6DDF51A-BAFA-40C8-88D8-C6E4C90CE18E}"/>
              </a:ext>
            </a:extLst>
          </p:cNvPr>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1191783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A17F08D-4BF1-46CB-A3AD-3900296B7D96}"/>
              </a:ext>
            </a:extLst>
          </p:cNvPr>
          <p:cNvSpPr>
            <a:spLocks noGrp="1"/>
          </p:cNvSpPr>
          <p:nvPr>
            <p:ph type="title"/>
          </p:nvPr>
        </p:nvSpPr>
        <p:spPr/>
        <p:txBody>
          <a:bodyPr/>
          <a:lstStyle/>
          <a:p>
            <a:r>
              <a:rPr lang="en-US" dirty="0"/>
              <a:t>Standards Are Important </a:t>
            </a:r>
            <a:br>
              <a:rPr lang="en-US" dirty="0"/>
            </a:br>
            <a:r>
              <a:rPr lang="en-US" dirty="0"/>
              <a:t>but Insufficient</a:t>
            </a:r>
          </a:p>
        </p:txBody>
      </p:sp>
      <p:sp>
        <p:nvSpPr>
          <p:cNvPr id="9" name="TextBox 8"/>
          <p:cNvSpPr txBox="1"/>
          <p:nvPr/>
        </p:nvSpPr>
        <p:spPr>
          <a:xfrm>
            <a:off x="228600" y="152400"/>
            <a:ext cx="87298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ＭＳ Ｐゴシック"/>
              </a:rPr>
              <a:t>Standards are important but Insufficient</a:t>
            </a:r>
          </a:p>
        </p:txBody>
      </p:sp>
      <p:sp>
        <p:nvSpPr>
          <p:cNvPr id="10" name="Content Placeholder 2"/>
          <p:cNvSpPr txBox="1">
            <a:spLocks/>
          </p:cNvSpPr>
          <p:nvPr/>
        </p:nvSpPr>
        <p:spPr>
          <a:xfrm>
            <a:off x="687388" y="2203374"/>
            <a:ext cx="7784584" cy="3503364"/>
          </a:xfrm>
          <a:prstGeom prst="rect">
            <a:avLst/>
          </a:prstGeom>
          <a:solidFill>
            <a:schemeClr val="tx1"/>
          </a:solidFill>
        </p:spPr>
        <p:txBody>
          <a:bodyPr vert="horz" lIns="91440" tIns="182880" rIns="91440" bIns="45720" rtlCol="0">
            <a:noAutofit/>
          </a:bodyPr>
          <a:lstStyle/>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300" b="0" i="0" u="none" strike="noStrike" kern="1200" cap="none" spc="0" normalizeH="0" baseline="0" noProof="0" dirty="0">
                <a:ln>
                  <a:noFill/>
                </a:ln>
                <a:solidFill>
                  <a:prstClr val="white"/>
                </a:solidFill>
                <a:effectLst/>
                <a:uLnTx/>
                <a:uFillTx/>
                <a:latin typeface="Calibri" pitchFamily="34" charset="0"/>
                <a:ea typeface="ＭＳ Ｐゴシック"/>
                <a:cs typeface="+mn-cs"/>
              </a:rPr>
              <a:t>To be effective in improving education and getting all students ready for college, workforce training, and life, the standards </a:t>
            </a:r>
            <a:r>
              <a:rPr kumimoji="0" lang="en-US" sz="3300" b="0" i="0" u="none" strike="noStrike" kern="1200" cap="none" spc="0" normalizeH="0" baseline="0" noProof="0" dirty="0">
                <a:ln>
                  <a:noFill/>
                </a:ln>
                <a:solidFill>
                  <a:srgbClr val="00B0F0"/>
                </a:solidFill>
                <a:effectLst/>
                <a:uLnTx/>
                <a:uFillTx/>
                <a:latin typeface="Calibri" pitchFamily="34" charset="0"/>
                <a:ea typeface="ＭＳ Ｐゴシック"/>
                <a:cs typeface="+mn-cs"/>
              </a:rPr>
              <a:t>must be partnered</a:t>
            </a:r>
            <a:r>
              <a:rPr kumimoji="0" lang="en-US" sz="3300" b="0" i="0" u="none" strike="noStrike" kern="1200" cap="none" spc="0" normalizeH="0" baseline="0" noProof="0" dirty="0">
                <a:ln>
                  <a:noFill/>
                </a:ln>
                <a:solidFill>
                  <a:prstClr val="white"/>
                </a:solidFill>
                <a:effectLst/>
                <a:uLnTx/>
                <a:uFillTx/>
                <a:latin typeface="Calibri" pitchFamily="34" charset="0"/>
                <a:ea typeface="ＭＳ Ｐゴシック"/>
                <a:cs typeface="+mn-cs"/>
              </a:rPr>
              <a:t> with a </a:t>
            </a:r>
            <a:r>
              <a:rPr kumimoji="0" lang="en-US" sz="3300" b="0" i="0" u="none" strike="noStrike" kern="1200" cap="none" spc="0" normalizeH="0" baseline="0" noProof="0" dirty="0">
                <a:ln>
                  <a:noFill/>
                </a:ln>
                <a:solidFill>
                  <a:srgbClr val="FFFF00"/>
                </a:solidFill>
                <a:effectLst/>
                <a:uLnTx/>
                <a:uFillTx/>
                <a:latin typeface="Calibri" pitchFamily="34" charset="0"/>
                <a:ea typeface="ＭＳ Ｐゴシック"/>
                <a:cs typeface="+mn-cs"/>
              </a:rPr>
              <a:t>content-rich curriculum </a:t>
            </a:r>
            <a:r>
              <a:rPr kumimoji="0" lang="en-US" sz="3300" b="0" i="0" u="none" strike="noStrike" kern="1200" cap="none" spc="0" normalizeH="0" baseline="0" noProof="0" dirty="0">
                <a:ln>
                  <a:noFill/>
                </a:ln>
                <a:solidFill>
                  <a:prstClr val="white"/>
                </a:solidFill>
                <a:effectLst/>
                <a:uLnTx/>
                <a:uFillTx/>
                <a:latin typeface="Calibri" pitchFamily="34" charset="0"/>
                <a:ea typeface="ＭＳ Ｐゴシック"/>
                <a:cs typeface="+mn-cs"/>
              </a:rPr>
              <a:t>and </a:t>
            </a:r>
            <a:r>
              <a:rPr kumimoji="0" lang="en-US" sz="3300" b="0" i="0" u="none" strike="noStrike" kern="1200" cap="none" spc="0" normalizeH="0" baseline="0" noProof="0" dirty="0">
                <a:ln>
                  <a:noFill/>
                </a:ln>
                <a:solidFill>
                  <a:srgbClr val="FFFF00"/>
                </a:solidFill>
                <a:effectLst/>
                <a:uLnTx/>
                <a:uFillTx/>
                <a:latin typeface="Calibri" pitchFamily="34" charset="0"/>
                <a:ea typeface="ＭＳ Ｐゴシック"/>
                <a:cs typeface="+mn-cs"/>
              </a:rPr>
              <a:t>robust assessments</a:t>
            </a:r>
            <a:r>
              <a:rPr kumimoji="0" lang="en-US" sz="3300" b="0" i="0" u="none" strike="noStrike" kern="1200" cap="none" spc="0" normalizeH="0" baseline="0" noProof="0" dirty="0">
                <a:ln>
                  <a:noFill/>
                </a:ln>
                <a:solidFill>
                  <a:prstClr val="white"/>
                </a:solidFill>
                <a:effectLst/>
                <a:uLnTx/>
                <a:uFillTx/>
                <a:latin typeface="Calibri" pitchFamily="34" charset="0"/>
                <a:ea typeface="ＭＳ Ｐゴシック"/>
                <a:cs typeface="+mn-cs"/>
              </a:rPr>
              <a:t>, both aligned to the standards.</a:t>
            </a:r>
          </a:p>
          <a:p>
            <a:pPr marL="457200" marR="0" lvl="0" indent="-4572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white"/>
              </a:solidFill>
              <a:effectLst/>
              <a:uLnTx/>
              <a:uFillTx/>
              <a:latin typeface="Calibri" pitchFamily="34" charset="0"/>
              <a:ea typeface="ＭＳ Ｐゴシック"/>
              <a:cs typeface="+mn-cs"/>
            </a:endParaRPr>
          </a:p>
        </p:txBody>
      </p:sp>
      <p:sp>
        <p:nvSpPr>
          <p:cNvPr id="12" name="snumber">
            <a:extLst>
              <a:ext uri="{FF2B5EF4-FFF2-40B4-BE49-F238E27FC236}">
                <a16:creationId xmlns:a16="http://schemas.microsoft.com/office/drawing/2014/main" id="{1BF7A870-72E8-46D8-9355-8E6EE5F3DE9A}"/>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34</a:t>
            </a:r>
          </a:p>
        </p:txBody>
      </p:sp>
    </p:spTree>
    <p:extLst>
      <p:ext uri="{BB962C8B-B14F-4D97-AF65-F5344CB8AC3E}">
        <p14:creationId xmlns:p14="http://schemas.microsoft.com/office/powerpoint/2010/main" val="1549852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Emphasize Employability Skills in Curriculum</a:t>
            </a:r>
          </a:p>
        </p:txBody>
      </p:sp>
      <p:pic>
        <p:nvPicPr>
          <p:cNvPr id="6148"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88" y="2582834"/>
            <a:ext cx="1178443" cy="8838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25596" y="2503694"/>
            <a:ext cx="7332731" cy="1200329"/>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rPr>
              <a:t>Identify connections between employability skills and academic content in the curriculum design process. </a:t>
            </a:r>
          </a:p>
        </p:txBody>
      </p:sp>
      <p:sp>
        <p:nvSpPr>
          <p:cNvPr id="7" name="Rectangle 6"/>
          <p:cNvSpPr/>
          <p:nvPr/>
        </p:nvSpPr>
        <p:spPr>
          <a:xfrm>
            <a:off x="1625595" y="4623281"/>
            <a:ext cx="7332732" cy="461665"/>
          </a:xfrm>
          <a:prstGeom prst="rect">
            <a:avLst/>
          </a:prstGeom>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rPr>
              <a:t>Use curriculum</a:t>
            </a:r>
            <a:r>
              <a:rPr kumimoji="0" lang="en-US" sz="2400" b="0" i="0" u="none" strike="noStrike" kern="1200" cap="none" spc="0" normalizeH="0" noProof="0" dirty="0">
                <a:ln>
                  <a:noFill/>
                </a:ln>
                <a:solidFill>
                  <a:srgbClr val="326295">
                    <a:lumMod val="75000"/>
                  </a:srgbClr>
                </a:solidFill>
                <a:effectLst/>
                <a:uLnTx/>
                <a:uFillTx/>
                <a:latin typeface="Arial" pitchFamily="34" charset="0"/>
                <a:ea typeface="ＭＳ Ｐゴシック"/>
              </a:rPr>
              <a:t> maps to help find connections.</a:t>
            </a:r>
            <a:endParaRPr kumimoji="0" lang="en-US" sz="24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pic>
        <p:nvPicPr>
          <p:cNvPr id="6" name="Graphic 5">
            <a:extLst>
              <a:ext uri="{FF2B5EF4-FFF2-40B4-BE49-F238E27FC236}">
                <a16:creationId xmlns:a16="http://schemas.microsoft.com/office/drawing/2014/main" id="{F586AAD4-2605-4853-85F8-19907A31CD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3401" y="4116460"/>
            <a:ext cx="1178442" cy="1178442"/>
          </a:xfrm>
          <a:prstGeom prst="rect">
            <a:avLst/>
          </a:prstGeom>
        </p:spPr>
      </p:pic>
      <p:sp>
        <p:nvSpPr>
          <p:cNvPr id="14" name="snumber">
            <a:extLst>
              <a:ext uri="{FF2B5EF4-FFF2-40B4-BE49-F238E27FC236}">
                <a16:creationId xmlns:a16="http://schemas.microsoft.com/office/drawing/2014/main" id="{B01935EA-E0ED-46A6-88D6-5AC3C8FBF8C5}"/>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35</a:t>
            </a:r>
          </a:p>
        </p:txBody>
      </p:sp>
    </p:spTree>
    <p:extLst>
      <p:ext uri="{BB962C8B-B14F-4D97-AF65-F5344CB8AC3E}">
        <p14:creationId xmlns:p14="http://schemas.microsoft.com/office/powerpoint/2010/main" val="4200453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DFFF7-7CEE-445D-A45E-A6177B91EA73}"/>
              </a:ext>
            </a:extLst>
          </p:cNvPr>
          <p:cNvSpPr>
            <a:spLocks noGrp="1"/>
          </p:cNvSpPr>
          <p:nvPr>
            <p:ph type="title"/>
          </p:nvPr>
        </p:nvSpPr>
        <p:spPr/>
        <p:txBody>
          <a:bodyPr/>
          <a:lstStyle/>
          <a:p>
            <a:r>
              <a:rPr lang="en-US" dirty="0"/>
              <a:t>Activity 5: Curriculum Planning Tool</a:t>
            </a:r>
          </a:p>
        </p:txBody>
      </p:sp>
      <p:pic>
        <p:nvPicPr>
          <p:cNvPr id="10" name="Picture 9" descr="Curriculum Planning Tool table">
            <a:extLst>
              <a:ext uri="{FF2B5EF4-FFF2-40B4-BE49-F238E27FC236}">
                <a16:creationId xmlns:a16="http://schemas.microsoft.com/office/drawing/2014/main" id="{AE4D5C82-2015-49FE-BEB0-707CF1568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66" y="2176883"/>
            <a:ext cx="7543239" cy="3846986"/>
          </a:xfrm>
          <a:prstGeom prst="rect">
            <a:avLst/>
          </a:prstGeom>
        </p:spPr>
      </p:pic>
      <p:sp>
        <p:nvSpPr>
          <p:cNvPr id="12" name="snumber">
            <a:extLst>
              <a:ext uri="{FF2B5EF4-FFF2-40B4-BE49-F238E27FC236}">
                <a16:creationId xmlns:a16="http://schemas.microsoft.com/office/drawing/2014/main" id="{08A6F98A-0678-4D3A-99EF-0BF15E7DEE1D}"/>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36</a:t>
            </a:r>
          </a:p>
        </p:txBody>
      </p:sp>
    </p:spTree>
    <p:extLst>
      <p:ext uri="{BB962C8B-B14F-4D97-AF65-F5344CB8AC3E}">
        <p14:creationId xmlns:p14="http://schemas.microsoft.com/office/powerpoint/2010/main" val="4064924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Integrate Employability Skills: Classroom Instruction</a:t>
            </a:r>
          </a:p>
        </p:txBody>
      </p:sp>
      <p:sp>
        <p:nvSpPr>
          <p:cNvPr id="3" name="Content Placeholder 2">
            <a:extLst>
              <a:ext uri="{FF2B5EF4-FFF2-40B4-BE49-F238E27FC236}">
                <a16:creationId xmlns:a16="http://schemas.microsoft.com/office/drawing/2014/main" id="{F033D1B0-6A46-4677-B13A-2100BD05728D}"/>
              </a:ext>
            </a:extLst>
          </p:cNvPr>
          <p:cNvSpPr>
            <a:spLocks noGrp="1"/>
          </p:cNvSpPr>
          <p:nvPr>
            <p:ph idx="1"/>
          </p:nvPr>
        </p:nvSpPr>
        <p:spPr/>
        <p:txBody>
          <a:bodyPr/>
          <a:lstStyle/>
          <a:p>
            <a:endParaRPr lang="en-US" dirty="0"/>
          </a:p>
        </p:txBody>
      </p:sp>
      <p:sp>
        <p:nvSpPr>
          <p:cNvPr id="12" name="snumber">
            <a:extLst>
              <a:ext uri="{FF2B5EF4-FFF2-40B4-BE49-F238E27FC236}">
                <a16:creationId xmlns:a16="http://schemas.microsoft.com/office/drawing/2014/main" id="{AA708CFC-361E-42D9-AA12-A73B30DF9EBF}"/>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37</a:t>
            </a:r>
          </a:p>
        </p:txBody>
      </p:sp>
    </p:spTree>
    <p:extLst>
      <p:ext uri="{BB962C8B-B14F-4D97-AF65-F5344CB8AC3E}">
        <p14:creationId xmlns:p14="http://schemas.microsoft.com/office/powerpoint/2010/main" val="4170548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8F9227-A270-447A-AAC7-F933657C39E1}"/>
              </a:ext>
            </a:extLst>
          </p:cNvPr>
          <p:cNvSpPr>
            <a:spLocks noGrp="1"/>
          </p:cNvSpPr>
          <p:nvPr>
            <p:ph type="title"/>
          </p:nvPr>
        </p:nvSpPr>
        <p:spPr/>
        <p:txBody>
          <a:bodyPr/>
          <a:lstStyle/>
          <a:p>
            <a:r>
              <a:rPr lang="en-US" dirty="0"/>
              <a:t>Employability Skills in the Classroom</a:t>
            </a:r>
          </a:p>
        </p:txBody>
      </p:sp>
      <p:sp>
        <p:nvSpPr>
          <p:cNvPr id="2" name="Content Placeholder 1">
            <a:extLst>
              <a:ext uri="{FF2B5EF4-FFF2-40B4-BE49-F238E27FC236}">
                <a16:creationId xmlns:a16="http://schemas.microsoft.com/office/drawing/2014/main" id="{7F54218A-F828-4CD0-AE5D-D6F89104DE76}"/>
              </a:ext>
            </a:extLst>
          </p:cNvPr>
          <p:cNvSpPr>
            <a:spLocks noGrp="1"/>
          </p:cNvSpPr>
          <p:nvPr>
            <p:ph idx="1"/>
          </p:nvPr>
        </p:nvSpPr>
        <p:spPr/>
        <p:txBody>
          <a:bodyPr/>
          <a:lstStyle/>
          <a:p>
            <a:r>
              <a:rPr lang="en-US" dirty="0"/>
              <a:t>All teachers can emphasize employability skills across all grade levels.</a:t>
            </a:r>
          </a:p>
          <a:p>
            <a:r>
              <a:rPr lang="en-US" dirty="0"/>
              <a:t>Many teacher lessons already support the development of these skills:</a:t>
            </a:r>
          </a:p>
          <a:p>
            <a:pPr lvl="1"/>
            <a:r>
              <a:rPr lang="en-US" dirty="0"/>
              <a:t>Project-based learning</a:t>
            </a:r>
          </a:p>
          <a:p>
            <a:pPr lvl="1"/>
            <a:r>
              <a:rPr lang="en-US" dirty="0"/>
              <a:t>Labs</a:t>
            </a:r>
          </a:p>
          <a:p>
            <a:pPr lvl="1"/>
            <a:r>
              <a:rPr lang="en-US" dirty="0"/>
              <a:t>Developing skills, such communication, collaboration, and so forth</a:t>
            </a:r>
          </a:p>
        </p:txBody>
      </p:sp>
      <p:sp>
        <p:nvSpPr>
          <p:cNvPr id="12" name="snumber">
            <a:extLst>
              <a:ext uri="{FF2B5EF4-FFF2-40B4-BE49-F238E27FC236}">
                <a16:creationId xmlns:a16="http://schemas.microsoft.com/office/drawing/2014/main" id="{514C3C25-0810-4515-85E8-0C438C22572E}"/>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38</a:t>
            </a:r>
          </a:p>
        </p:txBody>
      </p:sp>
    </p:spTree>
    <p:extLst>
      <p:ext uri="{BB962C8B-B14F-4D97-AF65-F5344CB8AC3E}">
        <p14:creationId xmlns:p14="http://schemas.microsoft.com/office/powerpoint/2010/main" val="865424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Emphasize Employability Skills in Classroom Instruction</a:t>
            </a:r>
          </a:p>
        </p:txBody>
      </p:sp>
      <p:pic>
        <p:nvPicPr>
          <p:cNvPr id="614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8734" y="3416939"/>
            <a:ext cx="1427776" cy="10922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01" y="2061778"/>
            <a:ext cx="1178443" cy="8838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25595" y="2061778"/>
            <a:ext cx="7332731" cy="1200329"/>
          </a:xfrm>
          <a:prstGeom prst="rect">
            <a:avLst/>
          </a:prstGeom>
          <a:noFill/>
        </p:spPr>
        <p:txBody>
          <a:bodyPr wrap="square" rtlCol="0">
            <a:spAutoFit/>
          </a:bodyPr>
          <a:lstStyle/>
          <a:p>
            <a:pPr lvl="1"/>
            <a:r>
              <a:rPr lang="en-US" dirty="0">
                <a:solidFill>
                  <a:schemeClr val="tx2">
                    <a:lumMod val="75000"/>
                  </a:schemeClr>
                </a:solidFill>
              </a:rPr>
              <a:t>Identify the most applicable employability skills and integrate those skills into instruction. Monitor the depth and breadth of skills in lessons.</a:t>
            </a:r>
          </a:p>
        </p:txBody>
      </p:sp>
      <p:sp>
        <p:nvSpPr>
          <p:cNvPr id="7" name="Rectangle 6"/>
          <p:cNvSpPr/>
          <p:nvPr/>
        </p:nvSpPr>
        <p:spPr>
          <a:xfrm>
            <a:off x="1625594" y="3362900"/>
            <a:ext cx="7332732" cy="1200329"/>
          </a:xfrm>
          <a:prstGeom prst="rect">
            <a:avLst/>
          </a:prstGeom>
        </p:spPr>
        <p:txBody>
          <a:bodyPr wrap="square">
            <a:spAutoFit/>
          </a:bodyPr>
          <a:lstStyle/>
          <a:p>
            <a:pPr lvl="1"/>
            <a:r>
              <a:rPr lang="en-US" dirty="0">
                <a:solidFill>
                  <a:schemeClr val="tx2">
                    <a:lumMod val="75000"/>
                  </a:schemeClr>
                </a:solidFill>
              </a:rPr>
              <a:t>Share what employability skills are and why they are important to call attention to as they are being taught to students.</a:t>
            </a:r>
          </a:p>
        </p:txBody>
      </p:sp>
      <p:pic>
        <p:nvPicPr>
          <p:cNvPr id="6150" name="Picture 6">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604" y="4820892"/>
            <a:ext cx="1130037" cy="6365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25594" y="4723688"/>
            <a:ext cx="7332732" cy="830997"/>
          </a:xfrm>
          <a:prstGeom prst="rect">
            <a:avLst/>
          </a:prstGeom>
          <a:noFill/>
        </p:spPr>
        <p:txBody>
          <a:bodyPr wrap="square" rtlCol="0">
            <a:spAutoFit/>
          </a:bodyPr>
          <a:lstStyle/>
          <a:p>
            <a:pPr lvl="1"/>
            <a:r>
              <a:rPr lang="en-US" dirty="0">
                <a:solidFill>
                  <a:schemeClr val="tx2">
                    <a:lumMod val="75000"/>
                  </a:schemeClr>
                </a:solidFill>
              </a:rPr>
              <a:t>Help students communicate their own employability skills to employers. </a:t>
            </a:r>
          </a:p>
        </p:txBody>
      </p:sp>
      <p:sp>
        <p:nvSpPr>
          <p:cNvPr id="14" name="snumber">
            <a:extLst>
              <a:ext uri="{FF2B5EF4-FFF2-40B4-BE49-F238E27FC236}">
                <a16:creationId xmlns:a16="http://schemas.microsoft.com/office/drawing/2014/main" id="{E11216E8-4A81-472E-A963-1B2DD0595E1C}"/>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39</a:t>
            </a:r>
          </a:p>
        </p:txBody>
      </p:sp>
    </p:spTree>
    <p:extLst>
      <p:ext uri="{BB962C8B-B14F-4D97-AF65-F5344CB8AC3E}">
        <p14:creationId xmlns:p14="http://schemas.microsoft.com/office/powerpoint/2010/main" val="3038808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9D564-E1F8-4E69-A85B-452946F4211D}"/>
              </a:ext>
            </a:extLst>
          </p:cNvPr>
          <p:cNvSpPr>
            <a:spLocks noGrp="1"/>
          </p:cNvSpPr>
          <p:nvPr>
            <p:ph type="title"/>
          </p:nvPr>
        </p:nvSpPr>
        <p:spPr/>
        <p:txBody>
          <a:bodyPr/>
          <a:lstStyle/>
          <a:p>
            <a:r>
              <a:rPr lang="en-US" dirty="0"/>
              <a:t>Example in Practice: Georgia</a:t>
            </a:r>
          </a:p>
        </p:txBody>
      </p:sp>
      <p:pic>
        <p:nvPicPr>
          <p:cNvPr id="5" name="Content Placeholder 4" descr="image displays webpage regarding high school soft skills from the Georgia Best Business Ethics Student Training site">
            <a:extLst>
              <a:ext uri="{FF2B5EF4-FFF2-40B4-BE49-F238E27FC236}">
                <a16:creationId xmlns:a16="http://schemas.microsoft.com/office/drawing/2014/main" id="{6D860965-D53D-49F2-8BCF-4C66B7EEED9C}"/>
              </a:ext>
            </a:extLst>
          </p:cNvPr>
          <p:cNvPicPr>
            <a:picLocks noGrp="1" noChangeAspect="1"/>
          </p:cNvPicPr>
          <p:nvPr>
            <p:ph idx="1"/>
          </p:nvPr>
        </p:nvPicPr>
        <p:blipFill>
          <a:blip r:embed="rId2"/>
          <a:stretch>
            <a:fillRect/>
          </a:stretch>
        </p:blipFill>
        <p:spPr>
          <a:xfrm>
            <a:off x="2135455" y="2055813"/>
            <a:ext cx="5328703" cy="3851275"/>
          </a:xfrm>
          <a:prstGeom prst="rect">
            <a:avLst/>
          </a:prstGeom>
        </p:spPr>
      </p:pic>
      <p:sp>
        <p:nvSpPr>
          <p:cNvPr id="6" name="TextBox 5">
            <a:extLst>
              <a:ext uri="{FF2B5EF4-FFF2-40B4-BE49-F238E27FC236}">
                <a16:creationId xmlns:a16="http://schemas.microsoft.com/office/drawing/2014/main" id="{21588852-A77D-4E5E-94BE-D9CFEB9AC6AD}"/>
              </a:ext>
            </a:extLst>
          </p:cNvPr>
          <p:cNvSpPr txBox="1"/>
          <p:nvPr/>
        </p:nvSpPr>
        <p:spPr>
          <a:xfrm>
            <a:off x="2124438" y="5975498"/>
            <a:ext cx="5328703" cy="276999"/>
          </a:xfrm>
          <a:prstGeom prst="rect">
            <a:avLst/>
          </a:prstGeom>
          <a:noFill/>
        </p:spPr>
        <p:txBody>
          <a:bodyPr wrap="square" rtlCol="0">
            <a:spAutoFit/>
          </a:bodyPr>
          <a:lstStyle/>
          <a:p>
            <a:pPr algn="ctr"/>
            <a:r>
              <a:rPr lang="en-US" sz="1200" dirty="0">
                <a:solidFill>
                  <a:srgbClr val="0000FF"/>
                </a:solidFill>
                <a:hlinkClick r:id="rId3">
                  <a:extLst>
                    <a:ext uri="{A12FA001-AC4F-418D-AE19-62706E023703}">
                      <ahyp:hlinkClr xmlns:ahyp="http://schemas.microsoft.com/office/drawing/2018/hyperlinkcolor" val="tx"/>
                    </a:ext>
                  </a:extLst>
                </a:hlinkClick>
              </a:rPr>
              <a:t>https://www.hallcowbl.org/copy-of-wbl-ga-best</a:t>
            </a:r>
            <a:endParaRPr lang="en-US" sz="1200" dirty="0">
              <a:solidFill>
                <a:srgbClr val="0000FF"/>
              </a:solidFill>
            </a:endParaRPr>
          </a:p>
        </p:txBody>
      </p:sp>
      <p:sp>
        <p:nvSpPr>
          <p:cNvPr id="13" name="snumber">
            <a:extLst>
              <a:ext uri="{FF2B5EF4-FFF2-40B4-BE49-F238E27FC236}">
                <a16:creationId xmlns:a16="http://schemas.microsoft.com/office/drawing/2014/main" id="{F7E621E5-DDA0-4B7C-A6D6-11F987151AD4}"/>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40</a:t>
            </a:r>
          </a:p>
        </p:txBody>
      </p:sp>
    </p:spTree>
    <p:extLst>
      <p:ext uri="{BB962C8B-B14F-4D97-AF65-F5344CB8AC3E}">
        <p14:creationId xmlns:p14="http://schemas.microsoft.com/office/powerpoint/2010/main" val="2859709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Aft>
                <a:spcPts val="1200"/>
              </a:spcAft>
            </a:pPr>
            <a:r>
              <a:rPr lang="en-US" dirty="0"/>
              <a:t>Activity 6: Employability Skill and Instruction Matching Activity </a:t>
            </a:r>
          </a:p>
        </p:txBody>
      </p:sp>
      <p:sp>
        <p:nvSpPr>
          <p:cNvPr id="2" name="Content Placeholder 1"/>
          <p:cNvSpPr>
            <a:spLocks noGrp="1"/>
          </p:cNvSpPr>
          <p:nvPr>
            <p:ph idx="1"/>
          </p:nvPr>
        </p:nvSpPr>
        <p:spPr/>
        <p:txBody>
          <a:bodyPr/>
          <a:lstStyle/>
          <a:p>
            <a:r>
              <a:rPr lang="en-US" dirty="0"/>
              <a:t>Read through the instructional techniques or models on Handout D.</a:t>
            </a:r>
          </a:p>
          <a:p>
            <a:r>
              <a:rPr lang="en-US" dirty="0"/>
              <a:t>Match the instructional techniques or models to the employability skills they support.</a:t>
            </a:r>
          </a:p>
          <a:p>
            <a:r>
              <a:rPr lang="en-US" dirty="0"/>
              <a:t>Discuss with your group.</a:t>
            </a:r>
          </a:p>
          <a:p>
            <a:endParaRPr lang="en-US" dirty="0"/>
          </a:p>
        </p:txBody>
      </p:sp>
      <p:sp>
        <p:nvSpPr>
          <p:cNvPr id="13" name="snumber">
            <a:extLst>
              <a:ext uri="{FF2B5EF4-FFF2-40B4-BE49-F238E27FC236}">
                <a16:creationId xmlns:a16="http://schemas.microsoft.com/office/drawing/2014/main" id="{32EF4269-4062-4844-88AA-BBAEF24111D3}"/>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41</a:t>
            </a:r>
          </a:p>
        </p:txBody>
      </p:sp>
    </p:spTree>
    <p:extLst>
      <p:ext uri="{BB962C8B-B14F-4D97-AF65-F5344CB8AC3E}">
        <p14:creationId xmlns:p14="http://schemas.microsoft.com/office/powerpoint/2010/main" val="2708269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Formative Lesson Planning Tool</a:t>
            </a:r>
          </a:p>
        </p:txBody>
      </p:sp>
      <p:pic>
        <p:nvPicPr>
          <p:cNvPr id="7" name="Picture 6" descr="image displays table from Handout F of the CCRS Integrating Employability Skills Handou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48" y="1104323"/>
            <a:ext cx="7370666" cy="5177810"/>
          </a:xfrm>
          <a:prstGeom prst="rect">
            <a:avLst/>
          </a:prstGeom>
        </p:spPr>
      </p:pic>
      <p:sp>
        <p:nvSpPr>
          <p:cNvPr id="13" name="snumber">
            <a:extLst>
              <a:ext uri="{FF2B5EF4-FFF2-40B4-BE49-F238E27FC236}">
                <a16:creationId xmlns:a16="http://schemas.microsoft.com/office/drawing/2014/main" id="{6AF115F1-8820-4325-B2B6-422A643692A7}"/>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42</a:t>
            </a:r>
          </a:p>
        </p:txBody>
      </p:sp>
    </p:spTree>
    <p:extLst>
      <p:ext uri="{BB962C8B-B14F-4D97-AF65-F5344CB8AC3E}">
        <p14:creationId xmlns:p14="http://schemas.microsoft.com/office/powerpoint/2010/main" val="3544278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7: Lesson Planning</a:t>
            </a:r>
          </a:p>
        </p:txBody>
      </p:sp>
      <p:sp>
        <p:nvSpPr>
          <p:cNvPr id="2" name="Content Placeholder 1"/>
          <p:cNvSpPr>
            <a:spLocks noGrp="1"/>
          </p:cNvSpPr>
          <p:nvPr>
            <p:ph idx="1"/>
          </p:nvPr>
        </p:nvSpPr>
        <p:spPr/>
        <p:txBody>
          <a:bodyPr/>
          <a:lstStyle/>
          <a:p>
            <a:r>
              <a:rPr lang="en-US" dirty="0"/>
              <a:t>Review Handout F: Formative Lesson Planning Tool for Integrating Employability Skills Into Practice (Career Technical Education [CTE] Sample).</a:t>
            </a:r>
          </a:p>
          <a:p>
            <a:pPr>
              <a:spcBef>
                <a:spcPts val="1200"/>
              </a:spcBef>
            </a:pPr>
            <a:r>
              <a:rPr lang="en-US" dirty="0"/>
              <a:t>Identify connections between the standards, teacher-led activities, student-led activities, and employability skills.</a:t>
            </a:r>
          </a:p>
          <a:p>
            <a:pPr>
              <a:spcBef>
                <a:spcPts val="1200"/>
              </a:spcBef>
            </a:pPr>
            <a:r>
              <a:rPr lang="en-US" dirty="0"/>
              <a:t>Discuss these connections with your colleagues. </a:t>
            </a:r>
          </a:p>
        </p:txBody>
      </p:sp>
      <p:sp>
        <p:nvSpPr>
          <p:cNvPr id="12" name="snumber">
            <a:extLst>
              <a:ext uri="{FF2B5EF4-FFF2-40B4-BE49-F238E27FC236}">
                <a16:creationId xmlns:a16="http://schemas.microsoft.com/office/drawing/2014/main" id="{146B2F0C-CB35-452C-BF43-0D7358C9C7BB}"/>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43</a:t>
            </a:r>
          </a:p>
        </p:txBody>
      </p:sp>
    </p:spTree>
    <p:extLst>
      <p:ext uri="{BB962C8B-B14F-4D97-AF65-F5344CB8AC3E}">
        <p14:creationId xmlns:p14="http://schemas.microsoft.com/office/powerpoint/2010/main" val="147417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Comprehensive Centers Program</a:t>
            </a:r>
            <a:br>
              <a:rPr lang="en-US" dirty="0"/>
            </a:br>
            <a:r>
              <a:rPr lang="en-US" sz="3200" dirty="0"/>
              <a:t>2012–19 Award Cycle</a:t>
            </a:r>
            <a:endParaRPr lang="en-US" dirty="0"/>
          </a:p>
        </p:txBody>
      </p:sp>
      <p:pic>
        <p:nvPicPr>
          <p:cNvPr id="5" name="Picture 3" descr="Map displays comprehensive center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253670" y="1968500"/>
            <a:ext cx="6399125" cy="423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70EBD572-C277-4582-B51B-F8470AB9B36A}"/>
              </a:ext>
            </a:extLst>
          </p:cNvPr>
          <p:cNvSpPr>
            <a:spLocks noGrp="1"/>
          </p:cNvSpPr>
          <p:nvPr>
            <p:ph type="sldNum" sz="quarter" idx="10"/>
          </p:nvPr>
        </p:nvSpPr>
        <p:spPr/>
        <p:txBody>
          <a:bodyPr/>
          <a:lstStyle/>
          <a:p>
            <a:pPr algn="r"/>
            <a:fld id="{F3477EC8-074D-41C4-94AE-E9EA7CEEA348}" type="slidenum">
              <a:rPr lang="en-US" smtClean="0"/>
              <a:pPr algn="r"/>
              <a:t>5</a:t>
            </a:fld>
            <a:endParaRPr lang="en-US" dirty="0"/>
          </a:p>
        </p:txBody>
      </p:sp>
    </p:spTree>
    <p:extLst>
      <p:ext uri="{BB962C8B-B14F-4D97-AF65-F5344CB8AC3E}">
        <p14:creationId xmlns:p14="http://schemas.microsoft.com/office/powerpoint/2010/main" val="2875651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7: Lesson Planning</a:t>
            </a:r>
          </a:p>
        </p:txBody>
      </p:sp>
      <p:sp>
        <p:nvSpPr>
          <p:cNvPr id="2" name="Content Placeholder 1"/>
          <p:cNvSpPr>
            <a:spLocks noGrp="1"/>
          </p:cNvSpPr>
          <p:nvPr>
            <p:ph idx="1"/>
          </p:nvPr>
        </p:nvSpPr>
        <p:spPr/>
        <p:txBody>
          <a:bodyPr/>
          <a:lstStyle/>
          <a:p>
            <a:r>
              <a:rPr lang="en-US" sz="2200" dirty="0"/>
              <a:t>Read through the introduction to Handout G: Formative Lesson Planning Tool for Integrating Employability Skills Into Practice (English Language Arts [ELA] Activity Template).</a:t>
            </a:r>
          </a:p>
          <a:p>
            <a:pPr>
              <a:spcBef>
                <a:spcPts val="1200"/>
              </a:spcBef>
            </a:pPr>
            <a:r>
              <a:rPr lang="en-US" sz="2200" dirty="0"/>
              <a:t>Identify at least three teacher-led activities in which the teacher can model or teach specific employability skills.</a:t>
            </a:r>
          </a:p>
          <a:p>
            <a:pPr>
              <a:spcBef>
                <a:spcPts val="1200"/>
              </a:spcBef>
            </a:pPr>
            <a:r>
              <a:rPr lang="en-US" sz="2200" dirty="0"/>
              <a:t>Identify at least three student-led activities in which students can practice or demonstrate specific employability skills.</a:t>
            </a:r>
          </a:p>
          <a:p>
            <a:pPr>
              <a:spcBef>
                <a:spcPts val="1200"/>
              </a:spcBef>
            </a:pPr>
            <a:r>
              <a:rPr lang="en-US" sz="2200" dirty="0"/>
              <a:t>Write down the specific employability skills in the second row of the handout.</a:t>
            </a:r>
          </a:p>
        </p:txBody>
      </p:sp>
      <p:sp>
        <p:nvSpPr>
          <p:cNvPr id="12" name="snumber">
            <a:extLst>
              <a:ext uri="{FF2B5EF4-FFF2-40B4-BE49-F238E27FC236}">
                <a16:creationId xmlns:a16="http://schemas.microsoft.com/office/drawing/2014/main" id="{8DD37F5A-2788-4BA5-9EF4-64E042EFC868}"/>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44</a:t>
            </a:r>
          </a:p>
        </p:txBody>
      </p:sp>
    </p:spTree>
    <p:extLst>
      <p:ext uri="{BB962C8B-B14F-4D97-AF65-F5344CB8AC3E}">
        <p14:creationId xmlns:p14="http://schemas.microsoft.com/office/powerpoint/2010/main" val="4167531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Summative Lesson Planning </a:t>
            </a:r>
            <a:br>
              <a:rPr lang="en-US" dirty="0"/>
            </a:br>
            <a:r>
              <a:rPr lang="en-US" dirty="0"/>
              <a:t>Self-Reflection Tool</a:t>
            </a:r>
          </a:p>
        </p:txBody>
      </p:sp>
      <p:sp>
        <p:nvSpPr>
          <p:cNvPr id="2" name="Content Placeholder 1"/>
          <p:cNvSpPr>
            <a:spLocks noGrp="1"/>
          </p:cNvSpPr>
          <p:nvPr>
            <p:ph idx="4294967295"/>
          </p:nvPr>
        </p:nvSpPr>
        <p:spPr>
          <a:xfrm>
            <a:off x="0" y="2055813"/>
            <a:ext cx="3973513" cy="3851275"/>
          </a:xfrm>
        </p:spPr>
        <p:txBody>
          <a:bodyPr/>
          <a:lstStyle/>
          <a:p>
            <a:pPr marL="0" indent="0">
              <a:buNone/>
            </a:pPr>
            <a:r>
              <a:rPr lang="en-US" dirty="0"/>
              <a:t> </a:t>
            </a:r>
          </a:p>
        </p:txBody>
      </p:sp>
      <p:pic>
        <p:nvPicPr>
          <p:cNvPr id="9" name="Picture 8" descr="image displays table titled Critical Thinking Skills from Handout D of the CCRS Integrating Employability Skills Handou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29" y="2055812"/>
            <a:ext cx="8085853" cy="2615339"/>
          </a:xfrm>
          <a:prstGeom prst="rect">
            <a:avLst/>
          </a:prstGeom>
        </p:spPr>
      </p:pic>
      <p:sp>
        <p:nvSpPr>
          <p:cNvPr id="13" name="snumber">
            <a:extLst>
              <a:ext uri="{FF2B5EF4-FFF2-40B4-BE49-F238E27FC236}">
                <a16:creationId xmlns:a16="http://schemas.microsoft.com/office/drawing/2014/main" id="{753B07CC-7C5B-4668-9C4C-7B81FB5CD964}"/>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45</a:t>
            </a:r>
          </a:p>
        </p:txBody>
      </p:sp>
    </p:spTree>
    <p:extLst>
      <p:ext uri="{BB962C8B-B14F-4D97-AF65-F5344CB8AC3E}">
        <p14:creationId xmlns:p14="http://schemas.microsoft.com/office/powerpoint/2010/main" val="425680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Planning and Next Steps</a:t>
            </a:r>
          </a:p>
        </p:txBody>
      </p:sp>
      <p:sp>
        <p:nvSpPr>
          <p:cNvPr id="3" name="Content Placeholder 2"/>
          <p:cNvSpPr>
            <a:spLocks noGrp="1"/>
          </p:cNvSpPr>
          <p:nvPr>
            <p:ph idx="1"/>
          </p:nvPr>
        </p:nvSpPr>
        <p:spPr/>
        <p:txBody>
          <a:bodyPr/>
          <a:lstStyle/>
          <a:p>
            <a:pPr lvl="0"/>
            <a:r>
              <a:rPr lang="en-US" dirty="0">
                <a:latin typeface="ITC Franklin Gothic Std Bk Cd"/>
                <a:ea typeface="ＭＳ Ｐゴシック" pitchFamily="-48" charset="-128"/>
                <a:cs typeface="ＭＳ Ｐゴシック"/>
              </a:rPr>
              <a:t>What is the breadth and depth of the employability skills that are embedded in your instructional practice? </a:t>
            </a:r>
          </a:p>
          <a:p>
            <a:pPr lvl="0"/>
            <a:r>
              <a:rPr lang="en-US" dirty="0">
                <a:latin typeface="ITC Franklin Gothic Std Bk Cd"/>
                <a:ea typeface="ＭＳ Ｐゴシック" pitchFamily="-48" charset="-128"/>
                <a:cs typeface="ＭＳ Ｐゴシック"/>
              </a:rPr>
              <a:t>In what ways can you strategically embed these skills across your grade level or content area? </a:t>
            </a:r>
          </a:p>
          <a:p>
            <a:pPr lvl="0"/>
            <a:r>
              <a:rPr lang="en-US" dirty="0">
                <a:latin typeface="ITC Franklin Gothic Std Bk Cd"/>
                <a:ea typeface="ＭＳ Ｐゴシック" pitchFamily="-48" charset="-128"/>
                <a:cs typeface="ＭＳ Ｐゴシック"/>
              </a:rPr>
              <a:t>What can you do to ensure that employability skills are being reinforced in the classroom? </a:t>
            </a:r>
          </a:p>
          <a:p>
            <a:endParaRPr lang="en-US" dirty="0"/>
          </a:p>
        </p:txBody>
      </p:sp>
      <p:sp>
        <p:nvSpPr>
          <p:cNvPr id="12" name="snumber">
            <a:extLst>
              <a:ext uri="{FF2B5EF4-FFF2-40B4-BE49-F238E27FC236}">
                <a16:creationId xmlns:a16="http://schemas.microsoft.com/office/drawing/2014/main" id="{60C20EEF-3EBF-4669-95D2-82ADEDCD8D48}"/>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46</a:t>
            </a:r>
          </a:p>
        </p:txBody>
      </p:sp>
    </p:spTree>
    <p:extLst>
      <p:ext uri="{BB962C8B-B14F-4D97-AF65-F5344CB8AC3E}">
        <p14:creationId xmlns:p14="http://schemas.microsoft.com/office/powerpoint/2010/main" val="823906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Integrate Employability Skills: Work-Based Learning</a:t>
            </a:r>
          </a:p>
        </p:txBody>
      </p:sp>
      <p:sp>
        <p:nvSpPr>
          <p:cNvPr id="3" name="Content Placeholder 2">
            <a:extLst>
              <a:ext uri="{FF2B5EF4-FFF2-40B4-BE49-F238E27FC236}">
                <a16:creationId xmlns:a16="http://schemas.microsoft.com/office/drawing/2014/main" id="{33A9AE65-7EF7-476D-B42E-61D5531A2D2A}"/>
              </a:ext>
            </a:extLst>
          </p:cNvPr>
          <p:cNvSpPr>
            <a:spLocks noGrp="1"/>
          </p:cNvSpPr>
          <p:nvPr>
            <p:ph idx="1"/>
          </p:nvPr>
        </p:nvSpPr>
        <p:spPr/>
        <p:txBody>
          <a:bodyPr/>
          <a:lstStyle/>
          <a:p>
            <a:endParaRPr lang="en-US" dirty="0"/>
          </a:p>
        </p:txBody>
      </p:sp>
      <p:sp>
        <p:nvSpPr>
          <p:cNvPr id="12" name="snumber">
            <a:extLst>
              <a:ext uri="{FF2B5EF4-FFF2-40B4-BE49-F238E27FC236}">
                <a16:creationId xmlns:a16="http://schemas.microsoft.com/office/drawing/2014/main" id="{132F096F-4073-4A52-A9B2-97314D5F3C84}"/>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47</a:t>
            </a:r>
          </a:p>
        </p:txBody>
      </p:sp>
    </p:spTree>
    <p:extLst>
      <p:ext uri="{BB962C8B-B14F-4D97-AF65-F5344CB8AC3E}">
        <p14:creationId xmlns:p14="http://schemas.microsoft.com/office/powerpoint/2010/main" val="2930827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9C0EA-DC4B-41CC-9C59-CEFC4163CDB0}"/>
              </a:ext>
            </a:extLst>
          </p:cNvPr>
          <p:cNvSpPr>
            <a:spLocks noGrp="1"/>
          </p:cNvSpPr>
          <p:nvPr>
            <p:ph type="title"/>
          </p:nvPr>
        </p:nvSpPr>
        <p:spPr/>
        <p:txBody>
          <a:bodyPr/>
          <a:lstStyle/>
          <a:p>
            <a:r>
              <a:rPr lang="en-US" dirty="0"/>
              <a:t>What Is Work-Based Learning?</a:t>
            </a:r>
          </a:p>
        </p:txBody>
      </p:sp>
      <p:pic>
        <p:nvPicPr>
          <p:cNvPr id="5" name="Content Placeholder 5" descr="image display progression of four areas of work-based learning, Career Awareness, Career Exploration, Career Preparation, and Career Training">
            <a:extLst>
              <a:ext uri="{FF2B5EF4-FFF2-40B4-BE49-F238E27FC236}">
                <a16:creationId xmlns:a16="http://schemas.microsoft.com/office/drawing/2014/main" id="{76F683C1-E301-472B-B8A7-1528DF715918}"/>
              </a:ext>
            </a:extLst>
          </p:cNvPr>
          <p:cNvPicPr>
            <a:picLocks noChangeAspect="1"/>
          </p:cNvPicPr>
          <p:nvPr/>
        </p:nvPicPr>
        <p:blipFill>
          <a:blip r:embed="rId3"/>
          <a:stretch>
            <a:fillRect/>
          </a:stretch>
        </p:blipFill>
        <p:spPr bwMode="gray">
          <a:xfrm>
            <a:off x="910675" y="2642248"/>
            <a:ext cx="8224837" cy="2678405"/>
          </a:xfrm>
          <a:prstGeom prst="rect">
            <a:avLst/>
          </a:prstGeom>
          <a:noFill/>
          <a:ln w="9525">
            <a:noFill/>
            <a:miter lim="800000"/>
            <a:headEnd/>
            <a:tailEnd/>
          </a:ln>
        </p:spPr>
      </p:pic>
      <p:sp>
        <p:nvSpPr>
          <p:cNvPr id="12" name="snumber">
            <a:extLst>
              <a:ext uri="{FF2B5EF4-FFF2-40B4-BE49-F238E27FC236}">
                <a16:creationId xmlns:a16="http://schemas.microsoft.com/office/drawing/2014/main" id="{236046CE-E2FF-403B-8623-4FF8309DCA43}"/>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48</a:t>
            </a:r>
          </a:p>
        </p:txBody>
      </p:sp>
    </p:spTree>
    <p:extLst>
      <p:ext uri="{BB962C8B-B14F-4D97-AF65-F5344CB8AC3E}">
        <p14:creationId xmlns:p14="http://schemas.microsoft.com/office/powerpoint/2010/main" val="718886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90D94-B20B-4284-ACE6-101F17D2917D}"/>
              </a:ext>
            </a:extLst>
          </p:cNvPr>
          <p:cNvSpPr>
            <a:spLocks noGrp="1"/>
          </p:cNvSpPr>
          <p:nvPr>
            <p:ph type="title"/>
          </p:nvPr>
        </p:nvSpPr>
        <p:spPr/>
        <p:txBody>
          <a:bodyPr/>
          <a:lstStyle/>
          <a:p>
            <a:r>
              <a:rPr lang="en-US" dirty="0"/>
              <a:t>Where to Emphasize Employability Skills Development</a:t>
            </a:r>
          </a:p>
        </p:txBody>
      </p:sp>
      <p:sp>
        <p:nvSpPr>
          <p:cNvPr id="2" name="Content Placeholder 1">
            <a:extLst>
              <a:ext uri="{FF2B5EF4-FFF2-40B4-BE49-F238E27FC236}">
                <a16:creationId xmlns:a16="http://schemas.microsoft.com/office/drawing/2014/main" id="{F0B95170-B896-4926-BEA4-F3F0099DC5E8}"/>
              </a:ext>
            </a:extLst>
          </p:cNvPr>
          <p:cNvSpPr>
            <a:spLocks noGrp="1"/>
          </p:cNvSpPr>
          <p:nvPr>
            <p:ph idx="1"/>
          </p:nvPr>
        </p:nvSpPr>
        <p:spPr>
          <a:xfrm>
            <a:off x="687526" y="2055813"/>
            <a:ext cx="8067605" cy="3852006"/>
          </a:xfrm>
        </p:spPr>
        <p:txBody>
          <a:bodyPr/>
          <a:lstStyle/>
          <a:p>
            <a:r>
              <a:rPr lang="en-US" dirty="0"/>
              <a:t>Measuring student learning from work-based learning experiences:</a:t>
            </a:r>
          </a:p>
          <a:p>
            <a:pPr lvl="1"/>
            <a:r>
              <a:rPr lang="en-US" dirty="0"/>
              <a:t>Rubrics</a:t>
            </a:r>
          </a:p>
          <a:p>
            <a:pPr lvl="1"/>
            <a:r>
              <a:rPr lang="en-US" dirty="0"/>
              <a:t>Portfolios</a:t>
            </a:r>
          </a:p>
          <a:p>
            <a:pPr lvl="1"/>
            <a:r>
              <a:rPr lang="en-US" dirty="0"/>
              <a:t>Employer evaluation forms</a:t>
            </a:r>
          </a:p>
          <a:p>
            <a:pPr lvl="1"/>
            <a:r>
              <a:rPr lang="en-US" dirty="0"/>
              <a:t>Student self-assessments</a:t>
            </a:r>
          </a:p>
          <a:p>
            <a:pPr>
              <a:spcBef>
                <a:spcPts val="1200"/>
              </a:spcBef>
            </a:pPr>
            <a:r>
              <a:rPr lang="en-US" dirty="0"/>
              <a:t>Training plans with students:</a:t>
            </a:r>
          </a:p>
          <a:p>
            <a:pPr lvl="1"/>
            <a:r>
              <a:rPr lang="en-US" dirty="0"/>
              <a:t>Students plan with employers and educators which skills to develop during a work-based learning experience</a:t>
            </a:r>
          </a:p>
        </p:txBody>
      </p:sp>
      <p:sp>
        <p:nvSpPr>
          <p:cNvPr id="12" name="snumber">
            <a:extLst>
              <a:ext uri="{FF2B5EF4-FFF2-40B4-BE49-F238E27FC236}">
                <a16:creationId xmlns:a16="http://schemas.microsoft.com/office/drawing/2014/main" id="{49BC952F-152A-4F5D-A2D1-D68AA54D69B1}"/>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49</a:t>
            </a:r>
          </a:p>
        </p:txBody>
      </p:sp>
    </p:spTree>
    <p:extLst>
      <p:ext uri="{BB962C8B-B14F-4D97-AF65-F5344CB8AC3E}">
        <p14:creationId xmlns:p14="http://schemas.microsoft.com/office/powerpoint/2010/main" val="3705852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069039-BB49-45A8-AD52-760FD414D493}"/>
              </a:ext>
            </a:extLst>
          </p:cNvPr>
          <p:cNvSpPr>
            <a:spLocks noGrp="1"/>
          </p:cNvSpPr>
          <p:nvPr>
            <p:ph type="title"/>
          </p:nvPr>
        </p:nvSpPr>
        <p:spPr/>
        <p:txBody>
          <a:bodyPr>
            <a:normAutofit fontScale="90000"/>
          </a:bodyPr>
          <a:lstStyle/>
          <a:p>
            <a:pPr algn="ctr"/>
            <a:r>
              <a:rPr lang="en-US" dirty="0"/>
              <a:t>Example in Practice: Kansas</a:t>
            </a:r>
          </a:p>
        </p:txBody>
      </p:sp>
      <p:pic>
        <p:nvPicPr>
          <p:cNvPr id="5" name="Content Placeholder 4" descr="image display table about workplace skills from Kansas State Department of Education site">
            <a:extLst>
              <a:ext uri="{FF2B5EF4-FFF2-40B4-BE49-F238E27FC236}">
                <a16:creationId xmlns:a16="http://schemas.microsoft.com/office/drawing/2014/main" id="{891FBB57-C3A2-423D-A9F7-02BFD91F2B76}"/>
              </a:ext>
            </a:extLst>
          </p:cNvPr>
          <p:cNvPicPr>
            <a:picLocks noGrp="1" noChangeAspect="1"/>
          </p:cNvPicPr>
          <p:nvPr>
            <p:ph sz="quarter" idx="11"/>
          </p:nvPr>
        </p:nvPicPr>
        <p:blipFill>
          <a:blip r:embed="rId3"/>
          <a:stretch>
            <a:fillRect/>
          </a:stretch>
        </p:blipFill>
        <p:spPr>
          <a:xfrm>
            <a:off x="1853538" y="1103504"/>
            <a:ext cx="5436924" cy="4759325"/>
          </a:xfrm>
        </p:spPr>
      </p:pic>
      <p:sp>
        <p:nvSpPr>
          <p:cNvPr id="6" name="TextBox 5">
            <a:extLst>
              <a:ext uri="{FF2B5EF4-FFF2-40B4-BE49-F238E27FC236}">
                <a16:creationId xmlns:a16="http://schemas.microsoft.com/office/drawing/2014/main" id="{8DD2FBB1-29B2-4791-8D9E-747513CE53E5}"/>
              </a:ext>
            </a:extLst>
          </p:cNvPr>
          <p:cNvSpPr txBox="1"/>
          <p:nvPr/>
        </p:nvSpPr>
        <p:spPr>
          <a:xfrm>
            <a:off x="1713578" y="5966733"/>
            <a:ext cx="5557555"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ＭＳ Ｐゴシック" pitchFamily="-48" charset="-128"/>
                <a:cs typeface="Arial" panose="020B0604020202020204" pitchFamily="34" charset="0"/>
              </a:rPr>
              <a:t>Source: </a:t>
            </a:r>
            <a:r>
              <a:rPr lang="en-US" sz="1200" dirty="0">
                <a:solidFill>
                  <a:srgbClr val="000000"/>
                </a:solidFill>
                <a:ea typeface="ＭＳ Ｐゴシック" pitchFamily="-48" charset="-128"/>
                <a:cs typeface="Arial" panose="020B0604020202020204" pitchFamily="34" charset="0"/>
                <a:hlinkClick r:id="rId4" invalidUrl="https://www.ksde.org/Portals/0/CSAS/CSAS Home/CTE Home/Measuring and Reflecting Student Learning (002).pdf"/>
              </a:rPr>
              <a:t>Kansas State Department of Education (2018), p. 14</a:t>
            </a:r>
            <a:r>
              <a:rPr lang="en-US" sz="1200" dirty="0">
                <a:solidFill>
                  <a:srgbClr val="000000"/>
                </a:solidFill>
                <a:ea typeface="ＭＳ Ｐゴシック" pitchFamily="-48" charset="-128"/>
                <a:cs typeface="Arial" panose="020B0604020202020204" pitchFamily="34" charset="0"/>
              </a:rPr>
              <a:t>.</a:t>
            </a:r>
            <a:endParaRPr kumimoji="0" lang="en-US" sz="1200" b="0" i="0" u="none" strike="noStrike" kern="1200" cap="none" spc="0" normalizeH="0" baseline="0" noProof="0" dirty="0">
              <a:ln>
                <a:noFill/>
              </a:ln>
              <a:solidFill>
                <a:srgbClr val="000000"/>
              </a:solidFill>
              <a:effectLst/>
              <a:uLnTx/>
              <a:uFillTx/>
              <a:ea typeface="ＭＳ Ｐゴシック" pitchFamily="-48" charset="-128"/>
              <a:cs typeface="Arial" panose="020B0604020202020204" pitchFamily="34" charset="0"/>
            </a:endParaRPr>
          </a:p>
        </p:txBody>
      </p:sp>
      <p:sp>
        <p:nvSpPr>
          <p:cNvPr id="13" name="snumber">
            <a:extLst>
              <a:ext uri="{FF2B5EF4-FFF2-40B4-BE49-F238E27FC236}">
                <a16:creationId xmlns:a16="http://schemas.microsoft.com/office/drawing/2014/main" id="{7A1494BA-5747-423D-9D48-6DCC87CD6C54}"/>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50</a:t>
            </a:r>
          </a:p>
        </p:txBody>
      </p:sp>
    </p:spTree>
    <p:extLst>
      <p:ext uri="{BB962C8B-B14F-4D97-AF65-F5344CB8AC3E}">
        <p14:creationId xmlns:p14="http://schemas.microsoft.com/office/powerpoint/2010/main" val="3228058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8: Scenarios for Business: Employability Skills</a:t>
            </a:r>
          </a:p>
        </p:txBody>
      </p:sp>
      <p:sp>
        <p:nvSpPr>
          <p:cNvPr id="3" name="Content Placeholder 2"/>
          <p:cNvSpPr>
            <a:spLocks noGrp="1"/>
          </p:cNvSpPr>
          <p:nvPr>
            <p:ph idx="1"/>
          </p:nvPr>
        </p:nvSpPr>
        <p:spPr/>
        <p:txBody>
          <a:bodyPr/>
          <a:lstStyle/>
          <a:p>
            <a:pPr marL="342900" indent="-342900">
              <a:buFont typeface="+mj-lt"/>
              <a:buAutoNum type="arabicPeriod"/>
            </a:pPr>
            <a:r>
              <a:rPr lang="en-US" sz="2200" dirty="0"/>
              <a:t>Individually read the assigned scenario.</a:t>
            </a:r>
          </a:p>
          <a:p>
            <a:pPr marL="342900" indent="-342900">
              <a:spcBef>
                <a:spcPts val="1200"/>
              </a:spcBef>
              <a:buFont typeface="+mj-lt"/>
              <a:buAutoNum type="arabicPeriod"/>
            </a:pPr>
            <a:r>
              <a:rPr lang="en-US" sz="2200" dirty="0"/>
              <a:t>Discuss the scenario in your breakout groups and answer the questions in the template:</a:t>
            </a:r>
          </a:p>
          <a:p>
            <a:pPr marL="573088" lvl="1"/>
            <a:r>
              <a:rPr lang="en-US" dirty="0"/>
              <a:t>Outcomes and standards (students)</a:t>
            </a:r>
          </a:p>
          <a:p>
            <a:pPr marL="573088" lvl="1"/>
            <a:r>
              <a:rPr lang="en-US" dirty="0"/>
              <a:t>Staff- and employer-led elements</a:t>
            </a:r>
          </a:p>
          <a:p>
            <a:pPr marL="573088" lvl="1"/>
            <a:r>
              <a:rPr lang="en-US" dirty="0"/>
              <a:t>Student-led elements</a:t>
            </a:r>
          </a:p>
          <a:p>
            <a:pPr marL="573088" lvl="1"/>
            <a:r>
              <a:rPr lang="en-US" dirty="0"/>
              <a:t>Employability skills</a:t>
            </a:r>
          </a:p>
          <a:p>
            <a:pPr marL="573088" lvl="1"/>
            <a:r>
              <a:rPr lang="en-US" dirty="0"/>
              <a:t>Communication and engagement with school or youth program</a:t>
            </a:r>
          </a:p>
          <a:p>
            <a:pPr marL="342900" indent="-342900">
              <a:spcBef>
                <a:spcPts val="1200"/>
              </a:spcBef>
              <a:buFont typeface="+mj-lt"/>
              <a:buAutoNum type="arabicPeriod"/>
            </a:pPr>
            <a:r>
              <a:rPr lang="en-US" sz="2200" dirty="0"/>
              <a:t>Place responses on chart paper.</a:t>
            </a:r>
          </a:p>
          <a:p>
            <a:pPr marL="342900" indent="-342900">
              <a:spcBef>
                <a:spcPts val="1200"/>
              </a:spcBef>
              <a:buFont typeface="+mj-lt"/>
              <a:buAutoNum type="arabicPeriod"/>
            </a:pPr>
            <a:r>
              <a:rPr lang="en-US" sz="2200" dirty="0"/>
              <a:t>Select a reporter and share out with the larger group.</a:t>
            </a:r>
          </a:p>
          <a:p>
            <a:pPr marL="342900" indent="-342900">
              <a:buFont typeface="+mj-lt"/>
              <a:buAutoNum type="arabicPeriod"/>
            </a:pPr>
            <a:endParaRPr lang="en-US" sz="2800" dirty="0"/>
          </a:p>
        </p:txBody>
      </p:sp>
      <p:sp>
        <p:nvSpPr>
          <p:cNvPr id="12" name="snumber">
            <a:extLst>
              <a:ext uri="{FF2B5EF4-FFF2-40B4-BE49-F238E27FC236}">
                <a16:creationId xmlns:a16="http://schemas.microsoft.com/office/drawing/2014/main" id="{4ED05983-A445-4156-ACE7-EAE8939396A3}"/>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51</a:t>
            </a:r>
          </a:p>
        </p:txBody>
      </p:sp>
    </p:spTree>
    <p:extLst>
      <p:ext uri="{BB962C8B-B14F-4D97-AF65-F5344CB8AC3E}">
        <p14:creationId xmlns:p14="http://schemas.microsoft.com/office/powerpoint/2010/main" val="1130805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9: Scenarios for Business: Self-Reflection</a:t>
            </a:r>
          </a:p>
        </p:txBody>
      </p:sp>
      <p:sp>
        <p:nvSpPr>
          <p:cNvPr id="3" name="Content Placeholder 2"/>
          <p:cNvSpPr>
            <a:spLocks noGrp="1"/>
          </p:cNvSpPr>
          <p:nvPr>
            <p:ph idx="1"/>
          </p:nvPr>
        </p:nvSpPr>
        <p:spPr>
          <a:xfrm>
            <a:off x="687526" y="2055813"/>
            <a:ext cx="8224699" cy="3852006"/>
          </a:xfrm>
        </p:spPr>
        <p:txBody>
          <a:bodyPr/>
          <a:lstStyle/>
          <a:p>
            <a:pPr marL="342900" indent="-342900">
              <a:buFont typeface="+mj-lt"/>
              <a:buAutoNum type="arabicPeriod"/>
            </a:pPr>
            <a:r>
              <a:rPr lang="en-US" sz="2200" dirty="0"/>
              <a:t>Identify an activity or program initiative conducted by business or industry that engages students.</a:t>
            </a:r>
          </a:p>
          <a:p>
            <a:pPr marL="342900" indent="-342900">
              <a:spcBef>
                <a:spcPts val="900"/>
              </a:spcBef>
              <a:buFont typeface="+mj-lt"/>
              <a:buAutoNum type="arabicPeriod"/>
            </a:pPr>
            <a:r>
              <a:rPr lang="en-US" sz="2200" dirty="0"/>
              <a:t>Discuss the activity or initiative in your breakout groups and answer the questions in the template:</a:t>
            </a:r>
          </a:p>
          <a:p>
            <a:pPr marL="573088" lvl="1"/>
            <a:r>
              <a:rPr lang="en-US" dirty="0"/>
              <a:t>Outcomes and standards (students)</a:t>
            </a:r>
          </a:p>
          <a:p>
            <a:pPr marL="573088" lvl="1"/>
            <a:r>
              <a:rPr lang="en-US" dirty="0"/>
              <a:t>Staff- and employer-led elements</a:t>
            </a:r>
          </a:p>
          <a:p>
            <a:pPr marL="573088" lvl="1"/>
            <a:r>
              <a:rPr lang="en-US" dirty="0"/>
              <a:t>Student-led elements</a:t>
            </a:r>
          </a:p>
          <a:p>
            <a:pPr marL="573088" lvl="1"/>
            <a:r>
              <a:rPr lang="en-US" dirty="0"/>
              <a:t>Employability skills</a:t>
            </a:r>
          </a:p>
          <a:p>
            <a:pPr marL="573088" lvl="1"/>
            <a:r>
              <a:rPr lang="en-US" dirty="0"/>
              <a:t>Communication and engagement with school or youth program</a:t>
            </a:r>
          </a:p>
          <a:p>
            <a:pPr marL="342900" indent="-342900">
              <a:spcBef>
                <a:spcPts val="900"/>
              </a:spcBef>
              <a:buFont typeface="+mj-lt"/>
              <a:buAutoNum type="arabicPeriod"/>
            </a:pPr>
            <a:r>
              <a:rPr lang="en-US" sz="2200" dirty="0"/>
              <a:t>Place responses on chart paper.</a:t>
            </a:r>
          </a:p>
          <a:p>
            <a:pPr marL="342900" indent="-342900">
              <a:spcBef>
                <a:spcPts val="900"/>
              </a:spcBef>
              <a:buFont typeface="+mj-lt"/>
              <a:buAutoNum type="arabicPeriod"/>
            </a:pPr>
            <a:r>
              <a:rPr lang="en-US" sz="2200" dirty="0"/>
              <a:t>Select a reporter and share out with the larger group</a:t>
            </a:r>
          </a:p>
          <a:p>
            <a:pPr marL="342900" indent="-342900">
              <a:buFont typeface="+mj-lt"/>
              <a:buAutoNum type="arabicPeriod"/>
            </a:pPr>
            <a:endParaRPr lang="en-US" sz="2800" dirty="0"/>
          </a:p>
        </p:txBody>
      </p:sp>
      <p:sp>
        <p:nvSpPr>
          <p:cNvPr id="12" name="snumber">
            <a:extLst>
              <a:ext uri="{FF2B5EF4-FFF2-40B4-BE49-F238E27FC236}">
                <a16:creationId xmlns:a16="http://schemas.microsoft.com/office/drawing/2014/main" id="{A65F9A60-DDC6-4AD1-9743-3FF08D15F4E5}"/>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52</a:t>
            </a:r>
          </a:p>
        </p:txBody>
      </p:sp>
    </p:spTree>
    <p:extLst>
      <p:ext uri="{BB962C8B-B14F-4D97-AF65-F5344CB8AC3E}">
        <p14:creationId xmlns:p14="http://schemas.microsoft.com/office/powerpoint/2010/main" val="3677872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BC6FE642-6186-4D46-8659-DC490125250B}"/>
              </a:ext>
            </a:extLst>
          </p:cNvPr>
          <p:cNvSpPr>
            <a:spLocks noGrp="1"/>
          </p:cNvSpPr>
          <p:nvPr>
            <p:ph idx="1"/>
          </p:nvPr>
        </p:nvSpPr>
        <p:spPr/>
        <p:txBody>
          <a:bodyPr/>
          <a:lstStyle/>
          <a:p>
            <a:endParaRPr lang="en-US" dirty="0"/>
          </a:p>
        </p:txBody>
      </p:sp>
      <p:sp>
        <p:nvSpPr>
          <p:cNvPr id="12" name="snumber">
            <a:extLst>
              <a:ext uri="{FF2B5EF4-FFF2-40B4-BE49-F238E27FC236}">
                <a16:creationId xmlns:a16="http://schemas.microsoft.com/office/drawing/2014/main" id="{570D569F-1873-4507-932B-A87B8C7DD9E7}"/>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53</a:t>
            </a:r>
          </a:p>
        </p:txBody>
      </p:sp>
    </p:spTree>
    <p:extLst>
      <p:ext uri="{BB962C8B-B14F-4D97-AF65-F5344CB8AC3E}">
        <p14:creationId xmlns:p14="http://schemas.microsoft.com/office/powerpoint/2010/main" val="407683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Employability Skills Framework</a:t>
            </a:r>
          </a:p>
        </p:txBody>
      </p:sp>
      <p:sp>
        <p:nvSpPr>
          <p:cNvPr id="5" name="TextBox 4"/>
          <p:cNvSpPr txBox="1"/>
          <p:nvPr/>
        </p:nvSpPr>
        <p:spPr>
          <a:xfrm>
            <a:off x="1510336" y="5885165"/>
            <a:ext cx="6828297" cy="369332"/>
          </a:xfrm>
          <a:prstGeom prst="rect">
            <a:avLst/>
          </a:prstGeom>
          <a:noFill/>
        </p:spPr>
        <p:txBody>
          <a:bodyPr wrap="square" rtlCol="0">
            <a:spAutoFit/>
          </a:bodyPr>
          <a:lstStyle/>
          <a:p>
            <a:r>
              <a:rPr lang="en-US" sz="1800" dirty="0">
                <a:hlinkClick r:id="rId3"/>
              </a:rPr>
              <a:t>https://cte.ed.gov/initiatives/employability-skills-framework</a:t>
            </a:r>
            <a:endParaRPr lang="en-US" sz="1800" b="1" dirty="0">
              <a:solidFill>
                <a:srgbClr val="3D78B4"/>
              </a:solidFill>
              <a:latin typeface="+mj-lt"/>
              <a:ea typeface="+mj-ea"/>
              <a:cs typeface="Arial"/>
            </a:endParaRPr>
          </a:p>
        </p:txBody>
      </p:sp>
      <p:pic>
        <p:nvPicPr>
          <p:cNvPr id="7" name="Picture 6" descr="Image displays Employability Skills Framework site">
            <a:extLst>
              <a:ext uri="{FF2B5EF4-FFF2-40B4-BE49-F238E27FC236}">
                <a16:creationId xmlns:a16="http://schemas.microsoft.com/office/drawing/2014/main" id="{EE00CFC1-EC00-49A9-B003-9000C5F0040A}"/>
              </a:ext>
            </a:extLst>
          </p:cNvPr>
          <p:cNvPicPr>
            <a:picLocks noChangeAspect="1"/>
          </p:cNvPicPr>
          <p:nvPr/>
        </p:nvPicPr>
        <p:blipFill>
          <a:blip r:embed="rId4"/>
          <a:stretch>
            <a:fillRect/>
          </a:stretch>
        </p:blipFill>
        <p:spPr>
          <a:xfrm>
            <a:off x="1355651" y="1266330"/>
            <a:ext cx="6432698" cy="4325339"/>
          </a:xfrm>
          <a:prstGeom prst="rect">
            <a:avLst/>
          </a:prstGeom>
        </p:spPr>
      </p:pic>
      <p:sp>
        <p:nvSpPr>
          <p:cNvPr id="3" name="Slide Number Placeholder 2">
            <a:extLst>
              <a:ext uri="{FF2B5EF4-FFF2-40B4-BE49-F238E27FC236}">
                <a16:creationId xmlns:a16="http://schemas.microsoft.com/office/drawing/2014/main" id="{EA556098-E0E2-4682-9462-35A494892DE2}"/>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718392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Employability Skills Framework Website</a:t>
            </a:r>
          </a:p>
        </p:txBody>
      </p:sp>
      <p:sp>
        <p:nvSpPr>
          <p:cNvPr id="3" name="Content Placeholder 2"/>
          <p:cNvSpPr>
            <a:spLocks noGrp="1"/>
          </p:cNvSpPr>
          <p:nvPr>
            <p:ph idx="1"/>
          </p:nvPr>
        </p:nvSpPr>
        <p:spPr/>
        <p:txBody>
          <a:bodyPr/>
          <a:lstStyle/>
          <a:p>
            <a:r>
              <a:rPr lang="en-US" dirty="0"/>
              <a:t>One-stop resource for information on employability skills for instructors, administrators, employers, and students</a:t>
            </a:r>
          </a:p>
          <a:p>
            <a:pPr>
              <a:spcBef>
                <a:spcPts val="1200"/>
              </a:spcBef>
            </a:pPr>
            <a:r>
              <a:rPr lang="en-US" dirty="0"/>
              <a:t>Key content:</a:t>
            </a:r>
          </a:p>
          <a:p>
            <a:pPr lvl="1"/>
            <a:r>
              <a:rPr lang="en-US" dirty="0"/>
              <a:t>Interactive Skills Framework </a:t>
            </a:r>
          </a:p>
          <a:p>
            <a:pPr lvl="1"/>
            <a:r>
              <a:rPr lang="en-US" dirty="0"/>
              <a:t>Assessment Comparison Worksheet</a:t>
            </a:r>
          </a:p>
          <a:p>
            <a:pPr lvl="1"/>
            <a:r>
              <a:rPr lang="en-US" dirty="0"/>
              <a:t>Lesson Planning Checklist </a:t>
            </a:r>
          </a:p>
          <a:p>
            <a:pPr>
              <a:spcBef>
                <a:spcPts val="1200"/>
              </a:spcBef>
            </a:pPr>
            <a:r>
              <a:rPr lang="en-US" dirty="0"/>
              <a:t>Access audience-specific landing pages</a:t>
            </a:r>
          </a:p>
          <a:p>
            <a:endParaRPr lang="en-US" dirty="0"/>
          </a:p>
        </p:txBody>
      </p:sp>
      <p:sp>
        <p:nvSpPr>
          <p:cNvPr id="5" name="TextBox 4"/>
          <p:cNvSpPr txBox="1"/>
          <p:nvPr/>
        </p:nvSpPr>
        <p:spPr>
          <a:xfrm>
            <a:off x="599252" y="5974636"/>
            <a:ext cx="6609347" cy="276999"/>
          </a:xfrm>
          <a:prstGeom prst="rect">
            <a:avLst/>
          </a:prstGeom>
          <a:noFill/>
        </p:spPr>
        <p:txBody>
          <a:bodyPr wrap="square" rtlCol="0">
            <a:spAutoFit/>
          </a:bodyPr>
          <a:lstStyle/>
          <a:p>
            <a:r>
              <a:rPr lang="en-US" sz="1200" dirty="0">
                <a:solidFill>
                  <a:srgbClr val="0000FF"/>
                </a:solidFill>
                <a:ea typeface="ＭＳ Ｐゴシック" pitchFamily="-48" charset="-128"/>
                <a:cs typeface="Arial" panose="020B0604020202020204" pitchFamily="34" charset="0"/>
                <a:hlinkClick r:id="rId3">
                  <a:extLst>
                    <a:ext uri="{A12FA001-AC4F-418D-AE19-62706E023703}">
                      <ahyp:hlinkClr xmlns:ahyp="http://schemas.microsoft.com/office/drawing/2018/hyperlinkcolor" val="tx"/>
                    </a:ext>
                  </a:extLst>
                </a:hlinkClick>
              </a:rPr>
              <a:t>http://cte.ed.gov/employabilityskills/index.php/framework/</a:t>
            </a:r>
            <a:endParaRPr lang="en-US" sz="1200" dirty="0">
              <a:solidFill>
                <a:srgbClr val="0000FF"/>
              </a:solidFill>
              <a:ea typeface="ＭＳ Ｐゴシック" pitchFamily="-48" charset="-128"/>
              <a:cs typeface="Arial" panose="020B0604020202020204" pitchFamily="34" charset="0"/>
            </a:endParaRPr>
          </a:p>
        </p:txBody>
      </p:sp>
      <p:sp>
        <p:nvSpPr>
          <p:cNvPr id="13" name="snumber">
            <a:extLst>
              <a:ext uri="{FF2B5EF4-FFF2-40B4-BE49-F238E27FC236}">
                <a16:creationId xmlns:a16="http://schemas.microsoft.com/office/drawing/2014/main" id="{93A544E9-7D2E-4B18-9ABA-299A77406954}"/>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54</a:t>
            </a:r>
          </a:p>
        </p:txBody>
      </p:sp>
    </p:spTree>
    <p:extLst>
      <p:ext uri="{BB962C8B-B14F-4D97-AF65-F5344CB8AC3E}">
        <p14:creationId xmlns:p14="http://schemas.microsoft.com/office/powerpoint/2010/main" val="480788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CCRS Center</a:t>
            </a:r>
            <a:r>
              <a:rPr lang="en-US" i="1" dirty="0"/>
              <a:t> </a:t>
            </a:r>
            <a:r>
              <a:rPr lang="en-US" dirty="0"/>
              <a:t>Website</a:t>
            </a:r>
          </a:p>
        </p:txBody>
      </p:sp>
      <p:sp>
        <p:nvSpPr>
          <p:cNvPr id="3" name="Content Placeholder 2"/>
          <p:cNvSpPr>
            <a:spLocks noGrp="1"/>
          </p:cNvSpPr>
          <p:nvPr>
            <p:ph idx="1"/>
          </p:nvPr>
        </p:nvSpPr>
        <p:spPr>
          <a:xfrm>
            <a:off x="687526" y="2055813"/>
            <a:ext cx="8067605" cy="3852006"/>
          </a:xfrm>
        </p:spPr>
        <p:txBody>
          <a:bodyPr/>
          <a:lstStyle/>
          <a:p>
            <a:r>
              <a:rPr lang="en-US" dirty="0"/>
              <a:t>Free resources, trainings, briefs, and guides available on a variety of education topics</a:t>
            </a:r>
          </a:p>
          <a:p>
            <a:pPr>
              <a:spcBef>
                <a:spcPts val="1200"/>
              </a:spcBef>
            </a:pPr>
            <a:r>
              <a:rPr lang="en-US" dirty="0"/>
              <a:t>Key content:</a:t>
            </a:r>
          </a:p>
          <a:p>
            <a:pPr lvl="1"/>
            <a:r>
              <a:rPr lang="en-US" dirty="0"/>
              <a:t>College and career readiness</a:t>
            </a:r>
          </a:p>
          <a:p>
            <a:pPr lvl="1"/>
            <a:r>
              <a:rPr lang="en-US" dirty="0"/>
              <a:t>Work-based learning</a:t>
            </a:r>
          </a:p>
          <a:p>
            <a:pPr>
              <a:spcBef>
                <a:spcPts val="1200"/>
              </a:spcBef>
            </a:pPr>
            <a:r>
              <a:rPr lang="en-US" dirty="0"/>
              <a:t>Access to experienced technical assistance providers who can work in close partnership with state education agency staff</a:t>
            </a:r>
          </a:p>
          <a:p>
            <a:endParaRPr lang="en-US" dirty="0"/>
          </a:p>
        </p:txBody>
      </p:sp>
      <p:sp>
        <p:nvSpPr>
          <p:cNvPr id="5" name="TextBox 4"/>
          <p:cNvSpPr txBox="1"/>
          <p:nvPr/>
        </p:nvSpPr>
        <p:spPr>
          <a:xfrm>
            <a:off x="602962" y="5974636"/>
            <a:ext cx="6609347" cy="276999"/>
          </a:xfrm>
          <a:prstGeom prst="rect">
            <a:avLst/>
          </a:prstGeom>
          <a:noFill/>
        </p:spPr>
        <p:txBody>
          <a:bodyPr wrap="square" rtlCol="0">
            <a:spAutoFit/>
          </a:bodyPr>
          <a:lstStyle/>
          <a:p>
            <a:r>
              <a:rPr lang="en-US" sz="1200" dirty="0">
                <a:solidFill>
                  <a:srgbClr val="0000FF"/>
                </a:solidFill>
                <a:ea typeface="ＭＳ Ｐゴシック" pitchFamily="-48" charset="-128"/>
                <a:cs typeface="Arial" panose="020B0604020202020204" pitchFamily="34" charset="0"/>
                <a:hlinkClick r:id="rId3">
                  <a:extLst>
                    <a:ext uri="{A12FA001-AC4F-418D-AE19-62706E023703}">
                      <ahyp:hlinkClr xmlns:ahyp="http://schemas.microsoft.com/office/drawing/2018/hyperlinkcolor" val="tx"/>
                    </a:ext>
                  </a:extLst>
                </a:hlinkClick>
              </a:rPr>
              <a:t>www.ccrscenter.org</a:t>
            </a:r>
            <a:endParaRPr lang="en-US" sz="1200" dirty="0">
              <a:solidFill>
                <a:srgbClr val="0000FF"/>
              </a:solidFill>
              <a:ea typeface="ＭＳ Ｐゴシック" pitchFamily="-48" charset="-128"/>
              <a:cs typeface="Arial" panose="020B0604020202020204" pitchFamily="34" charset="0"/>
            </a:endParaRPr>
          </a:p>
        </p:txBody>
      </p:sp>
      <p:sp>
        <p:nvSpPr>
          <p:cNvPr id="13" name="snumber">
            <a:extLst>
              <a:ext uri="{FF2B5EF4-FFF2-40B4-BE49-F238E27FC236}">
                <a16:creationId xmlns:a16="http://schemas.microsoft.com/office/drawing/2014/main" id="{DDB22A7D-50FE-4095-9B79-CD341F11AA5D}"/>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55</a:t>
            </a:r>
          </a:p>
        </p:txBody>
      </p:sp>
    </p:spTree>
    <p:extLst>
      <p:ext uri="{BB962C8B-B14F-4D97-AF65-F5344CB8AC3E}">
        <p14:creationId xmlns:p14="http://schemas.microsoft.com/office/powerpoint/2010/main" val="2904760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0625EC-0964-4C63-8BD0-B52557983174}"/>
              </a:ext>
            </a:extLst>
          </p:cNvPr>
          <p:cNvSpPr>
            <a:spLocks noGrp="1"/>
          </p:cNvSpPr>
          <p:nvPr>
            <p:ph type="title"/>
          </p:nvPr>
        </p:nvSpPr>
        <p:spPr/>
        <p:txBody>
          <a:bodyPr>
            <a:normAutofit/>
          </a:bodyPr>
          <a:lstStyle/>
          <a:p>
            <a:r>
              <a:rPr lang="en-US" sz="3600" dirty="0"/>
              <a:t>Integrating Employability Skills With Classroom Instruction to Support English Learners</a:t>
            </a:r>
          </a:p>
        </p:txBody>
      </p:sp>
      <p:sp>
        <p:nvSpPr>
          <p:cNvPr id="2" name="Content Placeholder 1">
            <a:extLst>
              <a:ext uri="{FF2B5EF4-FFF2-40B4-BE49-F238E27FC236}">
                <a16:creationId xmlns:a16="http://schemas.microsoft.com/office/drawing/2014/main" id="{A073A568-47C2-4ED7-8ACF-8CA2F4D2E379}"/>
              </a:ext>
            </a:extLst>
          </p:cNvPr>
          <p:cNvSpPr>
            <a:spLocks noGrp="1"/>
          </p:cNvSpPr>
          <p:nvPr>
            <p:ph idx="1"/>
          </p:nvPr>
        </p:nvSpPr>
        <p:spPr>
          <a:xfrm>
            <a:off x="687526" y="2055813"/>
            <a:ext cx="4766976" cy="3852006"/>
          </a:xfrm>
        </p:spPr>
        <p:txBody>
          <a:bodyPr/>
          <a:lstStyle/>
          <a:p>
            <a:r>
              <a:rPr lang="en-US" dirty="0"/>
              <a:t>How do you attend to the specific needs and cultural nuances to develop employability skills for English learners?</a:t>
            </a:r>
          </a:p>
          <a:p>
            <a:pPr>
              <a:spcBef>
                <a:spcPts val="1200"/>
              </a:spcBef>
            </a:pPr>
            <a:r>
              <a:rPr lang="en-US" dirty="0"/>
              <a:t>Key content:</a:t>
            </a:r>
          </a:p>
          <a:p>
            <a:pPr lvl="1"/>
            <a:r>
              <a:rPr lang="en-US" dirty="0"/>
              <a:t>Interactive module that includes slides, handouts, and facilitator’s guide</a:t>
            </a:r>
          </a:p>
          <a:p>
            <a:pPr lvl="1"/>
            <a:r>
              <a:rPr lang="en-US" dirty="0"/>
              <a:t>Discusses how to differentiate instruction of employability skills to English learners</a:t>
            </a:r>
          </a:p>
        </p:txBody>
      </p:sp>
      <p:pic>
        <p:nvPicPr>
          <p:cNvPr id="6" name="Content Placeholder 5" descr="CCRS Integrating Workplace Skills Facilitator Guide 2016 front cover image">
            <a:extLst>
              <a:ext uri="{FF2B5EF4-FFF2-40B4-BE49-F238E27FC236}">
                <a16:creationId xmlns:a16="http://schemas.microsoft.com/office/drawing/2014/main" id="{4FCA09FB-597C-4997-84A6-9ABA33B1C662}"/>
              </a:ext>
            </a:extLst>
          </p:cNvPr>
          <p:cNvPicPr>
            <a:picLocks noGrp="1" noChangeAspect="1"/>
          </p:cNvPicPr>
          <p:nvPr>
            <p:ph idx="10"/>
          </p:nvPr>
        </p:nvPicPr>
        <p:blipFill>
          <a:blip r:embed="rId3"/>
          <a:stretch>
            <a:fillRect/>
          </a:stretch>
        </p:blipFill>
        <p:spPr>
          <a:xfrm>
            <a:off x="5702811" y="2134155"/>
            <a:ext cx="3209414" cy="3558178"/>
          </a:xfrm>
          <a:prstGeom prst="rect">
            <a:avLst/>
          </a:prstGeom>
          <a:ln>
            <a:solidFill>
              <a:schemeClr val="tx1"/>
            </a:solidFill>
          </a:ln>
        </p:spPr>
      </p:pic>
      <p:sp>
        <p:nvSpPr>
          <p:cNvPr id="7" name="TextBox 6">
            <a:hlinkClick r:id="rId4"/>
            <a:extLst>
              <a:ext uri="{FF2B5EF4-FFF2-40B4-BE49-F238E27FC236}">
                <a16:creationId xmlns:a16="http://schemas.microsoft.com/office/drawing/2014/main" id="{D2ABA901-90F6-43BF-AD2D-AA44A67100A2}"/>
              </a:ext>
            </a:extLst>
          </p:cNvPr>
          <p:cNvSpPr txBox="1"/>
          <p:nvPr/>
        </p:nvSpPr>
        <p:spPr>
          <a:xfrm>
            <a:off x="568284" y="5971045"/>
            <a:ext cx="8507111" cy="276999"/>
          </a:xfrm>
          <a:prstGeom prst="rect">
            <a:avLst/>
          </a:prstGeom>
          <a:noFill/>
        </p:spPr>
        <p:txBody>
          <a:bodyPr wrap="square" rtlCol="0">
            <a:spAutoFit/>
          </a:bodyPr>
          <a:lstStyle/>
          <a:p>
            <a:pPr algn="ctr"/>
            <a:r>
              <a:rPr lang="en-US" sz="1200" u="sng" dirty="0">
                <a:solidFill>
                  <a:srgbClr val="0000FF"/>
                </a:solidFill>
                <a:ea typeface="ＭＳ Ｐゴシック" pitchFamily="-48" charset="-128"/>
                <a:cs typeface="Arial" panose="020B0604020202020204" pitchFamily="34" charset="0"/>
              </a:rPr>
              <a:t>http://www.ccrscenter.org/technical-assistance-networks/professional-learning-modules/employability-skills-English-learners</a:t>
            </a:r>
          </a:p>
        </p:txBody>
      </p:sp>
      <p:sp>
        <p:nvSpPr>
          <p:cNvPr id="14" name="snumber">
            <a:extLst>
              <a:ext uri="{FF2B5EF4-FFF2-40B4-BE49-F238E27FC236}">
                <a16:creationId xmlns:a16="http://schemas.microsoft.com/office/drawing/2014/main" id="{1B73B2AB-8B50-4CCA-9997-0045378F3F10}"/>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56</a:t>
            </a:r>
          </a:p>
        </p:txBody>
      </p:sp>
    </p:spTree>
    <p:extLst>
      <p:ext uri="{BB962C8B-B14F-4D97-AF65-F5344CB8AC3E}">
        <p14:creationId xmlns:p14="http://schemas.microsoft.com/office/powerpoint/2010/main" val="4273063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A315A-7242-4084-875D-B72E73B94C29}"/>
              </a:ext>
            </a:extLst>
          </p:cNvPr>
          <p:cNvSpPr>
            <a:spLocks noGrp="1"/>
          </p:cNvSpPr>
          <p:nvPr>
            <p:ph type="title"/>
          </p:nvPr>
        </p:nvSpPr>
        <p:spPr/>
        <p:txBody>
          <a:bodyPr>
            <a:normAutofit/>
          </a:bodyPr>
          <a:lstStyle/>
          <a:p>
            <a:r>
              <a:rPr lang="en-US" sz="3600" dirty="0"/>
              <a:t>Supporting Work-Based Learning Implementation Self-Assessment of Intermediary Practices</a:t>
            </a:r>
          </a:p>
        </p:txBody>
      </p:sp>
      <p:sp>
        <p:nvSpPr>
          <p:cNvPr id="5" name="Content Placeholder 4">
            <a:extLst>
              <a:ext uri="{FF2B5EF4-FFF2-40B4-BE49-F238E27FC236}">
                <a16:creationId xmlns:a16="http://schemas.microsoft.com/office/drawing/2014/main" id="{B20C5C10-3D30-45A9-B7CC-DDE9307CB78B}"/>
              </a:ext>
            </a:extLst>
          </p:cNvPr>
          <p:cNvSpPr>
            <a:spLocks noGrp="1"/>
          </p:cNvSpPr>
          <p:nvPr>
            <p:ph idx="1"/>
          </p:nvPr>
        </p:nvSpPr>
        <p:spPr>
          <a:xfrm>
            <a:off x="687526" y="2055813"/>
            <a:ext cx="4894567" cy="3852006"/>
          </a:xfrm>
        </p:spPr>
        <p:txBody>
          <a:bodyPr/>
          <a:lstStyle/>
          <a:p>
            <a:r>
              <a:rPr lang="en-US" dirty="0"/>
              <a:t>How do you ensure that states have robust intermediary strategies that can support work-based learning?</a:t>
            </a:r>
          </a:p>
          <a:p>
            <a:pPr>
              <a:spcBef>
                <a:spcPts val="1200"/>
              </a:spcBef>
            </a:pPr>
            <a:r>
              <a:rPr lang="en-US" dirty="0"/>
              <a:t>Key content:</a:t>
            </a:r>
          </a:p>
          <a:p>
            <a:pPr lvl="1"/>
            <a:r>
              <a:rPr lang="en-US" dirty="0"/>
              <a:t>Self-assessment organized in five core elements crucial for quality intermediaries</a:t>
            </a:r>
          </a:p>
          <a:p>
            <a:pPr lvl="1"/>
            <a:r>
              <a:rPr lang="en-US" dirty="0"/>
              <a:t>States and districts can self-assess their progress across three stages of implementation</a:t>
            </a:r>
          </a:p>
        </p:txBody>
      </p:sp>
      <p:pic>
        <p:nvPicPr>
          <p:cNvPr id="7" name="Picture 6" descr="CCRS Supporting Work-Based Learning Implementation, Self-Assessment of Intermediary Practices front cover image">
            <a:extLst>
              <a:ext uri="{FF2B5EF4-FFF2-40B4-BE49-F238E27FC236}">
                <a16:creationId xmlns:a16="http://schemas.microsoft.com/office/drawing/2014/main" id="{0CAE9C29-352B-42F8-B0CD-A294C9107FD4}"/>
              </a:ext>
            </a:extLst>
          </p:cNvPr>
          <p:cNvPicPr>
            <a:picLocks noChangeAspect="1"/>
          </p:cNvPicPr>
          <p:nvPr/>
        </p:nvPicPr>
        <p:blipFill>
          <a:blip r:embed="rId3"/>
          <a:stretch>
            <a:fillRect/>
          </a:stretch>
        </p:blipFill>
        <p:spPr>
          <a:xfrm>
            <a:off x="6076335" y="2121622"/>
            <a:ext cx="2835890" cy="3662127"/>
          </a:xfrm>
          <a:prstGeom prst="rect">
            <a:avLst/>
          </a:prstGeom>
        </p:spPr>
      </p:pic>
      <p:sp>
        <p:nvSpPr>
          <p:cNvPr id="8" name="TextBox 7">
            <a:hlinkClick r:id="rId4"/>
            <a:extLst>
              <a:ext uri="{FF2B5EF4-FFF2-40B4-BE49-F238E27FC236}">
                <a16:creationId xmlns:a16="http://schemas.microsoft.com/office/drawing/2014/main" id="{8F411C5C-753D-4B06-9754-979B84066FBE}"/>
              </a:ext>
            </a:extLst>
          </p:cNvPr>
          <p:cNvSpPr txBox="1"/>
          <p:nvPr/>
        </p:nvSpPr>
        <p:spPr>
          <a:xfrm>
            <a:off x="-155282" y="5965228"/>
            <a:ext cx="8507111" cy="276999"/>
          </a:xfrm>
          <a:prstGeom prst="rect">
            <a:avLst/>
          </a:prstGeom>
          <a:noFill/>
        </p:spPr>
        <p:txBody>
          <a:bodyPr wrap="square" rtlCol="0">
            <a:spAutoFit/>
          </a:bodyPr>
          <a:lstStyle/>
          <a:p>
            <a:pPr algn="ctr"/>
            <a:r>
              <a:rPr lang="en-US" sz="1200" u="sng" dirty="0">
                <a:solidFill>
                  <a:srgbClr val="0000FF"/>
                </a:solidFill>
                <a:ea typeface="ＭＳ Ｐゴシック" pitchFamily="-48" charset="-128"/>
                <a:cs typeface="Arial" panose="020B0604020202020204" pitchFamily="34" charset="0"/>
              </a:rPr>
              <a:t>http://www.ccrscenter.org/sites/default/files/WorkBasedLearning_Intermediaries_Self-Assessment.pdf</a:t>
            </a:r>
          </a:p>
        </p:txBody>
      </p:sp>
      <p:sp>
        <p:nvSpPr>
          <p:cNvPr id="14" name="snumber">
            <a:extLst>
              <a:ext uri="{FF2B5EF4-FFF2-40B4-BE49-F238E27FC236}">
                <a16:creationId xmlns:a16="http://schemas.microsoft.com/office/drawing/2014/main" id="{8E64B542-A203-4166-A67A-3FDBCE5B4AAF}"/>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57</a:t>
            </a:r>
          </a:p>
        </p:txBody>
      </p:sp>
    </p:spTree>
    <p:extLst>
      <p:ext uri="{BB962C8B-B14F-4D97-AF65-F5344CB8AC3E}">
        <p14:creationId xmlns:p14="http://schemas.microsoft.com/office/powerpoint/2010/main" val="1286410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87B97-66D7-4893-9D40-2FA222036798}"/>
              </a:ext>
            </a:extLst>
          </p:cNvPr>
          <p:cNvSpPr>
            <a:spLocks noGrp="1"/>
          </p:cNvSpPr>
          <p:nvPr>
            <p:ph type="title"/>
          </p:nvPr>
        </p:nvSpPr>
        <p:spPr/>
        <p:txBody>
          <a:bodyPr>
            <a:normAutofit/>
          </a:bodyPr>
          <a:lstStyle/>
          <a:p>
            <a:r>
              <a:rPr lang="en-US" sz="4300" dirty="0"/>
              <a:t>Work-Based Learning Measures Series</a:t>
            </a:r>
          </a:p>
        </p:txBody>
      </p:sp>
      <p:sp>
        <p:nvSpPr>
          <p:cNvPr id="2" name="Content Placeholder 1">
            <a:extLst>
              <a:ext uri="{FF2B5EF4-FFF2-40B4-BE49-F238E27FC236}">
                <a16:creationId xmlns:a16="http://schemas.microsoft.com/office/drawing/2014/main" id="{E803E6ED-68BF-4C0B-9AC8-71EFB2C9D1EA}"/>
              </a:ext>
            </a:extLst>
          </p:cNvPr>
          <p:cNvSpPr>
            <a:spLocks noGrp="1"/>
          </p:cNvSpPr>
          <p:nvPr>
            <p:ph idx="1"/>
          </p:nvPr>
        </p:nvSpPr>
        <p:spPr>
          <a:xfrm>
            <a:off x="687526" y="2055813"/>
            <a:ext cx="4575590" cy="3852006"/>
          </a:xfrm>
        </p:spPr>
        <p:txBody>
          <a:bodyPr/>
          <a:lstStyle/>
          <a:p>
            <a:r>
              <a:rPr lang="en-US" dirty="0"/>
              <a:t>How do you measure what students learn from their work-based learning experiences?</a:t>
            </a:r>
          </a:p>
          <a:p>
            <a:pPr>
              <a:spcBef>
                <a:spcPts val="1200"/>
              </a:spcBef>
            </a:pPr>
            <a:r>
              <a:rPr lang="en-US" dirty="0"/>
              <a:t>Key content:</a:t>
            </a:r>
          </a:p>
          <a:p>
            <a:pPr lvl="1"/>
            <a:r>
              <a:rPr lang="en-US" dirty="0"/>
              <a:t>Five-part module series helps you select an appropriate work-based learning measure</a:t>
            </a:r>
          </a:p>
          <a:p>
            <a:pPr lvl="1"/>
            <a:r>
              <a:rPr lang="en-US" dirty="0"/>
              <a:t>Additional modules outline the key steps to developing portfolios, rubrics, employer evaluations, and student self-assessments for work-based learning</a:t>
            </a:r>
          </a:p>
        </p:txBody>
      </p:sp>
      <p:sp>
        <p:nvSpPr>
          <p:cNvPr id="7" name="TextBox 6">
            <a:extLst>
              <a:ext uri="{FF2B5EF4-FFF2-40B4-BE49-F238E27FC236}">
                <a16:creationId xmlns:a16="http://schemas.microsoft.com/office/drawing/2014/main" id="{F61C3F5C-3D4A-48E3-87A0-88B05D8AE581}"/>
              </a:ext>
            </a:extLst>
          </p:cNvPr>
          <p:cNvSpPr txBox="1"/>
          <p:nvPr/>
        </p:nvSpPr>
        <p:spPr>
          <a:xfrm>
            <a:off x="326567" y="5976692"/>
            <a:ext cx="8507111" cy="261610"/>
          </a:xfrm>
          <a:prstGeom prst="rect">
            <a:avLst/>
          </a:prstGeom>
          <a:noFill/>
        </p:spPr>
        <p:txBody>
          <a:bodyPr wrap="square" rtlCol="0">
            <a:spAutoFit/>
          </a:bodyPr>
          <a:lstStyle/>
          <a:p>
            <a:pPr algn="ctr"/>
            <a:r>
              <a:rPr lang="en-US" sz="1100" u="sng" dirty="0">
                <a:solidFill>
                  <a:srgbClr val="0000FF"/>
                </a:solidFill>
                <a:ea typeface="ＭＳ Ｐゴシック" pitchFamily="-48" charset="-128"/>
                <a:cs typeface="Arial" panose="020B0604020202020204" pitchFamily="34" charset="0"/>
                <a:hlinkClick r:id="rId3"/>
              </a:rPr>
              <a:t>http://www.ccrscenter.org/technical-assistance-networks/professional-learning-modules/work-based-learning-measures-series</a:t>
            </a:r>
            <a:endParaRPr lang="en-US" sz="1100" u="sng" dirty="0">
              <a:solidFill>
                <a:srgbClr val="0000FF"/>
              </a:solidFill>
              <a:ea typeface="ＭＳ Ｐゴシック" pitchFamily="-48" charset="-128"/>
              <a:cs typeface="Arial" panose="020B0604020202020204" pitchFamily="34" charset="0"/>
            </a:endParaRPr>
          </a:p>
        </p:txBody>
      </p:sp>
      <p:pic>
        <p:nvPicPr>
          <p:cNvPr id="8" name="Picture 7" descr="CCRS Work-Based Learning Measure Series, Module 1: Selecting Appropriate Measures front cover image">
            <a:extLst>
              <a:ext uri="{FF2B5EF4-FFF2-40B4-BE49-F238E27FC236}">
                <a16:creationId xmlns:a16="http://schemas.microsoft.com/office/drawing/2014/main" id="{E4382800-9F36-4EB6-9A09-7E09D6F2824B}"/>
              </a:ext>
            </a:extLst>
          </p:cNvPr>
          <p:cNvPicPr>
            <a:picLocks noChangeAspect="1"/>
          </p:cNvPicPr>
          <p:nvPr/>
        </p:nvPicPr>
        <p:blipFill>
          <a:blip r:embed="rId4"/>
          <a:stretch>
            <a:fillRect/>
          </a:stretch>
        </p:blipFill>
        <p:spPr>
          <a:xfrm>
            <a:off x="6069678" y="2133600"/>
            <a:ext cx="2842547" cy="3683178"/>
          </a:xfrm>
          <a:prstGeom prst="rect">
            <a:avLst/>
          </a:prstGeom>
        </p:spPr>
      </p:pic>
      <p:sp>
        <p:nvSpPr>
          <p:cNvPr id="14" name="snumber">
            <a:extLst>
              <a:ext uri="{FF2B5EF4-FFF2-40B4-BE49-F238E27FC236}">
                <a16:creationId xmlns:a16="http://schemas.microsoft.com/office/drawing/2014/main" id="{F0434C65-F7A0-440E-A825-5C79B8CE8AF1}"/>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58</a:t>
            </a:r>
          </a:p>
        </p:txBody>
      </p:sp>
    </p:spTree>
    <p:extLst>
      <p:ext uri="{BB962C8B-B14F-4D97-AF65-F5344CB8AC3E}">
        <p14:creationId xmlns:p14="http://schemas.microsoft.com/office/powerpoint/2010/main" val="2947156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C4F692-8D95-4554-8E07-F8B41B66E9DC}"/>
              </a:ext>
            </a:extLst>
          </p:cNvPr>
          <p:cNvSpPr>
            <a:spLocks noGrp="1"/>
          </p:cNvSpPr>
          <p:nvPr>
            <p:ph type="title"/>
          </p:nvPr>
        </p:nvSpPr>
        <p:spPr/>
        <p:txBody>
          <a:bodyPr>
            <a:noAutofit/>
          </a:bodyPr>
          <a:lstStyle/>
          <a:p>
            <a:r>
              <a:rPr lang="en-US" sz="3200" dirty="0"/>
              <a:t>Developing a College- and Career-Ready Workforce: An Analysis of ESSA, Perkins V, IDEA, and WIOA</a:t>
            </a:r>
          </a:p>
        </p:txBody>
      </p:sp>
      <p:sp>
        <p:nvSpPr>
          <p:cNvPr id="2" name="Content Placeholder 1">
            <a:extLst>
              <a:ext uri="{FF2B5EF4-FFF2-40B4-BE49-F238E27FC236}">
                <a16:creationId xmlns:a16="http://schemas.microsoft.com/office/drawing/2014/main" id="{F27AEDA1-F824-4242-9847-9DA2B10E6F88}"/>
              </a:ext>
            </a:extLst>
          </p:cNvPr>
          <p:cNvSpPr>
            <a:spLocks noGrp="1"/>
          </p:cNvSpPr>
          <p:nvPr>
            <p:ph idx="1"/>
          </p:nvPr>
        </p:nvSpPr>
        <p:spPr>
          <a:xfrm>
            <a:off x="687526" y="2055813"/>
            <a:ext cx="5234809" cy="3852006"/>
          </a:xfrm>
        </p:spPr>
        <p:txBody>
          <a:bodyPr/>
          <a:lstStyle/>
          <a:p>
            <a:r>
              <a:rPr lang="en-US" dirty="0"/>
              <a:t>How can states develop a coherent approach to ensuring that all students are prepared for tomorrow’s careers and workforce demands?</a:t>
            </a:r>
          </a:p>
          <a:p>
            <a:pPr>
              <a:spcBef>
                <a:spcPts val="1200"/>
              </a:spcBef>
            </a:pPr>
            <a:r>
              <a:rPr lang="en-US" dirty="0"/>
              <a:t>Key content:</a:t>
            </a:r>
          </a:p>
          <a:p>
            <a:pPr lvl="1"/>
            <a:r>
              <a:rPr lang="en-US" dirty="0"/>
              <a:t>Helps identify opportunities to align and leverage policies, programs, and funding across the four laws to support the education-to-workforce pipeline</a:t>
            </a:r>
          </a:p>
          <a:p>
            <a:pPr lvl="1"/>
            <a:r>
              <a:rPr lang="en-US" dirty="0"/>
              <a:t>Includes a brief, workbook, and interactive tool</a:t>
            </a:r>
          </a:p>
        </p:txBody>
      </p:sp>
      <p:pic>
        <p:nvPicPr>
          <p:cNvPr id="6" name="Picture 5" descr="CCRS Developing a College- and Career-Ready Workforce, An Analysis of ESSE, Perkins V, IDEA, and WIOA front cover image">
            <a:extLst>
              <a:ext uri="{FF2B5EF4-FFF2-40B4-BE49-F238E27FC236}">
                <a16:creationId xmlns:a16="http://schemas.microsoft.com/office/drawing/2014/main" id="{0EE05A6C-1EA6-4D79-AB1C-10245E8C8CE8}"/>
              </a:ext>
            </a:extLst>
          </p:cNvPr>
          <p:cNvPicPr>
            <a:picLocks noChangeAspect="1"/>
          </p:cNvPicPr>
          <p:nvPr/>
        </p:nvPicPr>
        <p:blipFill>
          <a:blip r:embed="rId3"/>
          <a:stretch>
            <a:fillRect/>
          </a:stretch>
        </p:blipFill>
        <p:spPr>
          <a:xfrm>
            <a:off x="6135329" y="2133600"/>
            <a:ext cx="2776896" cy="3595127"/>
          </a:xfrm>
          <a:prstGeom prst="rect">
            <a:avLst/>
          </a:prstGeom>
          <a:solidFill>
            <a:schemeClr val="tx1"/>
          </a:solidFill>
          <a:ln>
            <a:solidFill>
              <a:schemeClr val="tx1"/>
            </a:solidFill>
          </a:ln>
        </p:spPr>
      </p:pic>
      <p:sp>
        <p:nvSpPr>
          <p:cNvPr id="7" name="TextBox 6">
            <a:extLst>
              <a:ext uri="{FF2B5EF4-FFF2-40B4-BE49-F238E27FC236}">
                <a16:creationId xmlns:a16="http://schemas.microsoft.com/office/drawing/2014/main" id="{B453D65F-43D4-435E-B970-C0437F303787}"/>
              </a:ext>
            </a:extLst>
          </p:cNvPr>
          <p:cNvSpPr txBox="1"/>
          <p:nvPr/>
        </p:nvSpPr>
        <p:spPr>
          <a:xfrm>
            <a:off x="600719" y="5966456"/>
            <a:ext cx="8224837" cy="276999"/>
          </a:xfrm>
          <a:prstGeom prst="rect">
            <a:avLst/>
          </a:prstGeom>
          <a:noFill/>
        </p:spPr>
        <p:txBody>
          <a:bodyPr wrap="square" rtlCol="0">
            <a:spAutoFit/>
          </a:bodyPr>
          <a:lstStyle/>
          <a:p>
            <a:r>
              <a:rPr lang="en-US" sz="1200" u="sng" dirty="0">
                <a:solidFill>
                  <a:srgbClr val="0000FF"/>
                </a:solidFill>
                <a:ea typeface="ＭＳ Ｐゴシック" pitchFamily="-48" charset="-128"/>
                <a:cs typeface="Arial" panose="020B0604020202020204" pitchFamily="34" charset="0"/>
                <a:hlinkClick r:id="rId4"/>
              </a:rPr>
              <a:t>http://www.ccrscenter.org/implementation-tools/developing-college-and-career-ready</a:t>
            </a:r>
            <a:endParaRPr lang="en-US" sz="1200" u="sng" dirty="0">
              <a:solidFill>
                <a:srgbClr val="0000FF"/>
              </a:solidFill>
              <a:ea typeface="ＭＳ Ｐゴシック" pitchFamily="-48" charset="-128"/>
              <a:cs typeface="Arial" panose="020B0604020202020204" pitchFamily="34" charset="0"/>
            </a:endParaRPr>
          </a:p>
        </p:txBody>
      </p:sp>
      <p:sp>
        <p:nvSpPr>
          <p:cNvPr id="14" name="snumber">
            <a:extLst>
              <a:ext uri="{FF2B5EF4-FFF2-40B4-BE49-F238E27FC236}">
                <a16:creationId xmlns:a16="http://schemas.microsoft.com/office/drawing/2014/main" id="{6CE1C2AA-8678-4CCE-B032-4621C3BB2C55}"/>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59</a:t>
            </a:r>
          </a:p>
        </p:txBody>
      </p:sp>
    </p:spTree>
    <p:extLst>
      <p:ext uri="{BB962C8B-B14F-4D97-AF65-F5344CB8AC3E}">
        <p14:creationId xmlns:p14="http://schemas.microsoft.com/office/powerpoint/2010/main" val="728635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527" y="184238"/>
            <a:ext cx="8224837" cy="1486894"/>
          </a:xfrm>
        </p:spPr>
        <p:txBody>
          <a:bodyPr/>
          <a:lstStyle/>
          <a:p>
            <a:r>
              <a:rPr lang="en-US" dirty="0"/>
              <a:t>CCRS Organizer</a:t>
            </a:r>
          </a:p>
        </p:txBody>
      </p:sp>
      <p:sp>
        <p:nvSpPr>
          <p:cNvPr id="2" name="Content Placeholder 1"/>
          <p:cNvSpPr>
            <a:spLocks noGrp="1"/>
          </p:cNvSpPr>
          <p:nvPr>
            <p:ph idx="1"/>
          </p:nvPr>
        </p:nvSpPr>
        <p:spPr>
          <a:xfrm>
            <a:off x="687527" y="2055813"/>
            <a:ext cx="8224698" cy="3852006"/>
          </a:xfrm>
        </p:spPr>
        <p:txBody>
          <a:bodyPr/>
          <a:lstStyle/>
          <a:p>
            <a:r>
              <a:rPr lang="en-US" dirty="0"/>
              <a:t>Visual, consolidated overview of the many elements that impact a student’s ability to succeed in college and careers</a:t>
            </a:r>
          </a:p>
          <a:p>
            <a:pPr>
              <a:spcBef>
                <a:spcPts val="1200"/>
              </a:spcBef>
            </a:pPr>
            <a:r>
              <a:rPr lang="en-US" dirty="0"/>
              <a:t>Key content:</a:t>
            </a:r>
          </a:p>
          <a:p>
            <a:pPr lvl="1"/>
            <a:r>
              <a:rPr lang="en-US" dirty="0"/>
              <a:t>Outcomes and Measures</a:t>
            </a:r>
          </a:p>
          <a:p>
            <a:pPr lvl="1"/>
            <a:r>
              <a:rPr lang="en-US" dirty="0"/>
              <a:t>Resources and Structures</a:t>
            </a:r>
          </a:p>
          <a:p>
            <a:pPr lvl="1"/>
            <a:r>
              <a:rPr lang="en-US" dirty="0"/>
              <a:t>Pathways and Supports</a:t>
            </a:r>
          </a:p>
          <a:p>
            <a:pPr lvl="1"/>
            <a:r>
              <a:rPr lang="en-US" dirty="0"/>
              <a:t>Goals and Expectations</a:t>
            </a:r>
          </a:p>
        </p:txBody>
      </p:sp>
      <p:sp>
        <p:nvSpPr>
          <p:cNvPr id="7" name="TextBox 6"/>
          <p:cNvSpPr txBox="1"/>
          <p:nvPr/>
        </p:nvSpPr>
        <p:spPr>
          <a:xfrm>
            <a:off x="595298" y="5974636"/>
            <a:ext cx="6609347" cy="276999"/>
          </a:xfrm>
          <a:prstGeom prst="rect">
            <a:avLst/>
          </a:prstGeom>
          <a:noFill/>
        </p:spPr>
        <p:txBody>
          <a:bodyPr wrap="square" rtlCol="0">
            <a:spAutoFit/>
          </a:bodyPr>
          <a:lstStyle/>
          <a:p>
            <a:r>
              <a:rPr lang="en-US" sz="1200" u="sng" dirty="0">
                <a:solidFill>
                  <a:srgbClr val="0000FF"/>
                </a:solidFill>
                <a:ea typeface="ＭＳ Ｐゴシック" pitchFamily="-48" charset="-128"/>
                <a:cs typeface="Arial" panose="020B0604020202020204" pitchFamily="34" charset="0"/>
                <a:hlinkClick r:id="rId3"/>
              </a:rPr>
              <a:t>http://www.ccrscenter.org/ccrs-landscape/ccrs-organizer</a:t>
            </a:r>
            <a:endParaRPr lang="en-US" sz="1200" u="sng" dirty="0">
              <a:solidFill>
                <a:srgbClr val="0000FF"/>
              </a:solidFill>
              <a:ea typeface="ＭＳ Ｐゴシック" pitchFamily="-48" charset="-128"/>
              <a:cs typeface="Arial" panose="020B0604020202020204" pitchFamily="34" charset="0"/>
            </a:endParaRPr>
          </a:p>
        </p:txBody>
      </p:sp>
      <p:pic>
        <p:nvPicPr>
          <p:cNvPr id="5" name="Picture 4" descr="image displays CCRS Organizer CD">
            <a:extLst>
              <a:ext uri="{FF2B5EF4-FFF2-40B4-BE49-F238E27FC236}">
                <a16:creationId xmlns:a16="http://schemas.microsoft.com/office/drawing/2014/main" id="{9BD611D2-32C8-4C48-9855-7D13E6D8727A}"/>
              </a:ext>
            </a:extLst>
          </p:cNvPr>
          <p:cNvPicPr>
            <a:picLocks noChangeAspect="1"/>
          </p:cNvPicPr>
          <p:nvPr/>
        </p:nvPicPr>
        <p:blipFill>
          <a:blip r:embed="rId4"/>
          <a:stretch>
            <a:fillRect/>
          </a:stretch>
        </p:blipFill>
        <p:spPr>
          <a:xfrm>
            <a:off x="4572000" y="2937807"/>
            <a:ext cx="4569537" cy="3175328"/>
          </a:xfrm>
          <a:prstGeom prst="rect">
            <a:avLst/>
          </a:prstGeom>
        </p:spPr>
      </p:pic>
      <p:sp>
        <p:nvSpPr>
          <p:cNvPr id="14" name="snumber">
            <a:extLst>
              <a:ext uri="{FF2B5EF4-FFF2-40B4-BE49-F238E27FC236}">
                <a16:creationId xmlns:a16="http://schemas.microsoft.com/office/drawing/2014/main" id="{3DBD0D8F-C039-4268-BB05-8C2F5C336514}"/>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60</a:t>
            </a:r>
          </a:p>
        </p:txBody>
      </p:sp>
    </p:spTree>
    <p:extLst>
      <p:ext uri="{BB962C8B-B14F-4D97-AF65-F5344CB8AC3E}">
        <p14:creationId xmlns:p14="http://schemas.microsoft.com/office/powerpoint/2010/main" val="1854113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Next Steps</a:t>
            </a:r>
          </a:p>
        </p:txBody>
      </p:sp>
      <p:sp>
        <p:nvSpPr>
          <p:cNvPr id="3" name="Content Placeholder 2">
            <a:extLst>
              <a:ext uri="{FF2B5EF4-FFF2-40B4-BE49-F238E27FC236}">
                <a16:creationId xmlns:a16="http://schemas.microsoft.com/office/drawing/2014/main" id="{7A1596DA-6465-4559-AD16-610FED068982}"/>
              </a:ext>
            </a:extLst>
          </p:cNvPr>
          <p:cNvSpPr>
            <a:spLocks noGrp="1"/>
          </p:cNvSpPr>
          <p:nvPr>
            <p:ph idx="1"/>
          </p:nvPr>
        </p:nvSpPr>
        <p:spPr/>
        <p:txBody>
          <a:bodyPr/>
          <a:lstStyle/>
          <a:p>
            <a:endParaRPr lang="en-US" dirty="0"/>
          </a:p>
        </p:txBody>
      </p:sp>
      <p:sp>
        <p:nvSpPr>
          <p:cNvPr id="12" name="snumber">
            <a:extLst>
              <a:ext uri="{FF2B5EF4-FFF2-40B4-BE49-F238E27FC236}">
                <a16:creationId xmlns:a16="http://schemas.microsoft.com/office/drawing/2014/main" id="{18028E53-E0B2-40D3-AE93-A3D717AAFA27}"/>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61</a:t>
            </a:r>
          </a:p>
        </p:txBody>
      </p:sp>
    </p:spTree>
    <p:extLst>
      <p:ext uri="{BB962C8B-B14F-4D97-AF65-F5344CB8AC3E}">
        <p14:creationId xmlns:p14="http://schemas.microsoft.com/office/powerpoint/2010/main" val="1397839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and Thank You</a:t>
            </a:r>
          </a:p>
        </p:txBody>
      </p:sp>
      <p:sp>
        <p:nvSpPr>
          <p:cNvPr id="3" name="Content Placeholder 2"/>
          <p:cNvSpPr>
            <a:spLocks noGrp="1"/>
          </p:cNvSpPr>
          <p:nvPr>
            <p:ph idx="1"/>
          </p:nvPr>
        </p:nvSpPr>
        <p:spPr/>
        <p:txBody>
          <a:bodyPr/>
          <a:lstStyle/>
          <a:p>
            <a:r>
              <a:rPr lang="en-US" dirty="0"/>
              <a:t>Complete the postevent survey to provide valuable insight into revisions and finalization of the module.</a:t>
            </a:r>
          </a:p>
          <a:p>
            <a:r>
              <a:rPr lang="en-US" dirty="0"/>
              <a:t>Feel free to write any additional feedback to help improve the module.</a:t>
            </a:r>
          </a:p>
        </p:txBody>
      </p:sp>
      <p:sp>
        <p:nvSpPr>
          <p:cNvPr id="12" name="snumber">
            <a:extLst>
              <a:ext uri="{FF2B5EF4-FFF2-40B4-BE49-F238E27FC236}">
                <a16:creationId xmlns:a16="http://schemas.microsoft.com/office/drawing/2014/main" id="{818AC3F2-649B-43B0-BEB1-28380A21F84A}"/>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62</a:t>
            </a:r>
          </a:p>
        </p:txBody>
      </p:sp>
    </p:spTree>
    <p:extLst>
      <p:ext uri="{BB962C8B-B14F-4D97-AF65-F5344CB8AC3E}">
        <p14:creationId xmlns:p14="http://schemas.microsoft.com/office/powerpoint/2010/main" val="3915633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712789" y="2055813"/>
            <a:ext cx="8224836" cy="3794125"/>
          </a:xfrm>
        </p:spPr>
        <p:txBody>
          <a:bodyPr/>
          <a:lstStyle/>
          <a:p>
            <a:r>
              <a:rPr lang="en-US" sz="1200" dirty="0"/>
              <a:t>Collaborative for Academic, Social, and Emotional Learning (CASEL). (n.d.). What is SEL?. Retrieved from </a:t>
            </a:r>
            <a:r>
              <a:rPr lang="en-US" sz="1200" dirty="0">
                <a:hlinkClick r:id="rId3"/>
              </a:rPr>
              <a:t>https://casel.org/what-is-sel/</a:t>
            </a:r>
            <a:r>
              <a:rPr lang="en-US" sz="1200" dirty="0"/>
              <a:t>.</a:t>
            </a:r>
          </a:p>
          <a:p>
            <a:r>
              <a:rPr lang="en-US" sz="1200" dirty="0"/>
              <a:t>Hart Research Associates. (2015). </a:t>
            </a:r>
            <a:r>
              <a:rPr lang="en-US" sz="1200" i="1" dirty="0"/>
              <a:t>Falling short? College learning and career success: Selected findings from online surveys of employers and college students.</a:t>
            </a:r>
            <a:r>
              <a:rPr lang="en-US" sz="1200" dirty="0"/>
              <a:t> Washington, DC: Hart Research Associates for the American Association of Colleges and Universities. Retrieved from </a:t>
            </a:r>
            <a:r>
              <a:rPr lang="en-US" sz="1200" spc="-20" dirty="0">
                <a:hlinkClick r:id="rId4"/>
              </a:rPr>
              <a:t>https://www.aacu.org/sites/default/files/files/LEAP/2015employerstudentsurvey.pdf</a:t>
            </a:r>
            <a:endParaRPr lang="en-US" sz="1200" spc="-20" dirty="0"/>
          </a:p>
          <a:p>
            <a:r>
              <a:rPr lang="en-US" sz="1200" dirty="0"/>
              <a:t>Indiana Department of Education. (2019). </a:t>
            </a:r>
            <a:r>
              <a:rPr lang="en-US" sz="1200" i="1" dirty="0"/>
              <a:t>Grade Six–Grade Eight Employability Skills Standards.</a:t>
            </a:r>
            <a:r>
              <a:rPr lang="en-US" sz="1200" dirty="0"/>
              <a:t> Indianapolis, IN: Author. Retrieved from </a:t>
            </a:r>
            <a:r>
              <a:rPr lang="en-US" sz="1200" dirty="0">
                <a:hlinkClick r:id="rId5"/>
              </a:rPr>
              <a:t>https://www.doe.in.gov/sites/default/files/wf-stem/grade-six-grade-eight-employability-skills-standards-final.pdf</a:t>
            </a:r>
            <a:endParaRPr lang="en-US" sz="1200" dirty="0"/>
          </a:p>
          <a:p>
            <a:r>
              <a:rPr lang="en-US" sz="1200" dirty="0"/>
              <a:t> Kansas State Department of Education. (2018). </a:t>
            </a:r>
            <a:r>
              <a:rPr lang="en-US" sz="1200" i="1" dirty="0"/>
              <a:t>Measuring and reflecting student learning. Work-based experience portfolio and employability skills rubric</a:t>
            </a:r>
            <a:r>
              <a:rPr lang="en-US" sz="1200" dirty="0"/>
              <a:t>. Topeka, KS: Author. Retrieved from </a:t>
            </a:r>
            <a:r>
              <a:rPr lang="en-US" sz="1200" dirty="0">
                <a:hlinkClick r:id="rId6"/>
              </a:rPr>
              <a:t>https://www.ksde.org/Portals/0/CSAS/CSAS%20Home/CTE%20Home/Measuring%20and%20Reflecting%20Student%20Learning%20%28002%29.pdf</a:t>
            </a:r>
            <a:endParaRPr lang="en-US" sz="1200" dirty="0"/>
          </a:p>
          <a:p>
            <a:pPr>
              <a:spcBef>
                <a:spcPts val="1200"/>
              </a:spcBef>
            </a:pPr>
            <a:r>
              <a:rPr lang="en-US" sz="1200" dirty="0"/>
              <a:t>Lippman, L. H., Ryberg, R., Carney, R., &amp; Moore, K. A. (Child Trends). (2015). </a:t>
            </a:r>
            <a:r>
              <a:rPr lang="en-US" sz="1200" i="1" dirty="0"/>
              <a:t>Workforce Connections: Key “soft skills” that foster youth workforce success: Toward a consensus across fields</a:t>
            </a:r>
            <a:r>
              <a:rPr lang="en-US" sz="1200" dirty="0"/>
              <a:t>. Bethesda, MD: Child Trends. Retrieved from </a:t>
            </a:r>
            <a:r>
              <a:rPr lang="en-US" sz="1200" dirty="0">
                <a:hlinkClick r:id="rId7"/>
              </a:rPr>
              <a:t>http://www.childtrends.org/wp-content/uploads/2015/06/2015-24WFCSoftSkills1.pdf </a:t>
            </a:r>
            <a:endParaRPr lang="en-US" sz="1200" dirty="0"/>
          </a:p>
          <a:p>
            <a:pPr>
              <a:spcBef>
                <a:spcPts val="1200"/>
              </a:spcBef>
            </a:pPr>
            <a:r>
              <a:rPr lang="en-US" sz="1200" dirty="0"/>
              <a:t>Manpower Group. (2012). </a:t>
            </a:r>
            <a:r>
              <a:rPr lang="en-US" sz="1200" i="1" dirty="0"/>
              <a:t>2012 Talent Shortage Survey research results. </a:t>
            </a:r>
            <a:r>
              <a:rPr lang="en-US" sz="1200" dirty="0"/>
              <a:t>Milwaukee, WI: Author. Retrieved from </a:t>
            </a:r>
            <a:r>
              <a:rPr lang="en-US" sz="1200" dirty="0">
                <a:hlinkClick r:id="rId8"/>
              </a:rPr>
              <a:t>http://www.manpowergroup.us/campaigns/talent-shortage-2012/pdf/2012_talent_shortage_survey_results_us_finalfinal.pdf</a:t>
            </a:r>
            <a:endParaRPr lang="en-US" sz="1200" dirty="0"/>
          </a:p>
          <a:p>
            <a:pPr>
              <a:spcBef>
                <a:spcPts val="1200"/>
              </a:spcBef>
            </a:pPr>
            <a:endParaRPr lang="en-US" sz="1200" dirty="0"/>
          </a:p>
          <a:p>
            <a:endParaRPr lang="en-US" sz="1400" dirty="0"/>
          </a:p>
          <a:p>
            <a:endParaRPr lang="en-US" sz="1700" dirty="0"/>
          </a:p>
          <a:p>
            <a:endParaRPr lang="en-US" dirty="0"/>
          </a:p>
        </p:txBody>
      </p:sp>
      <p:sp>
        <p:nvSpPr>
          <p:cNvPr id="12" name="snumber">
            <a:extLst>
              <a:ext uri="{FF2B5EF4-FFF2-40B4-BE49-F238E27FC236}">
                <a16:creationId xmlns:a16="http://schemas.microsoft.com/office/drawing/2014/main" id="{3F16CF0D-9D2F-4D90-8460-871417B93A5E}"/>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63</a:t>
            </a:r>
          </a:p>
        </p:txBody>
      </p:sp>
    </p:spTree>
    <p:extLst>
      <p:ext uri="{BB962C8B-B14F-4D97-AF65-F5344CB8AC3E}">
        <p14:creationId xmlns:p14="http://schemas.microsoft.com/office/powerpoint/2010/main" val="120725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Review the Employability Skills Framework.</a:t>
            </a:r>
          </a:p>
          <a:p>
            <a:r>
              <a:rPr lang="en-US" dirty="0"/>
              <a:t>Crosswalk state college and career readiness standards with the Employability Skills Framework.</a:t>
            </a:r>
          </a:p>
          <a:p>
            <a:r>
              <a:rPr lang="en-US" dirty="0"/>
              <a:t>Discover how to integrate employability skills within curriculum.</a:t>
            </a:r>
          </a:p>
          <a:p>
            <a:r>
              <a:rPr lang="en-US" dirty="0"/>
              <a:t>Review the lesson planning tool for embedding employability skills into classroom activities. </a:t>
            </a:r>
          </a:p>
          <a:p>
            <a:r>
              <a:rPr lang="en-US" dirty="0"/>
              <a:t>Connect employability skills and work-based learning.</a:t>
            </a:r>
          </a:p>
          <a:p>
            <a:endParaRPr lang="en-US" dirty="0"/>
          </a:p>
        </p:txBody>
      </p:sp>
      <p:sp>
        <p:nvSpPr>
          <p:cNvPr id="4" name="Slide Number Placeholder 3">
            <a:extLst>
              <a:ext uri="{FF2B5EF4-FFF2-40B4-BE49-F238E27FC236}">
                <a16:creationId xmlns:a16="http://schemas.microsoft.com/office/drawing/2014/main" id="{B96020D3-130E-42A7-B521-13D0B68D844E}"/>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spTree>
    <p:extLst>
      <p:ext uri="{BB962C8B-B14F-4D97-AF65-F5344CB8AC3E}">
        <p14:creationId xmlns:p14="http://schemas.microsoft.com/office/powerpoint/2010/main" val="12765909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0B2F02-1053-458F-93D7-7F48A81A388B}"/>
              </a:ext>
            </a:extLst>
          </p:cNvPr>
          <p:cNvSpPr>
            <a:spLocks noGrp="1"/>
          </p:cNvSpPr>
          <p:nvPr>
            <p:ph type="title"/>
          </p:nvPr>
        </p:nvSpPr>
        <p:spPr>
          <a:xfrm>
            <a:off x="586647" y="2055814"/>
            <a:ext cx="8229600" cy="307777"/>
          </a:xfrm>
        </p:spPr>
        <p:txBody>
          <a:bodyPr/>
          <a:lstStyle/>
          <a:p>
            <a:r>
              <a:rPr lang="en-US" dirty="0"/>
              <a:t>Presenter’s Name</a:t>
            </a:r>
          </a:p>
        </p:txBody>
      </p:sp>
      <p:sp>
        <p:nvSpPr>
          <p:cNvPr id="2" name="Text Placeholder 1"/>
          <p:cNvSpPr>
            <a:spLocks noGrp="1"/>
          </p:cNvSpPr>
          <p:nvPr>
            <p:ph type="body" sz="quarter" idx="10"/>
          </p:nvPr>
        </p:nvSpPr>
        <p:spPr>
          <a:xfrm>
            <a:off x="588235" y="2361459"/>
            <a:ext cx="8224837" cy="2462213"/>
          </a:xfrm>
        </p:spPr>
        <p:txBody>
          <a:bodyPr/>
          <a:lstStyle/>
          <a:p>
            <a:pPr lvl="0"/>
            <a:r>
              <a:rPr lang="en-US" dirty="0"/>
              <a:t>XXX-XXX-XXXX</a:t>
            </a:r>
          </a:p>
          <a:p>
            <a:pPr lvl="0"/>
            <a:r>
              <a:rPr lang="en-US" dirty="0"/>
              <a:t>xxxxxxxxxxx@air.org</a:t>
            </a:r>
          </a:p>
          <a:p>
            <a:pPr lvl="0"/>
            <a:endParaRPr lang="en-US" dirty="0"/>
          </a:p>
          <a:p>
            <a:pPr lvl="0"/>
            <a:r>
              <a:rPr lang="en-US" dirty="0"/>
              <a:t>College and Career Readiness and Success Center</a:t>
            </a:r>
          </a:p>
          <a:p>
            <a:pPr lvl="0"/>
            <a:r>
              <a:rPr lang="en-US" dirty="0"/>
              <a:t>1000 Thomas Jefferson Street NW</a:t>
            </a:r>
          </a:p>
          <a:p>
            <a:pPr lvl="0"/>
            <a:r>
              <a:rPr lang="en-US" dirty="0"/>
              <a:t>Washington, DC 20007</a:t>
            </a:r>
          </a:p>
          <a:p>
            <a:pPr lvl="0"/>
            <a:r>
              <a:rPr lang="en-US" dirty="0"/>
              <a:t>800-634-0503</a:t>
            </a:r>
          </a:p>
          <a:p>
            <a:pPr lvl="0"/>
            <a:r>
              <a:rPr lang="en-US" dirty="0"/>
              <a:t>www.ccrscenter.org | ccrscenter@air.org</a:t>
            </a:r>
          </a:p>
        </p:txBody>
      </p:sp>
      <p:sp>
        <p:nvSpPr>
          <p:cNvPr id="13" name="snumber">
            <a:extLst>
              <a:ext uri="{FF2B5EF4-FFF2-40B4-BE49-F238E27FC236}">
                <a16:creationId xmlns:a16="http://schemas.microsoft.com/office/drawing/2014/main" id="{5071582F-6878-43CB-BE44-7F3FB0B75BA3}"/>
              </a:ext>
            </a:extLst>
          </p:cNvPr>
          <p:cNvSpPr txBox="1"/>
          <p:nvPr/>
        </p:nvSpPr>
        <p:spPr>
          <a:xfrm>
            <a:off x="8699500" y="6477000"/>
            <a:ext cx="508000" cy="246221"/>
          </a:xfrm>
          <a:prstGeom prst="rect">
            <a:avLst/>
          </a:prstGeom>
          <a:noFill/>
        </p:spPr>
        <p:txBody>
          <a:bodyPr vert="horz" rtlCol="0">
            <a:spAutoFit/>
          </a:bodyPr>
          <a:lstStyle/>
          <a:p>
            <a:r>
              <a:rPr lang="en-US" sz="1000" dirty="0">
                <a:solidFill>
                  <a:srgbClr val="BFBFBF"/>
                </a:solidFill>
              </a:rPr>
              <a:t>64</a:t>
            </a:r>
          </a:p>
        </p:txBody>
      </p:sp>
    </p:spTree>
    <p:extLst>
      <p:ext uri="{BB962C8B-B14F-4D97-AF65-F5344CB8AC3E}">
        <p14:creationId xmlns:p14="http://schemas.microsoft.com/office/powerpoint/2010/main" val="82911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dirty="0"/>
              <a:t>Participants will do the following:</a:t>
            </a:r>
          </a:p>
          <a:p>
            <a:r>
              <a:rPr lang="en-US" dirty="0"/>
              <a:t>Understand what employability skills are and why they are important. </a:t>
            </a:r>
          </a:p>
          <a:p>
            <a:r>
              <a:rPr lang="en-US" dirty="0"/>
              <a:t>Learn strategies to prioritize and integrate employability skills in college and career readiness standards, classroom instruction, work-based learning, and professional learning.</a:t>
            </a:r>
          </a:p>
          <a:p>
            <a:endParaRPr lang="en-US" dirty="0"/>
          </a:p>
        </p:txBody>
      </p:sp>
      <p:sp>
        <p:nvSpPr>
          <p:cNvPr id="4" name="Slide Number Placeholder 3">
            <a:extLst>
              <a:ext uri="{FF2B5EF4-FFF2-40B4-BE49-F238E27FC236}">
                <a16:creationId xmlns:a16="http://schemas.microsoft.com/office/drawing/2014/main" id="{1A5ED88A-4630-49EE-9FD4-84BDAFBC05EA}"/>
              </a:ext>
            </a:extLst>
          </p:cNvPr>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368438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Are Employability Skills?</a:t>
            </a:r>
          </a:p>
        </p:txBody>
      </p:sp>
      <p:sp>
        <p:nvSpPr>
          <p:cNvPr id="2" name="Content Placeholder 1">
            <a:extLst>
              <a:ext uri="{FF2B5EF4-FFF2-40B4-BE49-F238E27FC236}">
                <a16:creationId xmlns:a16="http://schemas.microsoft.com/office/drawing/2014/main" id="{3E527C48-D1FD-4F88-B56F-56BED1E0091C}"/>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2791F74F-4DE0-4F9C-92DE-CDE0F1B963BC}"/>
              </a:ext>
            </a:extLst>
          </p:cNvPr>
          <p:cNvSpPr>
            <a:spLocks noGrp="1"/>
          </p:cNvSpPr>
          <p:nvPr>
            <p:ph type="sldNum" sz="quarter" idx="12"/>
          </p:nvPr>
        </p:nvSpPr>
        <p:spPr/>
        <p:txBody>
          <a:bodyPr/>
          <a:lstStyle/>
          <a:p>
            <a:fld id="{A1A8B8B9-B651-4439-A868-E8F04EF81465}" type="slidenum">
              <a:rPr lang="en-US" smtClean="0"/>
              <a:pPr/>
              <a:t>9</a:t>
            </a:fld>
            <a:endParaRPr lang="en-US" dirty="0"/>
          </a:p>
        </p:txBody>
      </p:sp>
    </p:spTree>
    <p:extLst>
      <p:ext uri="{BB962C8B-B14F-4D97-AF65-F5344CB8AC3E}">
        <p14:creationId xmlns:p14="http://schemas.microsoft.com/office/powerpoint/2010/main" val="2647674285"/>
      </p:ext>
    </p:extLst>
  </p:cSld>
  <p:clrMapOvr>
    <a:masterClrMapping/>
  </p:clrMapOvr>
</p:sld>
</file>

<file path=ppt/theme/theme1.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GTL-RTI_PowerPoint_Template_032515" id="{AB91C718-74E7-40B5-AAB3-3DFAE9424AC8}" vid="{FC73156E-F84E-449D-96E8-97F5867C6620}"/>
    </a:ext>
  </a:extLst>
</a:theme>
</file>

<file path=ppt/theme/theme10.xml><?xml version="1.0" encoding="utf-8"?>
<a:theme xmlns:a="http://schemas.openxmlformats.org/drawingml/2006/main" name="CCRS_PowerPoint_Template_01-24-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_PowerPoint_Template_070319.potx" id="{837F2DF3-7D7C-41C9-9B12-3158B056C812}" vid="{97E27C08-04F2-4744-BC44-5DD2343F1B3D}"/>
    </a:ext>
  </a:extLst>
</a:theme>
</file>

<file path=ppt/theme/theme11.xml><?xml version="1.0" encoding="utf-8"?>
<a:theme xmlns:a="http://schemas.openxmlformats.org/drawingml/2006/main" name="6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_PowerPoint_Template_070319.potx" id="{837F2DF3-7D7C-41C9-9B12-3158B056C812}" vid="{D283459A-5366-4AD9-A844-06B081380E0B}"/>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GTL-RTI_PowerPoint_Template_032515" id="{AB91C718-74E7-40B5-AAB3-3DFAE9424AC8}" vid="{8D5078A5-B924-45D9-8973-BFEF95FE689B}"/>
    </a:ext>
  </a:extLst>
</a:theme>
</file>

<file path=ppt/theme/theme3.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GTL-RTI_PowerPoint_Template_032515" id="{AB91C718-74E7-40B5-AAB3-3DFAE9424AC8}" vid="{B0C5E9AD-DEFF-4200-881B-E221A247BA99}"/>
    </a:ext>
  </a:extLst>
</a:theme>
</file>

<file path=ppt/theme/theme4.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GTL-RTI_PowerPoint_Template_032515" id="{AB91C718-74E7-40B5-AAB3-3DFAE9424AC8}" vid="{93F013B1-4CC0-4B9B-AB35-15ADBABACCCA}"/>
    </a:ext>
  </a:extLst>
</a:theme>
</file>

<file path=ppt/theme/theme5.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GTL-RTI_PowerPoint_Template_032515" id="{AB91C718-74E7-40B5-AAB3-3DFAE9424AC8}" vid="{52A3907D-344B-4834-B46E-7D2CFFA13E23}"/>
    </a:ext>
  </a:extLst>
</a:theme>
</file>

<file path=ppt/theme/theme6.xml><?xml version="1.0" encoding="utf-8"?>
<a:theme xmlns:a="http://schemas.openxmlformats.org/drawingml/2006/main" name="3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GTL-RTI_PowerPoint_Template_032515" id="{AB91C718-74E7-40B5-AAB3-3DFAE9424AC8}" vid="{B0C5E9AD-DEFF-4200-881B-E221A247BA99}"/>
    </a:ext>
  </a:extLst>
</a:theme>
</file>

<file path=ppt/theme/theme7.xml><?xml version="1.0" encoding="utf-8"?>
<a:theme xmlns:a="http://schemas.openxmlformats.org/drawingml/2006/main" name="4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GTL-RTI_PowerPoint_Template_032515" id="{AB91C718-74E7-40B5-AAB3-3DFAE9424AC8}" vid="{B0C5E9AD-DEFF-4200-881B-E221A247BA99}"/>
    </a:ext>
  </a:extLst>
</a:theme>
</file>

<file path=ppt/theme/theme8.xml><?xml version="1.0" encoding="utf-8"?>
<a:theme xmlns:a="http://schemas.openxmlformats.org/drawingml/2006/main" name="5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GTL-RTI_PowerPoint_Template_032515" id="{AB91C718-74E7-40B5-AAB3-3DFAE9424AC8}" vid="{B0C5E9AD-DEFF-4200-881B-E221A247BA99}"/>
    </a:ext>
  </a:extLst>
</a:theme>
</file>

<file path=ppt/theme/theme9.xml><?xml version="1.0" encoding="utf-8"?>
<a:theme xmlns:a="http://schemas.openxmlformats.org/drawingml/2006/main" name="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s and Assessment ppt 3_3_16 [Read-Only]" id="{80781FF5-59FD-40CC-B39F-1E6CA40B9D0F}" vid="{60279767-C6B7-4BCC-AB1B-C56113DF61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9B28DBA724FF40A77CEE9529A3253E" ma:contentTypeVersion="0" ma:contentTypeDescription="Create a new document." ma:contentTypeScope="" ma:versionID="23f10665cc41c248700740ee0b95b9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078DE03-1B1E-4BB3-BFB8-1FE8E8D90566}">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CDD69D93-F714-4170-B3F6-97DBD552A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CCRS-GTL-RTI_PowerPoint_Template_032515</Template>
  <TotalTime>21146</TotalTime>
  <Words>2948</Words>
  <Application>Microsoft Office PowerPoint</Application>
  <PresentationFormat>On-screen Show (4:3)</PresentationFormat>
  <Paragraphs>557</Paragraphs>
  <Slides>70</Slides>
  <Notes>60</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70</vt:i4>
      </vt:variant>
    </vt:vector>
  </HeadingPairs>
  <TitlesOfParts>
    <vt:vector size="91" baseType="lpstr">
      <vt:lpstr>Arial</vt:lpstr>
      <vt:lpstr>Arial Narrow</vt:lpstr>
      <vt:lpstr>Calibri</vt:lpstr>
      <vt:lpstr>Courier New</vt:lpstr>
      <vt:lpstr>Franklin Gothic Book</vt:lpstr>
      <vt:lpstr>Franklin Gothic Demi</vt:lpstr>
      <vt:lpstr>FranklinGothic</vt:lpstr>
      <vt:lpstr>ITC Franklin Gothic Std Bk Cd</vt:lpstr>
      <vt:lpstr>Times New Roman</vt:lpstr>
      <vt:lpstr>Wingdings</vt:lpstr>
      <vt:lpstr>Divider Master</vt:lpstr>
      <vt:lpstr>Basic</vt:lpstr>
      <vt:lpstr>Contact</vt:lpstr>
      <vt:lpstr>1_Contact</vt:lpstr>
      <vt:lpstr>2_Contact</vt:lpstr>
      <vt:lpstr>3_Contact</vt:lpstr>
      <vt:lpstr>4_Contact</vt:lpstr>
      <vt:lpstr>5_Contact</vt:lpstr>
      <vt:lpstr>1_Divider Master</vt:lpstr>
      <vt:lpstr>CCRS_PowerPoint_Template_01-24-13</vt:lpstr>
      <vt:lpstr>6_Contact</vt:lpstr>
      <vt:lpstr>Integrating Employability Skills: A Framework for All Educators</vt:lpstr>
      <vt:lpstr>Welcome and Introductions</vt:lpstr>
      <vt:lpstr>Implementation Tools</vt:lpstr>
      <vt:lpstr>Implementation Tools Materials</vt:lpstr>
      <vt:lpstr>Comprehensive Centers Program 2012–19 Award Cycle</vt:lpstr>
      <vt:lpstr>Employability Skills Framework</vt:lpstr>
      <vt:lpstr>Agenda</vt:lpstr>
      <vt:lpstr>Objectives</vt:lpstr>
      <vt:lpstr>What Are Employability Skills?</vt:lpstr>
      <vt:lpstr>Importance of Employability Skills</vt:lpstr>
      <vt:lpstr>Activity 1: What Are Employability Skills?</vt:lpstr>
      <vt:lpstr>Defining Employability Skills</vt:lpstr>
      <vt:lpstr>Activity 2: Identifying Employability Skills</vt:lpstr>
      <vt:lpstr>Activity 3: Categorizing Employability Skills</vt:lpstr>
      <vt:lpstr>Activity 2: Identifying Employability Skills</vt:lpstr>
      <vt:lpstr>Employability Skills Framework</vt:lpstr>
      <vt:lpstr>Effective Relationships</vt:lpstr>
      <vt:lpstr>Effective Relationships</vt:lpstr>
      <vt:lpstr>Workplace Skills</vt:lpstr>
      <vt:lpstr>Workplace Skills</vt:lpstr>
      <vt:lpstr>Workplace Skills</vt:lpstr>
      <vt:lpstr>Workplace Skills</vt:lpstr>
      <vt:lpstr>Workplace Skills</vt:lpstr>
      <vt:lpstr>Applied Knowledge</vt:lpstr>
      <vt:lpstr>Applied Knowledge</vt:lpstr>
      <vt:lpstr> Identifying Employability Skills</vt:lpstr>
      <vt:lpstr>Employability Skills Framework</vt:lpstr>
      <vt:lpstr>How to Integrate Employability Skills: Standards</vt:lpstr>
      <vt:lpstr>Integrating Employability Skills</vt:lpstr>
      <vt:lpstr>College and Career Readiness Standards</vt:lpstr>
      <vt:lpstr>Example in Practice: Indiana</vt:lpstr>
      <vt:lpstr>Sample Crosswalk Language</vt:lpstr>
      <vt:lpstr>Sample Crosswalk Language</vt:lpstr>
      <vt:lpstr>Sample Crosswalk Language</vt:lpstr>
      <vt:lpstr>Crosswalk With College and Career Readiness Standards</vt:lpstr>
      <vt:lpstr>Crosswalk With College and Career Readiness Standards</vt:lpstr>
      <vt:lpstr>Activity 4: Employability Skills Crosswalk and Planning Workbook</vt:lpstr>
      <vt:lpstr> </vt:lpstr>
      <vt:lpstr>How to Integrate Employability Skills: Curriculum</vt:lpstr>
      <vt:lpstr>Standards Are Important  but Insufficient</vt:lpstr>
      <vt:lpstr>How to Emphasize Employability Skills in Curriculum</vt:lpstr>
      <vt:lpstr>Activity 5: Curriculum Planning Tool</vt:lpstr>
      <vt:lpstr>How to Integrate Employability Skills: Classroom Instruction</vt:lpstr>
      <vt:lpstr>Employability Skills in the Classroom</vt:lpstr>
      <vt:lpstr>How to Emphasize Employability Skills in Classroom Instruction</vt:lpstr>
      <vt:lpstr>Example in Practice: Georgia</vt:lpstr>
      <vt:lpstr>Activity 6: Employability Skill and Instruction Matching Activity </vt:lpstr>
      <vt:lpstr>Formative Lesson Planning Tool</vt:lpstr>
      <vt:lpstr>Activity 7: Lesson Planning</vt:lpstr>
      <vt:lpstr>Activity 7: Lesson Planning</vt:lpstr>
      <vt:lpstr>Summative Lesson Planning  Self-Reflection Tool</vt:lpstr>
      <vt:lpstr>Action Planning and Next Steps</vt:lpstr>
      <vt:lpstr>How to Integrate Employability Skills: Work-Based Learning</vt:lpstr>
      <vt:lpstr>What Is Work-Based Learning?</vt:lpstr>
      <vt:lpstr>Where to Emphasize Employability Skills Development</vt:lpstr>
      <vt:lpstr>Example in Practice: Kansas</vt:lpstr>
      <vt:lpstr>Activity 8: Scenarios for Business: Employability Skills</vt:lpstr>
      <vt:lpstr>Activity 9: Scenarios for Business: Self-Reflection</vt:lpstr>
      <vt:lpstr>Resources</vt:lpstr>
      <vt:lpstr>Employability Skills Framework Website</vt:lpstr>
      <vt:lpstr>CCRS Center Website</vt:lpstr>
      <vt:lpstr>Integrating Employability Skills With Classroom Instruction to Support English Learners</vt:lpstr>
      <vt:lpstr>Supporting Work-Based Learning Implementation Self-Assessment of Intermediary Practices</vt:lpstr>
      <vt:lpstr>Work-Based Learning Measures Series</vt:lpstr>
      <vt:lpstr>Developing a College- and Career-Ready Workforce: An Analysis of ESSA, Perkins V, IDEA, and WIOA</vt:lpstr>
      <vt:lpstr>CCRS Organizer</vt:lpstr>
      <vt:lpstr>Wrap-Up and Next Steps</vt:lpstr>
      <vt:lpstr>Feedback and Thank You</vt:lpstr>
      <vt:lpstr>References</vt:lpstr>
      <vt:lpstr>Presenter’s Name</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the Employability Skills Framework:</dc:title>
  <dc:creator>dsorensen</dc:creator>
  <cp:lastModifiedBy>Gurley, Robin</cp:lastModifiedBy>
  <cp:revision>368</cp:revision>
  <cp:lastPrinted>2013-01-03T18:38:02Z</cp:lastPrinted>
  <dcterms:created xsi:type="dcterms:W3CDTF">2015-03-26T18:50:30Z</dcterms:created>
  <dcterms:modified xsi:type="dcterms:W3CDTF">2019-09-23T17:37:33Z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0x010100EB9B28DBA724FF40A77CEE9529A3253E</vt:lpwstr>
  </property>
</Properties>
</file>