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60" r:id="rId2"/>
    <p:sldId id="284" r:id="rId3"/>
    <p:sldId id="275" r:id="rId4"/>
    <p:sldId id="288" r:id="rId5"/>
    <p:sldId id="269" r:id="rId6"/>
    <p:sldId id="270" r:id="rId7"/>
    <p:sldId id="271" r:id="rId8"/>
    <p:sldId id="261" r:id="rId9"/>
    <p:sldId id="262" r:id="rId10"/>
    <p:sldId id="285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4660"/>
  </p:normalViewPr>
  <p:slideViewPr>
    <p:cSldViewPr>
      <p:cViewPr varScale="1">
        <p:scale>
          <a:sx n="104" d="100"/>
          <a:sy n="104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FF0B6-E91D-46C6-A612-BF975E88B698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24B4F-16A2-42F6-882B-A709DA325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7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A7912-762E-4B47-9D14-48A094F1B07E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C0AFF-E02C-483B-B53B-28F31EA6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4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10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3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Frank</a:t>
            </a:r>
          </a:p>
        </p:txBody>
      </p:sp>
    </p:spTree>
    <p:extLst>
      <p:ext uri="{BB962C8B-B14F-4D97-AF65-F5344CB8AC3E}">
        <p14:creationId xmlns:p14="http://schemas.microsoft.com/office/powerpoint/2010/main" val="107598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jumped out with</a:t>
            </a:r>
            <a:r>
              <a:rPr lang="en-US" baseline="0" dirty="0"/>
              <a:t> the U.S. DOE.  Foundational skills. US DOL ETA Competency Models. Career Ready Practices.  Workforce ready System.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0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8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2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05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Honesty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05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6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AE98861-5FF5-41CE-B576-B98C05139172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AE98861-5FF5-41CE-B576-B98C05139172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E98861-5FF5-41CE-B576-B98C05139172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E98861-5FF5-41CE-B576-B98C05139172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AE98861-5FF5-41CE-B576-B98C05139172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E98861-5FF5-41CE-B576-B98C05139172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ur8tlfkdxwaq/employability-skills-assignme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eeronestop.org/CompetencyModel/competency-models/pyramid-home.aspx" TargetMode="External"/><Relationship Id="rId13" Type="http://schemas.openxmlformats.org/officeDocument/2006/relationships/image" Target="../media/image10.jpeg"/><Relationship Id="rId3" Type="http://schemas.openxmlformats.org/officeDocument/2006/relationships/notesSlide" Target="../notesSlides/notesSlide11.xml"/><Relationship Id="rId7" Type="http://schemas.openxmlformats.org/officeDocument/2006/relationships/hyperlink" Target="http://cte.ed.gov/employabilityskills/" TargetMode="External"/><Relationship Id="rId12" Type="http://schemas.openxmlformats.org/officeDocument/2006/relationships/hyperlink" Target="mailto:scuilettif@nccommunitycolleges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act.org/content/act/en/products-and-services/workforce-solutions/act-workkeys/about-act-workkeys.html" TargetMode="External"/><Relationship Id="rId11" Type="http://schemas.openxmlformats.org/officeDocument/2006/relationships/hyperlink" Target="http://www.jff.org/sites/default/files/publications/WorkReadiness.pdf" TargetMode="External"/><Relationship Id="rId5" Type="http://schemas.openxmlformats.org/officeDocument/2006/relationships/hyperlink" Target="http://www.workingsmartnc.com/" TargetMode="External"/><Relationship Id="rId10" Type="http://schemas.openxmlformats.org/officeDocument/2006/relationships/hyperlink" Target="http://dpi.wi.gov/cte/skills-standards/employability" TargetMode="External"/><Relationship Id="rId4" Type="http://schemas.openxmlformats.org/officeDocument/2006/relationships/hyperlink" Target="http://www.workforcereadysystem.org/assessments/assessment-areas/" TargetMode="External"/><Relationship Id="rId9" Type="http://schemas.openxmlformats.org/officeDocument/2006/relationships/hyperlink" Target="http://www.nber.org/papers/w2147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te.ed.gov/employabilityskill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-net.info/employability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employability skills?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10600" cy="4495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2700" dirty="0"/>
              <a:t>Skills desired by employers (in addition to technical skills)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Interpersonal Skills and Teamwork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Communication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Integrity and Professionalism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Problem Solving and Decision Making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Initiative and Dependability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Information Processing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Adaptability and Lifelong Learning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Entrepreneurship</a:t>
            </a:r>
          </a:p>
          <a:p>
            <a:pPr>
              <a:buNone/>
            </a:pPr>
            <a:r>
              <a:rPr lang="en-US" sz="2600" dirty="0">
                <a:hlinkClick r:id="rId3"/>
              </a:rPr>
              <a:t>http://prezi.com/ur8tlfkdxwaq/employability-skills-assignment/</a:t>
            </a:r>
            <a:endParaRPr lang="en-US" sz="2600" dirty="0"/>
          </a:p>
          <a:p>
            <a:pPr>
              <a:buNone/>
            </a:pPr>
            <a:endParaRPr lang="en-US" sz="2600" dirty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Workforce Ready System (SkillsUSA)</a:t>
            </a:r>
          </a:p>
          <a:p>
            <a:pPr lvl="1"/>
            <a:r>
              <a:rPr lang="en-US" sz="3000" dirty="0"/>
              <a:t>Employability Blueprint/Assessment</a:t>
            </a:r>
          </a:p>
          <a:p>
            <a:r>
              <a:rPr lang="en-US" sz="2800" dirty="0"/>
              <a:t>National Occupational Competency Testing Institute (NOCTI</a:t>
            </a:r>
            <a:r>
              <a:rPr lang="en-US" sz="3000" dirty="0"/>
              <a:t>)</a:t>
            </a:r>
          </a:p>
          <a:p>
            <a:pPr lvl="1"/>
            <a:r>
              <a:rPr lang="en-US" sz="3000" dirty="0"/>
              <a:t>Workplace Readiness</a:t>
            </a:r>
          </a:p>
          <a:p>
            <a:pPr lvl="1"/>
            <a:r>
              <a:rPr lang="en-US" sz="3000" dirty="0"/>
              <a:t> 21st Century Skills for Workplace Success</a:t>
            </a:r>
          </a:p>
          <a:p>
            <a:r>
              <a:rPr lang="en-US" sz="3000" dirty="0"/>
              <a:t>ACT </a:t>
            </a:r>
            <a:r>
              <a:rPr lang="en-US" sz="3000" dirty="0" err="1"/>
              <a:t>WorkKeys</a:t>
            </a:r>
            <a:endParaRPr lang="en-US" sz="3000" dirty="0"/>
          </a:p>
          <a:p>
            <a:pPr lvl="1"/>
            <a:r>
              <a:rPr lang="en-US" sz="3000" dirty="0"/>
              <a:t>Noncognitive Assessments (Fit, Performance, Talent) </a:t>
            </a:r>
          </a:p>
          <a:p>
            <a:r>
              <a:rPr lang="en-US" sz="3000" dirty="0"/>
              <a:t>Wisconsin’s Employability Skills Certificate Assessment</a:t>
            </a:r>
          </a:p>
          <a:p>
            <a:r>
              <a:rPr lang="en-US" sz="3000" dirty="0"/>
              <a:t>NCCER (Construction) Core Curriculum</a:t>
            </a:r>
          </a:p>
          <a:p>
            <a:r>
              <a:rPr lang="en-US" sz="3000" dirty="0"/>
              <a:t>Working Smart</a:t>
            </a:r>
          </a:p>
          <a:p>
            <a:pPr marL="36576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&amp; Reference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/>
              <a:t>References: 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http://www.workforcereadysystem.org/assessments/assessment-areas/</a:t>
            </a:r>
            <a:endParaRPr lang="en-US" sz="2000" dirty="0"/>
          </a:p>
          <a:p>
            <a:pPr marL="0" indent="0">
              <a:buNone/>
            </a:pPr>
            <a:r>
              <a:rPr lang="en-US" sz="2000" u="sng" dirty="0">
                <a:solidFill>
                  <a:srgbClr val="92D050"/>
                </a:solidFill>
              </a:rPr>
              <a:t>http://www.nocti.org/BlueprintCategoryLinks.cfm?category=Employability Skills</a:t>
            </a:r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http://www.workingsmartnc.com/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6"/>
              </a:rPr>
              <a:t>http://www.act.org/content/act/en/products-and-services/workforce-solutions/act-workkeys/about-act-workkeys.html</a:t>
            </a:r>
            <a:endParaRPr lang="en-US" sz="2000" dirty="0"/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hlinkClick r:id="rId7"/>
              </a:rPr>
              <a:t>http://cte.ed.gov/employabilityskills/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hlinkClick r:id="rId8"/>
              </a:rPr>
              <a:t>http://www.careeronestop.org/CompetencyModel/competency-models/pyramid-home.aspx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9"/>
              </a:rPr>
              <a:t>http://www.nber.org/papers/w21473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10"/>
              </a:rPr>
              <a:t>http://dpi.wi.gov/cte/skills-standards/employability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11"/>
              </a:rPr>
              <a:t>http://www.jff.org/sites/default/files/publications/WorkReadiness.pdf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Contact Info:</a:t>
            </a:r>
          </a:p>
          <a:p>
            <a:pPr marL="0" indent="0">
              <a:buNone/>
            </a:pPr>
            <a:r>
              <a:rPr lang="en-US" sz="2000" dirty="0"/>
              <a:t>Frank Scuiletti</a:t>
            </a:r>
            <a:br>
              <a:rPr lang="en-US" sz="2000" dirty="0"/>
            </a:br>
            <a:r>
              <a:rPr lang="en-US" sz="2000" dirty="0"/>
              <a:t>NCCCS Program Coordinator, Engineering &amp; Technology, Worked-Based Learning</a:t>
            </a:r>
            <a:br>
              <a:rPr lang="en-US" sz="2000" dirty="0"/>
            </a:br>
            <a:r>
              <a:rPr lang="en-US" sz="2000" dirty="0">
                <a:hlinkClick r:id="rId12"/>
              </a:rPr>
              <a:t>scuilettif@nccommunitycolleges.edu</a:t>
            </a:r>
            <a:endParaRPr lang="en-US" sz="2000" dirty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9144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1"/>
            <a:ext cx="6853517" cy="4100764"/>
          </a:xfrm>
        </p:spPr>
        <p:txBody>
          <a:bodyPr/>
          <a:lstStyle/>
          <a:p>
            <a:pPr marL="68580" indent="0">
              <a:buNone/>
            </a:pPr>
            <a:r>
              <a:rPr lang="en-US" sz="3600" b="1" dirty="0"/>
              <a:t>USDOL ETA</a:t>
            </a:r>
          </a:p>
          <a:p>
            <a:pPr marL="68580" indent="0">
              <a:buNone/>
            </a:pPr>
            <a:r>
              <a:rPr lang="en-US" sz="3200" b="1" i="1" dirty="0"/>
              <a:t>Competency Model </a:t>
            </a:r>
          </a:p>
          <a:p>
            <a:pPr marL="68580" indent="0">
              <a:buNone/>
            </a:pPr>
            <a:r>
              <a:rPr lang="en-US" sz="3200" b="1" i="1" dirty="0"/>
              <a:t>Clearinghouse</a:t>
            </a:r>
          </a:p>
          <a:p>
            <a:pPr marL="68580" indent="0">
              <a:buNone/>
            </a:pPr>
            <a:endParaRPr lang="en-US" sz="3200" b="1" dirty="0"/>
          </a:p>
          <a:p>
            <a:pPr marL="68580" indent="0">
              <a:buNone/>
            </a:pPr>
            <a:endParaRPr lang="en-US" sz="3200" b="1" dirty="0"/>
          </a:p>
          <a:p>
            <a:pPr marL="68580" indent="0">
              <a:buNone/>
            </a:pPr>
            <a:endParaRPr lang="en-US" sz="3200" b="1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7" y="3486904"/>
            <a:ext cx="2128235" cy="1512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06" y="2359035"/>
            <a:ext cx="1138794" cy="1138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85800"/>
            <a:ext cx="6095405" cy="586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98463" y="457200"/>
            <a:ext cx="4504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Advanced Manufacturing Competency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642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Department of Education</a:t>
            </a:r>
          </a:p>
        </p:txBody>
      </p:sp>
      <p:pic>
        <p:nvPicPr>
          <p:cNvPr id="4" name="Content Placeholder 3" descr="ED_employskills_frmwk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1" y="1541245"/>
            <a:ext cx="8809822" cy="4956555"/>
          </a:xfrm>
        </p:spPr>
      </p:pic>
      <p:sp>
        <p:nvSpPr>
          <p:cNvPr id="5" name="TextBox 4"/>
          <p:cNvSpPr txBox="1"/>
          <p:nvPr/>
        </p:nvSpPr>
        <p:spPr>
          <a:xfrm>
            <a:off x="2286000" y="638636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4"/>
              </a:rPr>
              <a:t>http://cte.ed.gov/employabilityskills/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print"/>
          <a:srcRect l="16506" t="8614" r="14744" b="4046"/>
          <a:stretch/>
        </p:blipFill>
        <p:spPr bwMode="auto">
          <a:xfrm>
            <a:off x="685800" y="924402"/>
            <a:ext cx="7696200" cy="5933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762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Skills All Employees Need, No Matter Where They Work</a:t>
            </a:r>
          </a:p>
          <a:p>
            <a:pPr algn="ctr"/>
            <a:r>
              <a:rPr lang="en-US" sz="2000" dirty="0"/>
              <a:t>National Network of Business and Industry Associations</a:t>
            </a:r>
          </a:p>
          <a:p>
            <a:pPr algn="ctr"/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6046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state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648200"/>
          </a:xfrm>
        </p:spPr>
        <p:txBody>
          <a:bodyPr/>
          <a:lstStyle/>
          <a:p>
            <a:r>
              <a:rPr lang="en-US" sz="2800" dirty="0"/>
              <a:t>Over 1,000 employers were surveyed by the North Carolina Association of Workforce Development Boards; the resulting report, </a:t>
            </a:r>
            <a:r>
              <a:rPr lang="en-US" sz="2800" i="1" dirty="0"/>
              <a:t>Closing the Gap: 2012 Skills Survey of North Carolina Employers, </a:t>
            </a:r>
            <a:r>
              <a:rPr lang="en-US" sz="2800" dirty="0"/>
              <a:t>revealed:</a:t>
            </a:r>
          </a:p>
          <a:p>
            <a:pPr lvl="1"/>
            <a:r>
              <a:rPr lang="en-US" i="1" dirty="0"/>
              <a:t>“The lack of basic communication skills has been a large obstacle.”</a:t>
            </a:r>
          </a:p>
          <a:p>
            <a:pPr lvl="1"/>
            <a:r>
              <a:rPr lang="en-US" i="1" dirty="0"/>
              <a:t>“Employees who have an understanding of problem solving, team work, and continuous learning are very valuable.”</a:t>
            </a:r>
          </a:p>
          <a:p>
            <a:pPr lvl="1"/>
            <a:r>
              <a:rPr lang="en-US" i="1" dirty="0"/>
              <a:t>“Attitude, enthusiasm, and appropriate attire are the key basics. Experience and education is next.”</a:t>
            </a:r>
          </a:p>
          <a:p>
            <a:endParaRPr lang="en-US" i="1" dirty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Job Outlook 2013</a:t>
            </a:r>
            <a:r>
              <a:rPr lang="en-US" dirty="0"/>
              <a:t> report, published by the National Association of Colleges and Employers</a:t>
            </a:r>
          </a:p>
          <a:p>
            <a:pPr lvl="1"/>
            <a:r>
              <a:rPr lang="en-US" i="1" dirty="0"/>
              <a:t>“what makes a new graduate stand out from equally qualified competitors . . . is the evidence of the ‘soft skills’ needed in the workplace. Employers prize skills such as communication skills, the ability to work in a team, and problem-solving skills.”</a:t>
            </a:r>
            <a:endParaRPr lang="en-US" dirty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/>
              <a:t>For the report </a:t>
            </a:r>
            <a:r>
              <a:rPr lang="en-US" i="1" dirty="0"/>
              <a:t>2012 Talent Shortage Survey</a:t>
            </a:r>
            <a:r>
              <a:rPr lang="en-US" dirty="0"/>
              <a:t>, Manpower Group surveyed more than 38,000 employers in 41 countries</a:t>
            </a:r>
          </a:p>
          <a:p>
            <a:r>
              <a:rPr lang="en-US" dirty="0"/>
              <a:t>Eighteen percent noted that “soft” skills are where job candidates most often fall short</a:t>
            </a:r>
          </a:p>
          <a:p>
            <a:endParaRPr lang="en-US" dirty="0"/>
          </a:p>
          <a:p>
            <a:pPr lvl="1"/>
            <a:r>
              <a:rPr lang="en-US" sz="2400" dirty="0"/>
              <a:t>Interpersonal skills</a:t>
            </a:r>
          </a:p>
          <a:p>
            <a:pPr lvl="1"/>
            <a:r>
              <a:rPr lang="en-US" sz="2400" dirty="0"/>
              <a:t>Enthusiasm/motivation</a:t>
            </a:r>
          </a:p>
          <a:p>
            <a:pPr lvl="1"/>
            <a:r>
              <a:rPr lang="en-US" sz="2400" dirty="0"/>
              <a:t>Collaboration/teamwork</a:t>
            </a:r>
          </a:p>
          <a:p>
            <a:pPr lvl="1"/>
            <a:r>
              <a:rPr lang="en-US" sz="2400" dirty="0"/>
              <a:t>Professionalism</a:t>
            </a:r>
          </a:p>
          <a:p>
            <a:pPr lvl="1"/>
            <a:r>
              <a:rPr lang="en-US" sz="2400" dirty="0"/>
              <a:t>Flexibility/adaptability</a:t>
            </a:r>
          </a:p>
          <a:p>
            <a:pPr lvl="1"/>
            <a:r>
              <a:rPr lang="en-US" sz="2400" dirty="0"/>
              <a:t>Ability to deal with ambiguity/complexity</a:t>
            </a:r>
          </a:p>
          <a:p>
            <a:pPr lvl="1"/>
            <a:r>
              <a:rPr lang="en-US" sz="2400" dirty="0"/>
              <a:t>Attention to detail</a:t>
            </a:r>
          </a:p>
          <a:p>
            <a:pPr lvl="1"/>
            <a:r>
              <a:rPr lang="en-US" sz="2400" dirty="0"/>
              <a:t>Problem solving and decision making </a:t>
            </a:r>
          </a:p>
          <a:p>
            <a:pPr lvl="1"/>
            <a:endParaRPr lang="en-US" sz="2400" dirty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NC-NET Responded by Creating</a:t>
            </a:r>
          </a:p>
        </p:txBody>
      </p:sp>
      <p:pic>
        <p:nvPicPr>
          <p:cNvPr id="1026" name="Picture 2" descr="X:\NC-NET Employability Resources Toolkit\ncnet-employability-cov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3505201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6019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hlinkClick r:id="rId4"/>
              </a:rPr>
              <a:t>http://www.nc-net.info/employability.php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1676400"/>
            <a:ext cx="518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North Carolina Network for Excellence in Teaching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 collaborative, statewide professional development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Perkins funded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Approaching it’s 13</a:t>
            </a:r>
            <a:r>
              <a:rPr lang="en-US" sz="2800" baseline="30000" dirty="0"/>
              <a:t>th</a:t>
            </a:r>
            <a:r>
              <a:rPr lang="en-US" sz="2800" dirty="0"/>
              <a:t> Anniversary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Developed by Center for Occupational Research and Development (</a:t>
            </a:r>
            <a:r>
              <a:rPr lang="en-US" sz="2800" i="1" dirty="0"/>
              <a:t>CORD</a:t>
            </a:r>
            <a:r>
              <a:rPr lang="en-US" sz="2800" dirty="0"/>
              <a:t>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Toolkit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0678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Enable instructors/experts to integrate employability skills practice into courses/culture (HRD, WBL, EGR, Intro, etc.)</a:t>
            </a:r>
          </a:p>
          <a:p>
            <a:r>
              <a:rPr lang="en-US" sz="2800" dirty="0"/>
              <a:t>Helps instructors support student success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3802" y="3117746"/>
            <a:ext cx="2543716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Technical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6722" y="3948743"/>
            <a:ext cx="2817876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Academic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2560" y="4787692"/>
            <a:ext cx="3886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Employability</a:t>
            </a:r>
          </a:p>
        </p:txBody>
      </p:sp>
      <p:pic>
        <p:nvPicPr>
          <p:cNvPr id="8" name="Picture 7" descr="C:\Users\scuilettif\Desktop\Academic Programs\CreatingSuccessLogo_Vertical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6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446E27"/>
      </a:accent1>
      <a:accent2>
        <a:srgbClr val="D66007"/>
      </a:accent2>
      <a:accent3>
        <a:srgbClr val="C32D2E"/>
      </a:accent3>
      <a:accent4>
        <a:srgbClr val="446E27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446E27"/>
    </a:accent1>
    <a:accent2>
      <a:srgbClr val="D66007"/>
    </a:accent2>
    <a:accent3>
      <a:srgbClr val="C32D2E"/>
    </a:accent3>
    <a:accent4>
      <a:srgbClr val="446E27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1874</TotalTime>
  <Words>585</Words>
  <Application>Microsoft Office PowerPoint</Application>
  <PresentationFormat>On-screen Show (4:3)</PresentationFormat>
  <Paragraphs>97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Wingdings</vt:lpstr>
      <vt:lpstr>Wingdings 2</vt:lpstr>
      <vt:lpstr>Median</vt:lpstr>
      <vt:lpstr>What are employability skills?</vt:lpstr>
      <vt:lpstr>PowerPoint Presentation</vt:lpstr>
      <vt:lpstr>U.S. Department of Education</vt:lpstr>
      <vt:lpstr>PowerPoint Presentation</vt:lpstr>
      <vt:lpstr>From a state perspective</vt:lpstr>
      <vt:lpstr>Nationally</vt:lpstr>
      <vt:lpstr>Internationally</vt:lpstr>
      <vt:lpstr>NC-NET Responded by Creating</vt:lpstr>
      <vt:lpstr>Toolkit Purpose</vt:lpstr>
      <vt:lpstr>Assessments</vt:lpstr>
      <vt:lpstr>Contact &amp; Reference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NC-NET Employability Skills Resource Toolkit</dc:title>
  <dc:creator>acanderson</dc:creator>
  <cp:lastModifiedBy>Frank Scuiletti</cp:lastModifiedBy>
  <cp:revision>130</cp:revision>
  <dcterms:created xsi:type="dcterms:W3CDTF">2013-09-17T16:10:39Z</dcterms:created>
  <dcterms:modified xsi:type="dcterms:W3CDTF">2019-08-15T19:03:34Z</dcterms:modified>
</cp:coreProperties>
</file>