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A520E-5A3A-47D6-8311-B55C3A53D5F6}" v="1900" dt="2020-09-23T02:01:22.343"/>
    <p1510:client id="{B87AB660-661C-7707-925D-F414F9CAD7E7}" v="67" dt="2020-09-23T03:59:53.189"/>
    <p1510:client id="{F5C18795-4517-3704-95D3-CAF8B76DC589}" v="1014" dt="2020-09-23T03:56:12.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microsoft.com/office/2015/10/relationships/revisionInfo" Target="revisionInfo.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1A569-CA97-44B1-A122-C59F0F184A0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A92B157-A155-4D6F-909B-1BF179FD004E}">
      <dgm:prSet/>
      <dgm:spPr/>
      <dgm:t>
        <a:bodyPr/>
        <a:lstStyle/>
        <a:p>
          <a:r>
            <a:rPr lang="en-US"/>
            <a:t>As always, a task you will complete.. A fact-finding mission is one that will be neat.</a:t>
          </a:r>
        </a:p>
      </dgm:t>
    </dgm:pt>
    <dgm:pt modelId="{59514418-B501-46B7-9718-31AF2C8AFD95}" type="parTrans" cxnId="{1EF771D2-4F35-4514-8B4C-A5D46887CFE5}">
      <dgm:prSet/>
      <dgm:spPr/>
      <dgm:t>
        <a:bodyPr/>
        <a:lstStyle/>
        <a:p>
          <a:endParaRPr lang="en-US"/>
        </a:p>
      </dgm:t>
    </dgm:pt>
    <dgm:pt modelId="{8D7F6B63-7B7C-4650-88E6-78783D4D77B5}" type="sibTrans" cxnId="{1EF771D2-4F35-4514-8B4C-A5D46887CFE5}">
      <dgm:prSet/>
      <dgm:spPr/>
      <dgm:t>
        <a:bodyPr/>
        <a:lstStyle/>
        <a:p>
          <a:endParaRPr lang="en-US"/>
        </a:p>
      </dgm:t>
    </dgm:pt>
    <dgm:pt modelId="{956C9040-496D-4601-BBDE-16206CE3C88E}">
      <dgm:prSet/>
      <dgm:spPr/>
      <dgm:t>
        <a:bodyPr/>
        <a:lstStyle/>
        <a:p>
          <a:r>
            <a:rPr lang="en-US"/>
            <a:t>As you visit the schools in your virtual visits, keep notes to be used in our writing task to follow. </a:t>
          </a:r>
        </a:p>
      </dgm:t>
    </dgm:pt>
    <dgm:pt modelId="{85A80A95-02AE-4CC5-AAD4-19F48D9DC48F}" type="parTrans" cxnId="{89DF4C58-6196-4C64-AD72-A036E40F5840}">
      <dgm:prSet/>
      <dgm:spPr/>
      <dgm:t>
        <a:bodyPr/>
        <a:lstStyle/>
        <a:p>
          <a:endParaRPr lang="en-US"/>
        </a:p>
      </dgm:t>
    </dgm:pt>
    <dgm:pt modelId="{3CCFAAA6-79A8-4216-8ADC-D3F4481DB5A4}" type="sibTrans" cxnId="{89DF4C58-6196-4C64-AD72-A036E40F5840}">
      <dgm:prSet/>
      <dgm:spPr/>
      <dgm:t>
        <a:bodyPr/>
        <a:lstStyle/>
        <a:p>
          <a:endParaRPr lang="en-US"/>
        </a:p>
      </dgm:t>
    </dgm:pt>
    <dgm:pt modelId="{A5A7108D-281B-4F61-A384-C28D6A0D771D}">
      <dgm:prSet/>
      <dgm:spPr/>
      <dgm:t>
        <a:bodyPr/>
        <a:lstStyle/>
        <a:p>
          <a:r>
            <a:rPr lang="en-US"/>
            <a:t>Perhaps by the end you will make a decision and project the next steps to take in this journey.</a:t>
          </a:r>
        </a:p>
      </dgm:t>
    </dgm:pt>
    <dgm:pt modelId="{05A6DF39-827C-4BAD-831C-32F7440BDC3E}" type="parTrans" cxnId="{F1B47B79-FC01-44D3-A2EC-E075DB93A912}">
      <dgm:prSet/>
      <dgm:spPr/>
      <dgm:t>
        <a:bodyPr/>
        <a:lstStyle/>
        <a:p>
          <a:endParaRPr lang="en-US"/>
        </a:p>
      </dgm:t>
    </dgm:pt>
    <dgm:pt modelId="{65D39DAA-5F3C-4753-8776-65BDECE334AD}" type="sibTrans" cxnId="{F1B47B79-FC01-44D3-A2EC-E075DB93A912}">
      <dgm:prSet/>
      <dgm:spPr/>
      <dgm:t>
        <a:bodyPr/>
        <a:lstStyle/>
        <a:p>
          <a:endParaRPr lang="en-US"/>
        </a:p>
      </dgm:t>
    </dgm:pt>
    <dgm:pt modelId="{036B68D4-FC8C-4320-95BC-EA1BBCDDCE3D}">
      <dgm:prSet/>
      <dgm:spPr/>
      <dgm:t>
        <a:bodyPr/>
        <a:lstStyle/>
        <a:p>
          <a:r>
            <a:rPr lang="en-US"/>
            <a:t>Ah, yes that journey we learned about last week, now you will see this is not for the weak..... </a:t>
          </a:r>
        </a:p>
      </dgm:t>
    </dgm:pt>
    <dgm:pt modelId="{0B7E2D5E-15C2-4B4A-B2B5-D3203A0D68B6}" type="parTrans" cxnId="{43078E5E-DE66-4339-B377-0153C659B294}">
      <dgm:prSet/>
      <dgm:spPr/>
      <dgm:t>
        <a:bodyPr/>
        <a:lstStyle/>
        <a:p>
          <a:endParaRPr lang="en-US"/>
        </a:p>
      </dgm:t>
    </dgm:pt>
    <dgm:pt modelId="{D1450B72-4DD2-4A4B-954E-4094B302B098}" type="sibTrans" cxnId="{43078E5E-DE66-4339-B377-0153C659B294}">
      <dgm:prSet/>
      <dgm:spPr/>
      <dgm:t>
        <a:bodyPr/>
        <a:lstStyle/>
        <a:p>
          <a:endParaRPr lang="en-US"/>
        </a:p>
      </dgm:t>
    </dgm:pt>
    <dgm:pt modelId="{CBEBE811-F1EA-4A97-B73E-992D551CD6B1}" type="pres">
      <dgm:prSet presAssocID="{72A1A569-CA97-44B1-A122-C59F0F184A06}" presName="diagram" presStyleCnt="0">
        <dgm:presLayoutVars>
          <dgm:dir/>
          <dgm:resizeHandles val="exact"/>
        </dgm:presLayoutVars>
      </dgm:prSet>
      <dgm:spPr/>
    </dgm:pt>
    <dgm:pt modelId="{DC33E577-BB93-4DF0-B363-36D063363C8F}" type="pres">
      <dgm:prSet presAssocID="{DA92B157-A155-4D6F-909B-1BF179FD004E}" presName="node" presStyleLbl="node1" presStyleIdx="0" presStyleCnt="4">
        <dgm:presLayoutVars>
          <dgm:bulletEnabled val="1"/>
        </dgm:presLayoutVars>
      </dgm:prSet>
      <dgm:spPr/>
    </dgm:pt>
    <dgm:pt modelId="{5B022871-A811-4340-8884-62A62A5C71FE}" type="pres">
      <dgm:prSet presAssocID="{8D7F6B63-7B7C-4650-88E6-78783D4D77B5}" presName="sibTrans" presStyleCnt="0"/>
      <dgm:spPr/>
    </dgm:pt>
    <dgm:pt modelId="{A17F71B1-06AE-4529-AB87-9ACD594D1881}" type="pres">
      <dgm:prSet presAssocID="{956C9040-496D-4601-BBDE-16206CE3C88E}" presName="node" presStyleLbl="node1" presStyleIdx="1" presStyleCnt="4">
        <dgm:presLayoutVars>
          <dgm:bulletEnabled val="1"/>
        </dgm:presLayoutVars>
      </dgm:prSet>
      <dgm:spPr/>
    </dgm:pt>
    <dgm:pt modelId="{E6BE7827-A530-4CE8-B2BB-A111B34E0AEA}" type="pres">
      <dgm:prSet presAssocID="{3CCFAAA6-79A8-4216-8ADC-D3F4481DB5A4}" presName="sibTrans" presStyleCnt="0"/>
      <dgm:spPr/>
    </dgm:pt>
    <dgm:pt modelId="{C961736B-1117-4D6B-84EE-53053BDD2C7C}" type="pres">
      <dgm:prSet presAssocID="{A5A7108D-281B-4F61-A384-C28D6A0D771D}" presName="node" presStyleLbl="node1" presStyleIdx="2" presStyleCnt="4">
        <dgm:presLayoutVars>
          <dgm:bulletEnabled val="1"/>
        </dgm:presLayoutVars>
      </dgm:prSet>
      <dgm:spPr/>
    </dgm:pt>
    <dgm:pt modelId="{FA203D28-EBD1-41B3-813C-A6CDA68CFFC0}" type="pres">
      <dgm:prSet presAssocID="{65D39DAA-5F3C-4753-8776-65BDECE334AD}" presName="sibTrans" presStyleCnt="0"/>
      <dgm:spPr/>
    </dgm:pt>
    <dgm:pt modelId="{A561F657-E018-4624-97D1-7F6F6987076B}" type="pres">
      <dgm:prSet presAssocID="{036B68D4-FC8C-4320-95BC-EA1BBCDDCE3D}" presName="node" presStyleLbl="node1" presStyleIdx="3" presStyleCnt="4">
        <dgm:presLayoutVars>
          <dgm:bulletEnabled val="1"/>
        </dgm:presLayoutVars>
      </dgm:prSet>
      <dgm:spPr/>
    </dgm:pt>
  </dgm:ptLst>
  <dgm:cxnLst>
    <dgm:cxn modelId="{C7BE681B-B3A1-4279-8A7E-D26251253A92}" type="presOf" srcId="{72A1A569-CA97-44B1-A122-C59F0F184A06}" destId="{CBEBE811-F1EA-4A97-B73E-992D551CD6B1}" srcOrd="0" destOrd="0" presId="urn:microsoft.com/office/officeart/2005/8/layout/default"/>
    <dgm:cxn modelId="{43078E5E-DE66-4339-B377-0153C659B294}" srcId="{72A1A569-CA97-44B1-A122-C59F0F184A06}" destId="{036B68D4-FC8C-4320-95BC-EA1BBCDDCE3D}" srcOrd="3" destOrd="0" parTransId="{0B7E2D5E-15C2-4B4A-B2B5-D3203A0D68B6}" sibTransId="{D1450B72-4DD2-4A4B-954E-4094B302B098}"/>
    <dgm:cxn modelId="{89DF4C58-6196-4C64-AD72-A036E40F5840}" srcId="{72A1A569-CA97-44B1-A122-C59F0F184A06}" destId="{956C9040-496D-4601-BBDE-16206CE3C88E}" srcOrd="1" destOrd="0" parTransId="{85A80A95-02AE-4CC5-AAD4-19F48D9DC48F}" sibTransId="{3CCFAAA6-79A8-4216-8ADC-D3F4481DB5A4}"/>
    <dgm:cxn modelId="{F1B47B79-FC01-44D3-A2EC-E075DB93A912}" srcId="{72A1A569-CA97-44B1-A122-C59F0F184A06}" destId="{A5A7108D-281B-4F61-A384-C28D6A0D771D}" srcOrd="2" destOrd="0" parTransId="{05A6DF39-827C-4BAD-831C-32F7440BDC3E}" sibTransId="{65D39DAA-5F3C-4753-8776-65BDECE334AD}"/>
    <dgm:cxn modelId="{E25F6B92-2D69-41AD-A1C5-478D5C9A3A03}" type="presOf" srcId="{A5A7108D-281B-4F61-A384-C28D6A0D771D}" destId="{C961736B-1117-4D6B-84EE-53053BDD2C7C}" srcOrd="0" destOrd="0" presId="urn:microsoft.com/office/officeart/2005/8/layout/default"/>
    <dgm:cxn modelId="{963DF898-6B68-454D-8C94-B8FA38743886}" type="presOf" srcId="{DA92B157-A155-4D6F-909B-1BF179FD004E}" destId="{DC33E577-BB93-4DF0-B363-36D063363C8F}" srcOrd="0" destOrd="0" presId="urn:microsoft.com/office/officeart/2005/8/layout/default"/>
    <dgm:cxn modelId="{C533F4B5-2535-49BB-B527-9C5AE68A019F}" type="presOf" srcId="{956C9040-496D-4601-BBDE-16206CE3C88E}" destId="{A17F71B1-06AE-4529-AB87-9ACD594D1881}" srcOrd="0" destOrd="0" presId="urn:microsoft.com/office/officeart/2005/8/layout/default"/>
    <dgm:cxn modelId="{4EA826C0-9C97-4C74-9B86-D5A83125EBF3}" type="presOf" srcId="{036B68D4-FC8C-4320-95BC-EA1BBCDDCE3D}" destId="{A561F657-E018-4624-97D1-7F6F6987076B}" srcOrd="0" destOrd="0" presId="urn:microsoft.com/office/officeart/2005/8/layout/default"/>
    <dgm:cxn modelId="{1EF771D2-4F35-4514-8B4C-A5D46887CFE5}" srcId="{72A1A569-CA97-44B1-A122-C59F0F184A06}" destId="{DA92B157-A155-4D6F-909B-1BF179FD004E}" srcOrd="0" destOrd="0" parTransId="{59514418-B501-46B7-9718-31AF2C8AFD95}" sibTransId="{8D7F6B63-7B7C-4650-88E6-78783D4D77B5}"/>
    <dgm:cxn modelId="{43ADC41C-59D0-4E6F-AF2B-D82D5616CDFE}" type="presParOf" srcId="{CBEBE811-F1EA-4A97-B73E-992D551CD6B1}" destId="{DC33E577-BB93-4DF0-B363-36D063363C8F}" srcOrd="0" destOrd="0" presId="urn:microsoft.com/office/officeart/2005/8/layout/default"/>
    <dgm:cxn modelId="{4F7FDB93-2318-41C5-A48F-20885F55A1AE}" type="presParOf" srcId="{CBEBE811-F1EA-4A97-B73E-992D551CD6B1}" destId="{5B022871-A811-4340-8884-62A62A5C71FE}" srcOrd="1" destOrd="0" presId="urn:microsoft.com/office/officeart/2005/8/layout/default"/>
    <dgm:cxn modelId="{AAFB96F9-0AB1-4EE2-964B-94EA336B1F44}" type="presParOf" srcId="{CBEBE811-F1EA-4A97-B73E-992D551CD6B1}" destId="{A17F71B1-06AE-4529-AB87-9ACD594D1881}" srcOrd="2" destOrd="0" presId="urn:microsoft.com/office/officeart/2005/8/layout/default"/>
    <dgm:cxn modelId="{5E9A84DC-AB55-4B6B-BF68-5D6F1D3BF9E6}" type="presParOf" srcId="{CBEBE811-F1EA-4A97-B73E-992D551CD6B1}" destId="{E6BE7827-A530-4CE8-B2BB-A111B34E0AEA}" srcOrd="3" destOrd="0" presId="urn:microsoft.com/office/officeart/2005/8/layout/default"/>
    <dgm:cxn modelId="{D35F35F3-3382-4C46-959C-0D96A75A9361}" type="presParOf" srcId="{CBEBE811-F1EA-4A97-B73E-992D551CD6B1}" destId="{C961736B-1117-4D6B-84EE-53053BDD2C7C}" srcOrd="4" destOrd="0" presId="urn:microsoft.com/office/officeart/2005/8/layout/default"/>
    <dgm:cxn modelId="{224581DB-92F6-4E8A-A1F6-ED54242AFA2B}" type="presParOf" srcId="{CBEBE811-F1EA-4A97-B73E-992D551CD6B1}" destId="{FA203D28-EBD1-41B3-813C-A6CDA68CFFC0}" srcOrd="5" destOrd="0" presId="urn:microsoft.com/office/officeart/2005/8/layout/default"/>
    <dgm:cxn modelId="{A9482A13-7FBB-4CF0-A842-7CD6E47C5628}" type="presParOf" srcId="{CBEBE811-F1EA-4A97-B73E-992D551CD6B1}" destId="{A561F657-E018-4624-97D1-7F6F6987076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3E577-BB93-4DF0-B363-36D063363C8F}">
      <dsp:nvSpPr>
        <dsp:cNvPr id="0" name=""/>
        <dsp:cNvSpPr/>
      </dsp:nvSpPr>
      <dsp:spPr>
        <a:xfrm>
          <a:off x="139660" y="1174"/>
          <a:ext cx="3198837" cy="19193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As always, a task you will complete.. A fact-finding mission is one that will be neat.</a:t>
          </a:r>
        </a:p>
      </dsp:txBody>
      <dsp:txXfrm>
        <a:off x="139660" y="1174"/>
        <a:ext cx="3198837" cy="1919302"/>
      </dsp:txXfrm>
    </dsp:sp>
    <dsp:sp modelId="{A17F71B1-06AE-4529-AB87-9ACD594D1881}">
      <dsp:nvSpPr>
        <dsp:cNvPr id="0" name=""/>
        <dsp:cNvSpPr/>
      </dsp:nvSpPr>
      <dsp:spPr>
        <a:xfrm>
          <a:off x="3658381" y="1174"/>
          <a:ext cx="3198837" cy="1919302"/>
        </a:xfrm>
        <a:prstGeom prst="rect">
          <a:avLst/>
        </a:prstGeom>
        <a:solidFill>
          <a:schemeClr val="accent2">
            <a:hueOff val="994112"/>
            <a:satOff val="-2035"/>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As you visit the schools in your virtual visits, keep notes to be used in our writing task to follow. </a:t>
          </a:r>
        </a:p>
      </dsp:txBody>
      <dsp:txXfrm>
        <a:off x="3658381" y="1174"/>
        <a:ext cx="3198837" cy="1919302"/>
      </dsp:txXfrm>
    </dsp:sp>
    <dsp:sp modelId="{C961736B-1117-4D6B-84EE-53053BDD2C7C}">
      <dsp:nvSpPr>
        <dsp:cNvPr id="0" name=""/>
        <dsp:cNvSpPr/>
      </dsp:nvSpPr>
      <dsp:spPr>
        <a:xfrm>
          <a:off x="7177102" y="1174"/>
          <a:ext cx="3198837" cy="1919302"/>
        </a:xfrm>
        <a:prstGeom prst="rect">
          <a:avLst/>
        </a:prstGeom>
        <a:solidFill>
          <a:schemeClr val="accent2">
            <a:hueOff val="1988224"/>
            <a:satOff val="-4071"/>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Perhaps by the end you will make a decision and project the next steps to take in this journey.</a:t>
          </a:r>
        </a:p>
      </dsp:txBody>
      <dsp:txXfrm>
        <a:off x="7177102" y="1174"/>
        <a:ext cx="3198837" cy="1919302"/>
      </dsp:txXfrm>
    </dsp:sp>
    <dsp:sp modelId="{A561F657-E018-4624-97D1-7F6F6987076B}">
      <dsp:nvSpPr>
        <dsp:cNvPr id="0" name=""/>
        <dsp:cNvSpPr/>
      </dsp:nvSpPr>
      <dsp:spPr>
        <a:xfrm>
          <a:off x="3658381" y="2240360"/>
          <a:ext cx="3198837" cy="1919302"/>
        </a:xfrm>
        <a:prstGeom prst="rect">
          <a:avLst/>
        </a:prstGeom>
        <a:solidFill>
          <a:schemeClr val="accent2">
            <a:hueOff val="2982336"/>
            <a:satOff val="-610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Ah, yes that journey we learned about last week, now you will see this is not for the weak..... </a:t>
          </a:r>
        </a:p>
      </dsp:txBody>
      <dsp:txXfrm>
        <a:off x="3658381" y="2240360"/>
        <a:ext cx="3198837" cy="19193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89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751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128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19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8516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120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513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4295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77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3306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838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9/22/2020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413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9/22/2020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5019476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4" r:id="rId7"/>
    <p:sldLayoutId id="2147483675" r:id="rId8"/>
    <p:sldLayoutId id="2147483676" r:id="rId9"/>
    <p:sldLayoutId id="2147483677" r:id="rId10"/>
    <p:sldLayoutId id="2147483678" r:id="rId11"/>
    <p:sldLayoutId id="214748368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aketech.edu/programs-courses/credit/transfer-choices/search-colle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apps.northcarolina.edu/transfertoolbox/download/5/caa/399/caa_2019-tac-approved-5-23-19.pdf" TargetMode="External"/><Relationship Id="rId7" Type="http://schemas.openxmlformats.org/officeDocument/2006/relationships/hyperlink" Target="https://myapps.northcarolina.edu/transfertoolbox/" TargetMode="External"/><Relationship Id="rId2" Type="http://schemas.openxmlformats.org/officeDocument/2006/relationships/hyperlink" Target="https://www.northcarolina.edu/future-students/transfer-students/nc-community-college-transfer/" TargetMode="External"/><Relationship Id="rId1" Type="http://schemas.openxmlformats.org/officeDocument/2006/relationships/slideLayout" Target="../slideLayouts/slideLayout2.xml"/><Relationship Id="rId6" Type="http://schemas.openxmlformats.org/officeDocument/2006/relationships/hyperlink" Target="https://fafsa.ed.gov/" TargetMode="External"/><Relationship Id="rId5" Type="http://schemas.openxmlformats.org/officeDocument/2006/relationships/hyperlink" Target="https://www.nccommunitycolleges.edu/sites/default/files/basic-pages/academic-programs/attachments/transfer_course_list_appendixg_2020.pdf" TargetMode="External"/><Relationship Id="rId4" Type="http://schemas.openxmlformats.org/officeDocument/2006/relationships/hyperlink" Target="http://www.nccommunitycolleges.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northcarolina.edu/institution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008C09-B7E4-45D6-84CA-424284A635B8}"/>
              </a:ext>
            </a:extLst>
          </p:cNvPr>
          <p:cNvPicPr>
            <a:picLocks noChangeAspect="1"/>
          </p:cNvPicPr>
          <p:nvPr/>
        </p:nvPicPr>
        <p:blipFill rotWithShape="1">
          <a:blip r:embed="rId2"/>
          <a:srcRect t="107" b="1562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Title 1"/>
          <p:cNvSpPr>
            <a:spLocks noGrp="1"/>
          </p:cNvSpPr>
          <p:nvPr>
            <p:ph type="ctrTitle"/>
          </p:nvPr>
        </p:nvSpPr>
        <p:spPr>
          <a:xfrm>
            <a:off x="6095999" y="3834174"/>
            <a:ext cx="5257800" cy="1701570"/>
          </a:xfrm>
        </p:spPr>
        <p:txBody>
          <a:bodyPr anchor="b">
            <a:normAutofit/>
          </a:bodyPr>
          <a:lstStyle/>
          <a:p>
            <a:r>
              <a:rPr lang="en-US" sz="4400">
                <a:cs typeface="Calibri Light"/>
              </a:rPr>
              <a:t>Choosing A College</a:t>
            </a:r>
            <a:endParaRPr lang="en-US" sz="4400"/>
          </a:p>
        </p:txBody>
      </p:sp>
      <p:sp>
        <p:nvSpPr>
          <p:cNvPr id="3" name="Subtitle 2"/>
          <p:cNvSpPr>
            <a:spLocks noGrp="1"/>
          </p:cNvSpPr>
          <p:nvPr>
            <p:ph type="subTitle" idx="1"/>
          </p:nvPr>
        </p:nvSpPr>
        <p:spPr>
          <a:xfrm>
            <a:off x="6096000" y="5592499"/>
            <a:ext cx="5147960" cy="646785"/>
          </a:xfrm>
        </p:spPr>
        <p:txBody>
          <a:bodyPr vert="horz" lIns="91440" tIns="45720" rIns="91440" bIns="45720" rtlCol="0">
            <a:normAutofit/>
          </a:bodyPr>
          <a:lstStyle/>
          <a:p>
            <a:pPr>
              <a:lnSpc>
                <a:spcPct val="90000"/>
              </a:lnSpc>
            </a:pPr>
            <a:r>
              <a:rPr lang="en-US" sz="2000">
                <a:cs typeface="Calibri"/>
              </a:rPr>
              <a:t>Understanding Education Preparation Programs</a:t>
            </a:r>
            <a:endParaRPr lang="en-US" sz="2000"/>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E6C6-6490-4869-A684-F4D1532EED00}"/>
              </a:ext>
            </a:extLst>
          </p:cNvPr>
          <p:cNvSpPr>
            <a:spLocks noGrp="1"/>
          </p:cNvSpPr>
          <p:nvPr>
            <p:ph type="title"/>
          </p:nvPr>
        </p:nvSpPr>
        <p:spPr/>
        <p:txBody>
          <a:bodyPr/>
          <a:lstStyle/>
          <a:p>
            <a:r>
              <a:rPr lang="en-US"/>
              <a:t>Colleges I Visited Virtually</a:t>
            </a:r>
          </a:p>
        </p:txBody>
      </p:sp>
      <p:sp>
        <p:nvSpPr>
          <p:cNvPr id="3" name="Text Placeholder 2">
            <a:extLst>
              <a:ext uri="{FF2B5EF4-FFF2-40B4-BE49-F238E27FC236}">
                <a16:creationId xmlns:a16="http://schemas.microsoft.com/office/drawing/2014/main" id="{EDFA9862-0D9D-4E4E-B4D4-0206A5E556CE}"/>
              </a:ext>
            </a:extLst>
          </p:cNvPr>
          <p:cNvSpPr>
            <a:spLocks noGrp="1"/>
          </p:cNvSpPr>
          <p:nvPr>
            <p:ph type="body" idx="1"/>
          </p:nvPr>
        </p:nvSpPr>
        <p:spPr>
          <a:xfrm>
            <a:off x="839788" y="2011680"/>
            <a:ext cx="4838273" cy="904513"/>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a:t>Name:</a:t>
            </a:r>
          </a:p>
          <a:p>
            <a:r>
              <a:rPr lang="en-US"/>
              <a:t>Location:</a:t>
            </a:r>
            <a:endParaRPr lang="en-US" dirty="0"/>
          </a:p>
        </p:txBody>
      </p:sp>
      <p:sp>
        <p:nvSpPr>
          <p:cNvPr id="4" name="Content Placeholder 3">
            <a:extLst>
              <a:ext uri="{FF2B5EF4-FFF2-40B4-BE49-F238E27FC236}">
                <a16:creationId xmlns:a16="http://schemas.microsoft.com/office/drawing/2014/main" id="{D9969F55-D333-4184-90FE-590860332815}"/>
              </a:ext>
            </a:extLst>
          </p:cNvPr>
          <p:cNvSpPr>
            <a:spLocks noGrp="1"/>
          </p:cNvSpPr>
          <p:nvPr>
            <p:ph sz="half" idx="2"/>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buNone/>
            </a:pPr>
            <a:r>
              <a:rPr lang="en-US"/>
              <a:t>20 Question Responses</a:t>
            </a:r>
            <a:endParaRPr lang="en-US" dirty="0"/>
          </a:p>
        </p:txBody>
      </p:sp>
      <p:sp>
        <p:nvSpPr>
          <p:cNvPr id="5" name="Text Placeholder 4">
            <a:extLst>
              <a:ext uri="{FF2B5EF4-FFF2-40B4-BE49-F238E27FC236}">
                <a16:creationId xmlns:a16="http://schemas.microsoft.com/office/drawing/2014/main" id="{5786642D-0078-4726-9C1C-62B943F815B9}"/>
              </a:ext>
            </a:extLst>
          </p:cNvPr>
          <p:cNvSpPr>
            <a:spLocks noGrp="1"/>
          </p:cNvSpPr>
          <p:nvPr>
            <p:ph type="body" sz="quarter" idx="3"/>
          </p:nvPr>
        </p:nvSpPr>
        <p:spPr>
          <a:xfrm>
            <a:off x="6356336" y="2011680"/>
            <a:ext cx="5000512" cy="95097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a:t>Name:</a:t>
            </a:r>
          </a:p>
          <a:p>
            <a:r>
              <a:rPr lang="en-US"/>
              <a:t>Location</a:t>
            </a:r>
            <a:endParaRPr lang="en-US" dirty="0"/>
          </a:p>
        </p:txBody>
      </p:sp>
      <p:sp>
        <p:nvSpPr>
          <p:cNvPr id="6" name="Content Placeholder 5">
            <a:extLst>
              <a:ext uri="{FF2B5EF4-FFF2-40B4-BE49-F238E27FC236}">
                <a16:creationId xmlns:a16="http://schemas.microsoft.com/office/drawing/2014/main" id="{196B981F-D39E-4A7E-AF3D-4AE4A269FF1A}"/>
              </a:ext>
            </a:extLst>
          </p:cNvPr>
          <p:cNvSpPr>
            <a:spLocks noGrp="1"/>
          </p:cNvSpPr>
          <p:nvPr>
            <p:ph sz="quarter" idx="4"/>
          </p:nvPr>
        </p:nvSpPr>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buNone/>
            </a:pPr>
            <a:r>
              <a:rPr lang="en-US"/>
              <a:t>20 Question Responses</a:t>
            </a:r>
          </a:p>
        </p:txBody>
      </p:sp>
    </p:spTree>
    <p:extLst>
      <p:ext uri="{BB962C8B-B14F-4D97-AF65-F5344CB8AC3E}">
        <p14:creationId xmlns:p14="http://schemas.microsoft.com/office/powerpoint/2010/main" val="110282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7AD8-8184-4051-A085-25697E027E56}"/>
              </a:ext>
            </a:extLst>
          </p:cNvPr>
          <p:cNvSpPr>
            <a:spLocks noGrp="1"/>
          </p:cNvSpPr>
          <p:nvPr>
            <p:ph type="title"/>
          </p:nvPr>
        </p:nvSpPr>
        <p:spPr/>
        <p:txBody>
          <a:bodyPr/>
          <a:lstStyle/>
          <a:p>
            <a:r>
              <a:rPr lang="en-US" dirty="0"/>
              <a:t>Colleges Visited Virtually</a:t>
            </a:r>
          </a:p>
        </p:txBody>
      </p:sp>
      <p:sp>
        <p:nvSpPr>
          <p:cNvPr id="3" name="Text Placeholder 2">
            <a:extLst>
              <a:ext uri="{FF2B5EF4-FFF2-40B4-BE49-F238E27FC236}">
                <a16:creationId xmlns:a16="http://schemas.microsoft.com/office/drawing/2014/main" id="{22268B08-3C58-4030-8E5F-29E75A79BD83}"/>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Name</a:t>
            </a:r>
          </a:p>
          <a:p>
            <a:r>
              <a:rPr lang="en-US" dirty="0"/>
              <a:t>Location</a:t>
            </a:r>
          </a:p>
        </p:txBody>
      </p:sp>
      <p:sp>
        <p:nvSpPr>
          <p:cNvPr id="4" name="Content Placeholder 3">
            <a:extLst>
              <a:ext uri="{FF2B5EF4-FFF2-40B4-BE49-F238E27FC236}">
                <a16:creationId xmlns:a16="http://schemas.microsoft.com/office/drawing/2014/main" id="{454D888F-CDAB-4FA6-B11C-46699FD32562}"/>
              </a:ext>
            </a:extLst>
          </p:cNvPr>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endParaRPr lang="en-US"/>
          </a:p>
        </p:txBody>
      </p:sp>
      <p:sp>
        <p:nvSpPr>
          <p:cNvPr id="5" name="Text Placeholder 4">
            <a:extLst>
              <a:ext uri="{FF2B5EF4-FFF2-40B4-BE49-F238E27FC236}">
                <a16:creationId xmlns:a16="http://schemas.microsoft.com/office/drawing/2014/main" id="{FEAF929B-8862-42AB-A369-0429063A23F7}"/>
              </a:ext>
            </a:extLst>
          </p:cNvPr>
          <p:cNvSpPr>
            <a:spLocks noGrp="1"/>
          </p:cNvSpPr>
          <p:nvPr>
            <p:ph type="body" sz="quarter" idx="3"/>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Name:</a:t>
            </a:r>
          </a:p>
          <a:p>
            <a:r>
              <a:rPr lang="en-US" dirty="0"/>
              <a:t>Location:</a:t>
            </a:r>
          </a:p>
        </p:txBody>
      </p:sp>
      <p:sp>
        <p:nvSpPr>
          <p:cNvPr id="6" name="Content Placeholder 5">
            <a:extLst>
              <a:ext uri="{FF2B5EF4-FFF2-40B4-BE49-F238E27FC236}">
                <a16:creationId xmlns:a16="http://schemas.microsoft.com/office/drawing/2014/main" id="{19D45BD0-CAB5-4C2A-B99F-B7E49346AFB7}"/>
              </a:ext>
            </a:extLst>
          </p:cNvPr>
          <p:cNvSpPr>
            <a:spLocks noGrp="1"/>
          </p:cNvSpPr>
          <p:nvPr>
            <p:ph sz="quarter" idx="4"/>
          </p:nvPr>
        </p:nvSpPr>
        <p:spPr/>
        <p:style>
          <a:lnRef idx="2">
            <a:schemeClr val="dk1"/>
          </a:lnRef>
          <a:fillRef idx="1">
            <a:schemeClr val="lt1"/>
          </a:fillRef>
          <a:effectRef idx="0">
            <a:schemeClr val="dk1"/>
          </a:effectRef>
          <a:fontRef idx="minor">
            <a:schemeClr val="dk1"/>
          </a:fontRef>
        </p:style>
        <p:txBody>
          <a:bodyPr/>
          <a:lstStyle/>
          <a:p>
            <a:endParaRPr lang="en-US"/>
          </a:p>
        </p:txBody>
      </p:sp>
    </p:spTree>
    <p:extLst>
      <p:ext uri="{BB962C8B-B14F-4D97-AF65-F5344CB8AC3E}">
        <p14:creationId xmlns:p14="http://schemas.microsoft.com/office/powerpoint/2010/main" val="352867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6661-8640-4FC2-95E9-CCD82B420C1F}"/>
              </a:ext>
            </a:extLst>
          </p:cNvPr>
          <p:cNvSpPr>
            <a:spLocks noGrp="1"/>
          </p:cNvSpPr>
          <p:nvPr>
            <p:ph type="title"/>
          </p:nvPr>
        </p:nvSpPr>
        <p:spPr/>
        <p:txBody>
          <a:bodyPr>
            <a:normAutofit/>
          </a:bodyPr>
          <a:lstStyle/>
          <a:p>
            <a:pPr algn="ctr"/>
            <a:r>
              <a:rPr lang="en-US" sz="3600" dirty="0"/>
              <a:t>Conditions in  The Articulation Agreement?</a:t>
            </a:r>
          </a:p>
        </p:txBody>
      </p:sp>
      <p:sp>
        <p:nvSpPr>
          <p:cNvPr id="3" name="Content Placeholder 2">
            <a:extLst>
              <a:ext uri="{FF2B5EF4-FFF2-40B4-BE49-F238E27FC236}">
                <a16:creationId xmlns:a16="http://schemas.microsoft.com/office/drawing/2014/main" id="{C24F8505-328A-47C1-B057-EFB1D9A5150D}"/>
              </a:ext>
            </a:extLst>
          </p:cNvPr>
          <p:cNvSpPr>
            <a:spLocks noGrp="1"/>
          </p:cNvSpPr>
          <p:nvPr>
            <p:ph idx="1"/>
          </p:nvPr>
        </p:nvSpPr>
        <p:spPr/>
        <p:txBody>
          <a:bodyPr vert="horz" lIns="91440" tIns="45720" rIns="91440" bIns="45720" rtlCol="0" anchor="t">
            <a:normAutofit/>
          </a:bodyPr>
          <a:lstStyle/>
          <a:p>
            <a:r>
              <a:rPr lang="en-US" sz="1600" dirty="0"/>
              <a:t>Admission is not assured to a specific campus or specific program or major</a:t>
            </a:r>
          </a:p>
          <a:p>
            <a:r>
              <a:rPr lang="en-US" sz="1600" dirty="0"/>
              <a:t>Student must have graduated from NC CC with an AAS in Early Childhood Education</a:t>
            </a:r>
          </a:p>
          <a:p>
            <a:r>
              <a:rPr lang="en-US" sz="1600" dirty="0"/>
              <a:t>Student must meet minimum GPA and/or Praxis score admission requirements for four-year institution's Bachelor's Degree in B-K and Early Education related degrees</a:t>
            </a:r>
          </a:p>
          <a:p>
            <a:r>
              <a:rPr lang="en-US" sz="1600" dirty="0"/>
              <a:t>Student must have a grade of  "C" or better for all Early Childhood AA courses</a:t>
            </a:r>
          </a:p>
          <a:p>
            <a:r>
              <a:rPr lang="en-US" sz="1600" dirty="0"/>
              <a:t>Student must be academically eligible for readmission to the last institution attended</a:t>
            </a:r>
          </a:p>
          <a:p>
            <a:r>
              <a:rPr lang="en-US" sz="1600" dirty="0"/>
              <a:t>Student must meet judicial requirements of the institution that you apply</a:t>
            </a:r>
          </a:p>
          <a:p>
            <a:r>
              <a:rPr lang="en-US" sz="1600" dirty="0"/>
              <a:t>Students must meet all application requirements at the receiving institution, including the submission of all required documentation by stated deadlines.</a:t>
            </a:r>
          </a:p>
        </p:txBody>
      </p:sp>
    </p:spTree>
    <p:extLst>
      <p:ext uri="{BB962C8B-B14F-4D97-AF65-F5344CB8AC3E}">
        <p14:creationId xmlns:p14="http://schemas.microsoft.com/office/powerpoint/2010/main" val="5681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84C7-BF10-4C50-9D7C-AF2C713D42DE}"/>
              </a:ext>
            </a:extLst>
          </p:cNvPr>
          <p:cNvSpPr>
            <a:spLocks noGrp="1"/>
          </p:cNvSpPr>
          <p:nvPr>
            <p:ph type="title"/>
          </p:nvPr>
        </p:nvSpPr>
        <p:spPr/>
        <p:txBody>
          <a:bodyPr/>
          <a:lstStyle/>
          <a:p>
            <a:r>
              <a:rPr lang="en-US" dirty="0"/>
              <a:t>Who Does this agreement apply to?</a:t>
            </a:r>
          </a:p>
        </p:txBody>
      </p:sp>
      <p:sp>
        <p:nvSpPr>
          <p:cNvPr id="3" name="Content Placeholder 2">
            <a:extLst>
              <a:ext uri="{FF2B5EF4-FFF2-40B4-BE49-F238E27FC236}">
                <a16:creationId xmlns:a16="http://schemas.microsoft.com/office/drawing/2014/main" id="{17CBA7C2-F4E7-40DA-9A92-0C6EDB6C6907}"/>
              </a:ext>
            </a:extLst>
          </p:cNvPr>
          <p:cNvSpPr>
            <a:spLocks noGrp="1"/>
          </p:cNvSpPr>
          <p:nvPr>
            <p:ph idx="1"/>
          </p:nvPr>
        </p:nvSpPr>
        <p:spPr/>
        <p:txBody>
          <a:bodyPr vert="horz" lIns="91440" tIns="45720" rIns="91440" bIns="45720" rtlCol="0" anchor="t">
            <a:normAutofit/>
          </a:bodyPr>
          <a:lstStyle/>
          <a:p>
            <a:r>
              <a:rPr lang="en-US" sz="1800" dirty="0"/>
              <a:t>All students from any one of the 58 North Carolina Community College Early Childhood Education Programs who meet the conditions stated in slide #1.</a:t>
            </a:r>
          </a:p>
          <a:p>
            <a:r>
              <a:rPr lang="en-US" sz="1800" dirty="0"/>
              <a:t>Graduates of the A55220 Program in the NC CC</a:t>
            </a:r>
          </a:p>
        </p:txBody>
      </p:sp>
    </p:spTree>
    <p:extLst>
      <p:ext uri="{BB962C8B-B14F-4D97-AF65-F5344CB8AC3E}">
        <p14:creationId xmlns:p14="http://schemas.microsoft.com/office/powerpoint/2010/main" val="228929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AECB-607E-4786-B225-62194998BE40}"/>
              </a:ext>
            </a:extLst>
          </p:cNvPr>
          <p:cNvSpPr>
            <a:spLocks noGrp="1"/>
          </p:cNvSpPr>
          <p:nvPr>
            <p:ph type="title"/>
          </p:nvPr>
        </p:nvSpPr>
        <p:spPr/>
        <p:txBody>
          <a:bodyPr>
            <a:normAutofit/>
          </a:bodyPr>
          <a:lstStyle/>
          <a:p>
            <a:r>
              <a:rPr lang="en-US" sz="3600" dirty="0"/>
              <a:t>What Schools can be considered for transfer?</a:t>
            </a:r>
          </a:p>
        </p:txBody>
      </p:sp>
      <p:sp>
        <p:nvSpPr>
          <p:cNvPr id="3" name="Content Placeholder 2">
            <a:extLst>
              <a:ext uri="{FF2B5EF4-FFF2-40B4-BE49-F238E27FC236}">
                <a16:creationId xmlns:a16="http://schemas.microsoft.com/office/drawing/2014/main" id="{72A2CD48-F851-453B-9D3A-8B078DA5202C}"/>
              </a:ext>
            </a:extLst>
          </p:cNvPr>
          <p:cNvSpPr>
            <a:spLocks noGrp="1"/>
          </p:cNvSpPr>
          <p:nvPr>
            <p:ph sz="half" idx="1"/>
          </p:nvPr>
        </p:nvSpPr>
        <p:spPr/>
        <p:txBody>
          <a:bodyPr vert="horz" lIns="91440" tIns="45720" rIns="91440" bIns="45720" rtlCol="0" anchor="t">
            <a:normAutofit/>
          </a:bodyPr>
          <a:lstStyle/>
          <a:p>
            <a:r>
              <a:rPr lang="en-US" sz="2400" dirty="0"/>
              <a:t>Appalachian State University</a:t>
            </a:r>
          </a:p>
          <a:p>
            <a:r>
              <a:rPr lang="en-US" sz="2400" dirty="0"/>
              <a:t>East Carolina University</a:t>
            </a:r>
          </a:p>
          <a:p>
            <a:r>
              <a:rPr lang="en-US" sz="2400" dirty="0"/>
              <a:t>Elizabeth City State University</a:t>
            </a:r>
          </a:p>
          <a:p>
            <a:r>
              <a:rPr lang="en-US" sz="2400" dirty="0"/>
              <a:t>Fayetteville State University</a:t>
            </a:r>
          </a:p>
          <a:p>
            <a:r>
              <a:rPr lang="en-US" sz="2400" dirty="0"/>
              <a:t>NC Agricultural and Technical State University</a:t>
            </a:r>
          </a:p>
          <a:p>
            <a:r>
              <a:rPr lang="en-US" sz="2400" dirty="0"/>
              <a:t>NC Central University</a:t>
            </a:r>
          </a:p>
        </p:txBody>
      </p:sp>
      <p:sp>
        <p:nvSpPr>
          <p:cNvPr id="4" name="Content Placeholder 3">
            <a:extLst>
              <a:ext uri="{FF2B5EF4-FFF2-40B4-BE49-F238E27FC236}">
                <a16:creationId xmlns:a16="http://schemas.microsoft.com/office/drawing/2014/main" id="{65C1B7C9-18D0-4379-A14A-D969201F6B5C}"/>
              </a:ext>
            </a:extLst>
          </p:cNvPr>
          <p:cNvSpPr>
            <a:spLocks noGrp="1"/>
          </p:cNvSpPr>
          <p:nvPr>
            <p:ph sz="half" idx="2"/>
          </p:nvPr>
        </p:nvSpPr>
        <p:spPr/>
        <p:txBody>
          <a:bodyPr vert="horz" lIns="91440" tIns="45720" rIns="91440" bIns="45720" rtlCol="0" anchor="t">
            <a:normAutofit/>
          </a:bodyPr>
          <a:lstStyle/>
          <a:p>
            <a:r>
              <a:rPr lang="en-US" sz="2400" dirty="0"/>
              <a:t>UNC at Charlotte</a:t>
            </a:r>
          </a:p>
          <a:p>
            <a:r>
              <a:rPr lang="en-US" sz="2400" dirty="0"/>
              <a:t>UNC at Greensboro</a:t>
            </a:r>
          </a:p>
          <a:p>
            <a:r>
              <a:rPr lang="en-US" sz="2400" dirty="0"/>
              <a:t>UNC at Pembroke</a:t>
            </a:r>
          </a:p>
          <a:p>
            <a:r>
              <a:rPr lang="en-US" sz="2400" dirty="0"/>
              <a:t>UNC Wilmington</a:t>
            </a:r>
          </a:p>
          <a:p>
            <a:r>
              <a:rPr lang="en-US" sz="2400" dirty="0"/>
              <a:t>Western Carolina University</a:t>
            </a:r>
          </a:p>
          <a:p>
            <a:r>
              <a:rPr lang="en-US" sz="2400" dirty="0"/>
              <a:t>Winston-Salem State University</a:t>
            </a:r>
          </a:p>
        </p:txBody>
      </p:sp>
    </p:spTree>
    <p:extLst>
      <p:ext uri="{BB962C8B-B14F-4D97-AF65-F5344CB8AC3E}">
        <p14:creationId xmlns:p14="http://schemas.microsoft.com/office/powerpoint/2010/main" val="44014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B57337">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8DE0358-95C0-4D26-B2B2-5FE7EAC15BA6}"/>
              </a:ext>
            </a:extLst>
          </p:cNvPr>
          <p:cNvSpPr>
            <a:spLocks noGrp="1"/>
          </p:cNvSpPr>
          <p:nvPr>
            <p:ph type="title"/>
          </p:nvPr>
        </p:nvSpPr>
        <p:spPr>
          <a:xfrm>
            <a:off x="838200" y="365125"/>
            <a:ext cx="10515600" cy="1325563"/>
          </a:xfrm>
        </p:spPr>
        <p:txBody>
          <a:bodyPr>
            <a:normAutofit/>
          </a:bodyPr>
          <a:lstStyle/>
          <a:p>
            <a:r>
              <a:rPr lang="en-US" dirty="0"/>
              <a:t>Are there any Early Childhood Non-teaching licensure Options?</a:t>
            </a:r>
          </a:p>
        </p:txBody>
      </p:sp>
      <p:sp>
        <p:nvSpPr>
          <p:cNvPr id="3" name="Content Placeholder 2">
            <a:extLst>
              <a:ext uri="{FF2B5EF4-FFF2-40B4-BE49-F238E27FC236}">
                <a16:creationId xmlns:a16="http://schemas.microsoft.com/office/drawing/2014/main" id="{FAD6549D-3FF2-4FDA-ABB6-0927577F8480}"/>
              </a:ext>
            </a:extLst>
          </p:cNvPr>
          <p:cNvSpPr>
            <a:spLocks noGrp="1"/>
          </p:cNvSpPr>
          <p:nvPr>
            <p:ph idx="1"/>
          </p:nvPr>
        </p:nvSpPr>
        <p:spPr>
          <a:xfrm>
            <a:off x="838200" y="2013625"/>
            <a:ext cx="10515600" cy="4163338"/>
          </a:xfrm>
        </p:spPr>
        <p:txBody>
          <a:bodyPr vert="horz" lIns="91440" tIns="45720" rIns="91440" bIns="45720" rtlCol="0">
            <a:normAutofit/>
          </a:bodyPr>
          <a:lstStyle/>
          <a:p>
            <a:pPr>
              <a:lnSpc>
                <a:spcPct val="90000"/>
              </a:lnSpc>
            </a:pPr>
            <a:r>
              <a:rPr lang="en-US" sz="1900">
                <a:ea typeface="+mn-lt"/>
                <a:cs typeface="+mn-lt"/>
              </a:rPr>
              <a:t>1.East Carolina University: Family and Community Services, Child Development Concentration </a:t>
            </a:r>
          </a:p>
          <a:p>
            <a:pPr>
              <a:lnSpc>
                <a:spcPct val="90000"/>
              </a:lnSpc>
            </a:pPr>
            <a:r>
              <a:rPr lang="en-US" sz="1900">
                <a:ea typeface="+mn-lt"/>
                <a:cs typeface="+mn-lt"/>
              </a:rPr>
              <a:t>2. Elizabeth City State University: Child, Family and Community </a:t>
            </a:r>
          </a:p>
          <a:p>
            <a:pPr>
              <a:lnSpc>
                <a:spcPct val="90000"/>
              </a:lnSpc>
            </a:pPr>
            <a:r>
              <a:rPr lang="en-US" sz="1900">
                <a:ea typeface="+mn-lt"/>
                <a:cs typeface="+mn-lt"/>
              </a:rPr>
              <a:t>3. Fayetteville State University: Birth-Kindergarten Non-Teaching </a:t>
            </a:r>
          </a:p>
          <a:p>
            <a:pPr>
              <a:lnSpc>
                <a:spcPct val="90000"/>
              </a:lnSpc>
            </a:pPr>
            <a:r>
              <a:rPr lang="en-US" sz="1900">
                <a:ea typeface="+mn-lt"/>
                <a:cs typeface="+mn-lt"/>
              </a:rPr>
              <a:t>4. North Carolina Agricultural and Technical University: Child Development and Family Studies </a:t>
            </a:r>
          </a:p>
          <a:p>
            <a:pPr>
              <a:lnSpc>
                <a:spcPct val="90000"/>
              </a:lnSpc>
            </a:pPr>
            <a:r>
              <a:rPr lang="en-US" sz="1900">
                <a:ea typeface="+mn-lt"/>
                <a:cs typeface="+mn-lt"/>
              </a:rPr>
              <a:t>5. North Carolina Central University: Family Consumer Sciences, Child Development and Family Relations Concentration </a:t>
            </a:r>
          </a:p>
          <a:p>
            <a:pPr>
              <a:lnSpc>
                <a:spcPct val="90000"/>
              </a:lnSpc>
            </a:pPr>
            <a:r>
              <a:rPr lang="en-US" sz="1900">
                <a:ea typeface="+mn-lt"/>
                <a:cs typeface="+mn-lt"/>
              </a:rPr>
              <a:t>6. University of North Carolina Greensboro: Early Care and Education </a:t>
            </a:r>
          </a:p>
          <a:p>
            <a:pPr>
              <a:lnSpc>
                <a:spcPct val="90000"/>
              </a:lnSpc>
            </a:pPr>
            <a:r>
              <a:rPr lang="en-US" sz="1900">
                <a:ea typeface="+mn-lt"/>
                <a:cs typeface="+mn-lt"/>
              </a:rPr>
              <a:t>7. Western Carolina University: Early Childhood</a:t>
            </a:r>
          </a:p>
          <a:p>
            <a:pPr>
              <a:lnSpc>
                <a:spcPct val="90000"/>
              </a:lnSpc>
            </a:pPr>
            <a:r>
              <a:rPr lang="en-US" sz="1900">
                <a:ea typeface="+mn-lt"/>
                <a:cs typeface="+mn-lt"/>
              </a:rPr>
              <a:t> 8. Winston-Salem State University: Early Intervention and Preschool Concentration or Business Optional Concentration</a:t>
            </a:r>
            <a:endParaRPr lang="en-US" sz="1900"/>
          </a:p>
        </p:txBody>
      </p:sp>
    </p:spTree>
    <p:extLst>
      <p:ext uri="{BB962C8B-B14F-4D97-AF65-F5344CB8AC3E}">
        <p14:creationId xmlns:p14="http://schemas.microsoft.com/office/powerpoint/2010/main" val="256290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0D1-D2CE-4C55-8FB7-49DCD48BF30C}"/>
              </a:ext>
            </a:extLst>
          </p:cNvPr>
          <p:cNvSpPr>
            <a:spLocks noGrp="1"/>
          </p:cNvSpPr>
          <p:nvPr>
            <p:ph type="title"/>
          </p:nvPr>
        </p:nvSpPr>
        <p:spPr/>
        <p:txBody>
          <a:bodyPr>
            <a:normAutofit/>
          </a:bodyPr>
          <a:lstStyle/>
          <a:p>
            <a:r>
              <a:rPr lang="en-US" dirty="0">
                <a:ea typeface="+mj-lt"/>
                <a:cs typeface="+mj-lt"/>
                <a:hlinkClick r:id="rId2"/>
              </a:rPr>
              <a:t>Transfer Resources</a:t>
            </a:r>
            <a:endParaRPr lang="en-US"/>
          </a:p>
        </p:txBody>
      </p:sp>
      <p:sp>
        <p:nvSpPr>
          <p:cNvPr id="3" name="Content Placeholder 2">
            <a:extLst>
              <a:ext uri="{FF2B5EF4-FFF2-40B4-BE49-F238E27FC236}">
                <a16:creationId xmlns:a16="http://schemas.microsoft.com/office/drawing/2014/main" id="{791CB63B-B977-4448-9A53-EDF1A5E0C2FF}"/>
              </a:ext>
            </a:extLst>
          </p:cNvPr>
          <p:cNvSpPr>
            <a:spLocks noGrp="1"/>
          </p:cNvSpPr>
          <p:nvPr>
            <p:ph idx="1"/>
          </p:nvPr>
        </p:nvSpPr>
        <p:spPr/>
        <p:txBody>
          <a:bodyPr vert="horz" lIns="91440" tIns="45720" rIns="91440" bIns="45720" rtlCol="0" anchor="t">
            <a:normAutofit/>
          </a:bodyPr>
          <a:lstStyle/>
          <a:p>
            <a:pPr marL="0" indent="0">
              <a:buNone/>
            </a:pPr>
            <a:r>
              <a:rPr lang="en-US" sz="1600" dirty="0">
                <a:ea typeface="+mn-lt"/>
                <a:cs typeface="+mn-lt"/>
              </a:rPr>
              <a:t>Partnerships may be:</a:t>
            </a:r>
            <a:endParaRPr lang="en-US" sz="1600" dirty="0"/>
          </a:p>
          <a:p>
            <a:r>
              <a:rPr lang="en-US" sz="1600" dirty="0">
                <a:ea typeface="+mn-lt"/>
                <a:cs typeface="+mn-lt"/>
              </a:rPr>
              <a:t>Statewide transfer agreements</a:t>
            </a:r>
            <a:endParaRPr lang="en-US" sz="1600" dirty="0"/>
          </a:p>
          <a:p>
            <a:r>
              <a:rPr lang="en-US" sz="1600" dirty="0">
                <a:ea typeface="+mn-lt"/>
                <a:cs typeface="+mn-lt"/>
              </a:rPr>
              <a:t>2+2 programs for Associate in Applied Science program graduates (2 years at Wake Tech or another community college and 2 years at the university)</a:t>
            </a:r>
            <a:endParaRPr lang="en-US" sz="1600" dirty="0"/>
          </a:p>
          <a:p>
            <a:r>
              <a:rPr lang="en-US" sz="1600" dirty="0">
                <a:ea typeface="+mn-lt"/>
                <a:cs typeface="+mn-lt"/>
              </a:rPr>
              <a:t>A specific transfer opportunity offered to Wake Tech graduates </a:t>
            </a:r>
            <a:endParaRPr lang="en-US" sz="1600" dirty="0"/>
          </a:p>
          <a:p>
            <a:r>
              <a:rPr lang="en-US" sz="1600" dirty="0">
                <a:ea typeface="+mn-lt"/>
                <a:cs typeface="+mn-lt"/>
              </a:rPr>
              <a:t>Prospective students should </a:t>
            </a:r>
            <a:r>
              <a:rPr lang="en-US" sz="1600" u="sng" dirty="0">
                <a:ea typeface="+mn-lt"/>
                <a:cs typeface="+mn-lt"/>
              </a:rPr>
              <a:t>always contact the transfer admissions office of the colleges and universities they are interested in</a:t>
            </a:r>
            <a:r>
              <a:rPr lang="en-US" sz="1600" dirty="0">
                <a:ea typeface="+mn-lt"/>
                <a:cs typeface="+mn-lt"/>
              </a:rPr>
              <a:t> to ensure that they have the most up-to-date information on transfer requirements and opportunities.</a:t>
            </a:r>
            <a:endParaRPr lang="en-US" sz="1600" dirty="0"/>
          </a:p>
          <a:p>
            <a:pPr marL="0" indent="0">
              <a:buNone/>
            </a:pP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8573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B04273-AE2A-4676-98D5-85D0D238C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B57337">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37BB85D-6697-4807-BDF4-53C4A8718ECF}"/>
              </a:ext>
            </a:extLst>
          </p:cNvPr>
          <p:cNvSpPr>
            <a:spLocks noGrp="1"/>
          </p:cNvSpPr>
          <p:nvPr>
            <p:ph type="title"/>
          </p:nvPr>
        </p:nvSpPr>
        <p:spPr>
          <a:xfrm>
            <a:off x="838200" y="365125"/>
            <a:ext cx="10515600" cy="1325563"/>
          </a:xfrm>
        </p:spPr>
        <p:txBody>
          <a:bodyPr>
            <a:normAutofit/>
          </a:bodyPr>
          <a:lstStyle/>
          <a:p>
            <a:r>
              <a:rPr lang="en-US">
                <a:hlinkClick r:id="rId2"/>
              </a:rPr>
              <a:t>NC Community College Transfer</a:t>
            </a:r>
            <a:endParaRPr lang="en-US"/>
          </a:p>
        </p:txBody>
      </p:sp>
      <p:sp>
        <p:nvSpPr>
          <p:cNvPr id="3" name="Content Placeholder 2">
            <a:extLst>
              <a:ext uri="{FF2B5EF4-FFF2-40B4-BE49-F238E27FC236}">
                <a16:creationId xmlns:a16="http://schemas.microsoft.com/office/drawing/2014/main" id="{7FE4D6FE-862B-4F50-9341-6BBE56B5E1EB}"/>
              </a:ext>
            </a:extLst>
          </p:cNvPr>
          <p:cNvSpPr>
            <a:spLocks noGrp="1"/>
          </p:cNvSpPr>
          <p:nvPr>
            <p:ph idx="1"/>
          </p:nvPr>
        </p:nvSpPr>
        <p:spPr>
          <a:xfrm>
            <a:off x="838200" y="2013625"/>
            <a:ext cx="10515600" cy="4163338"/>
          </a:xfrm>
        </p:spPr>
        <p:txBody>
          <a:bodyPr vert="horz" lIns="91440" tIns="45720" rIns="91440" bIns="45720" rtlCol="0">
            <a:normAutofit/>
          </a:bodyPr>
          <a:lstStyle/>
          <a:p>
            <a:pPr marL="0" indent="0">
              <a:lnSpc>
                <a:spcPct val="90000"/>
              </a:lnSpc>
              <a:buNone/>
            </a:pPr>
            <a:r>
              <a:rPr lang="en-US" sz="1100"/>
              <a:t>7 General Suggestions to keep in mind when transferring to the UNC System from a NC Community College:</a:t>
            </a:r>
          </a:p>
          <a:p>
            <a:pPr marL="514350" indent="-514350">
              <a:lnSpc>
                <a:spcPct val="90000"/>
              </a:lnSpc>
              <a:buAutoNum type="arabicPeriod"/>
            </a:pPr>
            <a:r>
              <a:rPr lang="en-US" sz="1100">
                <a:ea typeface="+mn-lt"/>
                <a:cs typeface="+mn-lt"/>
              </a:rPr>
              <a:t>Review the </a:t>
            </a:r>
            <a:r>
              <a:rPr lang="en-US" sz="1100" u="sng">
                <a:ea typeface="+mn-lt"/>
                <a:cs typeface="+mn-lt"/>
                <a:hlinkClick r:id="rId3"/>
              </a:rPr>
              <a:t>Comprehensive Articulation Agreement (CAA)</a:t>
            </a:r>
            <a:r>
              <a:rPr lang="en-US" sz="1100">
                <a:ea typeface="+mn-lt"/>
                <a:cs typeface="+mn-lt"/>
              </a:rPr>
              <a:t>, a statewide agreement governing the transfer of credits between </a:t>
            </a:r>
            <a:r>
              <a:rPr lang="en-US" sz="1100" u="sng">
                <a:ea typeface="+mn-lt"/>
                <a:cs typeface="+mn-lt"/>
                <a:hlinkClick r:id="rId4"/>
              </a:rPr>
              <a:t>NC community colleges</a:t>
            </a:r>
            <a:r>
              <a:rPr lang="en-US" sz="1100">
                <a:ea typeface="+mn-lt"/>
                <a:cs typeface="+mn-lt"/>
              </a:rPr>
              <a:t> and the UNC System. </a:t>
            </a:r>
            <a:r>
              <a:rPr lang="en-US" sz="1100" u="sng">
                <a:ea typeface="+mn-lt"/>
                <a:cs typeface="+mn-lt"/>
                <a:hlinkClick r:id="rId5"/>
              </a:rPr>
              <a:t>The transfer course list</a:t>
            </a:r>
            <a:r>
              <a:rPr lang="en-US" sz="1100">
                <a:ea typeface="+mn-lt"/>
                <a:cs typeface="+mn-lt"/>
              </a:rPr>
              <a:t> explains which NC community college courses will be eligible to count as credits at all 16 universities in the UNC System.</a:t>
            </a:r>
            <a:endParaRPr lang="en-US" sz="1100"/>
          </a:p>
          <a:p>
            <a:pPr marL="514350" indent="-514350">
              <a:lnSpc>
                <a:spcPct val="90000"/>
              </a:lnSpc>
              <a:buAutoNum type="arabicPeriod"/>
            </a:pPr>
            <a:r>
              <a:rPr lang="en-US" sz="1100">
                <a:ea typeface="+mn-lt"/>
                <a:cs typeface="+mn-lt"/>
              </a:rPr>
              <a:t>Review the admission requirements at the individual institutions you are considering; each institution’s requirements will vary.</a:t>
            </a:r>
            <a:endParaRPr lang="en-US" sz="1100"/>
          </a:p>
          <a:p>
            <a:pPr marL="514350" indent="-514350">
              <a:lnSpc>
                <a:spcPct val="90000"/>
              </a:lnSpc>
              <a:buAutoNum type="arabicPeriod"/>
            </a:pPr>
            <a:r>
              <a:rPr lang="en-US" sz="1100">
                <a:ea typeface="+mn-lt"/>
                <a:cs typeface="+mn-lt"/>
              </a:rPr>
              <a:t>Review partnerships between individual community colleges and UNC System institutions. In some cases, formal agreements have been established in order to facilitate transfer student success.</a:t>
            </a:r>
            <a:endParaRPr lang="en-US" sz="1100"/>
          </a:p>
          <a:p>
            <a:pPr marL="514350" indent="-514350">
              <a:lnSpc>
                <a:spcPct val="90000"/>
              </a:lnSpc>
              <a:buAutoNum type="arabicPeriod"/>
            </a:pPr>
            <a:r>
              <a:rPr lang="en-US" sz="1100">
                <a:ea typeface="+mn-lt"/>
                <a:cs typeface="+mn-lt"/>
              </a:rPr>
              <a:t>Choose a baccalaureate degree plan using the links below. Finding and following an approved degree plan will help you plot your pathway toward graduation with efficiency. This will save you time and money. Mapping out a pathway in advance will help you focus on community college courses that will fulfill the prerequisites for the upper-level courses you’ll need at the university.</a:t>
            </a:r>
            <a:endParaRPr lang="en-US" sz="1100"/>
          </a:p>
          <a:p>
            <a:pPr marL="514350" indent="-514350">
              <a:lnSpc>
                <a:spcPct val="90000"/>
              </a:lnSpc>
              <a:buAutoNum type="arabicPeriod"/>
            </a:pPr>
            <a:r>
              <a:rPr lang="en-US" sz="1100">
                <a:ea typeface="+mn-lt"/>
                <a:cs typeface="+mn-lt"/>
              </a:rPr>
              <a:t>Review transfer course equivalencies at the institution you are transferring to (links provided below). Even if you did not complete an associate degree, many of the courses you completed at the community college level will count toward your four-year degree.</a:t>
            </a:r>
            <a:endParaRPr lang="en-US" sz="1100"/>
          </a:p>
          <a:p>
            <a:pPr marL="514350" indent="-514350">
              <a:lnSpc>
                <a:spcPct val="90000"/>
              </a:lnSpc>
              <a:buAutoNum type="arabicPeriod"/>
            </a:pPr>
            <a:r>
              <a:rPr lang="en-US" sz="1100">
                <a:ea typeface="+mn-lt"/>
                <a:cs typeface="+mn-lt"/>
              </a:rPr>
              <a:t>Fill out a </a:t>
            </a:r>
            <a:r>
              <a:rPr lang="en-US" sz="1100" u="sng">
                <a:ea typeface="+mn-lt"/>
                <a:cs typeface="+mn-lt"/>
                <a:hlinkClick r:id="rId6"/>
              </a:rPr>
              <a:t>free application for Federal Student Aid (FAFSA)</a:t>
            </a:r>
            <a:r>
              <a:rPr lang="en-US" sz="1100">
                <a:ea typeface="+mn-lt"/>
                <a:cs typeface="+mn-lt"/>
              </a:rPr>
              <a:t> and visit the Financial Aid office on the campus of your choice.</a:t>
            </a:r>
            <a:endParaRPr lang="en-US" sz="1100"/>
          </a:p>
          <a:p>
            <a:pPr marL="514350" indent="-514350">
              <a:lnSpc>
                <a:spcPct val="90000"/>
              </a:lnSpc>
              <a:buAutoNum type="arabicPeriod"/>
            </a:pPr>
            <a:r>
              <a:rPr lang="en-US" sz="1100">
                <a:ea typeface="+mn-lt"/>
                <a:cs typeface="+mn-lt"/>
              </a:rPr>
              <a:t>If your NC Community College Advisor needs assistance, please have them access the </a:t>
            </a:r>
            <a:r>
              <a:rPr lang="en-US" sz="1100" u="sng">
                <a:ea typeface="+mn-lt"/>
                <a:cs typeface="+mn-lt"/>
                <a:hlinkClick r:id="rId7"/>
              </a:rPr>
              <a:t>Transfer Toolbox</a:t>
            </a:r>
            <a:r>
              <a:rPr lang="en-US" sz="1100">
                <a:ea typeface="+mn-lt"/>
                <a:cs typeface="+mn-lt"/>
              </a:rPr>
              <a:t> for additional resources</a:t>
            </a:r>
            <a:endParaRPr lang="en-US" sz="1100"/>
          </a:p>
          <a:p>
            <a:pPr marL="0" indent="0">
              <a:lnSpc>
                <a:spcPct val="90000"/>
              </a:lnSpc>
              <a:buNone/>
            </a:pPr>
            <a:endParaRPr lang="en-US" sz="1100"/>
          </a:p>
          <a:p>
            <a:pPr marL="0" indent="0">
              <a:lnSpc>
                <a:spcPct val="90000"/>
              </a:lnSpc>
              <a:buNone/>
            </a:pPr>
            <a:endParaRPr lang="en-US" sz="1100"/>
          </a:p>
        </p:txBody>
      </p:sp>
    </p:spTree>
    <p:extLst>
      <p:ext uri="{BB962C8B-B14F-4D97-AF65-F5344CB8AC3E}">
        <p14:creationId xmlns:p14="http://schemas.microsoft.com/office/powerpoint/2010/main" val="86857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9F81-59A8-4631-81DC-FB3AD96843DB}"/>
              </a:ext>
            </a:extLst>
          </p:cNvPr>
          <p:cNvSpPr>
            <a:spLocks noGrp="1"/>
          </p:cNvSpPr>
          <p:nvPr>
            <p:ph type="title"/>
          </p:nvPr>
        </p:nvSpPr>
        <p:spPr/>
        <p:txBody>
          <a:bodyPr/>
          <a:lstStyle/>
          <a:p>
            <a:pPr algn="ctr"/>
            <a:r>
              <a:rPr lang="en-US" dirty="0">
                <a:hlinkClick r:id="rId2"/>
              </a:rPr>
              <a:t>Institutions and Affiliates</a:t>
            </a:r>
            <a:endParaRPr lang="en-US"/>
          </a:p>
          <a:p>
            <a:endParaRPr lang="en-US" dirty="0"/>
          </a:p>
        </p:txBody>
      </p:sp>
      <p:pic>
        <p:nvPicPr>
          <p:cNvPr id="4" name="Picture 4" descr="A screenshot of a cell phone&#10;&#10;Description automatically generated">
            <a:extLst>
              <a:ext uri="{FF2B5EF4-FFF2-40B4-BE49-F238E27FC236}">
                <a16:creationId xmlns:a16="http://schemas.microsoft.com/office/drawing/2014/main" id="{8DCCDDB9-814E-4013-9684-B47C8548C2C4}"/>
              </a:ext>
            </a:extLst>
          </p:cNvPr>
          <p:cNvPicPr>
            <a:picLocks noGrp="1" noChangeAspect="1"/>
          </p:cNvPicPr>
          <p:nvPr>
            <p:ph idx="1"/>
          </p:nvPr>
        </p:nvPicPr>
        <p:blipFill rotWithShape="1">
          <a:blip r:embed="rId3"/>
          <a:srcRect l="37267" t="28729" r="3727" b="7182"/>
          <a:stretch/>
        </p:blipFill>
        <p:spPr>
          <a:xfrm>
            <a:off x="6929516" y="2056986"/>
            <a:ext cx="5158082" cy="2101152"/>
          </a:xfrm>
        </p:spPr>
      </p:pic>
      <p:sp>
        <p:nvSpPr>
          <p:cNvPr id="5" name="Text Placeholder 4">
            <a:extLst>
              <a:ext uri="{FF2B5EF4-FFF2-40B4-BE49-F238E27FC236}">
                <a16:creationId xmlns:a16="http://schemas.microsoft.com/office/drawing/2014/main" id="{00D80B17-2A6E-4BD4-8467-49473A6C09C0}"/>
              </a:ext>
            </a:extLst>
          </p:cNvPr>
          <p:cNvSpPr>
            <a:spLocks noGrp="1"/>
          </p:cNvSpPr>
          <p:nvPr>
            <p:ph type="body" sz="half" idx="2"/>
          </p:nvPr>
        </p:nvSpPr>
        <p:spPr/>
        <p:txBody>
          <a:bodyPr vert="horz" lIns="91440" tIns="45720" rIns="91440" bIns="45720" rtlCol="0" anchor="t">
            <a:normAutofit lnSpcReduction="10000"/>
          </a:bodyPr>
          <a:lstStyle/>
          <a:p>
            <a:r>
              <a:rPr lang="en-US" dirty="0"/>
              <a:t>Click above on the title and you will </a:t>
            </a:r>
            <a:r>
              <a:rPr lang="en-US"/>
              <a:t>be taken to the colleges that you wish to  explore.</a:t>
            </a:r>
          </a:p>
          <a:p>
            <a:r>
              <a:rPr lang="en-US" dirty="0"/>
              <a:t>It's time to visit some schools and learn some more.</a:t>
            </a:r>
          </a:p>
          <a:p>
            <a:r>
              <a:rPr lang="en-US" dirty="0"/>
              <a:t>Virtual tour time for you to see what </a:t>
            </a:r>
            <a:r>
              <a:rPr lang="en-US"/>
              <a:t>the college has to offer in your area of study and more.</a:t>
            </a:r>
          </a:p>
          <a:p>
            <a:r>
              <a:rPr lang="en-US"/>
              <a:t>So, like I said, time for a tour...</a:t>
            </a:r>
            <a:endParaRPr lang="en-US" dirty="0"/>
          </a:p>
        </p:txBody>
      </p:sp>
    </p:spTree>
    <p:extLst>
      <p:ext uri="{BB962C8B-B14F-4D97-AF65-F5344CB8AC3E}">
        <p14:creationId xmlns:p14="http://schemas.microsoft.com/office/powerpoint/2010/main" val="248886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9">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1">
              <a:lumMod val="85000"/>
              <a:alpha val="8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C56BA3D-296B-4095-8BB3-C7B5BCEA2ED1}"/>
              </a:ext>
            </a:extLst>
          </p:cNvPr>
          <p:cNvSpPr>
            <a:spLocks noGrp="1"/>
          </p:cNvSpPr>
          <p:nvPr>
            <p:ph type="title"/>
          </p:nvPr>
        </p:nvSpPr>
        <p:spPr>
          <a:xfrm>
            <a:off x="838200" y="365125"/>
            <a:ext cx="10515600" cy="1325563"/>
          </a:xfrm>
        </p:spPr>
        <p:txBody>
          <a:bodyPr>
            <a:normAutofit/>
          </a:bodyPr>
          <a:lstStyle/>
          <a:p>
            <a:r>
              <a:rPr lang="en-US" sz="3400"/>
              <a:t>Take Note of these Answers as you Explore and perhaps you may answer even a few more...</a:t>
            </a:r>
          </a:p>
        </p:txBody>
      </p:sp>
      <p:graphicFrame>
        <p:nvGraphicFramePr>
          <p:cNvPr id="10" name="Content Placeholder 2">
            <a:extLst>
              <a:ext uri="{FF2B5EF4-FFF2-40B4-BE49-F238E27FC236}">
                <a16:creationId xmlns:a16="http://schemas.microsoft.com/office/drawing/2014/main" id="{76D0CB4F-E8D8-4C2D-930D-5D1373CA99B4}"/>
              </a:ext>
            </a:extLst>
          </p:cNvPr>
          <p:cNvGraphicFramePr>
            <a:graphicFrameLocks noGrp="1"/>
          </p:cNvGraphicFramePr>
          <p:nvPr>
            <p:ph idx="1"/>
            <p:extLst>
              <p:ext uri="{D42A27DB-BD31-4B8C-83A1-F6EECF244321}">
                <p14:modId xmlns:p14="http://schemas.microsoft.com/office/powerpoint/2010/main" val="305073629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787691"/>
      </p:ext>
    </p:extLst>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412A24"/>
      </a:dk2>
      <a:lt2>
        <a:srgbClr val="E2E5E8"/>
      </a:lt2>
      <a:accent1>
        <a:srgbClr val="B57337"/>
      </a:accent1>
      <a:accent2>
        <a:srgbClr val="C75149"/>
      </a:accent2>
      <a:accent3>
        <a:srgbClr val="AEA23F"/>
      </a:accent3>
      <a:accent4>
        <a:srgbClr val="37B2B5"/>
      </a:accent4>
      <a:accent5>
        <a:srgbClr val="498FC7"/>
      </a:accent5>
      <a:accent6>
        <a:srgbClr val="4455BA"/>
      </a:accent6>
      <a:hlink>
        <a:srgbClr val="3F82B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BrushVTI</vt:lpstr>
      <vt:lpstr>Choosing A College</vt:lpstr>
      <vt:lpstr>Conditions in  The Articulation Agreement?</vt:lpstr>
      <vt:lpstr>Who Does this agreement apply to?</vt:lpstr>
      <vt:lpstr>What Schools can be considered for transfer?</vt:lpstr>
      <vt:lpstr>Are there any Early Childhood Non-teaching licensure Options?</vt:lpstr>
      <vt:lpstr>Transfer Resources</vt:lpstr>
      <vt:lpstr>NC Community College Transfer</vt:lpstr>
      <vt:lpstr>Institutions and Affiliates </vt:lpstr>
      <vt:lpstr>Take Note of these Answers as you Explore and perhaps you may answer even a few more...</vt:lpstr>
      <vt:lpstr>Colleges I Visited Virtually</vt:lpstr>
      <vt:lpstr>Colleges Visited Virtually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482</cp:revision>
  <dcterms:created xsi:type="dcterms:W3CDTF">2020-09-23T01:02:45Z</dcterms:created>
  <dcterms:modified xsi:type="dcterms:W3CDTF">2020-09-23T03:59:53Z</dcterms:modified>
</cp:coreProperties>
</file>