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4"/>
  </p:sldMasterIdLst>
  <p:sldIdLst>
    <p:sldId id="256" r:id="rId5"/>
    <p:sldId id="258" r:id="rId6"/>
    <p:sldId id="259" r:id="rId7"/>
    <p:sldId id="260" r:id="rId8"/>
    <p:sldId id="257" r:id="rId9"/>
    <p:sldId id="261"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6FC2A3-A76F-6B2B-D192-44D6F5333BB7}" v="786" dt="2020-10-01T06:00:56.349"/>
    <p1510:client id="{ADCED863-C27F-42E6-B230-9D9E6D25A479}" v="101" dt="2020-09-30T21:37:51.295"/>
    <p1510:client id="{C6A9579C-82DD-51A2-E30E-C6FE9710C994}" v="321" dt="2020-10-02T17:28:54.1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093588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186255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86497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329176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090278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56730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467102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275973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252139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7136598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2/25/2021</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804401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2/25/2021</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05908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3" r:id="rId4"/>
    <p:sldLayoutId id="2147483714" r:id="rId5"/>
    <p:sldLayoutId id="2147483719" r:id="rId6"/>
    <p:sldLayoutId id="2147483715" r:id="rId7"/>
    <p:sldLayoutId id="2147483716" r:id="rId8"/>
    <p:sldLayoutId id="2147483717" r:id="rId9"/>
    <p:sldLayoutId id="2147483718" r:id="rId10"/>
    <p:sldLayoutId id="2147483720"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5">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946239" y="521747"/>
            <a:ext cx="7445661" cy="1656702"/>
          </a:xfrm>
        </p:spPr>
        <p:txBody>
          <a:bodyPr>
            <a:normAutofit/>
          </a:bodyPr>
          <a:lstStyle/>
          <a:p>
            <a:pPr>
              <a:lnSpc>
                <a:spcPct val="90000"/>
              </a:lnSpc>
            </a:pPr>
            <a:r>
              <a:rPr lang="en-US"/>
              <a:t>Completing your Application</a:t>
            </a:r>
          </a:p>
        </p:txBody>
      </p:sp>
      <p:sp>
        <p:nvSpPr>
          <p:cNvPr id="3" name="Subtitle 2"/>
          <p:cNvSpPr>
            <a:spLocks noGrp="1"/>
          </p:cNvSpPr>
          <p:nvPr>
            <p:ph type="subTitle" idx="1"/>
          </p:nvPr>
        </p:nvSpPr>
        <p:spPr>
          <a:xfrm>
            <a:off x="530635" y="661358"/>
            <a:ext cx="2000935" cy="3529642"/>
          </a:xfrm>
        </p:spPr>
        <p:txBody>
          <a:bodyPr anchor="t">
            <a:normAutofit/>
          </a:bodyPr>
          <a:lstStyle/>
          <a:p>
            <a:pPr algn="r"/>
            <a:r>
              <a:rPr lang="en-US"/>
              <a:t>Transfer Students</a:t>
            </a:r>
          </a:p>
        </p:txBody>
      </p:sp>
      <p:cxnSp>
        <p:nvCxnSpPr>
          <p:cNvPr id="14" name="Straight Connector 17">
            <a:extLst>
              <a:ext uri="{FF2B5EF4-FFF2-40B4-BE49-F238E27FC236}">
                <a16:creationId xmlns:a16="http://schemas.microsoft.com/office/drawing/2014/main" id="{F9600FFC-92AF-4AD3-9595-B0E23476BD0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3224879" y="723900"/>
            <a:ext cx="0" cy="541020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descr="Twisted wires unraveling just like the application process unravels to a straight entry into a colleg">
            <a:extLst>
              <a:ext uri="{FF2B5EF4-FFF2-40B4-BE49-F238E27FC236}">
                <a16:creationId xmlns:a16="http://schemas.microsoft.com/office/drawing/2014/main" id="{D56547BF-D75B-4C53-B15F-38247935DA02}"/>
              </a:ext>
            </a:extLst>
          </p:cNvPr>
          <p:cNvPicPr>
            <a:picLocks noChangeAspect="1"/>
          </p:cNvPicPr>
          <p:nvPr/>
        </p:nvPicPr>
        <p:blipFill rotWithShape="1">
          <a:blip r:embed="rId2"/>
          <a:srcRect r="28850" b="-3"/>
          <a:stretch/>
        </p:blipFill>
        <p:spPr>
          <a:xfrm>
            <a:off x="4038605" y="2400699"/>
            <a:ext cx="3979378" cy="3733401"/>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7F1CB-9A33-4F6F-B6CB-C7D86546BC95}"/>
              </a:ext>
            </a:extLst>
          </p:cNvPr>
          <p:cNvSpPr>
            <a:spLocks noGrp="1"/>
          </p:cNvSpPr>
          <p:nvPr>
            <p:ph type="title"/>
          </p:nvPr>
        </p:nvSpPr>
        <p:spPr/>
        <p:txBody>
          <a:bodyPr/>
          <a:lstStyle/>
          <a:p>
            <a:pPr algn="ctr"/>
            <a:r>
              <a:rPr lang="en-US" dirty="0"/>
              <a:t>ONCE YOU HAVE NARROWED DOWN YOUR CHOICES COMPLETE AN APPLICATION FOR EACH.</a:t>
            </a:r>
          </a:p>
        </p:txBody>
      </p:sp>
      <p:sp>
        <p:nvSpPr>
          <p:cNvPr id="3" name="Content Placeholder 2">
            <a:extLst>
              <a:ext uri="{FF2B5EF4-FFF2-40B4-BE49-F238E27FC236}">
                <a16:creationId xmlns:a16="http://schemas.microsoft.com/office/drawing/2014/main" id="{734B3844-88A2-4920-A57D-22FC8AE7BAB9}"/>
              </a:ext>
            </a:extLst>
          </p:cNvPr>
          <p:cNvSpPr>
            <a:spLocks noGrp="1"/>
          </p:cNvSpPr>
          <p:nvPr>
            <p:ph idx="1"/>
          </p:nvPr>
        </p:nvSpPr>
        <p:spPr/>
        <p:txBody>
          <a:bodyPr vert="horz" lIns="91440" tIns="45720" rIns="91440" bIns="45720" rtlCol="0" anchor="t">
            <a:normAutofit fontScale="62500" lnSpcReduction="20000"/>
          </a:bodyPr>
          <a:lstStyle/>
          <a:p>
            <a:r>
              <a:rPr lang="en-US" dirty="0"/>
              <a:t>10 TIPS FOR COMPLETING YOUR COLLEGE APPLICATION:</a:t>
            </a:r>
          </a:p>
          <a:p>
            <a:pPr marL="457200" indent="-457200">
              <a:buAutoNum type="arabicPeriod"/>
            </a:pPr>
            <a:r>
              <a:rPr lang="en-US" dirty="0"/>
              <a:t>Know the deadlines</a:t>
            </a:r>
          </a:p>
          <a:p>
            <a:pPr marL="457200" indent="-457200">
              <a:buAutoNum type="arabicPeriod"/>
            </a:pPr>
            <a:r>
              <a:rPr lang="en-US" dirty="0"/>
              <a:t>Read the instructions</a:t>
            </a:r>
          </a:p>
          <a:p>
            <a:pPr marL="457200" indent="-457200">
              <a:buAutoNum type="arabicPeriod"/>
            </a:pPr>
            <a:r>
              <a:rPr lang="en-US" dirty="0"/>
              <a:t>Provide all of the requested information</a:t>
            </a:r>
          </a:p>
          <a:p>
            <a:pPr marL="457200" indent="-457200">
              <a:buAutoNum type="arabicPeriod"/>
            </a:pPr>
            <a:r>
              <a:rPr lang="en-US" dirty="0"/>
              <a:t>Proofread, proofread, proofread</a:t>
            </a:r>
          </a:p>
          <a:p>
            <a:pPr marL="457200" indent="-457200">
              <a:buAutoNum type="arabicPeriod"/>
            </a:pPr>
            <a:r>
              <a:rPr lang="en-US" dirty="0"/>
              <a:t>Be Honest</a:t>
            </a:r>
          </a:p>
          <a:p>
            <a:pPr marL="457200" indent="-457200">
              <a:buAutoNum type="arabicPeriod"/>
            </a:pPr>
            <a:r>
              <a:rPr lang="en-US" dirty="0"/>
              <a:t>Choose your recommendations wisely</a:t>
            </a:r>
          </a:p>
          <a:p>
            <a:pPr marL="457200" indent="-457200">
              <a:buAutoNum type="arabicPeriod"/>
            </a:pPr>
            <a:r>
              <a:rPr lang="en-US" dirty="0"/>
              <a:t>Make sure your essay represents who you are</a:t>
            </a:r>
          </a:p>
          <a:p>
            <a:pPr marL="457200" indent="-457200">
              <a:buAutoNum type="arabicPeriod"/>
            </a:pPr>
            <a:r>
              <a:rPr lang="en-US" dirty="0"/>
              <a:t>Request copies of your college transcripts</a:t>
            </a:r>
          </a:p>
          <a:p>
            <a:pPr marL="457200" indent="-457200">
              <a:buAutoNum type="arabicPeriod"/>
            </a:pPr>
            <a:r>
              <a:rPr lang="en-US" dirty="0"/>
              <a:t>Keep copies of everything</a:t>
            </a:r>
          </a:p>
          <a:p>
            <a:pPr marL="457200" indent="-457200">
              <a:buAutoNum type="arabicPeriod"/>
            </a:pPr>
            <a:r>
              <a:rPr lang="en-US" dirty="0"/>
              <a:t>Confirm that your application materials arrived.</a:t>
            </a:r>
          </a:p>
        </p:txBody>
      </p:sp>
    </p:spTree>
    <p:extLst>
      <p:ext uri="{BB962C8B-B14F-4D97-AF65-F5344CB8AC3E}">
        <p14:creationId xmlns:p14="http://schemas.microsoft.com/office/powerpoint/2010/main" val="3528303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6269B-9305-4475-84E8-78E9672E215A}"/>
              </a:ext>
            </a:extLst>
          </p:cNvPr>
          <p:cNvSpPr>
            <a:spLocks noGrp="1"/>
          </p:cNvSpPr>
          <p:nvPr>
            <p:ph type="title"/>
          </p:nvPr>
        </p:nvSpPr>
        <p:spPr/>
        <p:txBody>
          <a:bodyPr/>
          <a:lstStyle/>
          <a:p>
            <a:r>
              <a:rPr lang="en-US" dirty="0"/>
              <a:t>How to Use the Practice Application</a:t>
            </a:r>
          </a:p>
        </p:txBody>
      </p:sp>
      <p:sp>
        <p:nvSpPr>
          <p:cNvPr id="3" name="Content Placeholder 2">
            <a:extLst>
              <a:ext uri="{FF2B5EF4-FFF2-40B4-BE49-F238E27FC236}">
                <a16:creationId xmlns:a16="http://schemas.microsoft.com/office/drawing/2014/main" id="{0077197E-79AB-4DA9-AF0C-0AE150613202}"/>
              </a:ext>
            </a:extLst>
          </p:cNvPr>
          <p:cNvSpPr>
            <a:spLocks noGrp="1"/>
          </p:cNvSpPr>
          <p:nvPr>
            <p:ph idx="1"/>
          </p:nvPr>
        </p:nvSpPr>
        <p:spPr>
          <a:xfrm>
            <a:off x="745459" y="2427597"/>
            <a:ext cx="10691265" cy="3636088"/>
          </a:xfrm>
        </p:spPr>
        <p:txBody>
          <a:bodyPr vert="horz" lIns="91440" tIns="45720" rIns="91440" bIns="45720" rtlCol="0" anchor="t">
            <a:normAutofit/>
          </a:bodyPr>
          <a:lstStyle/>
          <a:p>
            <a:r>
              <a:rPr lang="en-US" dirty="0">
                <a:ea typeface="+mn-lt"/>
                <a:cs typeface="+mn-lt"/>
              </a:rPr>
              <a:t>While colleges ask different questions on their applications, this practice application lets you see the types of questions you'll be asked, and gives you experience in navigating the CFNC application tool.</a:t>
            </a:r>
            <a:endParaRPr lang="en-US" dirty="0"/>
          </a:p>
        </p:txBody>
      </p:sp>
    </p:spTree>
    <p:extLst>
      <p:ext uri="{BB962C8B-B14F-4D97-AF65-F5344CB8AC3E}">
        <p14:creationId xmlns:p14="http://schemas.microsoft.com/office/powerpoint/2010/main" val="1313061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5DD5E-0775-46A3-BF01-BA9158CD86B4}"/>
              </a:ext>
            </a:extLst>
          </p:cNvPr>
          <p:cNvSpPr>
            <a:spLocks noGrp="1"/>
          </p:cNvSpPr>
          <p:nvPr>
            <p:ph type="title"/>
          </p:nvPr>
        </p:nvSpPr>
        <p:spPr/>
        <p:txBody>
          <a:bodyPr/>
          <a:lstStyle/>
          <a:p>
            <a:r>
              <a:rPr lang="en-US" dirty="0"/>
              <a:t>College Foundation of North Carolina</a:t>
            </a:r>
          </a:p>
        </p:txBody>
      </p:sp>
      <p:sp>
        <p:nvSpPr>
          <p:cNvPr id="3" name="Content Placeholder 2">
            <a:extLst>
              <a:ext uri="{FF2B5EF4-FFF2-40B4-BE49-F238E27FC236}">
                <a16:creationId xmlns:a16="http://schemas.microsoft.com/office/drawing/2014/main" id="{D4FFE46F-38A0-40FD-A8BD-A1E2710E6312}"/>
              </a:ext>
            </a:extLst>
          </p:cNvPr>
          <p:cNvSpPr>
            <a:spLocks noGrp="1"/>
          </p:cNvSpPr>
          <p:nvPr>
            <p:ph idx="1"/>
          </p:nvPr>
        </p:nvSpPr>
        <p:spPr/>
        <p:txBody>
          <a:bodyPr vert="horz" lIns="91440" tIns="45720" rIns="91440" bIns="45720" rtlCol="0" anchor="t">
            <a:normAutofit/>
          </a:bodyPr>
          <a:lstStyle/>
          <a:p>
            <a:r>
              <a:rPr lang="en-US" b="1" dirty="0">
                <a:ea typeface="+mn-lt"/>
                <a:cs typeface="+mn-lt"/>
              </a:rPr>
              <a:t>Navigation</a:t>
            </a:r>
            <a:r>
              <a:rPr lang="en-US" dirty="0">
                <a:ea typeface="+mn-lt"/>
                <a:cs typeface="+mn-lt"/>
              </a:rPr>
              <a:t> - use the tabs on the left to navigate to each section of the application</a:t>
            </a:r>
            <a:endParaRPr lang="en-US" dirty="0"/>
          </a:p>
          <a:p>
            <a:r>
              <a:rPr lang="en-US" b="1" dirty="0">
                <a:ea typeface="+mn-lt"/>
                <a:cs typeface="+mn-lt"/>
              </a:rPr>
              <a:t>Entering your Information</a:t>
            </a:r>
            <a:r>
              <a:rPr lang="en-US" dirty="0">
                <a:ea typeface="+mn-lt"/>
                <a:cs typeface="+mn-lt"/>
              </a:rPr>
              <a:t> - type your answers in the corresponding fields or select your answers from the drop-down lists (where applicable). Be sure to supply answers to all required fields (*=Required).</a:t>
            </a:r>
            <a:endParaRPr lang="en-US" dirty="0"/>
          </a:p>
          <a:p>
            <a:endParaRPr lang="en-US" dirty="0"/>
          </a:p>
        </p:txBody>
      </p:sp>
    </p:spTree>
    <p:extLst>
      <p:ext uri="{BB962C8B-B14F-4D97-AF65-F5344CB8AC3E}">
        <p14:creationId xmlns:p14="http://schemas.microsoft.com/office/powerpoint/2010/main" val="332937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5342-A5EC-44EE-8AD5-27A8A7D22AC4}"/>
              </a:ext>
            </a:extLst>
          </p:cNvPr>
          <p:cNvSpPr>
            <a:spLocks noGrp="1"/>
          </p:cNvSpPr>
          <p:nvPr>
            <p:ph type="title"/>
          </p:nvPr>
        </p:nvSpPr>
        <p:spPr/>
        <p:txBody>
          <a:bodyPr/>
          <a:lstStyle/>
          <a:p>
            <a:r>
              <a:rPr lang="en-US" dirty="0"/>
              <a:t> Prior to Entering your Information be sure to Gather Materials</a:t>
            </a:r>
          </a:p>
        </p:txBody>
      </p:sp>
      <p:sp>
        <p:nvSpPr>
          <p:cNvPr id="3" name="Content Placeholder 2">
            <a:extLst>
              <a:ext uri="{FF2B5EF4-FFF2-40B4-BE49-F238E27FC236}">
                <a16:creationId xmlns:a16="http://schemas.microsoft.com/office/drawing/2014/main" id="{B64E1C64-E426-4F09-B03C-0C4E5BD7681D}"/>
              </a:ext>
            </a:extLst>
          </p:cNvPr>
          <p:cNvSpPr>
            <a:spLocks noGrp="1"/>
          </p:cNvSpPr>
          <p:nvPr>
            <p:ph idx="1"/>
          </p:nvPr>
        </p:nvSpPr>
        <p:spPr/>
        <p:txBody>
          <a:bodyPr vert="horz" lIns="91440" tIns="45720" rIns="91440" bIns="45720" rtlCol="0" anchor="t">
            <a:normAutofit/>
          </a:bodyPr>
          <a:lstStyle/>
          <a:p>
            <a:r>
              <a:rPr lang="en-US" dirty="0"/>
              <a:t>The information that you'll need to start your application</a:t>
            </a:r>
          </a:p>
          <a:p>
            <a:pPr marL="0" indent="0">
              <a:buNone/>
            </a:pPr>
            <a:r>
              <a:rPr lang="en-US" dirty="0"/>
              <a:t>  Personal Information </a:t>
            </a:r>
          </a:p>
          <a:p>
            <a:pPr marL="0" indent="0">
              <a:buNone/>
            </a:pPr>
            <a:r>
              <a:rPr lang="en-US" dirty="0"/>
              <a:t> Biographic Information</a:t>
            </a:r>
          </a:p>
          <a:p>
            <a:pPr marL="0" indent="0">
              <a:buNone/>
            </a:pPr>
            <a:r>
              <a:rPr lang="en-US" dirty="0"/>
              <a:t> Contact Information</a:t>
            </a:r>
          </a:p>
          <a:p>
            <a:pPr marL="0" indent="0">
              <a:buNone/>
            </a:pPr>
            <a:r>
              <a:rPr lang="en-US" dirty="0"/>
              <a:t> Citizenship Information</a:t>
            </a:r>
          </a:p>
          <a:p>
            <a:pPr marL="0" indent="0">
              <a:buNone/>
            </a:pPr>
            <a:r>
              <a:rPr lang="en-US" dirty="0"/>
              <a:t>Military Information</a:t>
            </a:r>
          </a:p>
          <a:p>
            <a:pPr marL="0" indent="0">
              <a:buNone/>
            </a:pPr>
            <a:r>
              <a:rPr lang="en-US" dirty="0"/>
              <a:t>Being Prepared and having all documents in one place as you begin makes this task much easier.</a:t>
            </a:r>
          </a:p>
        </p:txBody>
      </p:sp>
    </p:spTree>
    <p:extLst>
      <p:ext uri="{BB962C8B-B14F-4D97-AF65-F5344CB8AC3E}">
        <p14:creationId xmlns:p14="http://schemas.microsoft.com/office/powerpoint/2010/main" val="3875874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00B8D-12A8-40A0-B865-4D52CC11256A}"/>
              </a:ext>
            </a:extLst>
          </p:cNvPr>
          <p:cNvSpPr>
            <a:spLocks noGrp="1"/>
          </p:cNvSpPr>
          <p:nvPr>
            <p:ph type="title"/>
          </p:nvPr>
        </p:nvSpPr>
        <p:spPr/>
        <p:txBody>
          <a:bodyPr/>
          <a:lstStyle/>
          <a:p>
            <a:r>
              <a:rPr lang="en-US" dirty="0"/>
              <a:t>CFNC web helps make the process a little more "Fool-Proof"</a:t>
            </a:r>
          </a:p>
        </p:txBody>
      </p:sp>
      <p:sp>
        <p:nvSpPr>
          <p:cNvPr id="3" name="Content Placeholder 2">
            <a:extLst>
              <a:ext uri="{FF2B5EF4-FFF2-40B4-BE49-F238E27FC236}">
                <a16:creationId xmlns:a16="http://schemas.microsoft.com/office/drawing/2014/main" id="{74093ED7-31E7-4CF0-8528-B803C12FC044}"/>
              </a:ext>
            </a:extLst>
          </p:cNvPr>
          <p:cNvSpPr>
            <a:spLocks noGrp="1"/>
          </p:cNvSpPr>
          <p:nvPr>
            <p:ph idx="1"/>
          </p:nvPr>
        </p:nvSpPr>
        <p:spPr/>
        <p:txBody>
          <a:bodyPr vert="horz" lIns="91440" tIns="45720" rIns="91440" bIns="45720" rtlCol="0" anchor="t">
            <a:normAutofit/>
          </a:bodyPr>
          <a:lstStyle/>
          <a:p>
            <a:r>
              <a:rPr lang="en-US" b="1" dirty="0">
                <a:ea typeface="+mn-lt"/>
                <a:cs typeface="+mn-lt"/>
              </a:rPr>
              <a:t>Tracking your Progress</a:t>
            </a:r>
            <a:r>
              <a:rPr lang="en-US" dirty="0">
                <a:ea typeface="+mn-lt"/>
                <a:cs typeface="+mn-lt"/>
              </a:rPr>
              <a:t> - when all the required fields in a tab are completed, a checkmark will appear beside that tab's name in the left navigation. When all the tabs have checkmarks, you will be able to submit your application.</a:t>
            </a:r>
            <a:endParaRPr lang="en-US" dirty="0"/>
          </a:p>
          <a:p>
            <a:r>
              <a:rPr lang="en-US" b="1" dirty="0">
                <a:ea typeface="+mn-lt"/>
                <a:cs typeface="+mn-lt"/>
              </a:rPr>
              <a:t>Errors</a:t>
            </a:r>
            <a:r>
              <a:rPr lang="en-US" dirty="0">
                <a:ea typeface="+mn-lt"/>
                <a:cs typeface="+mn-lt"/>
              </a:rPr>
              <a:t> - if there is an error in your information or a required field has not been completed, the system will identify those fields by displaying red error messages. Once this information is updated or corrected, the red error message will disappear. </a:t>
            </a:r>
            <a:endParaRPr lang="en-US" dirty="0"/>
          </a:p>
          <a:p>
            <a:endParaRPr lang="en-US" dirty="0"/>
          </a:p>
        </p:txBody>
      </p:sp>
    </p:spTree>
    <p:extLst>
      <p:ext uri="{BB962C8B-B14F-4D97-AF65-F5344CB8AC3E}">
        <p14:creationId xmlns:p14="http://schemas.microsoft.com/office/powerpoint/2010/main" val="186550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6465A-14F6-49CA-954B-358BD56C2E78}"/>
              </a:ext>
            </a:extLst>
          </p:cNvPr>
          <p:cNvSpPr>
            <a:spLocks noGrp="1"/>
          </p:cNvSpPr>
          <p:nvPr>
            <p:ph type="title"/>
          </p:nvPr>
        </p:nvSpPr>
        <p:spPr/>
        <p:txBody>
          <a:bodyPr/>
          <a:lstStyle/>
          <a:p>
            <a:r>
              <a:rPr lang="en-US" dirty="0"/>
              <a:t>Remember to Back it Up:  "Save, Save, Save but wait...."</a:t>
            </a:r>
          </a:p>
        </p:txBody>
      </p:sp>
      <p:sp>
        <p:nvSpPr>
          <p:cNvPr id="3" name="Content Placeholder 2">
            <a:extLst>
              <a:ext uri="{FF2B5EF4-FFF2-40B4-BE49-F238E27FC236}">
                <a16:creationId xmlns:a16="http://schemas.microsoft.com/office/drawing/2014/main" id="{99271F0A-1699-41A4-918E-5247FCA24BB2}"/>
              </a:ext>
            </a:extLst>
          </p:cNvPr>
          <p:cNvSpPr>
            <a:spLocks noGrp="1"/>
          </p:cNvSpPr>
          <p:nvPr>
            <p:ph idx="1"/>
          </p:nvPr>
        </p:nvSpPr>
        <p:spPr/>
        <p:txBody>
          <a:bodyPr vert="horz" lIns="91440" tIns="45720" rIns="91440" bIns="45720" rtlCol="0" anchor="t">
            <a:normAutofit/>
          </a:bodyPr>
          <a:lstStyle/>
          <a:p>
            <a:r>
              <a:rPr lang="en-US" b="1" dirty="0">
                <a:ea typeface="+mn-lt"/>
                <a:cs typeface="+mn-lt"/>
              </a:rPr>
              <a:t>Saving my Application</a:t>
            </a:r>
            <a:r>
              <a:rPr lang="en-US" dirty="0">
                <a:ea typeface="+mn-lt"/>
                <a:cs typeface="+mn-lt"/>
              </a:rPr>
              <a:t> - </a:t>
            </a:r>
            <a:r>
              <a:rPr lang="en-US" u="sng" dirty="0">
                <a:ea typeface="+mn-lt"/>
                <a:cs typeface="+mn-lt"/>
              </a:rPr>
              <a:t>CFNC admission applications save automatically every 5 minutes</a:t>
            </a:r>
            <a:r>
              <a:rPr lang="en-US" dirty="0">
                <a:ea typeface="+mn-lt"/>
                <a:cs typeface="+mn-lt"/>
              </a:rPr>
              <a:t>. There is also a Save Application button located at the bottom of the left navigation. If you attempt to save while having errors in your application, the incorrect data will be deleted and only the error-free data will be saved.</a:t>
            </a:r>
            <a:endParaRPr lang="en-US" dirty="0"/>
          </a:p>
          <a:p>
            <a:r>
              <a:rPr lang="en-US" b="1" dirty="0">
                <a:ea typeface="+mn-lt"/>
                <a:cs typeface="+mn-lt"/>
              </a:rPr>
              <a:t>Submitting my Application</a:t>
            </a:r>
            <a:r>
              <a:rPr lang="en-US" dirty="0">
                <a:ea typeface="+mn-lt"/>
                <a:cs typeface="+mn-lt"/>
              </a:rPr>
              <a:t> - all tabs must be marked as completed before the Submit Application button will be active. Any tab without a checkmark will need to have information updated or corrected. </a:t>
            </a:r>
            <a:endParaRPr lang="en-US" dirty="0"/>
          </a:p>
          <a:p>
            <a:r>
              <a:rPr lang="en-US" dirty="0"/>
              <a:t>The saving is done for you ...</a:t>
            </a:r>
          </a:p>
        </p:txBody>
      </p:sp>
    </p:spTree>
    <p:extLst>
      <p:ext uri="{BB962C8B-B14F-4D97-AF65-F5344CB8AC3E}">
        <p14:creationId xmlns:p14="http://schemas.microsoft.com/office/powerpoint/2010/main" val="66760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A6415-6EB0-408F-BDA5-918003737752}"/>
              </a:ext>
            </a:extLst>
          </p:cNvPr>
          <p:cNvSpPr>
            <a:spLocks noGrp="1"/>
          </p:cNvSpPr>
          <p:nvPr>
            <p:ph type="title"/>
          </p:nvPr>
        </p:nvSpPr>
        <p:spPr/>
        <p:txBody>
          <a:bodyPr>
            <a:normAutofit fontScale="90000"/>
          </a:bodyPr>
          <a:lstStyle/>
          <a:p>
            <a:r>
              <a:rPr lang="en-US" dirty="0"/>
              <a:t>This is not a time to be carefree and quick to enter...Go back and check your responses</a:t>
            </a:r>
          </a:p>
        </p:txBody>
      </p:sp>
      <p:sp>
        <p:nvSpPr>
          <p:cNvPr id="3" name="Content Placeholder 2">
            <a:extLst>
              <a:ext uri="{FF2B5EF4-FFF2-40B4-BE49-F238E27FC236}">
                <a16:creationId xmlns:a16="http://schemas.microsoft.com/office/drawing/2014/main" id="{201629F0-94EA-4962-8880-DDD15E5CD990}"/>
              </a:ext>
            </a:extLst>
          </p:cNvPr>
          <p:cNvSpPr>
            <a:spLocks noGrp="1"/>
          </p:cNvSpPr>
          <p:nvPr>
            <p:ph idx="1"/>
          </p:nvPr>
        </p:nvSpPr>
        <p:spPr/>
        <p:txBody>
          <a:bodyPr vert="horz" lIns="91440" tIns="45720" rIns="91440" bIns="45720" rtlCol="0" anchor="t">
            <a:normAutofit/>
          </a:bodyPr>
          <a:lstStyle/>
          <a:p>
            <a:r>
              <a:rPr lang="en-US" b="1" dirty="0">
                <a:ea typeface="+mn-lt"/>
                <a:cs typeface="+mn-lt"/>
              </a:rPr>
              <a:t>After Submitting the Practice Application</a:t>
            </a:r>
            <a:r>
              <a:rPr lang="en-US" dirty="0">
                <a:ea typeface="+mn-lt"/>
                <a:cs typeface="+mn-lt"/>
              </a:rPr>
              <a:t> - since this is a practice application, it will not appear in your </a:t>
            </a:r>
            <a:r>
              <a:rPr lang="en-US" dirty="0" err="1">
                <a:ea typeface="+mn-lt"/>
                <a:cs typeface="+mn-lt"/>
              </a:rPr>
              <a:t>AppHub</a:t>
            </a:r>
            <a:r>
              <a:rPr lang="en-US" dirty="0">
                <a:ea typeface="+mn-lt"/>
                <a:cs typeface="+mn-lt"/>
              </a:rPr>
              <a:t> as a started or submitted application. However, you are allowed to go back into the Practice Application to review your answers, make changes, and even resubmit it. Simply return to this page and begin again. </a:t>
            </a:r>
          </a:p>
          <a:p>
            <a:r>
              <a:rPr lang="en-US" b="1" i="1" dirty="0">
                <a:ea typeface="+mn-lt"/>
                <a:cs typeface="+mn-lt"/>
              </a:rPr>
              <a:t>Note: This is NOT allowed for college admission applications. </a:t>
            </a:r>
          </a:p>
          <a:p>
            <a:r>
              <a:rPr lang="en-US" dirty="0">
                <a:ea typeface="+mn-lt"/>
                <a:cs typeface="+mn-lt"/>
              </a:rPr>
              <a:t>Please review your college admission applications before submitting them. You will not be able to make any changes to your college admission applications once they have been submitted.</a:t>
            </a:r>
            <a:endParaRPr lang="en-US" b="1" i="1" dirty="0"/>
          </a:p>
        </p:txBody>
      </p:sp>
    </p:spTree>
    <p:extLst>
      <p:ext uri="{BB962C8B-B14F-4D97-AF65-F5344CB8AC3E}">
        <p14:creationId xmlns:p14="http://schemas.microsoft.com/office/powerpoint/2010/main" val="2703584842"/>
      </p:ext>
    </p:extLst>
  </p:cSld>
  <p:clrMapOvr>
    <a:masterClrMapping/>
  </p:clrMapOvr>
</p:sld>
</file>

<file path=ppt/theme/theme1.xml><?xml version="1.0" encoding="utf-8"?>
<a:theme xmlns:a="http://schemas.openxmlformats.org/drawingml/2006/main" name="ChronicleVTI">
  <a:themeElements>
    <a:clrScheme name="AnalogousFromRegularSeedRightStep">
      <a:dk1>
        <a:srgbClr val="000000"/>
      </a:dk1>
      <a:lt1>
        <a:srgbClr val="FFFFFF"/>
      </a:lt1>
      <a:dk2>
        <a:srgbClr val="413424"/>
      </a:dk2>
      <a:lt2>
        <a:srgbClr val="E2E8E6"/>
      </a:lt2>
      <a:accent1>
        <a:srgbClr val="C34D6D"/>
      </a:accent1>
      <a:accent2>
        <a:srgbClr val="B14C3B"/>
      </a:accent2>
      <a:accent3>
        <a:srgbClr val="C38F4D"/>
      </a:accent3>
      <a:accent4>
        <a:srgbClr val="AAA838"/>
      </a:accent4>
      <a:accent5>
        <a:srgbClr val="87B145"/>
      </a:accent5>
      <a:accent6>
        <a:srgbClr val="51B13B"/>
      </a:accent6>
      <a:hlink>
        <a:srgbClr val="319378"/>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138B705928695449EEC210242358E40" ma:contentTypeVersion="32" ma:contentTypeDescription="Create a new document." ma:contentTypeScope="" ma:versionID="5fbefa13f08370e1245df0b7ae10687d">
  <xsd:schema xmlns:xsd="http://www.w3.org/2001/XMLSchema" xmlns:xs="http://www.w3.org/2001/XMLSchema" xmlns:p="http://schemas.microsoft.com/office/2006/metadata/properties" xmlns:ns3="b7d3e659-80d9-4b0f-93f1-936c79e774ed" xmlns:ns4="dae780b1-efc5-4913-85a0-0e54ebcf3eaf" targetNamespace="http://schemas.microsoft.com/office/2006/metadata/properties" ma:root="true" ma:fieldsID="90d9b77a480e7757ee191ae8ca987041" ns3:_="" ns4:_="">
    <xsd:import namespace="b7d3e659-80d9-4b0f-93f1-936c79e774ed"/>
    <xsd:import namespace="dae780b1-efc5-4913-85a0-0e54ebcf3ea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d3e659-80d9-4b0f-93f1-936c79e774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NotebookType" ma:index="20" nillable="true" ma:displayName="Notebook Type" ma:internalName="NotebookType">
      <xsd:simpleType>
        <xsd:restriction base="dms:Text"/>
      </xsd:simpleType>
    </xsd:element>
    <xsd:element name="FolderType" ma:index="21" nillable="true" ma:displayName="Folder Type" ma:internalName="FolderType">
      <xsd:simpleType>
        <xsd:restriction base="dms:Text"/>
      </xsd:simpleType>
    </xsd:element>
    <xsd:element name="CultureName" ma:index="22" nillable="true" ma:displayName="Culture Name" ma:internalName="CultureName">
      <xsd:simpleType>
        <xsd:restriction base="dms:Text"/>
      </xsd:simpleType>
    </xsd:element>
    <xsd:element name="AppVersion" ma:index="23" nillable="true" ma:displayName="App Version" ma:internalName="AppVersion">
      <xsd:simpleType>
        <xsd:restriction base="dms:Text"/>
      </xsd:simpleType>
    </xsd:element>
    <xsd:element name="TeamsChannelId" ma:index="24" nillable="true" ma:displayName="Teams Channel Id" ma:internalName="TeamsChannelId">
      <xsd:simpleType>
        <xsd:restriction base="dms:Text"/>
      </xsd:simpleType>
    </xsd:element>
    <xsd:element name="Owner" ma:index="2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6" nillable="true" ma:displayName="Math Settings" ma:internalName="Math_Settings">
      <xsd:simpleType>
        <xsd:restriction base="dms:Text"/>
      </xsd:simpleType>
    </xsd:element>
    <xsd:element name="DefaultSectionNames" ma:index="27" nillable="true" ma:displayName="Default Section Names" ma:internalName="DefaultSectionNames">
      <xsd:simpleType>
        <xsd:restriction base="dms:Note">
          <xsd:maxLength value="255"/>
        </xsd:restriction>
      </xsd:simpleType>
    </xsd:element>
    <xsd:element name="Templates" ma:index="28" nillable="true" ma:displayName="Templates" ma:internalName="Templates">
      <xsd:simpleType>
        <xsd:restriction base="dms:Note">
          <xsd:maxLength value="255"/>
        </xsd:restriction>
      </xsd:simpleType>
    </xsd:element>
    <xsd:element name="Teachers" ma:index="29"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0"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1"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2" nillable="true" ma:displayName="Distribution Groups" ma:internalName="Distribution_Groups">
      <xsd:simpleType>
        <xsd:restriction base="dms:Note">
          <xsd:maxLength value="255"/>
        </xsd:restriction>
      </xsd:simpleType>
    </xsd:element>
    <xsd:element name="LMS_Mappings" ma:index="33" nillable="true" ma:displayName="LMS Mappings" ma:internalName="LMS_Mappings">
      <xsd:simpleType>
        <xsd:restriction base="dms:Note">
          <xsd:maxLength value="255"/>
        </xsd:restriction>
      </xsd:simpleType>
    </xsd:element>
    <xsd:element name="Invited_Teachers" ma:index="34" nillable="true" ma:displayName="Invited Teachers" ma:internalName="Invited_Teachers">
      <xsd:simpleType>
        <xsd:restriction base="dms:Note">
          <xsd:maxLength value="255"/>
        </xsd:restriction>
      </xsd:simpleType>
    </xsd:element>
    <xsd:element name="Invited_Students" ma:index="35" nillable="true" ma:displayName="Invited Students" ma:internalName="Invited_Students">
      <xsd:simpleType>
        <xsd:restriction base="dms:Note">
          <xsd:maxLength value="255"/>
        </xsd:restriction>
      </xsd:simpleType>
    </xsd:element>
    <xsd:element name="Self_Registration_Enabled" ma:index="36" nillable="true" ma:displayName="Self Registration Enabled" ma:internalName="Self_Registration_Enabled">
      <xsd:simpleType>
        <xsd:restriction base="dms:Boolean"/>
      </xsd:simpleType>
    </xsd:element>
    <xsd:element name="Has_Teacher_Only_SectionGroup" ma:index="37" nillable="true" ma:displayName="Has Teacher Only SectionGroup" ma:internalName="Has_Teacher_Only_SectionGroup">
      <xsd:simpleType>
        <xsd:restriction base="dms:Boolean"/>
      </xsd:simpleType>
    </xsd:element>
    <xsd:element name="Is_Collaboration_Space_Locked" ma:index="38" nillable="true" ma:displayName="Is Collaboration Space Locked" ma:internalName="Is_Collaboration_Space_Locked">
      <xsd:simpleType>
        <xsd:restriction base="dms:Boolean"/>
      </xsd:simpleType>
    </xsd:element>
    <xsd:element name="IsNotebookLocked" ma:index="39" nillable="true" ma:displayName="Is Notebook Locked" ma:internalName="IsNotebookLocked">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dae780b1-efc5-4913-85a0-0e54ebcf3ea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ath_Settings xmlns="b7d3e659-80d9-4b0f-93f1-936c79e774ed" xsi:nil="true"/>
    <Templates xmlns="b7d3e659-80d9-4b0f-93f1-936c79e774ed" xsi:nil="true"/>
    <Student_Groups xmlns="b7d3e659-80d9-4b0f-93f1-936c79e774ed">
      <UserInfo>
        <DisplayName/>
        <AccountId xsi:nil="true"/>
        <AccountType/>
      </UserInfo>
    </Student_Groups>
    <Distribution_Groups xmlns="b7d3e659-80d9-4b0f-93f1-936c79e774ed" xsi:nil="true"/>
    <AppVersion xmlns="b7d3e659-80d9-4b0f-93f1-936c79e774ed" xsi:nil="true"/>
    <TeamsChannelId xmlns="b7d3e659-80d9-4b0f-93f1-936c79e774ed" xsi:nil="true"/>
    <Invited_Teachers xmlns="b7d3e659-80d9-4b0f-93f1-936c79e774ed" xsi:nil="true"/>
    <IsNotebookLocked xmlns="b7d3e659-80d9-4b0f-93f1-936c79e774ed" xsi:nil="true"/>
    <Has_Teacher_Only_SectionGroup xmlns="b7d3e659-80d9-4b0f-93f1-936c79e774ed" xsi:nil="true"/>
    <Students xmlns="b7d3e659-80d9-4b0f-93f1-936c79e774ed">
      <UserInfo>
        <DisplayName/>
        <AccountId xsi:nil="true"/>
        <AccountType/>
      </UserInfo>
    </Students>
    <Self_Registration_Enabled xmlns="b7d3e659-80d9-4b0f-93f1-936c79e774ed" xsi:nil="true"/>
    <FolderType xmlns="b7d3e659-80d9-4b0f-93f1-936c79e774ed" xsi:nil="true"/>
    <Teachers xmlns="b7d3e659-80d9-4b0f-93f1-936c79e774ed">
      <UserInfo>
        <DisplayName/>
        <AccountId xsi:nil="true"/>
        <AccountType/>
      </UserInfo>
    </Teachers>
    <LMS_Mappings xmlns="b7d3e659-80d9-4b0f-93f1-936c79e774ed" xsi:nil="true"/>
    <NotebookType xmlns="b7d3e659-80d9-4b0f-93f1-936c79e774ed" xsi:nil="true"/>
    <DefaultSectionNames xmlns="b7d3e659-80d9-4b0f-93f1-936c79e774ed" xsi:nil="true"/>
    <Is_Collaboration_Space_Locked xmlns="b7d3e659-80d9-4b0f-93f1-936c79e774ed" xsi:nil="true"/>
    <CultureName xmlns="b7d3e659-80d9-4b0f-93f1-936c79e774ed" xsi:nil="true"/>
    <Owner xmlns="b7d3e659-80d9-4b0f-93f1-936c79e774ed">
      <UserInfo>
        <DisplayName/>
        <AccountId xsi:nil="true"/>
        <AccountType/>
      </UserInfo>
    </Owner>
    <Invited_Students xmlns="b7d3e659-80d9-4b0f-93f1-936c79e774ed" xsi:nil="true"/>
  </documentManagement>
</p:properties>
</file>

<file path=customXml/itemProps1.xml><?xml version="1.0" encoding="utf-8"?>
<ds:datastoreItem xmlns:ds="http://schemas.openxmlformats.org/officeDocument/2006/customXml" ds:itemID="{D2C76B10-E4B3-4A4E-A767-5137A2B48FBA}">
  <ds:schemaRefs>
    <ds:schemaRef ds:uri="http://schemas.microsoft.com/sharepoint/v3/contenttype/forms"/>
  </ds:schemaRefs>
</ds:datastoreItem>
</file>

<file path=customXml/itemProps2.xml><?xml version="1.0" encoding="utf-8"?>
<ds:datastoreItem xmlns:ds="http://schemas.openxmlformats.org/officeDocument/2006/customXml" ds:itemID="{5BABF961-94D1-46D2-9B79-6C82C5124C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d3e659-80d9-4b0f-93f1-936c79e774ed"/>
    <ds:schemaRef ds:uri="dae780b1-efc5-4913-85a0-0e54ebcf3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045F72-03C9-4D69-8FB3-A5AD2F182BF6}">
  <ds:schemaRefs>
    <ds:schemaRef ds:uri="http://schemas.microsoft.com/office/infopath/2007/PartnerControls"/>
    <ds:schemaRef ds:uri="http://schemas.microsoft.com/office/2006/documentManagement/types"/>
    <ds:schemaRef ds:uri="dae780b1-efc5-4913-85a0-0e54ebcf3eaf"/>
    <ds:schemaRef ds:uri="http://purl.org/dc/elements/1.1/"/>
    <ds:schemaRef ds:uri="http://schemas.microsoft.com/office/2006/metadata/properties"/>
    <ds:schemaRef ds:uri="http://www.w3.org/XML/1998/namespace"/>
    <ds:schemaRef ds:uri="http://purl.org/dc/dcmitype/"/>
    <ds:schemaRef ds:uri="http://schemas.openxmlformats.org/package/2006/metadata/core-properties"/>
    <ds:schemaRef ds:uri="b7d3e659-80d9-4b0f-93f1-936c79e774ed"/>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558</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Calisto MT</vt:lpstr>
      <vt:lpstr>Univers Condensed</vt:lpstr>
      <vt:lpstr>ChronicleVTI</vt:lpstr>
      <vt:lpstr>Completing your Application</vt:lpstr>
      <vt:lpstr>ONCE YOU HAVE NARROWED DOWN YOUR CHOICES COMPLETE AN APPLICATION FOR EACH.</vt:lpstr>
      <vt:lpstr>How to Use the Practice Application</vt:lpstr>
      <vt:lpstr>College Foundation of North Carolina</vt:lpstr>
      <vt:lpstr> Prior to Entering your Information be sure to Gather Materials</vt:lpstr>
      <vt:lpstr>CFNC web helps make the process a little more "Fool-Proof"</vt:lpstr>
      <vt:lpstr>Remember to Back it Up:  "Save, Save, Save but wait...."</vt:lpstr>
      <vt:lpstr>This is not a time to be carefree and quick to enter...Go back and check your responses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Kathleen Worsdale</dc:creator>
  <cp:lastModifiedBy>Kathleen Worsdale</cp:lastModifiedBy>
  <cp:revision>162</cp:revision>
  <dcterms:created xsi:type="dcterms:W3CDTF">2020-09-30T21:19:01Z</dcterms:created>
  <dcterms:modified xsi:type="dcterms:W3CDTF">2021-02-25T22:33:36Z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0x010100D138B705928695449EEC210242358E40</vt:lpwstr>
  </property>
</Properties>
</file>