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AF25545-7CDA-4F62-8948-A74FF66F1E4D}" v="85" dt="2020-10-13T17:51:25.441"/>
    <p1510:client id="{C47FDDA6-B95F-299B-58CC-B7DAA8DCACBB}" v="1051" dt="2020-10-14T01:17:46.2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" Target="slides/slide7.xml" Id="rId8" /><Relationship Type="http://schemas.openxmlformats.org/officeDocument/2006/relationships/tableStyles" Target="tableStyles.xml" Id="rId13" /><Relationship Type="http://schemas.openxmlformats.org/officeDocument/2006/relationships/slide" Target="slides/slide2.xml" Id="rId3" /><Relationship Type="http://schemas.openxmlformats.org/officeDocument/2006/relationships/slide" Target="slides/slide6.xml" Id="rId7" /><Relationship Type="http://schemas.openxmlformats.org/officeDocument/2006/relationships/theme" Target="theme/theme1.xml" Id="rId12" /><Relationship Type="http://schemas.openxmlformats.org/officeDocument/2006/relationships/slide" Target="slides/slide1.xml" Id="rId2" /><Relationship Type="http://schemas.openxmlformats.org/officeDocument/2006/relationships/slideMaster" Target="slideMasters/slideMaster1.xml" Id="rId1" /><Relationship Type="http://schemas.openxmlformats.org/officeDocument/2006/relationships/slide" Target="slides/slide5.xml" Id="rId6" /><Relationship Type="http://schemas.openxmlformats.org/officeDocument/2006/relationships/viewProps" Target="viewProps.xml" Id="rId11" /><Relationship Type="http://schemas.openxmlformats.org/officeDocument/2006/relationships/slide" Target="slides/slide4.xml" Id="rId5" /><Relationship Type="http://schemas.microsoft.com/office/2015/10/relationships/revisionInfo" Target="revisionInfo.xml" Id="rId15" /><Relationship Type="http://schemas.openxmlformats.org/officeDocument/2006/relationships/presProps" Target="presProps.xml" Id="rId10" /><Relationship Type="http://schemas.openxmlformats.org/officeDocument/2006/relationships/slide" Target="slides/slide3.xml" Id="rId4" /><Relationship Type="http://schemas.openxmlformats.org/officeDocument/2006/relationships/slide" Target="slides/slide8.xml" Id="rId9" 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EF71CC-6A8C-49F9-A066-49988AD0457B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4C796EE0-E19A-4547-9899-E4B6D8598689}">
      <dgm:prSet/>
      <dgm:spPr/>
      <dgm:t>
        <a:bodyPr/>
        <a:lstStyle/>
        <a:p>
          <a:r>
            <a:rPr lang="en-US" b="1">
              <a:solidFill>
                <a:schemeClr val="tx1"/>
              </a:solidFill>
              <a:latin typeface="Meiryo"/>
            </a:rPr>
            <a:t>Read</a:t>
          </a:r>
          <a:r>
            <a:rPr lang="en-US" b="1">
              <a:solidFill>
                <a:schemeClr val="tx1"/>
              </a:solidFill>
            </a:rPr>
            <a:t> your college application essay prompt(s) and ask yourself:</a:t>
          </a:r>
          <a:endParaRPr lang="en-US" b="1" i="0" u="none" strike="noStrike" cap="none" baseline="0" noProof="0">
            <a:solidFill>
              <a:schemeClr val="tx1"/>
            </a:solidFill>
            <a:latin typeface="Meiryo"/>
            <a:ea typeface="Meiryo"/>
          </a:endParaRPr>
        </a:p>
      </dgm:t>
    </dgm:pt>
    <dgm:pt modelId="{E23C1494-9B2C-4536-8B1F-45C6C30EE50F}" type="parTrans" cxnId="{A9EE0E62-620C-4B6D-A960-08025FF46EC0}">
      <dgm:prSet/>
      <dgm:spPr/>
      <dgm:t>
        <a:bodyPr/>
        <a:lstStyle/>
        <a:p>
          <a:endParaRPr lang="en-US"/>
        </a:p>
      </dgm:t>
    </dgm:pt>
    <dgm:pt modelId="{8C0854F9-06B1-407B-A802-F3698067D16E}" type="sibTrans" cxnId="{A9EE0E62-620C-4B6D-A960-08025FF46EC0}">
      <dgm:prSet/>
      <dgm:spPr/>
      <dgm:t>
        <a:bodyPr/>
        <a:lstStyle/>
        <a:p>
          <a:endParaRPr lang="en-US"/>
        </a:p>
      </dgm:t>
    </dgm:pt>
    <dgm:pt modelId="{9C2116DC-1A07-40AE-9DAB-B65B2B98137F}">
      <dgm:prSet/>
      <dgm:spPr/>
      <dgm:t>
        <a:bodyPr/>
        <a:lstStyle/>
        <a:p>
          <a:r>
            <a:rPr lang="en-US" b="1">
              <a:solidFill>
                <a:schemeClr val="tx1"/>
              </a:solidFill>
            </a:rPr>
            <a:t>What does the college want to know?</a:t>
          </a:r>
        </a:p>
      </dgm:t>
    </dgm:pt>
    <dgm:pt modelId="{64BD9662-1B91-463D-B885-3061FE6DA37A}" type="parTrans" cxnId="{3F163429-F62E-49CF-BBCD-9815DB283AA2}">
      <dgm:prSet/>
      <dgm:spPr/>
      <dgm:t>
        <a:bodyPr/>
        <a:lstStyle/>
        <a:p>
          <a:endParaRPr lang="en-US"/>
        </a:p>
      </dgm:t>
    </dgm:pt>
    <dgm:pt modelId="{D33FCC2A-85C4-45DF-8DD2-D6166C53A948}" type="sibTrans" cxnId="{3F163429-F62E-49CF-BBCD-9815DB283AA2}">
      <dgm:prSet/>
      <dgm:spPr/>
      <dgm:t>
        <a:bodyPr/>
        <a:lstStyle/>
        <a:p>
          <a:endParaRPr lang="en-US"/>
        </a:p>
      </dgm:t>
    </dgm:pt>
    <dgm:pt modelId="{6EF32173-C74E-4032-9025-FD6D2DD87B6B}">
      <dgm:prSet/>
      <dgm:spPr/>
      <dgm:t>
        <a:bodyPr/>
        <a:lstStyle/>
        <a:p>
          <a:r>
            <a:rPr lang="en-US" b="1">
              <a:solidFill>
                <a:schemeClr val="tx1"/>
              </a:solidFill>
            </a:rPr>
            <a:t>Why do they want to know it?</a:t>
          </a:r>
        </a:p>
      </dgm:t>
    </dgm:pt>
    <dgm:pt modelId="{AFC09F6F-D41D-4114-B95B-1A6EDABBE90A}" type="parTrans" cxnId="{B8CDD3E3-8A18-4BCC-AAB3-C9A743F54FF8}">
      <dgm:prSet/>
      <dgm:spPr/>
      <dgm:t>
        <a:bodyPr/>
        <a:lstStyle/>
        <a:p>
          <a:endParaRPr lang="en-US"/>
        </a:p>
      </dgm:t>
    </dgm:pt>
    <dgm:pt modelId="{26AF1939-CA65-4042-8668-88EBCB05567D}" type="sibTrans" cxnId="{B8CDD3E3-8A18-4BCC-AAB3-C9A743F54FF8}">
      <dgm:prSet/>
      <dgm:spPr/>
      <dgm:t>
        <a:bodyPr/>
        <a:lstStyle/>
        <a:p>
          <a:endParaRPr lang="en-US"/>
        </a:p>
      </dgm:t>
    </dgm:pt>
    <dgm:pt modelId="{217A3D9D-3449-4CDB-86A3-816B515719F3}" type="pres">
      <dgm:prSet presAssocID="{29EF71CC-6A8C-49F9-A066-49988AD0457B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14DE3DE-19F1-4BD8-BD84-499EFA78DA4E}" type="pres">
      <dgm:prSet presAssocID="{4C796EE0-E19A-4547-9899-E4B6D8598689}" presName="root" presStyleCnt="0"/>
      <dgm:spPr/>
    </dgm:pt>
    <dgm:pt modelId="{256F054C-3628-4C56-8122-56EB59C91E64}" type="pres">
      <dgm:prSet presAssocID="{4C796EE0-E19A-4547-9899-E4B6D8598689}" presName="rootComposite" presStyleCnt="0"/>
      <dgm:spPr/>
    </dgm:pt>
    <dgm:pt modelId="{7AED2B61-8362-4193-A382-4B7F4C765573}" type="pres">
      <dgm:prSet presAssocID="{4C796EE0-E19A-4547-9899-E4B6D8598689}" presName="rootText" presStyleLbl="node1" presStyleIdx="0" presStyleCnt="1"/>
      <dgm:spPr/>
    </dgm:pt>
    <dgm:pt modelId="{AA0DB002-74E1-43D2-AA0F-382F43DD7090}" type="pres">
      <dgm:prSet presAssocID="{4C796EE0-E19A-4547-9899-E4B6D8598689}" presName="rootConnector" presStyleLbl="node1" presStyleIdx="0" presStyleCnt="1"/>
      <dgm:spPr/>
    </dgm:pt>
    <dgm:pt modelId="{7CC83D9C-C597-4EB1-B06F-CDA4809321DE}" type="pres">
      <dgm:prSet presAssocID="{4C796EE0-E19A-4547-9899-E4B6D8598689}" presName="childShape" presStyleCnt="0"/>
      <dgm:spPr/>
    </dgm:pt>
    <dgm:pt modelId="{6BFC9413-DBAA-4EAE-B6E4-3C8E39864BCC}" type="pres">
      <dgm:prSet presAssocID="{64BD9662-1B91-463D-B885-3061FE6DA37A}" presName="Name13" presStyleLbl="parChTrans1D2" presStyleIdx="0" presStyleCnt="2"/>
      <dgm:spPr/>
    </dgm:pt>
    <dgm:pt modelId="{6AE1D84D-33E0-4A04-BDA1-B1B0A052603C}" type="pres">
      <dgm:prSet presAssocID="{9C2116DC-1A07-40AE-9DAB-B65B2B98137F}" presName="childText" presStyleLbl="bgAcc1" presStyleIdx="0" presStyleCnt="2">
        <dgm:presLayoutVars>
          <dgm:bulletEnabled val="1"/>
        </dgm:presLayoutVars>
      </dgm:prSet>
      <dgm:spPr/>
    </dgm:pt>
    <dgm:pt modelId="{1622055B-C76C-4C27-8A0E-E6F921808FA0}" type="pres">
      <dgm:prSet presAssocID="{AFC09F6F-D41D-4114-B95B-1A6EDABBE90A}" presName="Name13" presStyleLbl="parChTrans1D2" presStyleIdx="1" presStyleCnt="2"/>
      <dgm:spPr/>
    </dgm:pt>
    <dgm:pt modelId="{B1A60413-78D0-4DEF-87F4-9530263C269F}" type="pres">
      <dgm:prSet presAssocID="{6EF32173-C74E-4032-9025-FD6D2DD87B6B}" presName="childText" presStyleLbl="bgAcc1" presStyleIdx="1" presStyleCnt="2">
        <dgm:presLayoutVars>
          <dgm:bulletEnabled val="1"/>
        </dgm:presLayoutVars>
      </dgm:prSet>
      <dgm:spPr/>
    </dgm:pt>
  </dgm:ptLst>
  <dgm:cxnLst>
    <dgm:cxn modelId="{D6BE7E08-8CD2-45CD-AF1D-D1F3D8D9B3CA}" type="presOf" srcId="{AFC09F6F-D41D-4114-B95B-1A6EDABBE90A}" destId="{1622055B-C76C-4C27-8A0E-E6F921808FA0}" srcOrd="0" destOrd="0" presId="urn:microsoft.com/office/officeart/2005/8/layout/hierarchy3"/>
    <dgm:cxn modelId="{C2ABA408-5B50-4DDA-B749-EEFF25652702}" type="presOf" srcId="{64BD9662-1B91-463D-B885-3061FE6DA37A}" destId="{6BFC9413-DBAA-4EAE-B6E4-3C8E39864BCC}" srcOrd="0" destOrd="0" presId="urn:microsoft.com/office/officeart/2005/8/layout/hierarchy3"/>
    <dgm:cxn modelId="{3BD83319-93F2-42A3-837A-9450A2C080EA}" type="presOf" srcId="{6EF32173-C74E-4032-9025-FD6D2DD87B6B}" destId="{B1A60413-78D0-4DEF-87F4-9530263C269F}" srcOrd="0" destOrd="0" presId="urn:microsoft.com/office/officeart/2005/8/layout/hierarchy3"/>
    <dgm:cxn modelId="{3F163429-F62E-49CF-BBCD-9815DB283AA2}" srcId="{4C796EE0-E19A-4547-9899-E4B6D8598689}" destId="{9C2116DC-1A07-40AE-9DAB-B65B2B98137F}" srcOrd="0" destOrd="0" parTransId="{64BD9662-1B91-463D-B885-3061FE6DA37A}" sibTransId="{D33FCC2A-85C4-45DF-8DD2-D6166C53A948}"/>
    <dgm:cxn modelId="{A9EE0E62-620C-4B6D-A960-08025FF46EC0}" srcId="{29EF71CC-6A8C-49F9-A066-49988AD0457B}" destId="{4C796EE0-E19A-4547-9899-E4B6D8598689}" srcOrd="0" destOrd="0" parTransId="{E23C1494-9B2C-4536-8B1F-45C6C30EE50F}" sibTransId="{8C0854F9-06B1-407B-A802-F3698067D16E}"/>
    <dgm:cxn modelId="{C42E5051-70C2-4033-AD20-835B25118EE4}" type="presOf" srcId="{4C796EE0-E19A-4547-9899-E4B6D8598689}" destId="{AA0DB002-74E1-43D2-AA0F-382F43DD7090}" srcOrd="1" destOrd="0" presId="urn:microsoft.com/office/officeart/2005/8/layout/hierarchy3"/>
    <dgm:cxn modelId="{54A0507B-C997-4F22-AF20-31A5F2E8BCC5}" type="presOf" srcId="{4C796EE0-E19A-4547-9899-E4B6D8598689}" destId="{7AED2B61-8362-4193-A382-4B7F4C765573}" srcOrd="0" destOrd="0" presId="urn:microsoft.com/office/officeart/2005/8/layout/hierarchy3"/>
    <dgm:cxn modelId="{41F36B81-331A-43A4-8F33-55AA5093EA69}" type="presOf" srcId="{9C2116DC-1A07-40AE-9DAB-B65B2B98137F}" destId="{6AE1D84D-33E0-4A04-BDA1-B1B0A052603C}" srcOrd="0" destOrd="0" presId="urn:microsoft.com/office/officeart/2005/8/layout/hierarchy3"/>
    <dgm:cxn modelId="{AF85C1DB-598C-4C03-BDFB-936D8234AF54}" type="presOf" srcId="{29EF71CC-6A8C-49F9-A066-49988AD0457B}" destId="{217A3D9D-3449-4CDB-86A3-816B515719F3}" srcOrd="0" destOrd="0" presId="urn:microsoft.com/office/officeart/2005/8/layout/hierarchy3"/>
    <dgm:cxn modelId="{B8CDD3E3-8A18-4BCC-AAB3-C9A743F54FF8}" srcId="{4C796EE0-E19A-4547-9899-E4B6D8598689}" destId="{6EF32173-C74E-4032-9025-FD6D2DD87B6B}" srcOrd="1" destOrd="0" parTransId="{AFC09F6F-D41D-4114-B95B-1A6EDABBE90A}" sibTransId="{26AF1939-CA65-4042-8668-88EBCB05567D}"/>
    <dgm:cxn modelId="{37264F0B-8B40-41D8-BD88-41AA13BFD69F}" type="presParOf" srcId="{217A3D9D-3449-4CDB-86A3-816B515719F3}" destId="{B14DE3DE-19F1-4BD8-BD84-499EFA78DA4E}" srcOrd="0" destOrd="0" presId="urn:microsoft.com/office/officeart/2005/8/layout/hierarchy3"/>
    <dgm:cxn modelId="{1313A331-F987-4E2C-8EC8-7A19F85744CB}" type="presParOf" srcId="{B14DE3DE-19F1-4BD8-BD84-499EFA78DA4E}" destId="{256F054C-3628-4C56-8122-56EB59C91E64}" srcOrd="0" destOrd="0" presId="urn:microsoft.com/office/officeart/2005/8/layout/hierarchy3"/>
    <dgm:cxn modelId="{835A2CB1-FE8F-49AD-B261-B9EC6AB82F2A}" type="presParOf" srcId="{256F054C-3628-4C56-8122-56EB59C91E64}" destId="{7AED2B61-8362-4193-A382-4B7F4C765573}" srcOrd="0" destOrd="0" presId="urn:microsoft.com/office/officeart/2005/8/layout/hierarchy3"/>
    <dgm:cxn modelId="{3BE0C070-BFAC-460C-88D2-33C65F5C186F}" type="presParOf" srcId="{256F054C-3628-4C56-8122-56EB59C91E64}" destId="{AA0DB002-74E1-43D2-AA0F-382F43DD7090}" srcOrd="1" destOrd="0" presId="urn:microsoft.com/office/officeart/2005/8/layout/hierarchy3"/>
    <dgm:cxn modelId="{04517FCC-E13D-42EC-875F-816790127F55}" type="presParOf" srcId="{B14DE3DE-19F1-4BD8-BD84-499EFA78DA4E}" destId="{7CC83D9C-C597-4EB1-B06F-CDA4809321DE}" srcOrd="1" destOrd="0" presId="urn:microsoft.com/office/officeart/2005/8/layout/hierarchy3"/>
    <dgm:cxn modelId="{EFE53523-3BC2-4D09-BBF3-F0A7C3A9D9DA}" type="presParOf" srcId="{7CC83D9C-C597-4EB1-B06F-CDA4809321DE}" destId="{6BFC9413-DBAA-4EAE-B6E4-3C8E39864BCC}" srcOrd="0" destOrd="0" presId="urn:microsoft.com/office/officeart/2005/8/layout/hierarchy3"/>
    <dgm:cxn modelId="{28B26685-913B-41C3-BC06-3900769AEDDB}" type="presParOf" srcId="{7CC83D9C-C597-4EB1-B06F-CDA4809321DE}" destId="{6AE1D84D-33E0-4A04-BDA1-B1B0A052603C}" srcOrd="1" destOrd="0" presId="urn:microsoft.com/office/officeart/2005/8/layout/hierarchy3"/>
    <dgm:cxn modelId="{ABA1DCE0-9F44-4178-8767-671C906872EF}" type="presParOf" srcId="{7CC83D9C-C597-4EB1-B06F-CDA4809321DE}" destId="{1622055B-C76C-4C27-8A0E-E6F921808FA0}" srcOrd="2" destOrd="0" presId="urn:microsoft.com/office/officeart/2005/8/layout/hierarchy3"/>
    <dgm:cxn modelId="{EF8052C7-5ADB-4F63-AC16-BEFA3F538A35}" type="presParOf" srcId="{7CC83D9C-C597-4EB1-B06F-CDA4809321DE}" destId="{B1A60413-78D0-4DEF-87F4-9530263C269F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ED2B61-8362-4193-A382-4B7F4C765573}">
      <dsp:nvSpPr>
        <dsp:cNvPr id="0" name=""/>
        <dsp:cNvSpPr/>
      </dsp:nvSpPr>
      <dsp:spPr>
        <a:xfrm>
          <a:off x="1601873" y="1166"/>
          <a:ext cx="2968664" cy="14843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>
              <a:solidFill>
                <a:schemeClr val="tx1"/>
              </a:solidFill>
              <a:latin typeface="Meiryo"/>
            </a:rPr>
            <a:t>Read</a:t>
          </a:r>
          <a:r>
            <a:rPr lang="en-US" sz="1500" b="1" kern="1200">
              <a:solidFill>
                <a:schemeClr val="tx1"/>
              </a:solidFill>
            </a:rPr>
            <a:t> your college application essay prompt(s) and ask yourself:</a:t>
          </a:r>
          <a:endParaRPr lang="en-US" sz="1500" b="1" i="0" u="none" strike="noStrike" kern="1200" cap="none" baseline="0" noProof="0">
            <a:solidFill>
              <a:schemeClr val="tx1"/>
            </a:solidFill>
            <a:latin typeface="Meiryo"/>
            <a:ea typeface="Meiryo"/>
          </a:endParaRPr>
        </a:p>
      </dsp:txBody>
      <dsp:txXfrm>
        <a:off x="1645348" y="44641"/>
        <a:ext cx="2881714" cy="1397382"/>
      </dsp:txXfrm>
    </dsp:sp>
    <dsp:sp modelId="{6BFC9413-DBAA-4EAE-B6E4-3C8E39864BCC}">
      <dsp:nvSpPr>
        <dsp:cNvPr id="0" name=""/>
        <dsp:cNvSpPr/>
      </dsp:nvSpPr>
      <dsp:spPr>
        <a:xfrm>
          <a:off x="1898740" y="1485499"/>
          <a:ext cx="296866" cy="11132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13249"/>
              </a:lnTo>
              <a:lnTo>
                <a:pt x="296866" y="111324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E1D84D-33E0-4A04-BDA1-B1B0A052603C}">
      <dsp:nvSpPr>
        <dsp:cNvPr id="0" name=""/>
        <dsp:cNvSpPr/>
      </dsp:nvSpPr>
      <dsp:spPr>
        <a:xfrm>
          <a:off x="2195606" y="1856582"/>
          <a:ext cx="2374931" cy="148433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>
              <a:solidFill>
                <a:schemeClr val="tx1"/>
              </a:solidFill>
            </a:rPr>
            <a:t>What does the college want to know?</a:t>
          </a:r>
        </a:p>
      </dsp:txBody>
      <dsp:txXfrm>
        <a:off x="2239081" y="1900057"/>
        <a:ext cx="2287981" cy="1397382"/>
      </dsp:txXfrm>
    </dsp:sp>
    <dsp:sp modelId="{1622055B-C76C-4C27-8A0E-E6F921808FA0}">
      <dsp:nvSpPr>
        <dsp:cNvPr id="0" name=""/>
        <dsp:cNvSpPr/>
      </dsp:nvSpPr>
      <dsp:spPr>
        <a:xfrm>
          <a:off x="1898740" y="1485499"/>
          <a:ext cx="296866" cy="29686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68664"/>
              </a:lnTo>
              <a:lnTo>
                <a:pt x="296866" y="296866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A60413-78D0-4DEF-87F4-9530263C269F}">
      <dsp:nvSpPr>
        <dsp:cNvPr id="0" name=""/>
        <dsp:cNvSpPr/>
      </dsp:nvSpPr>
      <dsp:spPr>
        <a:xfrm>
          <a:off x="2195606" y="3711997"/>
          <a:ext cx="2374931" cy="148433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>
              <a:solidFill>
                <a:schemeClr val="tx1"/>
              </a:solidFill>
            </a:rPr>
            <a:t>Why do they want to know it?</a:t>
          </a:r>
        </a:p>
      </dsp:txBody>
      <dsp:txXfrm>
        <a:off x="2239081" y="3755472"/>
        <a:ext cx="2287981" cy="13973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ED69555-EE48-4B19-812B-4E1068DBF976}"/>
              </a:ext>
            </a:extLst>
          </p:cNvPr>
          <p:cNvSpPr/>
          <p:nvPr/>
        </p:nvSpPr>
        <p:spPr>
          <a:xfrm>
            <a:off x="7573754" y="0"/>
            <a:ext cx="4618246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57">
            <a:extLst>
              <a:ext uri="{FF2B5EF4-FFF2-40B4-BE49-F238E27FC236}">
                <a16:creationId xmlns:a16="http://schemas.microsoft.com/office/drawing/2014/main" id="{57AEB73D-F521-4B19-820F-12DB6BCC8406}"/>
              </a:ext>
            </a:extLst>
          </p:cNvPr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5388" y="863068"/>
            <a:ext cx="6007691" cy="4985916"/>
          </a:xfrm>
        </p:spPr>
        <p:txBody>
          <a:bodyPr anchor="ctr">
            <a:noAutofit/>
          </a:bodyPr>
          <a:lstStyle>
            <a:lvl1pPr algn="l">
              <a:lnSpc>
                <a:spcPct val="125000"/>
              </a:lnSpc>
              <a:defRPr sz="6000" b="0" cap="all" spc="15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97352" y="863068"/>
            <a:ext cx="3351729" cy="5120069"/>
          </a:xfrm>
        </p:spPr>
        <p:txBody>
          <a:bodyPr anchor="ctr">
            <a:normAutofit/>
          </a:bodyPr>
          <a:lstStyle>
            <a:lvl1pPr marL="0" indent="0" algn="l">
              <a:lnSpc>
                <a:spcPct val="150000"/>
              </a:lnSpc>
              <a:buNone/>
              <a:defRPr sz="2400" b="0" cap="none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B72EEBA-3A5D-41CE-8465-A45A0F65674E}"/>
              </a:ext>
            </a:extLst>
          </p:cNvPr>
          <p:cNvSpPr/>
          <p:nvPr/>
        </p:nvSpPr>
        <p:spPr>
          <a:xfrm rot="5400000">
            <a:off x="410121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79F4CF2F-CDFA-4A37-837C-819D5238EA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197353" y="6309360"/>
            <a:ext cx="2151134" cy="457200"/>
          </a:xfrm>
        </p:spPr>
        <p:txBody>
          <a:bodyPr/>
          <a:lstStyle/>
          <a:p>
            <a:pPr algn="l"/>
            <a:fld id="{0DCFB061-4267-4D9F-8017-6F550D3068DF}" type="datetime1">
              <a:rPr lang="en-US" smtClean="0"/>
              <a:t>10/13/2020</a:t>
            </a:fld>
            <a:endParaRPr lang="en-US"/>
          </a:p>
        </p:txBody>
      </p:sp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CFECE62A-61A4-407D-8F0B-D459CD977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55388" y="6309360"/>
            <a:ext cx="6007691" cy="457200"/>
          </a:xfrm>
        </p:spPr>
        <p:txBody>
          <a:bodyPr/>
          <a:lstStyle>
            <a:lvl1pPr algn="r">
              <a:defRPr/>
            </a:lvl1pPr>
          </a:lstStyle>
          <a:p>
            <a:pPr algn="l"/>
            <a:endParaRPr lang="en-US"/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99FE60A9-FE2A-451F-9244-60FCE7FE9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775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1BC61-5547-4A60-8DA1-6699760D9972}" type="datetime1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922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24B9D1C6-60D0-4CD1-8F31-F912522EB041}" type="datetime1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/>
          </a:p>
        </p:txBody>
      </p:sp>
      <p:cxnSp>
        <p:nvCxnSpPr>
          <p:cNvPr id="7" name="Straight Connector 6" title="Rule Line">
            <a:extLst>
              <a:ext uri="{FF2B5EF4-FFF2-40B4-BE49-F238E27FC236}">
                <a16:creationId xmlns:a16="http://schemas.microsoft.com/office/drawing/2014/main" id="{A1005B08-D2D4-455C-AA62-1200E43E7AF9}"/>
              </a:ext>
            </a:extLst>
          </p:cNvPr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0770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4ED5C-5A53-433E-8A55-46F54CE81DA5}" type="datetime1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740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BFD12B6-57DE-4B63-A723-500B050FB7DD}"/>
              </a:ext>
            </a:extLst>
          </p:cNvPr>
          <p:cNvSpPr/>
          <p:nvPr/>
        </p:nvSpPr>
        <p:spPr>
          <a:xfrm>
            <a:off x="0" y="4215384"/>
            <a:ext cx="12192000" cy="2642616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16" y="1406284"/>
            <a:ext cx="10593694" cy="2597841"/>
          </a:xfrm>
        </p:spPr>
        <p:txBody>
          <a:bodyPr anchor="b">
            <a:normAutofit/>
          </a:bodyPr>
          <a:lstStyle>
            <a:lvl1pPr algn="ctr">
              <a:lnSpc>
                <a:spcPct val="125000"/>
              </a:lnSpc>
              <a:defRPr sz="44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18312" y="4527856"/>
            <a:ext cx="6559018" cy="1570245"/>
          </a:xfrm>
        </p:spPr>
        <p:txBody>
          <a:bodyPr anchor="t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400" b="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1E2E75-4758-4930-8024-39287C962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ABC0C-B6DF-45E9-B954-11C99AA62C3E}" type="datetime1">
              <a:rPr lang="en-US" smtClean="0"/>
              <a:t>10/13/2020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8B9949-402C-42C2-9A94-16590FC0C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39D83F6-DAF4-4876-AA41-F246EC970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1613A19-DDA2-44F6-9ED4-F87771C684B8}"/>
              </a:ext>
            </a:extLst>
          </p:cNvPr>
          <p:cNvSpPr/>
          <p:nvPr/>
        </p:nvSpPr>
        <p:spPr>
          <a:xfrm>
            <a:off x="0" y="4215384"/>
            <a:ext cx="1218895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034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376670" y="705114"/>
            <a:ext cx="6172412" cy="2403846"/>
          </a:xfrm>
        </p:spPr>
        <p:txBody>
          <a:bodyPr anchor="b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6670" y="3749040"/>
            <a:ext cx="6172411" cy="2346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B71B9-2624-4F21-93EE-35A78B1A0DAD}" type="datetime1">
              <a:rPr lang="en-US" smtClean="0"/>
              <a:t>10/13/2020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E6B9B5-A5D1-4099-B52B-78F39AB0AFCB}"/>
              </a:ext>
            </a:extLst>
          </p:cNvPr>
          <p:cNvSpPr/>
          <p:nvPr/>
        </p:nvSpPr>
        <p:spPr>
          <a:xfrm rot="10800000">
            <a:off x="4693920" y="3396997"/>
            <a:ext cx="7498080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661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6667" y="658999"/>
            <a:ext cx="6166422" cy="457200"/>
          </a:xfrm>
        </p:spPr>
        <p:txBody>
          <a:bodyPr anchor="b">
            <a:normAutofit/>
          </a:bodyPr>
          <a:lstStyle>
            <a:lvl1pPr marL="0" indent="0">
              <a:lnSpc>
                <a:spcPct val="130000"/>
              </a:lnSpc>
              <a:buNone/>
              <a:defRPr sz="18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6668" y="1116199"/>
            <a:ext cx="6166422" cy="20621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76668" y="3623098"/>
            <a:ext cx="6166421" cy="457200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lang="en-US" sz="1800" b="1" kern="1200" cap="all" spc="150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6670" y="4102370"/>
            <a:ext cx="6166419" cy="206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37C2A-BE2E-4840-A907-3254E2916C96}" type="datetime1">
              <a:rPr lang="en-US" smtClean="0"/>
              <a:t>10/13/2020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26B370B-8381-431F-9492-0EA120511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CA89085-2231-4A9C-B23C-B199A9DD26C5}"/>
              </a:ext>
            </a:extLst>
          </p:cNvPr>
          <p:cNvSpPr/>
          <p:nvPr/>
        </p:nvSpPr>
        <p:spPr>
          <a:xfrm rot="10800000">
            <a:off x="4693920" y="3396997"/>
            <a:ext cx="7498080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948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D215-1C45-48A0-8534-39FFE8A7C95A}" type="datetime1">
              <a:rPr lang="en-US" smtClean="0"/>
              <a:t>10/13/2020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037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CF41D3-C6B9-4E99-9321-87C4E2168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63A0F-DEF3-4134-98D0-2E1276938A8B}" type="datetime1">
              <a:rPr lang="en-US" smtClean="0"/>
              <a:t>10/13/2020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5BC6EB-07B1-46AF-AC33-E998BC6AA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E3A0C1-6562-4819-9E88-4C1378FD5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77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ACA29BA-0143-49FF-8608-DB1623D99537}"/>
              </a:ext>
            </a:extLst>
          </p:cNvPr>
          <p:cNvSpPr/>
          <p:nvPr/>
        </p:nvSpPr>
        <p:spPr>
          <a:xfrm>
            <a:off x="0" y="0"/>
            <a:ext cx="8248592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53015" y="640079"/>
            <a:ext cx="2796066" cy="2551751"/>
          </a:xfrm>
        </p:spPr>
        <p:txBody>
          <a:bodyPr anchor="b">
            <a:normAutofit/>
          </a:bodyPr>
          <a:lstStyle>
            <a:lvl1pPr algn="l">
              <a:lnSpc>
                <a:spcPct val="135000"/>
              </a:lnSpc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818" y="640078"/>
            <a:ext cx="6969693" cy="545592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753015" y="3223803"/>
            <a:ext cx="2796066" cy="2872197"/>
          </a:xfrm>
        </p:spPr>
        <p:txBody>
          <a:bodyPr anchor="t">
            <a:normAutofit/>
          </a:bodyPr>
          <a:lstStyle>
            <a:lvl1pPr marL="0" indent="0">
              <a:spcBef>
                <a:spcPts val="1400"/>
              </a:spcBef>
              <a:buNone/>
              <a:defRPr sz="1800" b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010CF18-370D-4E80-AE4C-396FFDFCAE5D}"/>
              </a:ext>
            </a:extLst>
          </p:cNvPr>
          <p:cNvSpPr/>
          <p:nvPr/>
        </p:nvSpPr>
        <p:spPr>
          <a:xfrm rot="5400000">
            <a:off x="485159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C5EBFE9C-5A22-4462-9C51-E00C03F55C3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753015" y="6309360"/>
            <a:ext cx="1734207" cy="457200"/>
          </a:xfrm>
        </p:spPr>
        <p:txBody>
          <a:bodyPr/>
          <a:lstStyle>
            <a:lvl1pPr algn="l">
              <a:defRPr/>
            </a:lvl1pPr>
          </a:lstStyle>
          <a:p>
            <a:fld id="{61A2E4C8-2960-4ADD-862C-4D9643CB15AC}" type="datetime1">
              <a:rPr lang="en-US" smtClean="0"/>
              <a:t>10/13/2020</a:t>
            </a:fld>
            <a:endParaRPr lang="en-US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2EBBFF2E-AA66-4B76-9139-CB000B5A4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8818" y="6309360"/>
            <a:ext cx="6993867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44F64C4-BF20-4F6B-B650-57C71C828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725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4996" y="640079"/>
            <a:ext cx="2714085" cy="2695903"/>
          </a:xfrm>
        </p:spPr>
        <p:txBody>
          <a:bodyPr anchor="b">
            <a:noAutofit/>
          </a:bodyPr>
          <a:lstStyle>
            <a:lvl1pPr algn="l"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248592" cy="6857999"/>
          </a:xfrm>
          <a:solidFill>
            <a:schemeClr val="bg2">
              <a:lumMod val="9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834996" y="3429000"/>
            <a:ext cx="2714085" cy="2508026"/>
          </a:xfrm>
        </p:spPr>
        <p:txBody>
          <a:bodyPr anchor="t">
            <a:normAutofit/>
          </a:bodyPr>
          <a:lstStyle>
            <a:lvl1pPr marL="0" indent="0">
              <a:spcBef>
                <a:spcPts val="1400"/>
              </a:spcBef>
              <a:buNone/>
              <a:defRPr sz="1800" b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0949BC8-9ABF-49F6-851C-5DB0B86CA70D}"/>
              </a:ext>
            </a:extLst>
          </p:cNvPr>
          <p:cNvSpPr/>
          <p:nvPr/>
        </p:nvSpPr>
        <p:spPr>
          <a:xfrm rot="5400000">
            <a:off x="485159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E1EE21-E3FA-4D43-B224-C664959637B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34997" y="6309360"/>
            <a:ext cx="1645920" cy="457200"/>
          </a:xfrm>
        </p:spPr>
        <p:txBody>
          <a:bodyPr/>
          <a:lstStyle/>
          <a:p>
            <a:fld id="{48BDEA15-09CD-4275-A8E0-385C965F48B0}" type="datetime1">
              <a:rPr lang="en-US" smtClean="0"/>
              <a:t>10/13/2020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2D7F83-8993-4ED4-9F02-663CC0850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3678B7-E511-4CE1-BEE5-89E959B9B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0080" y="6309360"/>
            <a:ext cx="4946592" cy="457200"/>
          </a:xfrm>
        </p:spPr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642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786F82F-1B47-46ED-8EAE-53EF71E59E9A}"/>
              </a:ext>
            </a:extLst>
          </p:cNvPr>
          <p:cNvSpPr/>
          <p:nvPr/>
        </p:nvSpPr>
        <p:spPr>
          <a:xfrm>
            <a:off x="4718302" y="0"/>
            <a:ext cx="7473698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2918" y="705113"/>
            <a:ext cx="3411973" cy="5197498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6671" y="705113"/>
            <a:ext cx="6172412" cy="5197497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2917" y="6309360"/>
            <a:ext cx="3411973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4AF8082C-0922-4249-A612-B415F5231620}" type="datetime1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76670" y="6309360"/>
            <a:ext cx="4946592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69202" y="6309360"/>
            <a:ext cx="979879" cy="457200"/>
          </a:xfrm>
          <a:prstGeom prst="rect">
            <a:avLst/>
          </a:prstGeom>
        </p:spPr>
        <p:txBody>
          <a:bodyPr vert="horz" lIns="109728" tIns="109728" rIns="109728" bIns="91440" rtlCol="0" anchor="b"/>
          <a:lstStyle>
            <a:lvl1pPr algn="r">
              <a:defRPr sz="1600" b="1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F1BAF6F-6275-4646-9C59-331B29B9550F}"/>
              </a:ext>
            </a:extLst>
          </p:cNvPr>
          <p:cNvSpPr/>
          <p:nvPr/>
        </p:nvSpPr>
        <p:spPr>
          <a:xfrm rot="5400000">
            <a:off x="1257298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72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1" r:id="rId3"/>
    <p:sldLayoutId id="2147483680" r:id="rId4"/>
    <p:sldLayoutId id="2147483679" r:id="rId5"/>
    <p:sldLayoutId id="2147483678" r:id="rId6"/>
    <p:sldLayoutId id="2147483677" r:id="rId7"/>
    <p:sldLayoutId id="2147483676" r:id="rId8"/>
    <p:sldLayoutId id="2147483675" r:id="rId9"/>
    <p:sldLayoutId id="2147483674" r:id="rId10"/>
    <p:sldLayoutId id="2147483673" r:id="rId11"/>
  </p:sldLayoutIdLst>
  <p:hf sldNum="0" hdr="0" ftr="0" dt="0"/>
  <p:txStyles>
    <p:titleStyle>
      <a:lvl1pPr algn="l" defTabSz="914400" rtl="0" eaLnBrk="1" latinLnBrk="0" hangingPunct="1">
        <a:lnSpc>
          <a:spcPct val="150000"/>
        </a:lnSpc>
        <a:spcBef>
          <a:spcPct val="0"/>
        </a:spcBef>
        <a:buNone/>
        <a:defRPr sz="3600" b="1" kern="1200" spc="1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800" b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6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725BC23-E0DD-4037-B2B8-7B6FA64543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99EE120-2D35-4A48-BAAE-238F986A13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426072" cy="18040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4300D63-1C48-420C-A238-9733748F86D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835" r="26756"/>
          <a:stretch/>
        </p:blipFill>
        <p:spPr>
          <a:xfrm>
            <a:off x="20" y="1804072"/>
            <a:ext cx="4458058" cy="4349801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552F9EAC-0C70-441C-AC78-65174C2857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426076" y="1740090"/>
            <a:ext cx="7765922" cy="4427525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82101" y="2146851"/>
            <a:ext cx="6666980" cy="2658269"/>
          </a:xfrm>
        </p:spPr>
        <p:txBody>
          <a:bodyPr anchor="b">
            <a:normAutofit/>
          </a:bodyPr>
          <a:lstStyle/>
          <a:p>
            <a:pPr>
              <a:lnSpc>
                <a:spcPct val="115000"/>
              </a:lnSpc>
            </a:pPr>
            <a:r>
              <a:rPr lang="en-US" sz="4200">
                <a:cs typeface="Calibri Light"/>
              </a:rPr>
              <a:t>How to Read a College Application</a:t>
            </a:r>
            <a:endParaRPr lang="en-US" sz="42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82102" y="4810937"/>
            <a:ext cx="6666980" cy="11722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cs typeface="Calibri"/>
              </a:rPr>
              <a:t>Essay Prompt</a:t>
            </a:r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D48F6B8-EF56-4340-982E-F4D6F5DC2F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1753806"/>
            <a:ext cx="1218895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C596C40-FEA6-4867-853D-CF37DE3B6B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049" y="6167615"/>
            <a:ext cx="12192001" cy="690385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DC7C5E2-274E-49A3-A8E0-46A5B8CAC3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6109423"/>
            <a:ext cx="1218895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6CF8D2C-9E01-48EC-8DDF-8A1FF60AED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94070" y="0"/>
            <a:ext cx="6400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7B8870-6F00-4B03-8103-0A85BD65F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Meiryo"/>
              </a:rPr>
              <a:t>Follow the Prompt carefully </a:t>
            </a:r>
            <a:endParaRPr lang="en-US"/>
          </a:p>
        </p:txBody>
      </p:sp>
      <p:graphicFrame>
        <p:nvGraphicFramePr>
          <p:cNvPr id="7" name="Diagram 7">
            <a:extLst>
              <a:ext uri="{FF2B5EF4-FFF2-40B4-BE49-F238E27FC236}">
                <a16:creationId xmlns:a16="http://schemas.microsoft.com/office/drawing/2014/main" id="{D6A879D0-4B6C-41F7-807C-60D30BD7FDA9}"/>
              </a:ext>
            </a:extLst>
          </p:cNvPr>
          <p:cNvGraphicFramePr/>
          <p:nvPr/>
        </p:nvGraphicFramePr>
        <p:xfrm>
          <a:off x="5376671" y="705113"/>
          <a:ext cx="6172412" cy="51974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82418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9D286-7F07-45C7-85B2-3ED2C7D36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>
                <a:ea typeface="Meiryo"/>
              </a:rPr>
              <a:t>Think of the essay as a Thinking Task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6EFF34-F6F0-412F-A9DB-CC0C2E40ED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>
                <a:solidFill>
                  <a:schemeClr val="tx1"/>
                </a:solidFill>
                <a:ea typeface="+mn-lt"/>
                <a:cs typeface="+mn-lt"/>
              </a:rPr>
              <a:t>Colleges ask you to write personal statements and supplemental essays to:</a:t>
            </a:r>
            <a:endParaRPr lang="en-US">
              <a:solidFill>
                <a:schemeClr val="tx1"/>
              </a:solidFill>
              <a:ea typeface="Meiryo"/>
            </a:endParaRPr>
          </a:p>
          <a:p>
            <a:pPr marL="285750" indent="-285750">
              <a:buFont typeface="Arial"/>
              <a:buChar char="•"/>
            </a:pPr>
            <a:r>
              <a:rPr lang="en-US" b="0">
                <a:solidFill>
                  <a:schemeClr val="tx1"/>
                </a:solidFill>
                <a:ea typeface="+mn-lt"/>
                <a:cs typeface="+mn-lt"/>
              </a:rPr>
              <a:t>Gain insight into your personality.</a:t>
            </a:r>
            <a:endParaRPr lang="en-US">
              <a:solidFill>
                <a:schemeClr val="tx1"/>
              </a:solidFill>
              <a:ea typeface="Meiryo"/>
            </a:endParaRPr>
          </a:p>
          <a:p>
            <a:pPr marL="285750" indent="-285750">
              <a:buFont typeface="Arial"/>
              <a:buChar char="•"/>
            </a:pPr>
            <a:r>
              <a:rPr lang="en-US" b="0">
                <a:solidFill>
                  <a:schemeClr val="tx1"/>
                </a:solidFill>
                <a:ea typeface="+mn-lt"/>
                <a:cs typeface="+mn-lt"/>
              </a:rPr>
              <a:t>Get information about you they don’t already have.</a:t>
            </a:r>
            <a:endParaRPr lang="en-US">
              <a:solidFill>
                <a:schemeClr val="tx1"/>
              </a:solidFill>
              <a:ea typeface="Meiryo"/>
            </a:endParaRPr>
          </a:p>
          <a:p>
            <a:pPr marL="285750" indent="-285750">
              <a:buFont typeface="Arial"/>
              <a:buChar char="•"/>
            </a:pPr>
            <a:r>
              <a:rPr lang="en-US" b="0">
                <a:solidFill>
                  <a:schemeClr val="tx1"/>
                </a:solidFill>
                <a:ea typeface="+mn-lt"/>
                <a:cs typeface="+mn-lt"/>
              </a:rPr>
              <a:t>Find out if you are a good fit for the university.</a:t>
            </a:r>
            <a:endParaRPr lang="en-US">
              <a:solidFill>
                <a:schemeClr val="tx1"/>
              </a:solidFill>
              <a:ea typeface="Meiryo"/>
            </a:endParaRPr>
          </a:p>
          <a:p>
            <a:pPr marL="285750" indent="-285750">
              <a:buFont typeface="Arial"/>
              <a:buChar char="•"/>
            </a:pPr>
            <a:r>
              <a:rPr lang="en-US" b="0">
                <a:solidFill>
                  <a:schemeClr val="tx1"/>
                </a:solidFill>
                <a:ea typeface="+mn-lt"/>
                <a:cs typeface="+mn-lt"/>
              </a:rPr>
              <a:t>Round out your application package.</a:t>
            </a:r>
            <a:endParaRPr lang="en-US">
              <a:solidFill>
                <a:schemeClr val="tx1"/>
              </a:solidFill>
            </a:endParaRPr>
          </a:p>
          <a:p>
            <a:endParaRPr lang="en-US" dirty="0">
              <a:ea typeface="Meiryo"/>
            </a:endParaRPr>
          </a:p>
        </p:txBody>
      </p:sp>
    </p:spTree>
    <p:extLst>
      <p:ext uri="{BB962C8B-B14F-4D97-AF65-F5344CB8AC3E}">
        <p14:creationId xmlns:p14="http://schemas.microsoft.com/office/powerpoint/2010/main" val="3207199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B0F9D-82A1-4F17-9E5B-73EEA182BC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Meiryo"/>
              </a:rPr>
              <a:t>How do you learn how to reflect?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1387C7-ABA0-4578-A02F-85020E5D22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>
                <a:ea typeface="+mn-lt"/>
                <a:cs typeface="+mn-lt"/>
              </a:rPr>
              <a:t>“</a:t>
            </a:r>
            <a:r>
              <a:rPr lang="en-US" b="0" i="1">
                <a:solidFill>
                  <a:schemeClr val="tx1"/>
                </a:solidFill>
                <a:ea typeface="+mn-lt"/>
                <a:cs typeface="+mn-lt"/>
              </a:rPr>
              <a:t>What do I want the readers of my application to know about me apart from my high school classes,college classes, grades, and test </a:t>
            </a:r>
            <a:r>
              <a:rPr lang="en-US" b="0" i="1" dirty="0">
                <a:solidFill>
                  <a:schemeClr val="tx1"/>
                </a:solidFill>
                <a:ea typeface="+mn-lt"/>
                <a:cs typeface="+mn-lt"/>
              </a:rPr>
              <a:t>scores?”</a:t>
            </a:r>
          </a:p>
          <a:p>
            <a:r>
              <a:rPr lang="en-US" b="0" i="1">
                <a:solidFill>
                  <a:schemeClr val="tx1"/>
                </a:solidFill>
                <a:ea typeface="Meiryo"/>
              </a:rPr>
              <a:t>The way you answer the essay is key to your success. It's your opportunity to shine, to offer understanding into who you are beyond your grades, test scores, and activities. </a:t>
            </a:r>
          </a:p>
          <a:p>
            <a:endParaRPr lang="en-US" b="0" i="1" dirty="0">
              <a:ea typeface="Meiryo"/>
            </a:endParaRPr>
          </a:p>
        </p:txBody>
      </p:sp>
    </p:spTree>
    <p:extLst>
      <p:ext uri="{BB962C8B-B14F-4D97-AF65-F5344CB8AC3E}">
        <p14:creationId xmlns:p14="http://schemas.microsoft.com/office/powerpoint/2010/main" val="29749153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3EA72-D0B0-4792-A535-7062A9BFE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Meiryo"/>
              </a:rPr>
              <a:t>Start By...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375759-3C50-4444-B654-C96CFAFD6B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ea typeface="Meiryo"/>
              </a:rPr>
              <a:t>Thinking about your traits and qualities essential to who you are</a:t>
            </a:r>
          </a:p>
          <a:p>
            <a:r>
              <a:rPr lang="en-US">
                <a:ea typeface="Meiryo"/>
              </a:rPr>
              <a:t>Are you industrious? Funny? Shy? Resourceful? Curious? Hard Working?</a:t>
            </a:r>
            <a:endParaRPr lang="en-US" dirty="0">
              <a:ea typeface="Meiryo"/>
            </a:endParaRPr>
          </a:p>
          <a:p>
            <a:r>
              <a:rPr lang="en-US" dirty="0">
                <a:ea typeface="Meiryo"/>
              </a:rPr>
              <a:t>Which of your best traits would you like </a:t>
            </a:r>
            <a:r>
              <a:rPr lang="en-US">
                <a:ea typeface="Meiryo"/>
              </a:rPr>
              <a:t>to share with colleges? </a:t>
            </a:r>
          </a:p>
          <a:p>
            <a:r>
              <a:rPr lang="en-US" dirty="0">
                <a:ea typeface="Meiryo"/>
              </a:rPr>
              <a:t>Once you know the answer, you can more easily find a topic that answers the prompt </a:t>
            </a:r>
            <a:r>
              <a:rPr lang="en-US">
                <a:ea typeface="Meiryo"/>
              </a:rPr>
              <a:t>and</a:t>
            </a:r>
            <a:r>
              <a:rPr lang="en-US" dirty="0">
                <a:ea typeface="Meiryo"/>
              </a:rPr>
              <a:t> illustrates those traits</a:t>
            </a:r>
          </a:p>
        </p:txBody>
      </p:sp>
    </p:spTree>
    <p:extLst>
      <p:ext uri="{BB962C8B-B14F-4D97-AF65-F5344CB8AC3E}">
        <p14:creationId xmlns:p14="http://schemas.microsoft.com/office/powerpoint/2010/main" val="1834596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5AEA01-55F1-4AC1-B12D-44F095589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Meiryo"/>
              </a:rPr>
              <a:t>Dig Deeper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85F09F-A088-45EE-8EB4-B3C5B3BE16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a typeface="Meiryo"/>
              </a:rPr>
              <a:t>Admissions officers know your grades, </a:t>
            </a:r>
            <a:r>
              <a:rPr lang="en-US">
                <a:ea typeface="Meiryo"/>
              </a:rPr>
              <a:t>sports and clubs you joined and the types of courses you took in school.</a:t>
            </a:r>
          </a:p>
          <a:p>
            <a:r>
              <a:rPr lang="en-US">
                <a:ea typeface="Meiryo"/>
              </a:rPr>
              <a:t>What they don't know is how what you did during school affected you, who you met along the way, or why you cannot get a particular piece of music out of your head.</a:t>
            </a:r>
          </a:p>
          <a:p>
            <a:r>
              <a:rPr lang="en-US">
                <a:ea typeface="Meiryo"/>
              </a:rPr>
              <a:t>They have no idea how you have changed or why you might be a good fit for their school</a:t>
            </a:r>
            <a:endParaRPr lang="en-US" dirty="0">
              <a:ea typeface="Meiryo"/>
            </a:endParaRPr>
          </a:p>
        </p:txBody>
      </p:sp>
    </p:spTree>
    <p:extLst>
      <p:ext uri="{BB962C8B-B14F-4D97-AF65-F5344CB8AC3E}">
        <p14:creationId xmlns:p14="http://schemas.microsoft.com/office/powerpoint/2010/main" val="33468069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E9D8F9C-7BB1-4AD0-B097-7429758C712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>
                <a:solidFill>
                  <a:schemeClr val="tx1"/>
                </a:solidFill>
                <a:ea typeface="Meiryo"/>
              </a:rPr>
              <a:t>Common App Prompt 1: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2FF6EE-73CC-47AC-8AEA-E8D3B2CB983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tx1"/>
                </a:solidFill>
                <a:ea typeface="+mn-lt"/>
                <a:cs typeface="+mn-lt"/>
              </a:rPr>
              <a:t> </a:t>
            </a:r>
            <a:r>
              <a:rPr lang="en-US" b="0" i="1">
                <a:solidFill>
                  <a:schemeClr val="tx1"/>
                </a:solidFill>
                <a:ea typeface="+mn-lt"/>
                <a:cs typeface="+mn-lt"/>
              </a:rPr>
              <a:t>Some students have a background, identity, interest, or talent that is so meaningful they believe their application would be incomplete without it. If this sounds like you, then please share your story.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DD9466-1F33-4796-B5A1-4C8949DF86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376668" y="3497593"/>
            <a:ext cx="6273997" cy="761999"/>
          </a:xfrm>
        </p:spPr>
        <p:txBody>
          <a:bodyPr>
            <a:normAutofit fontScale="40000" lnSpcReduction="20000"/>
          </a:bodyPr>
          <a:lstStyle/>
          <a:p>
            <a:r>
              <a:rPr lang="en-US">
                <a:solidFill>
                  <a:schemeClr val="tx1"/>
                </a:solidFill>
                <a:ea typeface="+mn-lt"/>
                <a:cs typeface="+mn-lt"/>
              </a:rPr>
              <a:t>Reminder: The essay is </a:t>
            </a:r>
            <a:r>
              <a:rPr lang="en-US" i="1">
                <a:solidFill>
                  <a:schemeClr val="tx1"/>
                </a:solidFill>
                <a:ea typeface="+mn-lt"/>
                <a:cs typeface="+mn-lt"/>
              </a:rPr>
              <a:t>not</a:t>
            </a:r>
            <a:r>
              <a:rPr lang="en-US">
                <a:solidFill>
                  <a:schemeClr val="tx1"/>
                </a:solidFill>
                <a:ea typeface="+mn-lt"/>
                <a:cs typeface="+mn-lt"/>
              </a:rPr>
              <a:t> about your “background, identity, interest, talent, or experience”; it’s ultimately about </a:t>
            </a:r>
            <a:r>
              <a:rPr lang="en-US" i="1">
                <a:solidFill>
                  <a:schemeClr val="tx1"/>
                </a:solidFill>
                <a:ea typeface="+mn-lt"/>
                <a:cs typeface="+mn-lt"/>
              </a:rPr>
              <a:t>you</a:t>
            </a:r>
            <a:r>
              <a:rPr lang="en-US">
                <a:solidFill>
                  <a:schemeClr val="tx1"/>
                </a:solidFill>
                <a:ea typeface="+mn-lt"/>
                <a:cs typeface="+mn-lt"/>
              </a:rPr>
              <a:t>.</a:t>
            </a:r>
          </a:p>
          <a:p>
            <a:r>
              <a:rPr lang="en-US">
                <a:solidFill>
                  <a:schemeClr val="tx1"/>
                </a:solidFill>
                <a:ea typeface="+mn-lt"/>
                <a:cs typeface="+mn-lt"/>
              </a:rPr>
              <a:t> Why is this aspect of your identity, background, or experience so meaningful? Have you learned something about yourself? What insight have you gained?</a:t>
            </a:r>
            <a:endParaRPr lang="en-US">
              <a:solidFill>
                <a:schemeClr val="tx1"/>
              </a:solidFill>
              <a:ea typeface="Meiryo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548CCF0-A4F7-4077-820B-DB9983F0A5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466317" y="4263734"/>
            <a:ext cx="6076772" cy="1905180"/>
          </a:xfrm>
        </p:spPr>
        <p:txBody>
          <a:bodyPr/>
          <a:lstStyle/>
          <a:p>
            <a:r>
              <a:rPr lang="en-US" dirty="0">
                <a:ea typeface="Meiryo"/>
              </a:rPr>
              <a:t>The key word in this prompt is "meaningful," but even that word can seem big and overwhelming. What makes </a:t>
            </a:r>
            <a:r>
              <a:rPr lang="en-US">
                <a:ea typeface="Meiryo"/>
              </a:rPr>
              <a:t>an experience meaningful?</a:t>
            </a:r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E44ECAB8-0F8A-4BF5-A5E8-391067800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Meiryo"/>
              </a:rPr>
              <a:t>Take a look at this Common App prompt 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3732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8">
            <a:extLst>
              <a:ext uri="{FF2B5EF4-FFF2-40B4-BE49-F238E27FC236}">
                <a16:creationId xmlns:a16="http://schemas.microsoft.com/office/drawing/2014/main" id="{099405E2-1A96-4DBA-A9DC-4C2A1B421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932FF329-3A87-4F66-BA01-91CD63C811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2" y="0"/>
            <a:ext cx="4420926" cy="68381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 descr="A clock that is on a pole&#10;&#10;Description automatically generated">
            <a:extLst>
              <a:ext uri="{FF2B5EF4-FFF2-40B4-BE49-F238E27FC236}">
                <a16:creationId xmlns:a16="http://schemas.microsoft.com/office/drawing/2014/main" id="{0D506C02-1E8E-4BDC-9CB3-ABF6A033BE9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20" t="-596" r="279" b="7050"/>
          <a:stretch/>
        </p:blipFill>
        <p:spPr>
          <a:xfrm>
            <a:off x="644460" y="1632508"/>
            <a:ext cx="3248925" cy="3329217"/>
          </a:xfrm>
          <a:prstGeom prst="rect">
            <a:avLst/>
          </a:prstGeom>
        </p:spPr>
      </p:pic>
      <p:sp>
        <p:nvSpPr>
          <p:cNvPr id="8" name="Rectangle 12">
            <a:extLst>
              <a:ext uri="{FF2B5EF4-FFF2-40B4-BE49-F238E27FC236}">
                <a16:creationId xmlns:a16="http://schemas.microsoft.com/office/drawing/2014/main" id="{BCF4857D-F003-4CA1-82AB-00900B1008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6146359"/>
            <a:ext cx="4426072" cy="71164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14">
            <a:extLst>
              <a:ext uri="{FF2B5EF4-FFF2-40B4-BE49-F238E27FC236}">
                <a16:creationId xmlns:a16="http://schemas.microsoft.com/office/drawing/2014/main" id="{79855050-A75B-4DD0-9B56-8B1C7722D8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426076" y="748578"/>
            <a:ext cx="7765922" cy="5419038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DC8088-7A44-4874-B0F4-F51490977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19472" y="1056362"/>
            <a:ext cx="6627226" cy="1154102"/>
          </a:xfrm>
        </p:spPr>
        <p:txBody>
          <a:bodyPr>
            <a:normAutofit/>
          </a:bodyPr>
          <a:lstStyle/>
          <a:p>
            <a:r>
              <a:rPr lang="en-US">
                <a:ea typeface="Meiryo"/>
              </a:rPr>
              <a:t>Your Challenge</a:t>
            </a:r>
            <a:endParaRPr lang="en-US"/>
          </a:p>
        </p:txBody>
      </p:sp>
      <p:sp>
        <p:nvSpPr>
          <p:cNvPr id="12" name="Rectangle 16">
            <a:extLst>
              <a:ext uri="{FF2B5EF4-FFF2-40B4-BE49-F238E27FC236}">
                <a16:creationId xmlns:a16="http://schemas.microsoft.com/office/drawing/2014/main" id="{5E6738EB-6FF0-4AF9-8462-57F4494B88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687743"/>
            <a:ext cx="1218895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2FB66E-AEF8-4B3C-849E-8575CB7C80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1857" y="2268656"/>
            <a:ext cx="6627226" cy="3505938"/>
          </a:xfrm>
        </p:spPr>
        <p:txBody>
          <a:bodyPr anchor="t">
            <a:normAutofit/>
          </a:bodyPr>
          <a:lstStyle/>
          <a:p>
            <a:r>
              <a:rPr lang="en-US" b="0">
                <a:ea typeface="+mn-lt"/>
                <a:cs typeface="+mn-lt"/>
              </a:rPr>
              <a:t>To write an essay that illustrates something meaningful about you.</a:t>
            </a:r>
          </a:p>
          <a:p>
            <a:endParaRPr lang="en-US" b="0" dirty="0">
              <a:ea typeface="Meiryo"/>
            </a:endParaRPr>
          </a:p>
          <a:p>
            <a:endParaRPr lang="en-US" b="0" dirty="0">
              <a:ea typeface="Meiryo"/>
            </a:endParaRPr>
          </a:p>
        </p:txBody>
      </p:sp>
      <p:sp>
        <p:nvSpPr>
          <p:cNvPr id="14" name="Rectangle 18">
            <a:extLst>
              <a:ext uri="{FF2B5EF4-FFF2-40B4-BE49-F238E27FC236}">
                <a16:creationId xmlns:a16="http://schemas.microsoft.com/office/drawing/2014/main" id="{DB791336-FCAA-4174-9303-B3F3748611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394069" y="6167615"/>
            <a:ext cx="7794882" cy="690385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20">
            <a:extLst>
              <a:ext uri="{FF2B5EF4-FFF2-40B4-BE49-F238E27FC236}">
                <a16:creationId xmlns:a16="http://schemas.microsoft.com/office/drawing/2014/main" id="{CA212158-300D-44D0-9CCE-472C3F669E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6109423"/>
            <a:ext cx="1218895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22">
            <a:extLst>
              <a:ext uri="{FF2B5EF4-FFF2-40B4-BE49-F238E27FC236}">
                <a16:creationId xmlns:a16="http://schemas.microsoft.com/office/drawing/2014/main" id="{988521F4-D44A-42C5-9BDB-5CA255540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94070" y="0"/>
            <a:ext cx="6400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308934"/>
      </p:ext>
    </p:extLst>
  </p:cSld>
  <p:clrMapOvr>
    <a:masterClrMapping/>
  </p:clrMapOvr>
</p:sld>
</file>

<file path=ppt/theme/theme1.xml><?xml version="1.0" encoding="utf-8"?>
<a:theme xmlns:a="http://schemas.openxmlformats.org/drawingml/2006/main" name="ShojiVTI">
  <a:themeElements>
    <a:clrScheme name="AnalogousFromLightSeedRightStep">
      <a:dk1>
        <a:srgbClr val="000000"/>
      </a:dk1>
      <a:lt1>
        <a:srgbClr val="FFFFFF"/>
      </a:lt1>
      <a:dk2>
        <a:srgbClr val="413424"/>
      </a:dk2>
      <a:lt2>
        <a:srgbClr val="E5E8E2"/>
      </a:lt2>
      <a:accent1>
        <a:srgbClr val="AA92CB"/>
      </a:accent1>
      <a:accent2>
        <a:srgbClr val="B579BF"/>
      </a:accent2>
      <a:accent3>
        <a:srgbClr val="CB92BB"/>
      </a:accent3>
      <a:accent4>
        <a:srgbClr val="BF798F"/>
      </a:accent4>
      <a:accent5>
        <a:srgbClr val="CB9792"/>
      </a:accent5>
      <a:accent6>
        <a:srgbClr val="BF9E79"/>
      </a:accent6>
      <a:hlink>
        <a:srgbClr val="738B54"/>
      </a:hlink>
      <a:folHlink>
        <a:srgbClr val="7F7F7F"/>
      </a:folHlink>
    </a:clrScheme>
    <a:fontScheme name="Custom 7">
      <a:majorFont>
        <a:latin typeface="Meiryo"/>
        <a:ea typeface=""/>
        <a:cs typeface=""/>
      </a:majorFont>
      <a:minorFont>
        <a:latin typeface="Meiryo"/>
        <a:ea typeface=""/>
        <a:cs typeface="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ojiVTI" id="{00D0DDEB-E771-48E5-9E96-0647434F08B1}" vid="{9D22D596-7FD0-4F89-958C-AD79A09491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8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ShojiVTI</vt:lpstr>
      <vt:lpstr>How to Read a College Application</vt:lpstr>
      <vt:lpstr>Follow the Prompt carefully </vt:lpstr>
      <vt:lpstr>Think of the essay as a Thinking Task</vt:lpstr>
      <vt:lpstr>How do you learn how to reflect?</vt:lpstr>
      <vt:lpstr>Start By...</vt:lpstr>
      <vt:lpstr>Dig Deeper</vt:lpstr>
      <vt:lpstr>Take a look at this Common App prompt </vt:lpstr>
      <vt:lpstr>Your Challenge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revision>159</cp:revision>
  <dcterms:created xsi:type="dcterms:W3CDTF">2020-10-13T17:47:06Z</dcterms:created>
  <dcterms:modified xsi:type="dcterms:W3CDTF">2020-10-14T01:17:46Z</dcterms:modified>
</cp:coreProperties>
</file>