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6BF30F-4720-4CB0-A7EB-7DC96A277671}" v="2629" dt="2020-10-31T04:01:02.0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tableStyles" Target="tableStyles.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theme" Target="theme/theme1.xml" Id="rId12"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viewProps" Target="viewProps.xml" Id="rId11" /><Relationship Type="http://schemas.openxmlformats.org/officeDocument/2006/relationships/slide" Target="slides/slide4.xml" Id="rId5" /><Relationship Type="http://schemas.microsoft.com/office/2015/10/relationships/revisionInfo" Target="revisionInfo.xml" Id="rId15" /><Relationship Type="http://schemas.openxmlformats.org/officeDocument/2006/relationships/presProps" Target="presProps.xml" Id="rId10" /><Relationship Type="http://schemas.openxmlformats.org/officeDocument/2006/relationships/slide" Target="slides/slide3.xml" Id="rId4" /><Relationship Type="http://schemas.openxmlformats.org/officeDocument/2006/relationships/slide" Target="slides/slide8.xml" Id="rId9"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4D2422-44E9-43DD-B1A8-B06A759CC187}"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1F97B7AF-310E-48FA-BBA9-6ED1E421D71E}">
      <dgm:prSet/>
      <dgm:spPr/>
      <dgm:t>
        <a:bodyPr/>
        <a:lstStyle/>
        <a:p>
          <a:r>
            <a:rPr lang="en-US"/>
            <a:t>Research has shown that test takers tend to overestimate their preparedness—this is why some test takers assume they did well and then find out they did not pass</a:t>
          </a:r>
        </a:p>
      </dgm:t>
    </dgm:pt>
    <dgm:pt modelId="{1DC3479F-2F4A-4B25-B99D-CAC1190DFB93}" type="parTrans" cxnId="{1F55A11D-7E14-4AFC-B0DF-B4930DF8FDE2}">
      <dgm:prSet/>
      <dgm:spPr/>
      <dgm:t>
        <a:bodyPr/>
        <a:lstStyle/>
        <a:p>
          <a:endParaRPr lang="en-US"/>
        </a:p>
      </dgm:t>
    </dgm:pt>
    <dgm:pt modelId="{9BEC154E-3F93-4B06-9995-B5911E6AA734}" type="sibTrans" cxnId="{1F55A11D-7E14-4AFC-B0DF-B4930DF8FDE2}">
      <dgm:prSet/>
      <dgm:spPr/>
      <dgm:t>
        <a:bodyPr/>
        <a:lstStyle/>
        <a:p>
          <a:endParaRPr lang="en-US"/>
        </a:p>
      </dgm:t>
    </dgm:pt>
    <dgm:pt modelId="{57F555CE-820A-4B4B-BECD-1FB02971AB17}">
      <dgm:prSet/>
      <dgm:spPr/>
      <dgm:t>
        <a:bodyPr/>
        <a:lstStyle/>
        <a:p>
          <a:r>
            <a:rPr lang="en-US"/>
            <a:t>The Praxis tests are demanding enough to require serious review of likely content, and the longer you've been away from the content the more preparation you will most likely need.</a:t>
          </a:r>
        </a:p>
      </dgm:t>
    </dgm:pt>
    <dgm:pt modelId="{8A84A277-CAC0-4F23-B650-88C4BB01825B}" type="parTrans" cxnId="{D4C05156-F79D-4178-95A9-F55367F45567}">
      <dgm:prSet/>
      <dgm:spPr/>
      <dgm:t>
        <a:bodyPr/>
        <a:lstStyle/>
        <a:p>
          <a:endParaRPr lang="en-US"/>
        </a:p>
      </dgm:t>
    </dgm:pt>
    <dgm:pt modelId="{84EF74DE-4017-469C-8546-64CDE1DD78F4}" type="sibTrans" cxnId="{D4C05156-F79D-4178-95A9-F55367F45567}">
      <dgm:prSet/>
      <dgm:spPr/>
      <dgm:t>
        <a:bodyPr/>
        <a:lstStyle/>
        <a:p>
          <a:endParaRPr lang="en-US"/>
        </a:p>
      </dgm:t>
    </dgm:pt>
    <dgm:pt modelId="{B025FAB3-A034-44D6-92B3-B75FBBD452EE}">
      <dgm:prSet/>
      <dgm:spPr/>
      <dgm:t>
        <a:bodyPr/>
        <a:lstStyle/>
        <a:p>
          <a:r>
            <a:rPr lang="en-US"/>
            <a:t>If it has been longer than a few months since you've studied your content area, you will want to make a concerted effort to prepare for the Praxis tests.</a:t>
          </a:r>
        </a:p>
      </dgm:t>
    </dgm:pt>
    <dgm:pt modelId="{A099EF30-4A7F-49E1-BBCE-59100A2B6DB5}" type="parTrans" cxnId="{4C1D86E8-203E-484F-8B58-FD9743583655}">
      <dgm:prSet/>
      <dgm:spPr/>
      <dgm:t>
        <a:bodyPr/>
        <a:lstStyle/>
        <a:p>
          <a:endParaRPr lang="en-US"/>
        </a:p>
      </dgm:t>
    </dgm:pt>
    <dgm:pt modelId="{4C75CBDF-E120-4065-B5BC-C145FC9ABAF5}" type="sibTrans" cxnId="{4C1D86E8-203E-484F-8B58-FD9743583655}">
      <dgm:prSet/>
      <dgm:spPr/>
      <dgm:t>
        <a:bodyPr/>
        <a:lstStyle/>
        <a:p>
          <a:endParaRPr lang="en-US"/>
        </a:p>
      </dgm:t>
    </dgm:pt>
    <dgm:pt modelId="{31B245DE-084F-41F3-ABC1-9A1F7AABDDB8}" type="pres">
      <dgm:prSet presAssocID="{E14D2422-44E9-43DD-B1A8-B06A759CC187}" presName="vert0" presStyleCnt="0">
        <dgm:presLayoutVars>
          <dgm:dir/>
          <dgm:animOne val="branch"/>
          <dgm:animLvl val="lvl"/>
        </dgm:presLayoutVars>
      </dgm:prSet>
      <dgm:spPr/>
    </dgm:pt>
    <dgm:pt modelId="{C73EAF57-6EA0-4B18-A92B-265F91A52AC6}" type="pres">
      <dgm:prSet presAssocID="{1F97B7AF-310E-48FA-BBA9-6ED1E421D71E}" presName="thickLine" presStyleLbl="alignNode1" presStyleIdx="0" presStyleCnt="3"/>
      <dgm:spPr/>
    </dgm:pt>
    <dgm:pt modelId="{5439260C-9BC6-4069-95E5-E9DCBB041605}" type="pres">
      <dgm:prSet presAssocID="{1F97B7AF-310E-48FA-BBA9-6ED1E421D71E}" presName="horz1" presStyleCnt="0"/>
      <dgm:spPr/>
    </dgm:pt>
    <dgm:pt modelId="{C541945D-9203-46CA-B974-923FBC40B804}" type="pres">
      <dgm:prSet presAssocID="{1F97B7AF-310E-48FA-BBA9-6ED1E421D71E}" presName="tx1" presStyleLbl="revTx" presStyleIdx="0" presStyleCnt="3"/>
      <dgm:spPr/>
    </dgm:pt>
    <dgm:pt modelId="{C797611A-4EE1-4BBE-B15B-FEE6D4ABA23A}" type="pres">
      <dgm:prSet presAssocID="{1F97B7AF-310E-48FA-BBA9-6ED1E421D71E}" presName="vert1" presStyleCnt="0"/>
      <dgm:spPr/>
    </dgm:pt>
    <dgm:pt modelId="{5824CA9B-0BB6-4F7C-97BF-6E397C42E1EC}" type="pres">
      <dgm:prSet presAssocID="{57F555CE-820A-4B4B-BECD-1FB02971AB17}" presName="thickLine" presStyleLbl="alignNode1" presStyleIdx="1" presStyleCnt="3"/>
      <dgm:spPr/>
    </dgm:pt>
    <dgm:pt modelId="{B52B49CD-9238-4392-AB6E-E936621CAD44}" type="pres">
      <dgm:prSet presAssocID="{57F555CE-820A-4B4B-BECD-1FB02971AB17}" presName="horz1" presStyleCnt="0"/>
      <dgm:spPr/>
    </dgm:pt>
    <dgm:pt modelId="{76DB5FB8-7DBB-4C27-81FE-36590A08490B}" type="pres">
      <dgm:prSet presAssocID="{57F555CE-820A-4B4B-BECD-1FB02971AB17}" presName="tx1" presStyleLbl="revTx" presStyleIdx="1" presStyleCnt="3"/>
      <dgm:spPr/>
    </dgm:pt>
    <dgm:pt modelId="{5F014041-0ABD-4C4C-A593-53DA8764F1A7}" type="pres">
      <dgm:prSet presAssocID="{57F555CE-820A-4B4B-BECD-1FB02971AB17}" presName="vert1" presStyleCnt="0"/>
      <dgm:spPr/>
    </dgm:pt>
    <dgm:pt modelId="{3EB392D7-7FE6-4B56-9C8D-98C25FBD8D10}" type="pres">
      <dgm:prSet presAssocID="{B025FAB3-A034-44D6-92B3-B75FBBD452EE}" presName="thickLine" presStyleLbl="alignNode1" presStyleIdx="2" presStyleCnt="3"/>
      <dgm:spPr/>
    </dgm:pt>
    <dgm:pt modelId="{719B2724-4B6B-4FE5-9871-0E81DDF02AB4}" type="pres">
      <dgm:prSet presAssocID="{B025FAB3-A034-44D6-92B3-B75FBBD452EE}" presName="horz1" presStyleCnt="0"/>
      <dgm:spPr/>
    </dgm:pt>
    <dgm:pt modelId="{2FC973EA-4CE2-41D2-99D3-E658AF7156FA}" type="pres">
      <dgm:prSet presAssocID="{B025FAB3-A034-44D6-92B3-B75FBBD452EE}" presName="tx1" presStyleLbl="revTx" presStyleIdx="2" presStyleCnt="3"/>
      <dgm:spPr/>
    </dgm:pt>
    <dgm:pt modelId="{99248AC3-5BD4-4170-856F-19FA738B3F8F}" type="pres">
      <dgm:prSet presAssocID="{B025FAB3-A034-44D6-92B3-B75FBBD452EE}" presName="vert1" presStyleCnt="0"/>
      <dgm:spPr/>
    </dgm:pt>
  </dgm:ptLst>
  <dgm:cxnLst>
    <dgm:cxn modelId="{1F55A11D-7E14-4AFC-B0DF-B4930DF8FDE2}" srcId="{E14D2422-44E9-43DD-B1A8-B06A759CC187}" destId="{1F97B7AF-310E-48FA-BBA9-6ED1E421D71E}" srcOrd="0" destOrd="0" parTransId="{1DC3479F-2F4A-4B25-B99D-CAC1190DFB93}" sibTransId="{9BEC154E-3F93-4B06-9995-B5911E6AA734}"/>
    <dgm:cxn modelId="{94FA2372-CD1D-471E-9C31-8F48B71E8955}" type="presOf" srcId="{57F555CE-820A-4B4B-BECD-1FB02971AB17}" destId="{76DB5FB8-7DBB-4C27-81FE-36590A08490B}" srcOrd="0" destOrd="0" presId="urn:microsoft.com/office/officeart/2008/layout/LinedList"/>
    <dgm:cxn modelId="{D4C05156-F79D-4178-95A9-F55367F45567}" srcId="{E14D2422-44E9-43DD-B1A8-B06A759CC187}" destId="{57F555CE-820A-4B4B-BECD-1FB02971AB17}" srcOrd="1" destOrd="0" parTransId="{8A84A277-CAC0-4F23-B650-88C4BB01825B}" sibTransId="{84EF74DE-4017-469C-8546-64CDE1DD78F4}"/>
    <dgm:cxn modelId="{76C98B95-6EBF-4333-A044-922FE086943D}" type="presOf" srcId="{1F97B7AF-310E-48FA-BBA9-6ED1E421D71E}" destId="{C541945D-9203-46CA-B974-923FBC40B804}" srcOrd="0" destOrd="0" presId="urn:microsoft.com/office/officeart/2008/layout/LinedList"/>
    <dgm:cxn modelId="{8593EFAF-BB49-459C-B0A1-38DCF387E16B}" type="presOf" srcId="{B025FAB3-A034-44D6-92B3-B75FBBD452EE}" destId="{2FC973EA-4CE2-41D2-99D3-E658AF7156FA}" srcOrd="0" destOrd="0" presId="urn:microsoft.com/office/officeart/2008/layout/LinedList"/>
    <dgm:cxn modelId="{8C034DBD-7701-4E54-A010-FA0D032E9816}" type="presOf" srcId="{E14D2422-44E9-43DD-B1A8-B06A759CC187}" destId="{31B245DE-084F-41F3-ABC1-9A1F7AABDDB8}" srcOrd="0" destOrd="0" presId="urn:microsoft.com/office/officeart/2008/layout/LinedList"/>
    <dgm:cxn modelId="{4C1D86E8-203E-484F-8B58-FD9743583655}" srcId="{E14D2422-44E9-43DD-B1A8-B06A759CC187}" destId="{B025FAB3-A034-44D6-92B3-B75FBBD452EE}" srcOrd="2" destOrd="0" parTransId="{A099EF30-4A7F-49E1-BBCE-59100A2B6DB5}" sibTransId="{4C75CBDF-E120-4065-B5BC-C145FC9ABAF5}"/>
    <dgm:cxn modelId="{E5A6145D-CA67-48FB-90E2-57103FBA8869}" type="presParOf" srcId="{31B245DE-084F-41F3-ABC1-9A1F7AABDDB8}" destId="{C73EAF57-6EA0-4B18-A92B-265F91A52AC6}" srcOrd="0" destOrd="0" presId="urn:microsoft.com/office/officeart/2008/layout/LinedList"/>
    <dgm:cxn modelId="{FC351E3F-C72C-4CC4-A611-6685D12F25B3}" type="presParOf" srcId="{31B245DE-084F-41F3-ABC1-9A1F7AABDDB8}" destId="{5439260C-9BC6-4069-95E5-E9DCBB041605}" srcOrd="1" destOrd="0" presId="urn:microsoft.com/office/officeart/2008/layout/LinedList"/>
    <dgm:cxn modelId="{528513BA-9294-4137-8C8B-F243D52F4FDC}" type="presParOf" srcId="{5439260C-9BC6-4069-95E5-E9DCBB041605}" destId="{C541945D-9203-46CA-B974-923FBC40B804}" srcOrd="0" destOrd="0" presId="urn:microsoft.com/office/officeart/2008/layout/LinedList"/>
    <dgm:cxn modelId="{CBA476E5-4958-4BEF-BEA3-59090B7FE10A}" type="presParOf" srcId="{5439260C-9BC6-4069-95E5-E9DCBB041605}" destId="{C797611A-4EE1-4BBE-B15B-FEE6D4ABA23A}" srcOrd="1" destOrd="0" presId="urn:microsoft.com/office/officeart/2008/layout/LinedList"/>
    <dgm:cxn modelId="{3EF798BE-502A-4BB4-89CE-A05E501E753C}" type="presParOf" srcId="{31B245DE-084F-41F3-ABC1-9A1F7AABDDB8}" destId="{5824CA9B-0BB6-4F7C-97BF-6E397C42E1EC}" srcOrd="2" destOrd="0" presId="urn:microsoft.com/office/officeart/2008/layout/LinedList"/>
    <dgm:cxn modelId="{4BF2FF1D-E1A1-4CCA-8712-D02D8666EEB5}" type="presParOf" srcId="{31B245DE-084F-41F3-ABC1-9A1F7AABDDB8}" destId="{B52B49CD-9238-4392-AB6E-E936621CAD44}" srcOrd="3" destOrd="0" presId="urn:microsoft.com/office/officeart/2008/layout/LinedList"/>
    <dgm:cxn modelId="{C7BF3D79-0C59-4E00-B3C9-EE9ECCFF2C30}" type="presParOf" srcId="{B52B49CD-9238-4392-AB6E-E936621CAD44}" destId="{76DB5FB8-7DBB-4C27-81FE-36590A08490B}" srcOrd="0" destOrd="0" presId="urn:microsoft.com/office/officeart/2008/layout/LinedList"/>
    <dgm:cxn modelId="{3B212C26-8C57-49D0-A1A0-4D92561324DE}" type="presParOf" srcId="{B52B49CD-9238-4392-AB6E-E936621CAD44}" destId="{5F014041-0ABD-4C4C-A593-53DA8764F1A7}" srcOrd="1" destOrd="0" presId="urn:microsoft.com/office/officeart/2008/layout/LinedList"/>
    <dgm:cxn modelId="{9CC4E518-1E99-4EB6-B34C-CCFF57604F94}" type="presParOf" srcId="{31B245DE-084F-41F3-ABC1-9A1F7AABDDB8}" destId="{3EB392D7-7FE6-4B56-9C8D-98C25FBD8D10}" srcOrd="4" destOrd="0" presId="urn:microsoft.com/office/officeart/2008/layout/LinedList"/>
    <dgm:cxn modelId="{2E15D3AE-A3E1-4950-BCF2-54D1159B6AEB}" type="presParOf" srcId="{31B245DE-084F-41F3-ABC1-9A1F7AABDDB8}" destId="{719B2724-4B6B-4FE5-9871-0E81DDF02AB4}" srcOrd="5" destOrd="0" presId="urn:microsoft.com/office/officeart/2008/layout/LinedList"/>
    <dgm:cxn modelId="{71C2C283-1F4D-4FDD-BBCB-AF7FD7A9DA8A}" type="presParOf" srcId="{719B2724-4B6B-4FE5-9871-0E81DDF02AB4}" destId="{2FC973EA-4CE2-41D2-99D3-E658AF7156FA}" srcOrd="0" destOrd="0" presId="urn:microsoft.com/office/officeart/2008/layout/LinedList"/>
    <dgm:cxn modelId="{D779B0FF-6EDB-4730-8A13-FEF54757D2BC}" type="presParOf" srcId="{719B2724-4B6B-4FE5-9871-0E81DDF02AB4}" destId="{99248AC3-5BD4-4170-856F-19FA738B3F8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3EAF57-6EA0-4B18-A92B-265F91A52AC6}">
      <dsp:nvSpPr>
        <dsp:cNvPr id="0" name=""/>
        <dsp:cNvSpPr/>
      </dsp:nvSpPr>
      <dsp:spPr>
        <a:xfrm>
          <a:off x="0" y="2678"/>
          <a:ext cx="624066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41945D-9203-46CA-B974-923FBC40B804}">
      <dsp:nvSpPr>
        <dsp:cNvPr id="0" name=""/>
        <dsp:cNvSpPr/>
      </dsp:nvSpPr>
      <dsp:spPr>
        <a:xfrm>
          <a:off x="0" y="2678"/>
          <a:ext cx="6240668" cy="182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Research has shown that test takers tend to overestimate their preparedness—this is why some test takers assume they did well and then find out they did not pass</a:t>
          </a:r>
        </a:p>
      </dsp:txBody>
      <dsp:txXfrm>
        <a:off x="0" y="2678"/>
        <a:ext cx="6240668" cy="1827014"/>
      </dsp:txXfrm>
    </dsp:sp>
    <dsp:sp modelId="{5824CA9B-0BB6-4F7C-97BF-6E397C42E1EC}">
      <dsp:nvSpPr>
        <dsp:cNvPr id="0" name=""/>
        <dsp:cNvSpPr/>
      </dsp:nvSpPr>
      <dsp:spPr>
        <a:xfrm>
          <a:off x="0" y="1829692"/>
          <a:ext cx="6240668" cy="0"/>
        </a:xfrm>
        <a:prstGeom prst="line">
          <a:avLst/>
        </a:prstGeom>
        <a:solidFill>
          <a:schemeClr val="accent2">
            <a:hueOff val="-441348"/>
            <a:satOff val="2109"/>
            <a:lumOff val="2941"/>
            <a:alphaOff val="0"/>
          </a:schemeClr>
        </a:solidFill>
        <a:ln w="12700" cap="flat" cmpd="sng" algn="ctr">
          <a:solidFill>
            <a:schemeClr val="accent2">
              <a:hueOff val="-441348"/>
              <a:satOff val="2109"/>
              <a:lumOff val="29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DB5FB8-7DBB-4C27-81FE-36590A08490B}">
      <dsp:nvSpPr>
        <dsp:cNvPr id="0" name=""/>
        <dsp:cNvSpPr/>
      </dsp:nvSpPr>
      <dsp:spPr>
        <a:xfrm>
          <a:off x="0" y="1829692"/>
          <a:ext cx="6240668" cy="182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The Praxis tests are demanding enough to require serious review of likely content, and the longer you've been away from the content the more preparation you will most likely need.</a:t>
          </a:r>
        </a:p>
      </dsp:txBody>
      <dsp:txXfrm>
        <a:off x="0" y="1829692"/>
        <a:ext cx="6240668" cy="1827014"/>
      </dsp:txXfrm>
    </dsp:sp>
    <dsp:sp modelId="{3EB392D7-7FE6-4B56-9C8D-98C25FBD8D10}">
      <dsp:nvSpPr>
        <dsp:cNvPr id="0" name=""/>
        <dsp:cNvSpPr/>
      </dsp:nvSpPr>
      <dsp:spPr>
        <a:xfrm>
          <a:off x="0" y="3656707"/>
          <a:ext cx="6240668" cy="0"/>
        </a:xfrm>
        <a:prstGeom prst="line">
          <a:avLst/>
        </a:prstGeom>
        <a:solidFill>
          <a:schemeClr val="accent2">
            <a:hueOff val="-882696"/>
            <a:satOff val="4218"/>
            <a:lumOff val="5883"/>
            <a:alphaOff val="0"/>
          </a:schemeClr>
        </a:solidFill>
        <a:ln w="12700" cap="flat" cmpd="sng" algn="ctr">
          <a:solidFill>
            <a:schemeClr val="accent2">
              <a:hueOff val="-882696"/>
              <a:satOff val="4218"/>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C973EA-4CE2-41D2-99D3-E658AF7156FA}">
      <dsp:nvSpPr>
        <dsp:cNvPr id="0" name=""/>
        <dsp:cNvSpPr/>
      </dsp:nvSpPr>
      <dsp:spPr>
        <a:xfrm>
          <a:off x="0" y="3656707"/>
          <a:ext cx="6240668" cy="182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If it has been longer than a few months since you've studied your content area, you will want to make a concerted effort to prepare for the Praxis tests.</a:t>
          </a:r>
        </a:p>
      </dsp:txBody>
      <dsp:txXfrm>
        <a:off x="0" y="3656707"/>
        <a:ext cx="6240668" cy="182701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Friday, October 30, 2020</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835353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Friday, October 30, 2020</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7952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Friday, October 30, 2020</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33782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Friday, October 30, 2020</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25107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Friday, October 30, 2020</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90374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Friday, October 30, 2020</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186021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Friday, October 30, 2020</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589378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Friday, October 30, 2020</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1869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Friday, October 30, 2020</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60438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Friday, October 30, 2020</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965374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Friday, October 30, 2020</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51858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000">
                <a:solidFill>
                  <a:schemeClr val="tx2"/>
                </a:solidFill>
              </a:defRPr>
            </a:lvl1pPr>
          </a:lstStyle>
          <a:p>
            <a:fld id="{E8352ED3-3C46-4C9A-9738-67B2D875E7E2}" type="datetime2">
              <a:rPr lang="en-US" smtClean="0"/>
              <a:pPr/>
              <a:t>Friday, October 30, 2020</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0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0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79048781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rb.gy/mgg35j" TargetMode="External"/><Relationship Id="rId4" Type="http://schemas.openxmlformats.org/officeDocument/2006/relationships/hyperlink" Target="https://www.ets.org/s/praxis/pdf/sample_study_plan.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B3B2C43-5E36-4768-8319-6752D24B4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B044326E-7BB3-4929-BE33-05CA64DBB2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731CF4E0-AA2D-43CA-A528-C52FB1582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3D707B-268F-4259-83D0-9E1B7D2C773A}"/>
              </a:ext>
            </a:extLst>
          </p:cNvPr>
          <p:cNvSpPr>
            <a:spLocks noGrp="1"/>
          </p:cNvSpPr>
          <p:nvPr>
            <p:ph type="ctrTitle"/>
          </p:nvPr>
        </p:nvSpPr>
        <p:spPr>
          <a:xfrm>
            <a:off x="5989319" y="576263"/>
            <a:ext cx="5054196" cy="2967606"/>
          </a:xfrm>
        </p:spPr>
        <p:txBody>
          <a:bodyPr anchor="b">
            <a:normAutofit/>
          </a:bodyPr>
          <a:lstStyle/>
          <a:p>
            <a:pPr algn="l"/>
            <a:r>
              <a:rPr lang="en-US" sz="4800" dirty="0"/>
              <a:t>Prepare for a Praxis Test</a:t>
            </a:r>
          </a:p>
        </p:txBody>
      </p:sp>
      <p:sp>
        <p:nvSpPr>
          <p:cNvPr id="3" name="Subtitle 2">
            <a:extLst>
              <a:ext uri="{FF2B5EF4-FFF2-40B4-BE49-F238E27FC236}">
                <a16:creationId xmlns:a16="http://schemas.microsoft.com/office/drawing/2014/main" id="{FA12FF59-7C39-41D2-BF70-4F7A29F91AD6}"/>
              </a:ext>
            </a:extLst>
          </p:cNvPr>
          <p:cNvSpPr>
            <a:spLocks noGrp="1"/>
          </p:cNvSpPr>
          <p:nvPr>
            <p:ph type="subTitle" idx="1"/>
          </p:nvPr>
        </p:nvSpPr>
        <p:spPr>
          <a:xfrm>
            <a:off x="5989319" y="3764975"/>
            <a:ext cx="5054196" cy="2192683"/>
          </a:xfrm>
        </p:spPr>
        <p:txBody>
          <a:bodyPr vert="horz" lIns="91440" tIns="45720" rIns="91440" bIns="45720" rtlCol="0" anchor="t">
            <a:normAutofit/>
          </a:bodyPr>
          <a:lstStyle/>
          <a:p>
            <a:pPr algn="l"/>
            <a:r>
              <a:rPr lang="en-US" sz="2200" dirty="0"/>
              <a:t>Strategy and Tips</a:t>
            </a:r>
          </a:p>
        </p:txBody>
      </p:sp>
      <p:pic>
        <p:nvPicPr>
          <p:cNvPr id="4" name="Picture 3">
            <a:extLst>
              <a:ext uri="{FF2B5EF4-FFF2-40B4-BE49-F238E27FC236}">
                <a16:creationId xmlns:a16="http://schemas.microsoft.com/office/drawing/2014/main" id="{D17CD523-FFC9-40D5-8E8E-51738A22A5C9}"/>
              </a:ext>
            </a:extLst>
          </p:cNvPr>
          <p:cNvPicPr>
            <a:picLocks noChangeAspect="1"/>
          </p:cNvPicPr>
          <p:nvPr/>
        </p:nvPicPr>
        <p:blipFill rotWithShape="1">
          <a:blip r:embed="rId2"/>
          <a:srcRect l="39998" r="4" b="4"/>
          <a:stretch/>
        </p:blipFill>
        <p:spPr>
          <a:xfrm>
            <a:off x="-6472" y="10"/>
            <a:ext cx="5486394" cy="6857982"/>
          </a:xfrm>
          <a:prstGeom prst="rect">
            <a:avLst/>
          </a:prstGeom>
        </p:spPr>
      </p:pic>
      <p:sp>
        <p:nvSpPr>
          <p:cNvPr id="15" name="Rectangle 14">
            <a:extLst>
              <a:ext uri="{FF2B5EF4-FFF2-40B4-BE49-F238E27FC236}">
                <a16:creationId xmlns:a16="http://schemas.microsoft.com/office/drawing/2014/main" id="{3B083774-A903-4B1B-BC6A-94C1F048E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479921" y="0"/>
            <a:ext cx="287517" cy="6857992"/>
          </a:xfrm>
          <a:prstGeom prst="rect">
            <a:avLst/>
          </a:prstGeom>
          <a:solidFill>
            <a:srgbClr val="549E39">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17" name="Straight Connector 16">
            <a:extLst>
              <a:ext uri="{FF2B5EF4-FFF2-40B4-BE49-F238E27FC236}">
                <a16:creationId xmlns:a16="http://schemas.microsoft.com/office/drawing/2014/main" id="{5D5FB189-1F48-4A47-B036-6AF7E11A8E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504676" y="-14198"/>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5B335DD-3163-4EC5-8B6B-2AB53E64D1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36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358A2-4C2F-4D53-9172-825286E55AD2}"/>
              </a:ext>
            </a:extLst>
          </p:cNvPr>
          <p:cNvSpPr>
            <a:spLocks noGrp="1"/>
          </p:cNvSpPr>
          <p:nvPr>
            <p:ph type="title"/>
          </p:nvPr>
        </p:nvSpPr>
        <p:spPr/>
        <p:txBody>
          <a:bodyPr/>
          <a:lstStyle/>
          <a:p>
            <a:r>
              <a:rPr lang="en-US" dirty="0"/>
              <a:t>Learn What the test covers</a:t>
            </a:r>
          </a:p>
        </p:txBody>
      </p:sp>
      <p:sp>
        <p:nvSpPr>
          <p:cNvPr id="3" name="Content Placeholder 2">
            <a:extLst>
              <a:ext uri="{FF2B5EF4-FFF2-40B4-BE49-F238E27FC236}">
                <a16:creationId xmlns:a16="http://schemas.microsoft.com/office/drawing/2014/main" id="{6DDDC183-449D-4510-B9C1-78E2AA1DEF28}"/>
              </a:ext>
            </a:extLst>
          </p:cNvPr>
          <p:cNvSpPr>
            <a:spLocks noGrp="1"/>
          </p:cNvSpPr>
          <p:nvPr>
            <p:ph idx="1"/>
          </p:nvPr>
        </p:nvSpPr>
        <p:spPr/>
        <p:txBody>
          <a:bodyPr vert="horz" lIns="91440" tIns="45720" rIns="91440" bIns="45720" rtlCol="0" anchor="t">
            <a:normAutofit/>
          </a:bodyPr>
          <a:lstStyle/>
          <a:p>
            <a:r>
              <a:rPr lang="en-US" dirty="0"/>
              <a:t>Test specifications for each of the tests has a free study companion that includes a comprehensive overview for the test, with detailed test descriptions and sample questions with answers and explanations to help you prepare.</a:t>
            </a:r>
          </a:p>
          <a:p>
            <a:r>
              <a:rPr lang="en-US" dirty="0"/>
              <a:t>Be sure to review the Specifications for the Core Battery as you prepare</a:t>
            </a:r>
          </a:p>
          <a:p>
            <a:pPr marL="0" indent="0">
              <a:buNone/>
            </a:pPr>
            <a:r>
              <a:rPr lang="en-US" dirty="0"/>
              <a:t>                    </a:t>
            </a:r>
            <a:r>
              <a:rPr lang="en-US" sz="1800" dirty="0"/>
              <a:t>Core Academic skills for educators: Reading  5713</a:t>
            </a:r>
          </a:p>
          <a:p>
            <a:pPr marL="0" indent="0">
              <a:buNone/>
            </a:pPr>
            <a:r>
              <a:rPr lang="en-US" sz="1800" dirty="0"/>
              <a:t>                           Core Academic skills for educators: Writing   5723</a:t>
            </a:r>
          </a:p>
          <a:p>
            <a:pPr marL="0" indent="0">
              <a:buNone/>
            </a:pPr>
            <a:r>
              <a:rPr lang="en-US" sz="1800" dirty="0"/>
              <a:t>                           Core academic skills for educators: Mathematics   5733</a:t>
            </a:r>
          </a:p>
          <a:p>
            <a:pPr marL="0" indent="0">
              <a:buNone/>
            </a:pPr>
            <a:r>
              <a:rPr lang="en-US" sz="1800" dirty="0"/>
              <a:t>                                                                   Or </a:t>
            </a:r>
          </a:p>
          <a:p>
            <a:pPr marL="0" indent="0">
              <a:buNone/>
            </a:pPr>
            <a:r>
              <a:rPr lang="en-US" sz="1800" dirty="0"/>
              <a:t>                           Core Academic Skills for educators: Combined Test 5752</a:t>
            </a:r>
          </a:p>
        </p:txBody>
      </p:sp>
    </p:spTree>
    <p:extLst>
      <p:ext uri="{BB962C8B-B14F-4D97-AF65-F5344CB8AC3E}">
        <p14:creationId xmlns:p14="http://schemas.microsoft.com/office/powerpoint/2010/main" val="244192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67B48B-75A1-418A-81B0-AB8418021C35}"/>
              </a:ext>
            </a:extLst>
          </p:cNvPr>
          <p:cNvSpPr>
            <a:spLocks noGrp="1"/>
          </p:cNvSpPr>
          <p:nvPr>
            <p:ph type="title"/>
          </p:nvPr>
        </p:nvSpPr>
        <p:spPr>
          <a:xfrm>
            <a:off x="422145" y="940910"/>
            <a:ext cx="4471588" cy="4976179"/>
          </a:xfrm>
        </p:spPr>
        <p:txBody>
          <a:bodyPr>
            <a:normAutofit/>
          </a:bodyPr>
          <a:lstStyle/>
          <a:p>
            <a:r>
              <a:rPr lang="en-US" dirty="0"/>
              <a:t>Assess how well you know the content</a:t>
            </a:r>
          </a:p>
        </p:txBody>
      </p:sp>
      <p:cxnSp>
        <p:nvCxnSpPr>
          <p:cNvPr id="15"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17"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466BE7D-A814-48EA-A506-45F06B2FCD80}"/>
              </a:ext>
            </a:extLst>
          </p:cNvPr>
          <p:cNvGraphicFramePr>
            <a:graphicFrameLocks noGrp="1"/>
          </p:cNvGraphicFramePr>
          <p:nvPr>
            <p:ph idx="1"/>
            <p:extLst>
              <p:ext uri="{D42A27DB-BD31-4B8C-83A1-F6EECF244321}">
                <p14:modId xmlns:p14="http://schemas.microsoft.com/office/powerpoint/2010/main" val="1625108902"/>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333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4" name="Rectangle 13">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549E39">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6" name="Rectangle 15">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69545A-2A6C-4EB3-8593-87AAF82365C1}"/>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Collect study materials</a:t>
            </a:r>
          </a:p>
        </p:txBody>
      </p:sp>
      <p:pic>
        <p:nvPicPr>
          <p:cNvPr id="7" name="Graphic 6" descr="Check List">
            <a:extLst>
              <a:ext uri="{FF2B5EF4-FFF2-40B4-BE49-F238E27FC236}">
                <a16:creationId xmlns:a16="http://schemas.microsoft.com/office/drawing/2014/main" id="{9E42DF56-CD64-4E34-B471-D47158DCE1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a:extLst>
              <a:ext uri="{FF2B5EF4-FFF2-40B4-BE49-F238E27FC236}">
                <a16:creationId xmlns:a16="http://schemas.microsoft.com/office/drawing/2014/main" id="{353208BA-ED20-4EF4-B3F6-0CFBD7B3070D}"/>
              </a:ext>
            </a:extLst>
          </p:cNvPr>
          <p:cNvSpPr>
            <a:spLocks noGrp="1"/>
          </p:cNvSpPr>
          <p:nvPr>
            <p:ph idx="1"/>
          </p:nvPr>
        </p:nvSpPr>
        <p:spPr>
          <a:xfrm>
            <a:off x="6143812" y="2880452"/>
            <a:ext cx="4816589" cy="3095445"/>
          </a:xfrm>
        </p:spPr>
        <p:txBody>
          <a:bodyPr vert="horz" lIns="91440" tIns="45720" rIns="91440" bIns="45720" rtlCol="0" anchor="t">
            <a:normAutofit/>
          </a:bodyPr>
          <a:lstStyle/>
          <a:p>
            <a:pPr>
              <a:lnSpc>
                <a:spcPct val="90000"/>
              </a:lnSpc>
            </a:pPr>
            <a:r>
              <a:rPr lang="en-US" sz="1400">
                <a:solidFill>
                  <a:schemeClr val="tx1"/>
                </a:solidFill>
              </a:rPr>
              <a:t>Obtaining and organizing your materials for review are critical steps in preparing for the Praxis tests. Consider the following reference sources as you plan your study:</a:t>
            </a:r>
          </a:p>
          <a:p>
            <a:pPr lvl="1">
              <a:lnSpc>
                <a:spcPct val="90000"/>
              </a:lnSpc>
            </a:pPr>
            <a:r>
              <a:rPr lang="en-US" sz="1400">
                <a:solidFill>
                  <a:schemeClr val="tx1"/>
                </a:solidFill>
              </a:rPr>
              <a:t>Did you take a course in which the content area was covered? If yes, do you still have your book(s) or your notes?</a:t>
            </a:r>
          </a:p>
          <a:p>
            <a:pPr lvl="1">
              <a:lnSpc>
                <a:spcPct val="90000"/>
              </a:lnSpc>
            </a:pPr>
            <a:r>
              <a:rPr lang="en-US" sz="1400">
                <a:solidFill>
                  <a:schemeClr val="tx1"/>
                </a:solidFill>
              </a:rPr>
              <a:t>Does your college library have a good introductory college-level textbook in this area?</a:t>
            </a:r>
          </a:p>
          <a:p>
            <a:pPr lvl="1">
              <a:lnSpc>
                <a:spcPct val="90000"/>
              </a:lnSpc>
            </a:pPr>
            <a:r>
              <a:rPr lang="en-US" sz="1400">
                <a:solidFill>
                  <a:schemeClr val="tx1"/>
                </a:solidFill>
              </a:rPr>
              <a:t>Does your local library have a high school-level textbook?</a:t>
            </a:r>
          </a:p>
          <a:p>
            <a:pPr marL="457200" lvl="1" indent="0">
              <a:lnSpc>
                <a:spcPct val="90000"/>
              </a:lnSpc>
              <a:buNone/>
            </a:pPr>
            <a:endParaRPr lang="en-US" sz="1400">
              <a:solidFill>
                <a:schemeClr val="tx1"/>
              </a:solidFill>
            </a:endParaRPr>
          </a:p>
          <a:p>
            <a:pPr marL="457200" lvl="1" indent="0">
              <a:lnSpc>
                <a:spcPct val="90000"/>
              </a:lnSpc>
              <a:buNone/>
            </a:pPr>
            <a:r>
              <a:rPr lang="en-US" sz="1400">
                <a:solidFill>
                  <a:schemeClr val="tx1"/>
                </a:solidFill>
              </a:rPr>
              <a:t>Additional test preparation resources are available for many Praxis tests. </a:t>
            </a:r>
          </a:p>
        </p:txBody>
      </p:sp>
      <p:cxnSp>
        <p:nvCxnSpPr>
          <p:cNvPr id="18" name="Straight Connector 17">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0763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7" name="Rectangle 26">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9" name="Rectangle 28">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549E39">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31" name="Rectangle 30">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503F2D-9B0F-4598-95BD-392E7A1C53E5}"/>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Plan and organize your time.</a:t>
            </a:r>
          </a:p>
        </p:txBody>
      </p:sp>
      <p:pic>
        <p:nvPicPr>
          <p:cNvPr id="7" name="Graphic 6" descr="Stopwatch">
            <a:extLst>
              <a:ext uri="{FF2B5EF4-FFF2-40B4-BE49-F238E27FC236}">
                <a16:creationId xmlns:a16="http://schemas.microsoft.com/office/drawing/2014/main" id="{AD4BFFC3-7A90-4869-8C3A-87E1F800D7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a:extLst>
              <a:ext uri="{FF2B5EF4-FFF2-40B4-BE49-F238E27FC236}">
                <a16:creationId xmlns:a16="http://schemas.microsoft.com/office/drawing/2014/main" id="{73739F3F-3BF8-4EF5-AACB-6EB2346EEBB7}"/>
              </a:ext>
            </a:extLst>
          </p:cNvPr>
          <p:cNvSpPr>
            <a:spLocks noGrp="1"/>
          </p:cNvSpPr>
          <p:nvPr>
            <p:ph idx="1"/>
          </p:nvPr>
        </p:nvSpPr>
        <p:spPr>
          <a:xfrm>
            <a:off x="6143812" y="2880452"/>
            <a:ext cx="4816589" cy="3095445"/>
          </a:xfrm>
        </p:spPr>
        <p:txBody>
          <a:bodyPr vert="horz" lIns="91440" tIns="45720" rIns="91440" bIns="45720" rtlCol="0" anchor="t">
            <a:normAutofit/>
          </a:bodyPr>
          <a:lstStyle/>
          <a:p>
            <a:pPr>
              <a:lnSpc>
                <a:spcPct val="90000"/>
              </a:lnSpc>
            </a:pPr>
            <a:r>
              <a:rPr lang="en-US" sz="1800" dirty="0">
                <a:solidFill>
                  <a:schemeClr val="tx1"/>
                </a:solidFill>
              </a:rPr>
              <a:t>You can begin to plan and organize your time while you're  are still collecting materials. Allow yourself plenty of time to review so you can avoid "cramming" new material at the end.</a:t>
            </a:r>
            <a:endParaRPr lang="en-US" sz="1800">
              <a:solidFill>
                <a:schemeClr val="tx1"/>
              </a:solidFill>
            </a:endParaRPr>
          </a:p>
          <a:p>
            <a:pPr>
              <a:lnSpc>
                <a:spcPct val="90000"/>
              </a:lnSpc>
            </a:pPr>
            <a:r>
              <a:rPr lang="en-US" sz="1800" dirty="0">
                <a:solidFill>
                  <a:schemeClr val="tx1"/>
                </a:solidFill>
              </a:rPr>
              <a:t>Choose a test date far enough in the future to leave you plenty of preparation time.</a:t>
            </a:r>
            <a:endParaRPr lang="en-US" sz="1800">
              <a:solidFill>
                <a:schemeClr val="tx1"/>
              </a:solidFill>
            </a:endParaRPr>
          </a:p>
          <a:p>
            <a:pPr>
              <a:lnSpc>
                <a:spcPct val="90000"/>
              </a:lnSpc>
            </a:pPr>
            <a:r>
              <a:rPr lang="en-US" sz="1800" dirty="0">
                <a:solidFill>
                  <a:schemeClr val="tx1"/>
                </a:solidFill>
              </a:rPr>
              <a:t>Work backward from that date to figure out how much time you will need for review.</a:t>
            </a:r>
            <a:endParaRPr lang="en-US" sz="1800">
              <a:solidFill>
                <a:schemeClr val="tx1"/>
              </a:solidFill>
            </a:endParaRPr>
          </a:p>
          <a:p>
            <a:pPr>
              <a:lnSpc>
                <a:spcPct val="90000"/>
              </a:lnSpc>
            </a:pPr>
            <a:r>
              <a:rPr lang="en-US" sz="1800" dirty="0">
                <a:solidFill>
                  <a:schemeClr val="tx1"/>
                </a:solidFill>
              </a:rPr>
              <a:t>Set a realistic schedule and stick to it.</a:t>
            </a:r>
          </a:p>
          <a:p>
            <a:pPr>
              <a:lnSpc>
                <a:spcPct val="90000"/>
              </a:lnSpc>
            </a:pPr>
            <a:endParaRPr lang="en-US" sz="1800">
              <a:solidFill>
                <a:schemeClr val="tx1"/>
              </a:solidFill>
            </a:endParaRPr>
          </a:p>
        </p:txBody>
      </p:sp>
      <p:cxnSp>
        <p:nvCxnSpPr>
          <p:cNvPr id="33" name="Straight Connector 32">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1588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4" name="Rectangle 13">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549E39">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6" name="Rectangle 15">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E2E078-9B72-4375-89B8-9B584D79ECEA}"/>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Develop a Study Plan</a:t>
            </a:r>
          </a:p>
        </p:txBody>
      </p:sp>
      <p:pic>
        <p:nvPicPr>
          <p:cNvPr id="7" name="Graphic 6" descr="Head with Gears">
            <a:extLst>
              <a:ext uri="{FF2B5EF4-FFF2-40B4-BE49-F238E27FC236}">
                <a16:creationId xmlns:a16="http://schemas.microsoft.com/office/drawing/2014/main" id="{2977276F-C70F-4D9E-9D92-305C52E6E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a:extLst>
              <a:ext uri="{FF2B5EF4-FFF2-40B4-BE49-F238E27FC236}">
                <a16:creationId xmlns:a16="http://schemas.microsoft.com/office/drawing/2014/main" id="{CECA9798-0555-42B6-BB65-77603EAF92E6}"/>
              </a:ext>
            </a:extLst>
          </p:cNvPr>
          <p:cNvSpPr>
            <a:spLocks noGrp="1"/>
          </p:cNvSpPr>
          <p:nvPr>
            <p:ph idx="1"/>
          </p:nvPr>
        </p:nvSpPr>
        <p:spPr>
          <a:xfrm>
            <a:off x="6143812" y="2880452"/>
            <a:ext cx="4816589" cy="3095445"/>
          </a:xfrm>
        </p:spPr>
        <p:txBody>
          <a:bodyPr vert="horz" lIns="91440" tIns="45720" rIns="91440" bIns="45720" rtlCol="0" anchor="t">
            <a:normAutofit/>
          </a:bodyPr>
          <a:lstStyle/>
          <a:p>
            <a:r>
              <a:rPr lang="en-US" sz="1800" dirty="0">
                <a:solidFill>
                  <a:schemeClr val="tx1"/>
                </a:solidFill>
              </a:rPr>
              <a:t>A study plan provides a roadmap to prepare for the Praxis tests. It can help you understand what skills and knowledge are covered on the test and where to focus your attention.  </a:t>
            </a:r>
          </a:p>
          <a:p>
            <a:r>
              <a:rPr lang="en-US" sz="1800" dirty="0">
                <a:solidFill>
                  <a:schemeClr val="tx1"/>
                </a:solidFill>
              </a:rPr>
              <a:t>A written study plan; </a:t>
            </a:r>
            <a:r>
              <a:rPr lang="en-US" sz="1800" dirty="0">
                <a:solidFill>
                  <a:schemeClr val="tx1"/>
                </a:solidFill>
                <a:hlinkClick r:id="rId4">
                  <a:extLst>
                    <a:ext uri="{A12FA001-AC4F-418D-AE19-62706E023703}">
                      <ahyp:hlinkClr xmlns:ahyp="http://schemas.microsoft.com/office/drawing/2018/hyperlinkcolor" val="tx"/>
                    </a:ext>
                  </a:extLst>
                </a:hlinkClick>
              </a:rPr>
              <a:t>Sample study plan </a:t>
            </a:r>
            <a:r>
              <a:rPr lang="en-US" sz="1800" dirty="0">
                <a:solidFill>
                  <a:schemeClr val="tx1"/>
                </a:solidFill>
              </a:rPr>
              <a:t> (plain text: </a:t>
            </a:r>
            <a:r>
              <a:rPr lang="en-US" sz="1800" dirty="0">
                <a:solidFill>
                  <a:schemeClr val="tx1"/>
                </a:solidFill>
                <a:ea typeface="+mn-lt"/>
                <a:cs typeface="+mn-lt"/>
                <a:hlinkClick r:id="rId5">
                  <a:extLst>
                    <a:ext uri="{A12FA001-AC4F-418D-AE19-62706E023703}">
                      <ahyp:hlinkClr xmlns:ahyp="http://schemas.microsoft.com/office/drawing/2018/hyperlinkcolor" val="tx"/>
                    </a:ext>
                  </a:extLst>
                </a:hlinkClick>
              </a:rPr>
              <a:t>https://rb.gy/mgg35j</a:t>
            </a:r>
            <a:r>
              <a:rPr lang="en-US" sz="1800" dirty="0">
                <a:solidFill>
                  <a:schemeClr val="tx1"/>
                </a:solidFill>
                <a:ea typeface="+mn-lt"/>
                <a:cs typeface="+mn-lt"/>
              </a:rPr>
              <a:t>)</a:t>
            </a:r>
          </a:p>
          <a:p>
            <a:pPr marL="0" indent="0">
              <a:buNone/>
            </a:pPr>
            <a:r>
              <a:rPr lang="en-US" sz="1800" dirty="0">
                <a:solidFill>
                  <a:schemeClr val="tx1"/>
                </a:solidFill>
              </a:rPr>
              <a:t>   Can help you organize your efforts.</a:t>
            </a:r>
          </a:p>
        </p:txBody>
      </p:sp>
      <p:cxnSp>
        <p:nvCxnSpPr>
          <p:cNvPr id="18" name="Straight Connector 17">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82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Rectangle 11">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4" name="Rectangle 13">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549E39">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6" name="Rectangle 15">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EBF23C-936C-4C9F-8FE1-4A6786D57B1C}"/>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Practice explaining the key concepts</a:t>
            </a:r>
          </a:p>
        </p:txBody>
      </p:sp>
      <p:pic>
        <p:nvPicPr>
          <p:cNvPr id="7" name="Graphic 6" descr="Books">
            <a:extLst>
              <a:ext uri="{FF2B5EF4-FFF2-40B4-BE49-F238E27FC236}">
                <a16:creationId xmlns:a16="http://schemas.microsoft.com/office/drawing/2014/main" id="{45C5769E-812F-4EFD-A20A-8071114E25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a:extLst>
              <a:ext uri="{FF2B5EF4-FFF2-40B4-BE49-F238E27FC236}">
                <a16:creationId xmlns:a16="http://schemas.microsoft.com/office/drawing/2014/main" id="{A6F350A2-241F-4678-AFD6-298E642EBB94}"/>
              </a:ext>
            </a:extLst>
          </p:cNvPr>
          <p:cNvSpPr>
            <a:spLocks noGrp="1"/>
          </p:cNvSpPr>
          <p:nvPr>
            <p:ph idx="1"/>
          </p:nvPr>
        </p:nvSpPr>
        <p:spPr>
          <a:xfrm>
            <a:off x="6143812" y="2880452"/>
            <a:ext cx="4816589" cy="3095445"/>
          </a:xfrm>
        </p:spPr>
        <p:txBody>
          <a:bodyPr vert="horz" lIns="91440" tIns="45720" rIns="91440" bIns="45720" rtlCol="0" anchor="t">
            <a:normAutofit/>
          </a:bodyPr>
          <a:lstStyle/>
          <a:p>
            <a:pPr>
              <a:lnSpc>
                <a:spcPct val="90000"/>
              </a:lnSpc>
            </a:pPr>
            <a:r>
              <a:rPr lang="en-US" sz="1700">
                <a:solidFill>
                  <a:schemeClr val="tx1"/>
                </a:solidFill>
              </a:rPr>
              <a:t>The Praxis Subject Assessment constructed-response tests assess your ability to explain material effectively. As a teacher, you'll need to be able to explain concepts and processes to students in a clear, understandable way.</a:t>
            </a:r>
          </a:p>
          <a:p>
            <a:pPr>
              <a:lnSpc>
                <a:spcPct val="90000"/>
              </a:lnSpc>
            </a:pPr>
            <a:r>
              <a:rPr lang="en-US" sz="1700">
                <a:solidFill>
                  <a:schemeClr val="tx1"/>
                </a:solidFill>
              </a:rPr>
              <a:t>What are the major concepts you will be required to teach? </a:t>
            </a:r>
          </a:p>
          <a:p>
            <a:pPr>
              <a:lnSpc>
                <a:spcPct val="90000"/>
              </a:lnSpc>
            </a:pPr>
            <a:r>
              <a:rPr lang="en-US" sz="1700">
                <a:solidFill>
                  <a:schemeClr val="tx1"/>
                </a:solidFill>
              </a:rPr>
              <a:t>Can you explain them in your own words accurately, completely and clearly?</a:t>
            </a:r>
          </a:p>
          <a:p>
            <a:pPr>
              <a:lnSpc>
                <a:spcPct val="90000"/>
              </a:lnSpc>
            </a:pPr>
            <a:r>
              <a:rPr lang="en-US" sz="1700">
                <a:solidFill>
                  <a:schemeClr val="tx1"/>
                </a:solidFill>
              </a:rPr>
              <a:t>Practice explaining these concepts to test your ability to effectively explain what you know</a:t>
            </a:r>
          </a:p>
        </p:txBody>
      </p:sp>
      <p:cxnSp>
        <p:nvCxnSpPr>
          <p:cNvPr id="18" name="Straight Connector 17">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5768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9" name="Rectangle 11">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1" name="Rectangle 13">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549E39">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22" name="Rectangle 15">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59E305-5180-4E9A-8017-9A9159760EDC}"/>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Understand how questions will be scored</a:t>
            </a:r>
          </a:p>
        </p:txBody>
      </p:sp>
      <p:pic>
        <p:nvPicPr>
          <p:cNvPr id="23" name="Graphic 6" descr="Target Audience">
            <a:extLst>
              <a:ext uri="{FF2B5EF4-FFF2-40B4-BE49-F238E27FC236}">
                <a16:creationId xmlns:a16="http://schemas.microsoft.com/office/drawing/2014/main" id="{1015D773-BCFF-4602-AE52-A0A069F2D9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a:extLst>
              <a:ext uri="{FF2B5EF4-FFF2-40B4-BE49-F238E27FC236}">
                <a16:creationId xmlns:a16="http://schemas.microsoft.com/office/drawing/2014/main" id="{2B23EEE6-F682-4920-A52C-B12B16FDAEEC}"/>
              </a:ext>
            </a:extLst>
          </p:cNvPr>
          <p:cNvSpPr>
            <a:spLocks noGrp="1"/>
          </p:cNvSpPr>
          <p:nvPr>
            <p:ph idx="1"/>
          </p:nvPr>
        </p:nvSpPr>
        <p:spPr>
          <a:xfrm>
            <a:off x="6143812" y="2880452"/>
            <a:ext cx="4816589" cy="3095445"/>
          </a:xfrm>
        </p:spPr>
        <p:txBody>
          <a:bodyPr vert="horz" lIns="91440" tIns="45720" rIns="91440" bIns="45720" rtlCol="0" anchor="t">
            <a:normAutofit/>
          </a:bodyPr>
          <a:lstStyle/>
          <a:p>
            <a:r>
              <a:rPr lang="en-US" sz="1800">
                <a:solidFill>
                  <a:schemeClr val="tx1"/>
                </a:solidFill>
              </a:rPr>
              <a:t>Scoring information can be found in the Study companion for each test. Be sure to review each of these companions carefully.</a:t>
            </a:r>
          </a:p>
          <a:p>
            <a:endParaRPr lang="en-US" sz="1800">
              <a:solidFill>
                <a:schemeClr val="tx1"/>
              </a:solidFill>
            </a:endParaRPr>
          </a:p>
        </p:txBody>
      </p:sp>
      <p:cxnSp>
        <p:nvCxnSpPr>
          <p:cNvPr id="24" name="Straight Connector 17">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19">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549E3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2873263"/>
      </p:ext>
    </p:extLst>
  </p:cSld>
  <p:clrMapOvr>
    <a:masterClrMapping/>
  </p:clrMapOvr>
</p:sld>
</file>

<file path=ppt/theme/theme1.xml><?xml version="1.0" encoding="utf-8"?>
<a:theme xmlns:a="http://schemas.openxmlformats.org/drawingml/2006/main" name="OffsetVTI">
  <a:themeElements>
    <a:clrScheme name="AnalogousFromLightSeedRightStep">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ante">
      <a:majorFont>
        <a:latin typeface="Georgia Pro"/>
        <a:ea typeface=""/>
        <a:cs typeface=""/>
      </a:majorFont>
      <a:minorFont>
        <a:latin typeface="Georgi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OffsetVTI</vt:lpstr>
      <vt:lpstr>Prepare for a Praxis Test</vt:lpstr>
      <vt:lpstr>Learn What the test covers</vt:lpstr>
      <vt:lpstr>Assess how well you know the content</vt:lpstr>
      <vt:lpstr>Collect study materials</vt:lpstr>
      <vt:lpstr>Plan and organize your time.</vt:lpstr>
      <vt:lpstr>Develop a Study Plan</vt:lpstr>
      <vt:lpstr>Practice explaining the key concepts</vt:lpstr>
      <vt:lpstr>Understand how questions will be scored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316</cp:revision>
  <dcterms:created xsi:type="dcterms:W3CDTF">2020-10-31T03:24:00Z</dcterms:created>
  <dcterms:modified xsi:type="dcterms:W3CDTF">2020-10-31T04:01:33Z</dcterms:modified>
</cp:coreProperties>
</file>